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304" r:id="rId2"/>
    <p:sldId id="307" r:id="rId3"/>
    <p:sldId id="1007" r:id="rId4"/>
    <p:sldId id="308" r:id="rId5"/>
    <p:sldId id="827" r:id="rId6"/>
    <p:sldId id="1008" r:id="rId7"/>
    <p:sldId id="1009" r:id="rId8"/>
    <p:sldId id="952" r:id="rId9"/>
    <p:sldId id="867" r:id="rId10"/>
    <p:sldId id="1010" r:id="rId11"/>
    <p:sldId id="1011" r:id="rId12"/>
    <p:sldId id="1012" r:id="rId13"/>
    <p:sldId id="1013" r:id="rId14"/>
    <p:sldId id="1016" r:id="rId15"/>
    <p:sldId id="1017" r:id="rId16"/>
    <p:sldId id="1014" r:id="rId17"/>
    <p:sldId id="1015" r:id="rId18"/>
    <p:sldId id="975" r:id="rId19"/>
    <p:sldId id="1018" r:id="rId20"/>
    <p:sldId id="1019" r:id="rId21"/>
    <p:sldId id="1023" r:id="rId22"/>
    <p:sldId id="1024" r:id="rId23"/>
    <p:sldId id="1020" r:id="rId24"/>
    <p:sldId id="976" r:id="rId25"/>
    <p:sldId id="1025" r:id="rId26"/>
    <p:sldId id="1026" r:id="rId27"/>
    <p:sldId id="1027" r:id="rId28"/>
    <p:sldId id="1030" r:id="rId29"/>
    <p:sldId id="977" r:id="rId30"/>
    <p:sldId id="1031" r:id="rId31"/>
    <p:sldId id="1036" r:id="rId32"/>
    <p:sldId id="1032" r:id="rId33"/>
    <p:sldId id="1033" r:id="rId34"/>
    <p:sldId id="1037" r:id="rId35"/>
    <p:sldId id="1038" r:id="rId36"/>
    <p:sldId id="1039" r:id="rId37"/>
    <p:sldId id="910" r:id="rId38"/>
    <p:sldId id="1040" r:id="rId39"/>
    <p:sldId id="1041" r:id="rId40"/>
    <p:sldId id="1042" r:id="rId41"/>
    <p:sldId id="1043" r:id="rId42"/>
    <p:sldId id="1045" r:id="rId43"/>
    <p:sldId id="915" r:id="rId44"/>
    <p:sldId id="955" r:id="rId45"/>
    <p:sldId id="1046" r:id="rId46"/>
    <p:sldId id="1047" r:id="rId47"/>
    <p:sldId id="1050" r:id="rId48"/>
    <p:sldId id="1048" r:id="rId49"/>
    <p:sldId id="1049" r:id="rId50"/>
    <p:sldId id="316" r:id="rId51"/>
    <p:sldId id="407" r:id="rId52"/>
    <p:sldId id="318"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FF33"/>
    <a:srgbClr val="460000"/>
    <a:srgbClr val="0033CC"/>
    <a:srgbClr val="00FF00"/>
    <a:srgbClr val="FF3300"/>
    <a:srgbClr val="0DE522"/>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91" autoAdjust="0"/>
    <p:restoredTop sz="94407" autoAdjust="0"/>
  </p:normalViewPr>
  <p:slideViewPr>
    <p:cSldViewPr>
      <p:cViewPr varScale="1">
        <p:scale>
          <a:sx n="69" d="100"/>
          <a:sy n="69" d="100"/>
        </p:scale>
        <p:origin x="-1110" y="-90"/>
      </p:cViewPr>
      <p:guideLst>
        <p:guide orient="horz" pos="2160"/>
        <p:guide pos="2880"/>
      </p:guideLst>
    </p:cSldViewPr>
  </p:slideViewPr>
  <p:outlineViewPr>
    <p:cViewPr>
      <p:scale>
        <a:sx n="33" d="100"/>
        <a:sy n="33" d="100"/>
      </p:scale>
      <p:origin x="48" y="27876"/>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9/21/2022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9/21/2022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9/21/2022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9/21/2022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581207-D212-45AE-B60F-0C7B3FAE7BD5}" type="datetimeFigureOut">
              <a:rPr lang="en-US" smtClean="0"/>
              <a:pPr/>
              <a:t>9/21/2022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581207-D212-45AE-B60F-0C7B3FAE7BD5}" type="datetimeFigureOut">
              <a:rPr lang="en-US" smtClean="0"/>
              <a:pPr/>
              <a:t>9/21/2022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581207-D212-45AE-B60F-0C7B3FAE7BD5}" type="datetimeFigureOut">
              <a:rPr lang="en-US" smtClean="0"/>
              <a:pPr/>
              <a:t>9/21/2022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9/21/2022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9/21/2022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9/21/2022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9/21/2022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9/21/2022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9/21/2022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2"/>
          <a:stretch>
            <a:fillRect/>
          </a:stretch>
        </p:blipFill>
        <p:spPr>
          <a:xfrm>
            <a:off x="0" y="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rgbClr val="FF0000"/>
          </a:solidFill>
        </p:spPr>
        <p:txBody>
          <a:bodyPr>
            <a:normAutofit/>
          </a:bodyPr>
          <a:lstStyle/>
          <a:p>
            <a:r>
              <a:rPr lang="en-US" sz="3600" b="1" dirty="0" smtClean="0">
                <a:solidFill>
                  <a:schemeClr val="bg1"/>
                </a:solidFill>
              </a:rPr>
              <a:t>CHRIST THE ROCK CONGREGATION</a:t>
            </a:r>
            <a:br>
              <a:rPr lang="en-US" sz="3600" b="1" dirty="0" smtClean="0">
                <a:solidFill>
                  <a:schemeClr val="bg1"/>
                </a:solidFill>
              </a:rPr>
            </a:br>
            <a:r>
              <a:rPr lang="en-US" sz="3600" b="1" dirty="0" smtClean="0">
                <a:solidFill>
                  <a:schemeClr val="bg1"/>
                </a:solidFill>
              </a:rPr>
              <a:t>PRÉSENTE</a:t>
            </a:r>
            <a:br>
              <a:rPr lang="en-US" sz="3600" b="1" dirty="0" smtClean="0">
                <a:solidFill>
                  <a:schemeClr val="bg1"/>
                </a:solidFill>
              </a:rPr>
            </a:br>
            <a:r>
              <a:rPr lang="en-US" sz="3600" b="1" dirty="0" smtClean="0">
                <a:solidFill>
                  <a:schemeClr val="bg1"/>
                </a:solidFill>
              </a:rPr>
              <a:t>ÉTUDIONS LA BIBLE </a:t>
            </a:r>
            <a:endParaRPr lang="en-US" sz="3600" b="1" dirty="0">
              <a:solidFill>
                <a:schemeClr val="bg1"/>
              </a:solidFill>
            </a:endParaRPr>
          </a:p>
        </p:txBody>
      </p:sp>
      <p:sp>
        <p:nvSpPr>
          <p:cNvPr id="3" name="Subtitle 2"/>
          <p:cNvSpPr>
            <a:spLocks noGrp="1"/>
          </p:cNvSpPr>
          <p:nvPr>
            <p:ph type="subTitle" idx="1"/>
          </p:nvPr>
        </p:nvSpPr>
        <p:spPr>
          <a:xfrm>
            <a:off x="0" y="3505200"/>
            <a:ext cx="9144000" cy="2895600"/>
          </a:xfrm>
          <a:solidFill>
            <a:schemeClr val="tx1"/>
          </a:solidFill>
        </p:spPr>
        <p:txBody>
          <a:bodyPr>
            <a:normAutofit/>
          </a:bodyPr>
          <a:lstStyle/>
          <a:p>
            <a:r>
              <a:rPr lang="fr-FR" b="1" dirty="0">
                <a:solidFill>
                  <a:srgbClr val="00FF00"/>
                </a:solidFill>
              </a:rPr>
              <a:t>VENDREDI </a:t>
            </a:r>
            <a:r>
              <a:rPr lang="fr-FR" b="1" dirty="0" smtClean="0">
                <a:solidFill>
                  <a:srgbClr val="00FF00"/>
                </a:solidFill>
              </a:rPr>
              <a:t>23</a:t>
            </a:r>
            <a:r>
              <a:rPr lang="fr-FR" b="1" dirty="0" smtClean="0">
                <a:solidFill>
                  <a:srgbClr val="00FF00"/>
                </a:solidFill>
              </a:rPr>
              <a:t> </a:t>
            </a:r>
            <a:r>
              <a:rPr lang="fr-FR" b="1" dirty="0" smtClean="0">
                <a:solidFill>
                  <a:srgbClr val="00FF00"/>
                </a:solidFill>
              </a:rPr>
              <a:t>SEPTEMBRE 2022 </a:t>
            </a:r>
            <a:endParaRPr lang="en-US" dirty="0">
              <a:solidFill>
                <a:srgbClr val="00FF00"/>
              </a:solidFill>
            </a:endParaRPr>
          </a:p>
          <a:p>
            <a:r>
              <a:rPr lang="fr-FR" b="1" dirty="0">
                <a:solidFill>
                  <a:srgbClr val="FFFF00"/>
                </a:solidFill>
                <a:latin typeface="Copperplate Gothic Light" pitchFamily="34" charset="0"/>
              </a:rPr>
              <a:t>ETUDE BIBLIQUE </a:t>
            </a:r>
            <a:r>
              <a:rPr lang="fr-FR" b="1" dirty="0" smtClean="0">
                <a:solidFill>
                  <a:srgbClr val="FFFF00"/>
                </a:solidFill>
                <a:latin typeface="Copperplate Gothic Light" pitchFamily="34" charset="0"/>
              </a:rPr>
              <a:t>27ÈME </a:t>
            </a:r>
            <a:r>
              <a:rPr lang="fr-FR" b="1" dirty="0" smtClean="0">
                <a:solidFill>
                  <a:srgbClr val="FFFF00"/>
                </a:solidFill>
                <a:latin typeface="Copperplate Gothic Light" pitchFamily="34" charset="0"/>
              </a:rPr>
              <a:t>SESSION </a:t>
            </a:r>
            <a:endParaRPr lang="en-US" b="1" dirty="0">
              <a:solidFill>
                <a:srgbClr val="FFFF00"/>
              </a:solidFill>
              <a:latin typeface="Copperplate Gothic Light" pitchFamily="34" charset="0"/>
            </a:endParaRPr>
          </a:p>
          <a:p>
            <a:r>
              <a:rPr lang="en-US" b="1" dirty="0" smtClean="0">
                <a:solidFill>
                  <a:schemeClr val="bg1"/>
                </a:solidFill>
              </a:rPr>
              <a:t>LES EPREUVES DE JACOB A SUCCOTH</a:t>
            </a:r>
          </a:p>
          <a:p>
            <a:r>
              <a:rPr lang="en-US" b="1" dirty="0" smtClean="0">
                <a:solidFill>
                  <a:srgbClr val="00B0F0"/>
                </a:solidFill>
              </a:rPr>
              <a:t>THE TRIALS OF JACOB AT SUCCOTH</a:t>
            </a:r>
            <a:endParaRPr lang="en-US" dirty="0" smtClean="0">
              <a:solidFill>
                <a:srgbClr val="00B0F0"/>
              </a:solidFill>
            </a:endParaRP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a:solidFill>
            <a:srgbClr val="FF0000"/>
          </a:solidFill>
        </p:spPr>
        <p:txBody>
          <a:bodyPr/>
          <a:lstStyle/>
          <a:p>
            <a:r>
              <a:rPr lang="en-US" b="1" dirty="0" smtClean="0">
                <a:solidFill>
                  <a:schemeClr val="bg1"/>
                </a:solidFill>
              </a:rPr>
              <a:t>VERSET DU JOUR</a:t>
            </a:r>
            <a:endParaRPr lang="en-US" b="1" dirty="0">
              <a:solidFill>
                <a:schemeClr val="bg1"/>
              </a:solidFill>
            </a:endParaRPr>
          </a:p>
        </p:txBody>
      </p:sp>
      <p:sp>
        <p:nvSpPr>
          <p:cNvPr id="3" name="Content Placeholder 2"/>
          <p:cNvSpPr>
            <a:spLocks noGrp="1"/>
          </p:cNvSpPr>
          <p:nvPr>
            <p:ph idx="1"/>
          </p:nvPr>
        </p:nvSpPr>
        <p:spPr>
          <a:xfrm>
            <a:off x="0" y="1143000"/>
            <a:ext cx="8991600" cy="5715000"/>
          </a:xfrm>
          <a:solidFill>
            <a:schemeClr val="accent4">
              <a:lumMod val="40000"/>
              <a:lumOff val="60000"/>
            </a:schemeClr>
          </a:solidFill>
        </p:spPr>
        <p:style>
          <a:lnRef idx="1">
            <a:schemeClr val="accent2"/>
          </a:lnRef>
          <a:fillRef idx="2">
            <a:schemeClr val="accent2"/>
          </a:fillRef>
          <a:effectRef idx="1">
            <a:schemeClr val="accent2"/>
          </a:effectRef>
          <a:fontRef idx="minor">
            <a:schemeClr val="dk1"/>
          </a:fontRef>
        </p:style>
        <p:txBody>
          <a:bodyPr>
            <a:normAutofit fontScale="85000" lnSpcReduction="10000"/>
          </a:bodyPr>
          <a:lstStyle/>
          <a:p>
            <a:pPr algn="just"/>
            <a:r>
              <a:rPr lang="fr-FR" sz="4800" b="1" dirty="0" smtClean="0">
                <a:latin typeface="Arial Unicode MS" pitchFamily="34" charset="-128"/>
                <a:ea typeface="Arial Unicode MS" pitchFamily="34" charset="-128"/>
                <a:cs typeface="Arial Unicode MS" pitchFamily="34" charset="-128"/>
              </a:rPr>
              <a:t>Ge </a:t>
            </a:r>
            <a:r>
              <a:rPr lang="fr-FR" sz="4800" b="1" dirty="0" smtClean="0">
                <a:latin typeface="Arial Unicode MS" pitchFamily="34" charset="-128"/>
                <a:ea typeface="Arial Unicode MS" pitchFamily="34" charset="-128"/>
                <a:cs typeface="Arial Unicode MS" pitchFamily="34" charset="-128"/>
              </a:rPr>
              <a:t>35:2-3 </a:t>
            </a:r>
            <a:r>
              <a:rPr lang="fr-FR" sz="4800" b="1" dirty="0" smtClean="0">
                <a:latin typeface="Arial Unicode MS" pitchFamily="34" charset="-128"/>
                <a:ea typeface="Arial Unicode MS" pitchFamily="34" charset="-128"/>
                <a:cs typeface="Arial Unicode MS" pitchFamily="34" charset="-128"/>
              </a:rPr>
              <a:t>Jacob dit à sa maison et à tous ceux qui étaient avec lui: Otez les dieux étrangers qui sont au milieu de vous, purifiez-vous, et changez de vêtements. 3 Nous nous lèverons, et nous monterons à Béthel; là, je dresserai un autel au Dieu qui m'a exaucé dans le jour de ma détresse, et qui a été avec moi pendant le voyage que j'ai fait</a:t>
            </a:r>
            <a:r>
              <a:rPr lang="fr-FR" sz="4800" b="1" dirty="0" smtClean="0">
                <a:latin typeface="Arial Unicode MS" pitchFamily="34" charset="-128"/>
                <a:ea typeface="Arial Unicode MS" pitchFamily="34" charset="-128"/>
                <a:cs typeface="Arial Unicode MS" pitchFamily="34" charset="-128"/>
              </a:rPr>
              <a:t>.</a:t>
            </a:r>
            <a:endParaRPr lang="en-US" sz="48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a:solidFill>
            <a:srgbClr val="FF0000"/>
          </a:solidFill>
        </p:spPr>
        <p:txBody>
          <a:bodyPr/>
          <a:lstStyle/>
          <a:p>
            <a:r>
              <a:rPr lang="en-US" b="1" dirty="0" smtClean="0">
                <a:solidFill>
                  <a:schemeClr val="bg1"/>
                </a:solidFill>
              </a:rPr>
              <a:t>VERSET DU JOUR</a:t>
            </a:r>
            <a:endParaRPr lang="en-US" b="1" dirty="0">
              <a:solidFill>
                <a:schemeClr val="bg1"/>
              </a:solidFill>
            </a:endParaRPr>
          </a:p>
        </p:txBody>
      </p:sp>
      <p:sp>
        <p:nvSpPr>
          <p:cNvPr id="3" name="Content Placeholder 2"/>
          <p:cNvSpPr>
            <a:spLocks noGrp="1"/>
          </p:cNvSpPr>
          <p:nvPr>
            <p:ph idx="1"/>
          </p:nvPr>
        </p:nvSpPr>
        <p:spPr>
          <a:xfrm>
            <a:off x="0" y="1143000"/>
            <a:ext cx="8991600" cy="5715000"/>
          </a:xfrm>
          <a:solidFill>
            <a:schemeClr val="accent4">
              <a:lumMod val="40000"/>
              <a:lumOff val="60000"/>
            </a:schemeClr>
          </a:solidFill>
        </p:spPr>
        <p:style>
          <a:lnRef idx="1">
            <a:schemeClr val="accent2"/>
          </a:lnRef>
          <a:fillRef idx="2">
            <a:schemeClr val="accent2"/>
          </a:fillRef>
          <a:effectRef idx="1">
            <a:schemeClr val="accent2"/>
          </a:effectRef>
          <a:fontRef idx="minor">
            <a:schemeClr val="dk1"/>
          </a:fontRef>
        </p:style>
        <p:txBody>
          <a:bodyPr>
            <a:normAutofit fontScale="85000" lnSpcReduction="10000"/>
          </a:bodyPr>
          <a:lstStyle/>
          <a:p>
            <a:pPr algn="just"/>
            <a:r>
              <a:rPr lang="en-US" sz="4800" b="1" dirty="0" err="1" smtClean="0">
                <a:latin typeface="Arial Unicode MS" pitchFamily="34" charset="-128"/>
                <a:ea typeface="Arial Unicode MS" pitchFamily="34" charset="-128"/>
                <a:cs typeface="Arial Unicode MS" pitchFamily="34" charset="-128"/>
              </a:rPr>
              <a:t>Ge</a:t>
            </a:r>
            <a:r>
              <a:rPr lang="en-US" sz="4800" b="1" dirty="0" smtClean="0">
                <a:latin typeface="Arial Unicode MS" pitchFamily="34" charset="-128"/>
                <a:ea typeface="Arial Unicode MS" pitchFamily="34" charset="-128"/>
                <a:cs typeface="Arial Unicode MS" pitchFamily="34" charset="-128"/>
              </a:rPr>
              <a:t> 35:2-3 </a:t>
            </a:r>
            <a:r>
              <a:rPr lang="en-US" sz="4800" b="1" dirty="0" smtClean="0">
                <a:latin typeface="Arial Unicode MS" pitchFamily="34" charset="-128"/>
                <a:ea typeface="Arial Unicode MS" pitchFamily="34" charset="-128"/>
                <a:cs typeface="Arial Unicode MS" pitchFamily="34" charset="-128"/>
              </a:rPr>
              <a:t>And Jacob said to his household and to all who were with him, "Put away the foreign gods that are among you, purify yourselves, and change your garments. 3 "Then let us arise and go up to Bethel; and I will make an altar there to God, who answered me in the day of my distress and has been with me in the way which I have gone."</a:t>
            </a:r>
            <a:endParaRPr lang="en-US" sz="48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solidFill>
            <a:schemeClr val="tx1">
              <a:lumMod val="65000"/>
              <a:lumOff val="35000"/>
            </a:schemeClr>
          </a:solidFill>
        </p:spPr>
        <p:txBody>
          <a:bodyPr/>
          <a:lstStyle/>
          <a:p>
            <a:r>
              <a:rPr lang="en-US" dirty="0" smtClean="0">
                <a:solidFill>
                  <a:schemeClr val="bg1"/>
                </a:solidFill>
                <a:latin typeface="Copperplate Gothic Bold" pitchFamily="34" charset="0"/>
              </a:rPr>
              <a:t>PRIÈRE</a:t>
            </a:r>
            <a:endParaRPr lang="en-US" dirty="0">
              <a:solidFill>
                <a:schemeClr val="bg1"/>
              </a:solidFill>
              <a:latin typeface="Copperplate Gothic Bold" pitchFamily="34" charset="0"/>
            </a:endParaRPr>
          </a:p>
        </p:txBody>
      </p:sp>
      <p:sp>
        <p:nvSpPr>
          <p:cNvPr id="3" name="Content Placeholder 2"/>
          <p:cNvSpPr>
            <a:spLocks noGrp="1"/>
          </p:cNvSpPr>
          <p:nvPr>
            <p:ph idx="1"/>
          </p:nvPr>
        </p:nvSpPr>
        <p:spPr>
          <a:xfrm>
            <a:off x="0" y="1600200"/>
            <a:ext cx="9144000" cy="4525963"/>
          </a:xfrm>
        </p:spPr>
        <p:txBody>
          <a:bodyPr>
            <a:normAutofit/>
          </a:bodyPr>
          <a:lstStyle/>
          <a:p>
            <a:r>
              <a:rPr lang="en-US" sz="5400" dirty="0" smtClean="0"/>
              <a:t>INTRODUCTION</a:t>
            </a:r>
          </a:p>
          <a:p>
            <a:pPr marL="55563" indent="-55563" algn="ctr">
              <a:buNone/>
            </a:pPr>
            <a:r>
              <a:rPr lang="fr-FR" sz="3900" b="1" dirty="0" smtClean="0">
                <a:solidFill>
                  <a:srgbClr val="FF0000"/>
                </a:solidFill>
              </a:rPr>
              <a:t>Matière du jour</a:t>
            </a:r>
            <a:endParaRPr lang="en-US" sz="3900" b="1" dirty="0" smtClean="0">
              <a:solidFill>
                <a:srgbClr val="C00000"/>
              </a:solidFill>
            </a:endParaRPr>
          </a:p>
          <a:p>
            <a:pPr algn="ctr">
              <a:buNone/>
            </a:pPr>
            <a:r>
              <a:rPr lang="en-US" sz="4400" b="1" dirty="0" smtClean="0"/>
              <a:t>LES EPREUVES DE JACOB A SUCCOTH</a:t>
            </a:r>
          </a:p>
          <a:p>
            <a:pPr algn="ctr">
              <a:buNone/>
            </a:pPr>
            <a:r>
              <a:rPr lang="en-US" sz="4800" b="1" dirty="0" smtClean="0">
                <a:solidFill>
                  <a:srgbClr val="FF0000"/>
                </a:solidFill>
              </a:rPr>
              <a:t>THE TRIALS OF JACOB AT SUCCOTH</a:t>
            </a:r>
            <a:endParaRPr lang="en-US" sz="4800" dirty="0" smtClean="0">
              <a:solidFill>
                <a:srgbClr val="FF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dk1"/>
          </a:lnRef>
          <a:fillRef idx="2">
            <a:schemeClr val="dk1"/>
          </a:fillRef>
          <a:effectRef idx="1">
            <a:schemeClr val="dk1"/>
          </a:effectRef>
          <a:fontRef idx="minor">
            <a:schemeClr val="dk1"/>
          </a:fontRef>
        </p:style>
        <p:txBody>
          <a:bodyPr>
            <a:normAutofit/>
          </a:bodyPr>
          <a:lstStyle/>
          <a:p>
            <a:pPr lvl="0" algn="just">
              <a:buNone/>
            </a:pPr>
            <a:r>
              <a:rPr lang="fr-FR" dirty="0" smtClean="0">
                <a:latin typeface="Arial Unicode MS" pitchFamily="34" charset="-128"/>
                <a:ea typeface="Arial Unicode MS" pitchFamily="34" charset="-128"/>
                <a:cs typeface="Arial Unicode MS" pitchFamily="34" charset="-128"/>
              </a:rPr>
              <a:t>1- </a:t>
            </a:r>
            <a:r>
              <a:rPr lang="fr-FR" sz="3600" b="1" dirty="0" smtClean="0">
                <a:latin typeface="Arial Unicode MS" pitchFamily="34" charset="-128"/>
                <a:ea typeface="Arial Unicode MS" pitchFamily="34" charset="-128"/>
                <a:cs typeface="Arial Unicode MS" pitchFamily="34" charset="-128"/>
              </a:rPr>
              <a:t>Quelle </a:t>
            </a:r>
            <a:r>
              <a:rPr lang="fr-FR" sz="3600" b="1" dirty="0" smtClean="0">
                <a:latin typeface="Arial Unicode MS" pitchFamily="34" charset="-128"/>
                <a:ea typeface="Arial Unicode MS" pitchFamily="34" charset="-128"/>
                <a:cs typeface="Arial Unicode MS" pitchFamily="34" charset="-128"/>
              </a:rPr>
              <a:t>prédiction Jésus avait fait sur le temple d’Hérode?</a:t>
            </a:r>
            <a:endParaRPr lang="en-US" sz="3600" b="1" dirty="0" smtClean="0">
              <a:latin typeface="Arial Unicode MS" pitchFamily="34" charset="-128"/>
              <a:ea typeface="Arial Unicode MS" pitchFamily="34" charset="-128"/>
              <a:cs typeface="Arial Unicode MS" pitchFamily="34" charset="-128"/>
            </a:endParaRPr>
          </a:p>
          <a:p>
            <a:pPr lvl="0" algn="just">
              <a:buNone/>
            </a:pPr>
            <a:r>
              <a:rPr lang="fr-FR" sz="3600" b="1" dirty="0" smtClean="0">
                <a:solidFill>
                  <a:srgbClr val="FF0000"/>
                </a:solidFill>
                <a:latin typeface="Arial Unicode MS" pitchFamily="34" charset="-128"/>
                <a:ea typeface="Arial Unicode MS" pitchFamily="34" charset="-128"/>
                <a:cs typeface="Arial Unicode MS" pitchFamily="34" charset="-128"/>
              </a:rPr>
              <a:t>2- Que </a:t>
            </a:r>
            <a:r>
              <a:rPr lang="fr-FR" sz="3600" b="1" dirty="0" smtClean="0">
                <a:solidFill>
                  <a:srgbClr val="FF0000"/>
                </a:solidFill>
                <a:latin typeface="Arial Unicode MS" pitchFamily="34" charset="-128"/>
                <a:ea typeface="Arial Unicode MS" pitchFamily="34" charset="-128"/>
                <a:cs typeface="Arial Unicode MS" pitchFamily="34" charset="-128"/>
              </a:rPr>
              <a:t>signifiait cette parole de Jésus : « Détruisez le temple, je le rebâtirai en trois jours. » ?</a:t>
            </a:r>
            <a:endParaRPr lang="en-US" sz="3600" b="1" dirty="0" smtClean="0">
              <a:solidFill>
                <a:srgbClr val="FF0000"/>
              </a:solidFill>
              <a:latin typeface="Arial Unicode MS" pitchFamily="34" charset="-128"/>
              <a:ea typeface="Arial Unicode MS" pitchFamily="34" charset="-128"/>
              <a:cs typeface="Arial Unicode MS" pitchFamily="34" charset="-128"/>
            </a:endParaRPr>
          </a:p>
          <a:p>
            <a:pPr lvl="0" algn="just">
              <a:buNone/>
            </a:pPr>
            <a:r>
              <a:rPr lang="en-US" sz="3600" b="1" dirty="0" smtClean="0">
                <a:latin typeface="Arial Unicode MS" pitchFamily="34" charset="-128"/>
                <a:ea typeface="Arial Unicode MS" pitchFamily="34" charset="-128"/>
                <a:cs typeface="Arial Unicode MS" pitchFamily="34" charset="-128"/>
              </a:rPr>
              <a:t>3- Qui </a:t>
            </a:r>
            <a:r>
              <a:rPr lang="en-US" sz="3600" b="1" dirty="0" err="1" smtClean="0">
                <a:latin typeface="Arial Unicode MS" pitchFamily="34" charset="-128"/>
                <a:ea typeface="Arial Unicode MS" pitchFamily="34" charset="-128"/>
                <a:cs typeface="Arial Unicode MS" pitchFamily="34" charset="-128"/>
              </a:rPr>
              <a:t>était</a:t>
            </a:r>
            <a:r>
              <a:rPr lang="en-US" sz="3600" b="1" dirty="0" smtClean="0">
                <a:latin typeface="Arial Unicode MS" pitchFamily="34" charset="-128"/>
                <a:ea typeface="Arial Unicode MS" pitchFamily="34" charset="-128"/>
                <a:cs typeface="Arial Unicode MS" pitchFamily="34" charset="-128"/>
              </a:rPr>
              <a:t> </a:t>
            </a:r>
            <a:r>
              <a:rPr lang="en-US" sz="3600" b="1" dirty="0" err="1" smtClean="0">
                <a:latin typeface="Arial Unicode MS" pitchFamily="34" charset="-128"/>
                <a:ea typeface="Arial Unicode MS" pitchFamily="34" charset="-128"/>
                <a:cs typeface="Arial Unicode MS" pitchFamily="34" charset="-128"/>
              </a:rPr>
              <a:t>Onésime</a:t>
            </a:r>
            <a:r>
              <a:rPr lang="en-US" sz="3600" b="1" dirty="0" smtClean="0">
                <a:latin typeface="Arial Unicode MS" pitchFamily="34" charset="-128"/>
                <a:ea typeface="Arial Unicode MS" pitchFamily="34" charset="-128"/>
                <a:cs typeface="Arial Unicode MS" pitchFamily="34" charset="-128"/>
              </a:rPr>
              <a:t> ? </a:t>
            </a:r>
          </a:p>
          <a:p>
            <a:pPr lvl="0" algn="just">
              <a:buNone/>
            </a:pPr>
            <a:r>
              <a:rPr lang="fr-FR" sz="3600" b="1" dirty="0" smtClean="0">
                <a:latin typeface="Arial Unicode MS" pitchFamily="34" charset="-128"/>
                <a:ea typeface="Arial Unicode MS" pitchFamily="34" charset="-128"/>
                <a:cs typeface="Arial Unicode MS" pitchFamily="34" charset="-128"/>
              </a:rPr>
              <a:t>4- Quelles </a:t>
            </a:r>
            <a:r>
              <a:rPr lang="fr-FR" sz="3600" b="1" dirty="0" smtClean="0">
                <a:latin typeface="Arial Unicode MS" pitchFamily="34" charset="-128"/>
                <a:ea typeface="Arial Unicode MS" pitchFamily="34" charset="-128"/>
                <a:cs typeface="Arial Unicode MS" pitchFamily="34" charset="-128"/>
              </a:rPr>
              <a:t>furent les épîtres que Paul écrivit en prison?</a:t>
            </a:r>
            <a:endParaRPr lang="en-US" sz="3600" b="1" dirty="0" smtClean="0">
              <a:latin typeface="Arial Unicode MS" pitchFamily="34" charset="-128"/>
              <a:ea typeface="Arial Unicode MS" pitchFamily="34" charset="-128"/>
              <a:cs typeface="Arial Unicode MS" pitchFamily="34" charset="-128"/>
            </a:endParaRPr>
          </a:p>
          <a:p>
            <a:pPr lvl="0" algn="just">
              <a:buNone/>
            </a:pPr>
            <a:r>
              <a:rPr lang="fr-FR" sz="3600" b="1" dirty="0" smtClean="0">
                <a:latin typeface="Arial Unicode MS" pitchFamily="34" charset="-128"/>
                <a:ea typeface="Arial Unicode MS" pitchFamily="34" charset="-128"/>
                <a:cs typeface="Arial Unicode MS" pitchFamily="34" charset="-128"/>
              </a:rPr>
              <a:t>5- </a:t>
            </a:r>
            <a:r>
              <a:rPr lang="fr-FR" sz="3600" b="1" dirty="0" smtClean="0">
                <a:solidFill>
                  <a:srgbClr val="FF0000"/>
                </a:solidFill>
                <a:latin typeface="Arial Unicode MS" pitchFamily="34" charset="-128"/>
                <a:ea typeface="Arial Unicode MS" pitchFamily="34" charset="-128"/>
                <a:cs typeface="Arial Unicode MS" pitchFamily="34" charset="-128"/>
              </a:rPr>
              <a:t>Dans </a:t>
            </a:r>
            <a:r>
              <a:rPr lang="fr-FR" sz="3600" b="1" dirty="0" smtClean="0">
                <a:solidFill>
                  <a:srgbClr val="FF0000"/>
                </a:solidFill>
                <a:latin typeface="Arial Unicode MS" pitchFamily="34" charset="-128"/>
                <a:ea typeface="Arial Unicode MS" pitchFamily="34" charset="-128"/>
                <a:cs typeface="Arial Unicode MS" pitchFamily="34" charset="-128"/>
              </a:rPr>
              <a:t>laquelle des épîtres que Paul accuse ses lecteurs comme dépourvus de sens </a:t>
            </a:r>
            <a:r>
              <a:rPr lang="fr-FR" sz="3600" b="1" dirty="0" smtClean="0">
                <a:solidFill>
                  <a:srgbClr val="FF0000"/>
                </a:solidFill>
                <a:latin typeface="Arial Unicode MS" pitchFamily="34" charset="-128"/>
                <a:ea typeface="Arial Unicode MS" pitchFamily="34" charset="-128"/>
                <a:cs typeface="Arial Unicode MS" pitchFamily="34" charset="-128"/>
              </a:rPr>
              <a:t>?</a:t>
            </a:r>
            <a:endParaRPr lang="en-US" sz="36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dk1"/>
          </a:lnRef>
          <a:fillRef idx="2">
            <a:schemeClr val="dk1"/>
          </a:fillRef>
          <a:effectRef idx="1">
            <a:schemeClr val="dk1"/>
          </a:effectRef>
          <a:fontRef idx="minor">
            <a:schemeClr val="dk1"/>
          </a:fontRef>
        </p:style>
        <p:txBody>
          <a:bodyPr>
            <a:normAutofit/>
          </a:bodyPr>
          <a:lstStyle/>
          <a:p>
            <a:pPr lvl="0" algn="just">
              <a:buNone/>
            </a:pPr>
            <a:r>
              <a:rPr lang="fr-FR" b="1" dirty="0" smtClean="0">
                <a:latin typeface="Arial Unicode MS" pitchFamily="34" charset="-128"/>
                <a:ea typeface="Arial Unicode MS" pitchFamily="34" charset="-128"/>
                <a:cs typeface="Arial Unicode MS" pitchFamily="34" charset="-128"/>
              </a:rPr>
              <a:t>6- Complétez </a:t>
            </a:r>
            <a:r>
              <a:rPr lang="fr-FR" b="1" dirty="0" smtClean="0">
                <a:latin typeface="Arial Unicode MS" pitchFamily="34" charset="-128"/>
                <a:ea typeface="Arial Unicode MS" pitchFamily="34" charset="-128"/>
                <a:cs typeface="Arial Unicode MS" pitchFamily="34" charset="-128"/>
              </a:rPr>
              <a:t>ce verset : Maintenant ces trois choses demeurent : _______________________________________, mais la plus grande de ces choses c’est ______________</a:t>
            </a:r>
            <a:endParaRPr lang="en-US" b="1" dirty="0" smtClean="0">
              <a:latin typeface="Arial Unicode MS" pitchFamily="34" charset="-128"/>
              <a:ea typeface="Arial Unicode MS" pitchFamily="34" charset="-128"/>
              <a:cs typeface="Arial Unicode MS" pitchFamily="34" charset="-128"/>
            </a:endParaRPr>
          </a:p>
          <a:p>
            <a:pPr lvl="0" algn="just">
              <a:buNone/>
            </a:pPr>
            <a:r>
              <a:rPr lang="fr-FR" b="1" dirty="0" smtClean="0">
                <a:solidFill>
                  <a:srgbClr val="FF0000"/>
                </a:solidFill>
                <a:latin typeface="Arial Unicode MS" pitchFamily="34" charset="-128"/>
                <a:ea typeface="Arial Unicode MS" pitchFamily="34" charset="-128"/>
                <a:cs typeface="Arial Unicode MS" pitchFamily="34" charset="-128"/>
              </a:rPr>
              <a:t>7- Lequel </a:t>
            </a:r>
            <a:r>
              <a:rPr lang="fr-FR" b="1" dirty="0" smtClean="0">
                <a:solidFill>
                  <a:srgbClr val="FF0000"/>
                </a:solidFill>
                <a:latin typeface="Arial Unicode MS" pitchFamily="34" charset="-128"/>
                <a:ea typeface="Arial Unicode MS" pitchFamily="34" charset="-128"/>
                <a:cs typeface="Arial Unicode MS" pitchFamily="34" charset="-128"/>
              </a:rPr>
              <a:t>des frères de Joseph lui fit sortir de la citerne ?</a:t>
            </a:r>
            <a:endParaRPr lang="en-US" b="1" dirty="0" smtClean="0">
              <a:solidFill>
                <a:srgbClr val="FF0000"/>
              </a:solidFill>
              <a:latin typeface="Arial Unicode MS" pitchFamily="34" charset="-128"/>
              <a:ea typeface="Arial Unicode MS" pitchFamily="34" charset="-128"/>
              <a:cs typeface="Arial Unicode MS" pitchFamily="34" charset="-128"/>
            </a:endParaRPr>
          </a:p>
          <a:p>
            <a:pPr lvl="0" algn="just">
              <a:buNone/>
            </a:pPr>
            <a:r>
              <a:rPr lang="fr-FR" b="1" dirty="0" smtClean="0">
                <a:latin typeface="Arial Unicode MS" pitchFamily="34" charset="-128"/>
                <a:ea typeface="Arial Unicode MS" pitchFamily="34" charset="-128"/>
                <a:cs typeface="Arial Unicode MS" pitchFamily="34" charset="-128"/>
              </a:rPr>
              <a:t>8- Pourquoi </a:t>
            </a:r>
            <a:r>
              <a:rPr lang="fr-FR" b="1" dirty="0" smtClean="0">
                <a:latin typeface="Arial Unicode MS" pitchFamily="34" charset="-128"/>
                <a:ea typeface="Arial Unicode MS" pitchFamily="34" charset="-128"/>
                <a:cs typeface="Arial Unicode MS" pitchFamily="34" charset="-128"/>
              </a:rPr>
              <a:t>Jacob refusait de relâcher l’homme mystérieux avec qui il luttait au cours de la nuit ?</a:t>
            </a:r>
            <a:endParaRPr lang="en-US" b="1" dirty="0" smtClean="0">
              <a:latin typeface="Arial Unicode MS" pitchFamily="34" charset="-128"/>
              <a:ea typeface="Arial Unicode MS" pitchFamily="34" charset="-128"/>
              <a:cs typeface="Arial Unicode MS" pitchFamily="34" charset="-128"/>
            </a:endParaRPr>
          </a:p>
          <a:p>
            <a:pPr lvl="0" algn="just">
              <a:buNone/>
            </a:pPr>
            <a:r>
              <a:rPr lang="fr-FR" b="1" dirty="0" smtClean="0">
                <a:solidFill>
                  <a:srgbClr val="FF0000"/>
                </a:solidFill>
                <a:latin typeface="Arial Unicode MS" pitchFamily="34" charset="-128"/>
                <a:ea typeface="Arial Unicode MS" pitchFamily="34" charset="-128"/>
                <a:cs typeface="Arial Unicode MS" pitchFamily="34" charset="-128"/>
              </a:rPr>
              <a:t>9- Quelles </a:t>
            </a:r>
            <a:r>
              <a:rPr lang="fr-FR" b="1" dirty="0" smtClean="0">
                <a:solidFill>
                  <a:srgbClr val="FF0000"/>
                </a:solidFill>
                <a:latin typeface="Arial Unicode MS" pitchFamily="34" charset="-128"/>
                <a:ea typeface="Arial Unicode MS" pitchFamily="34" charset="-128"/>
                <a:cs typeface="Arial Unicode MS" pitchFamily="34" charset="-128"/>
              </a:rPr>
              <a:t>étaient les démarches que le roi Achab avait faites pour localiser le prophète Elie au cours de la grande sécheresse </a:t>
            </a:r>
            <a:r>
              <a:rPr lang="fr-FR" b="1" dirty="0" smtClean="0">
                <a:solidFill>
                  <a:srgbClr val="FF0000"/>
                </a:solidFill>
                <a:latin typeface="Arial Unicode MS" pitchFamily="34" charset="-128"/>
                <a:ea typeface="Arial Unicode MS" pitchFamily="34" charset="-128"/>
                <a:cs typeface="Arial Unicode MS" pitchFamily="34" charset="-128"/>
              </a:rPr>
              <a:t>?</a:t>
            </a:r>
            <a:endParaRPr lang="en-US"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dk1"/>
          </a:lnRef>
          <a:fillRef idx="2">
            <a:schemeClr val="dk1"/>
          </a:fillRef>
          <a:effectRef idx="1">
            <a:schemeClr val="dk1"/>
          </a:effectRef>
          <a:fontRef idx="minor">
            <a:schemeClr val="dk1"/>
          </a:fontRef>
        </p:style>
        <p:txBody>
          <a:bodyPr>
            <a:normAutofit/>
          </a:bodyPr>
          <a:lstStyle/>
          <a:p>
            <a:pPr lvl="0" algn="just">
              <a:buNone/>
            </a:pPr>
            <a:r>
              <a:rPr lang="fr-FR" sz="4000" dirty="0" smtClean="0">
                <a:latin typeface="Arial Unicode MS" pitchFamily="34" charset="-128"/>
                <a:ea typeface="Arial Unicode MS" pitchFamily="34" charset="-128"/>
                <a:cs typeface="Arial Unicode MS" pitchFamily="34" charset="-128"/>
              </a:rPr>
              <a:t>10- Connaissez-vous </a:t>
            </a:r>
            <a:r>
              <a:rPr lang="fr-FR" sz="4000" dirty="0" smtClean="0">
                <a:latin typeface="Arial Unicode MS" pitchFamily="34" charset="-128"/>
                <a:ea typeface="Arial Unicode MS" pitchFamily="34" charset="-128"/>
                <a:cs typeface="Arial Unicode MS" pitchFamily="34" charset="-128"/>
              </a:rPr>
              <a:t>ces chants :</a:t>
            </a:r>
            <a:endParaRPr lang="en-US" sz="4000" dirty="0" smtClean="0">
              <a:latin typeface="Arial Unicode MS" pitchFamily="34" charset="-128"/>
              <a:ea typeface="Arial Unicode MS" pitchFamily="34" charset="-128"/>
              <a:cs typeface="Arial Unicode MS" pitchFamily="34" charset="-128"/>
            </a:endParaRPr>
          </a:p>
          <a:p>
            <a:pPr marL="1028700" lvl="1" indent="-571500" algn="just">
              <a:buFont typeface="+mj-lt"/>
              <a:buAutoNum type="romanLcPeriod"/>
            </a:pPr>
            <a:r>
              <a:rPr lang="fr-FR" sz="4000" b="1" dirty="0" err="1" smtClean="0">
                <a:solidFill>
                  <a:srgbClr val="0033CC"/>
                </a:solidFill>
                <a:latin typeface="Arial Unicode MS" pitchFamily="34" charset="-128"/>
                <a:ea typeface="Arial Unicode MS" pitchFamily="34" charset="-128"/>
                <a:cs typeface="Arial Unicode MS" pitchFamily="34" charset="-128"/>
              </a:rPr>
              <a:t>Ref</a:t>
            </a:r>
            <a:r>
              <a:rPr lang="fr-FR" sz="4000" b="1" dirty="0" smtClean="0">
                <a:solidFill>
                  <a:srgbClr val="0033CC"/>
                </a:solidFill>
                <a:latin typeface="Arial Unicode MS" pitchFamily="34" charset="-128"/>
                <a:ea typeface="Arial Unicode MS" pitchFamily="34" charset="-128"/>
                <a:cs typeface="Arial Unicode MS" pitchFamily="34" charset="-128"/>
              </a:rPr>
              <a:t>. Conduis par Toi Céleste guide.</a:t>
            </a:r>
            <a:endParaRPr lang="en-US" sz="4000" b="1" dirty="0" smtClean="0">
              <a:solidFill>
                <a:srgbClr val="0033CC"/>
              </a:solidFill>
              <a:latin typeface="Arial Unicode MS" pitchFamily="34" charset="-128"/>
              <a:ea typeface="Arial Unicode MS" pitchFamily="34" charset="-128"/>
              <a:cs typeface="Arial Unicode MS" pitchFamily="34" charset="-128"/>
            </a:endParaRPr>
          </a:p>
          <a:p>
            <a:pPr marL="1028700" lvl="1" indent="-571500" algn="just">
              <a:buFont typeface="+mj-lt"/>
              <a:buAutoNum type="romanLcPeriod"/>
            </a:pPr>
            <a:r>
              <a:rPr lang="fr-FR" sz="4000" b="1" dirty="0" err="1" smtClean="0">
                <a:solidFill>
                  <a:srgbClr val="0033CC"/>
                </a:solidFill>
                <a:latin typeface="Arial Unicode MS" pitchFamily="34" charset="-128"/>
                <a:ea typeface="Arial Unicode MS" pitchFamily="34" charset="-128"/>
                <a:cs typeface="Arial Unicode MS" pitchFamily="34" charset="-128"/>
              </a:rPr>
              <a:t>Ref</a:t>
            </a:r>
            <a:r>
              <a:rPr lang="fr-FR" sz="4000" b="1" dirty="0" smtClean="0">
                <a:solidFill>
                  <a:srgbClr val="0033CC"/>
                </a:solidFill>
                <a:latin typeface="Arial Unicode MS" pitchFamily="34" charset="-128"/>
                <a:ea typeface="Arial Unicode MS" pitchFamily="34" charset="-128"/>
                <a:cs typeface="Arial Unicode MS" pitchFamily="34" charset="-128"/>
              </a:rPr>
              <a:t>. Par ton Saint Esprit rends-moi pur comme Toi.</a:t>
            </a:r>
            <a:endParaRPr lang="en-US" sz="4000" b="1" dirty="0" smtClean="0">
              <a:solidFill>
                <a:srgbClr val="0033CC"/>
              </a:solidFill>
              <a:latin typeface="Arial Unicode MS" pitchFamily="34" charset="-128"/>
              <a:ea typeface="Arial Unicode MS" pitchFamily="34" charset="-128"/>
              <a:cs typeface="Arial Unicode MS" pitchFamily="34" charset="-128"/>
            </a:endParaRPr>
          </a:p>
          <a:p>
            <a:pPr marL="1028700" lvl="1" indent="-571500" algn="just">
              <a:buFont typeface="+mj-lt"/>
              <a:buAutoNum type="romanLcPeriod"/>
            </a:pPr>
            <a:r>
              <a:rPr lang="fr-FR" sz="4000" b="1" dirty="0" smtClean="0">
                <a:solidFill>
                  <a:srgbClr val="0033CC"/>
                </a:solidFill>
                <a:latin typeface="Arial Unicode MS" pitchFamily="34" charset="-128"/>
                <a:ea typeface="Arial Unicode MS" pitchFamily="34" charset="-128"/>
                <a:cs typeface="Arial Unicode MS" pitchFamily="34" charset="-128"/>
              </a:rPr>
              <a:t>2eme strophe : Si </a:t>
            </a:r>
            <a:r>
              <a:rPr lang="fr-FR" sz="4000" b="1" dirty="0" err="1" smtClean="0">
                <a:solidFill>
                  <a:srgbClr val="0033CC"/>
                </a:solidFill>
                <a:latin typeface="Arial Unicode MS" pitchFamily="34" charset="-128"/>
                <a:ea typeface="Arial Unicode MS" pitchFamily="34" charset="-128"/>
                <a:cs typeface="Arial Unicode MS" pitchFamily="34" charset="-128"/>
              </a:rPr>
              <a:t>gen</a:t>
            </a:r>
            <a:r>
              <a:rPr lang="fr-FR" sz="4000" b="1" dirty="0" smtClean="0">
                <a:solidFill>
                  <a:srgbClr val="0033CC"/>
                </a:solidFill>
                <a:latin typeface="Arial Unicode MS" pitchFamily="34" charset="-128"/>
                <a:ea typeface="Arial Unicode MS" pitchFamily="34" charset="-128"/>
                <a:cs typeface="Arial Unicode MS" pitchFamily="34" charset="-128"/>
              </a:rPr>
              <a:t> </a:t>
            </a:r>
            <a:r>
              <a:rPr lang="fr-FR" sz="4000" b="1" dirty="0" err="1" smtClean="0">
                <a:solidFill>
                  <a:srgbClr val="0033CC"/>
                </a:solidFill>
                <a:latin typeface="Arial Unicode MS" pitchFamily="34" charset="-128"/>
                <a:ea typeface="Arial Unicode MS" pitchFamily="34" charset="-128"/>
                <a:cs typeface="Arial Unicode MS" pitchFamily="34" charset="-128"/>
              </a:rPr>
              <a:t>tantasyon</a:t>
            </a:r>
            <a:r>
              <a:rPr lang="fr-FR" sz="4000" b="1" dirty="0" smtClean="0">
                <a:solidFill>
                  <a:srgbClr val="0033CC"/>
                </a:solidFill>
                <a:latin typeface="Arial Unicode MS" pitchFamily="34" charset="-128"/>
                <a:ea typeface="Arial Unicode MS" pitchFamily="34" charset="-128"/>
                <a:cs typeface="Arial Unicode MS" pitchFamily="34" charset="-128"/>
              </a:rPr>
              <a:t> </a:t>
            </a:r>
            <a:r>
              <a:rPr lang="fr-FR" sz="4000" b="1" dirty="0" err="1" smtClean="0">
                <a:solidFill>
                  <a:srgbClr val="0033CC"/>
                </a:solidFill>
                <a:latin typeface="Arial Unicode MS" pitchFamily="34" charset="-128"/>
                <a:ea typeface="Arial Unicode MS" pitchFamily="34" charset="-128"/>
                <a:cs typeface="Arial Unicode MS" pitchFamily="34" charset="-128"/>
              </a:rPr>
              <a:t>ak</a:t>
            </a:r>
            <a:r>
              <a:rPr lang="fr-FR" sz="4000" b="1" dirty="0" smtClean="0">
                <a:solidFill>
                  <a:srgbClr val="0033CC"/>
                </a:solidFill>
                <a:latin typeface="Arial Unicode MS" pitchFamily="34" charset="-128"/>
                <a:ea typeface="Arial Unicode MS" pitchFamily="34" charset="-128"/>
                <a:cs typeface="Arial Unicode MS" pitchFamily="34" charset="-128"/>
              </a:rPr>
              <a:t> </a:t>
            </a:r>
            <a:r>
              <a:rPr lang="fr-FR" sz="4000" b="1" dirty="0" err="1" smtClean="0">
                <a:solidFill>
                  <a:srgbClr val="0033CC"/>
                </a:solidFill>
                <a:latin typeface="Arial Unicode MS" pitchFamily="34" charset="-128"/>
                <a:ea typeface="Arial Unicode MS" pitchFamily="34" charset="-128"/>
                <a:cs typeface="Arial Unicode MS" pitchFamily="34" charset="-128"/>
              </a:rPr>
              <a:t>touman</a:t>
            </a:r>
            <a:r>
              <a:rPr lang="fr-FR" sz="4000" b="1" dirty="0" smtClean="0">
                <a:solidFill>
                  <a:srgbClr val="0033CC"/>
                </a:solidFill>
                <a:latin typeface="Arial Unicode MS" pitchFamily="34" charset="-128"/>
                <a:ea typeface="Arial Unicode MS" pitchFamily="34" charset="-128"/>
                <a:cs typeface="Arial Unicode MS" pitchFamily="34" charset="-128"/>
              </a:rPr>
              <a:t> ou </a:t>
            </a:r>
            <a:r>
              <a:rPr lang="fr-FR" sz="4000" b="1" dirty="0" err="1" smtClean="0">
                <a:solidFill>
                  <a:srgbClr val="0033CC"/>
                </a:solidFill>
                <a:latin typeface="Arial Unicode MS" pitchFamily="34" charset="-128"/>
                <a:ea typeface="Arial Unicode MS" pitchFamily="34" charset="-128"/>
                <a:cs typeface="Arial Unicode MS" pitchFamily="34" charset="-128"/>
              </a:rPr>
              <a:t>traka</a:t>
            </a:r>
            <a:r>
              <a:rPr lang="fr-FR" sz="4000" b="1" dirty="0" smtClean="0">
                <a:solidFill>
                  <a:srgbClr val="0033CC"/>
                </a:solidFill>
                <a:latin typeface="Arial Unicode MS" pitchFamily="34" charset="-128"/>
                <a:ea typeface="Arial Unicode MS" pitchFamily="34" charset="-128"/>
                <a:cs typeface="Arial Unicode MS" pitchFamily="34" charset="-128"/>
              </a:rPr>
              <a:t> </a:t>
            </a:r>
            <a:r>
              <a:rPr lang="fr-FR" sz="4000" b="1" dirty="0" err="1" smtClean="0">
                <a:solidFill>
                  <a:srgbClr val="0033CC"/>
                </a:solidFill>
                <a:latin typeface="Arial Unicode MS" pitchFamily="34" charset="-128"/>
                <a:ea typeface="Arial Unicode MS" pitchFamily="34" charset="-128"/>
                <a:cs typeface="Arial Unicode MS" pitchFamily="34" charset="-128"/>
              </a:rPr>
              <a:t>nenpot</a:t>
            </a:r>
            <a:r>
              <a:rPr lang="fr-FR" sz="4000" b="1" dirty="0" smtClean="0">
                <a:solidFill>
                  <a:srgbClr val="0033CC"/>
                </a:solidFill>
                <a:latin typeface="Arial Unicode MS" pitchFamily="34" charset="-128"/>
                <a:ea typeface="Arial Unicode MS" pitchFamily="34" charset="-128"/>
                <a:cs typeface="Arial Unicode MS" pitchFamily="34" charset="-128"/>
              </a:rPr>
              <a:t> </a:t>
            </a:r>
            <a:r>
              <a:rPr lang="fr-FR" sz="4000" b="1" dirty="0" err="1" smtClean="0">
                <a:solidFill>
                  <a:srgbClr val="0033CC"/>
                </a:solidFill>
                <a:latin typeface="Arial Unicode MS" pitchFamily="34" charset="-128"/>
                <a:ea typeface="Arial Unicode MS" pitchFamily="34" charset="-128"/>
                <a:cs typeface="Arial Unicode MS" pitchFamily="34" charset="-128"/>
              </a:rPr>
              <a:t>kouman</a:t>
            </a:r>
            <a:endParaRPr lang="en-US" sz="4000" b="1" dirty="0" smtClean="0">
              <a:solidFill>
                <a:srgbClr val="0033CC"/>
              </a:solidFill>
              <a:latin typeface="Arial Unicode MS" pitchFamily="34" charset="-128"/>
              <a:ea typeface="Arial Unicode MS" pitchFamily="34" charset="-128"/>
              <a:cs typeface="Arial Unicode MS" pitchFamily="34" charset="-128"/>
            </a:endParaRPr>
          </a:p>
          <a:p>
            <a:pPr marL="1028700" lvl="1" indent="-571500" algn="just">
              <a:buFont typeface="+mj-lt"/>
              <a:buAutoNum type="romanLcPeriod"/>
            </a:pPr>
            <a:r>
              <a:rPr lang="fr-FR" sz="4000" b="1" dirty="0" smtClean="0">
                <a:solidFill>
                  <a:srgbClr val="0033CC"/>
                </a:solidFill>
                <a:latin typeface="Arial Unicode MS" pitchFamily="34" charset="-128"/>
                <a:ea typeface="Arial Unicode MS" pitchFamily="34" charset="-128"/>
                <a:cs typeface="Arial Unicode MS" pitchFamily="34" charset="-128"/>
              </a:rPr>
              <a:t>2eme strophe : Sel </a:t>
            </a:r>
            <a:r>
              <a:rPr lang="fr-FR" sz="4000" b="1" dirty="0" err="1" smtClean="0">
                <a:solidFill>
                  <a:srgbClr val="0033CC"/>
                </a:solidFill>
                <a:latin typeface="Arial Unicode MS" pitchFamily="34" charset="-128"/>
                <a:ea typeface="Arial Unicode MS" pitchFamily="34" charset="-128"/>
                <a:cs typeface="Arial Unicode MS" pitchFamily="34" charset="-128"/>
              </a:rPr>
              <a:t>Pitit</a:t>
            </a:r>
            <a:r>
              <a:rPr lang="fr-FR" sz="4000" b="1" dirty="0" smtClean="0">
                <a:solidFill>
                  <a:srgbClr val="0033CC"/>
                </a:solidFill>
                <a:latin typeface="Arial Unicode MS" pitchFamily="34" charset="-128"/>
                <a:ea typeface="Arial Unicode MS" pitchFamily="34" charset="-128"/>
                <a:cs typeface="Arial Unicode MS" pitchFamily="34" charset="-128"/>
              </a:rPr>
              <a:t> </a:t>
            </a:r>
            <a:r>
              <a:rPr lang="fr-FR" sz="4000" b="1" dirty="0" err="1" smtClean="0">
                <a:solidFill>
                  <a:srgbClr val="0033CC"/>
                </a:solidFill>
                <a:latin typeface="Arial Unicode MS" pitchFamily="34" charset="-128"/>
                <a:ea typeface="Arial Unicode MS" pitchFamily="34" charset="-128"/>
                <a:cs typeface="Arial Unicode MS" pitchFamily="34" charset="-128"/>
              </a:rPr>
              <a:t>BonDye</a:t>
            </a:r>
            <a:r>
              <a:rPr lang="fr-FR" sz="4000" b="1" dirty="0" smtClean="0">
                <a:solidFill>
                  <a:srgbClr val="0033CC"/>
                </a:solidFill>
                <a:latin typeface="Arial Unicode MS" pitchFamily="34" charset="-128"/>
                <a:ea typeface="Arial Unicode MS" pitchFamily="34" charset="-128"/>
                <a:cs typeface="Arial Unicode MS" pitchFamily="34" charset="-128"/>
              </a:rPr>
              <a:t>, se </a:t>
            </a:r>
            <a:r>
              <a:rPr lang="fr-FR" sz="4000" b="1" dirty="0" err="1" smtClean="0">
                <a:solidFill>
                  <a:srgbClr val="0033CC"/>
                </a:solidFill>
                <a:latin typeface="Arial Unicode MS" pitchFamily="34" charset="-128"/>
                <a:ea typeface="Arial Unicode MS" pitchFamily="34" charset="-128"/>
                <a:cs typeface="Arial Unicode MS" pitchFamily="34" charset="-128"/>
              </a:rPr>
              <a:t>Sove</a:t>
            </a:r>
            <a:r>
              <a:rPr lang="fr-FR" sz="4000" b="1" dirty="0" smtClean="0">
                <a:solidFill>
                  <a:srgbClr val="0033CC"/>
                </a:solidFill>
                <a:latin typeface="Arial Unicode MS" pitchFamily="34" charset="-128"/>
                <a:ea typeface="Arial Unicode MS" pitchFamily="34" charset="-128"/>
                <a:cs typeface="Arial Unicode MS" pitchFamily="34" charset="-128"/>
              </a:rPr>
              <a:t> </a:t>
            </a:r>
            <a:r>
              <a:rPr lang="fr-FR" sz="4000" b="1" dirty="0" err="1" smtClean="0">
                <a:solidFill>
                  <a:srgbClr val="0033CC"/>
                </a:solidFill>
                <a:latin typeface="Arial Unicode MS" pitchFamily="34" charset="-128"/>
                <a:ea typeface="Arial Unicode MS" pitchFamily="34" charset="-128"/>
                <a:cs typeface="Arial Unicode MS" pitchFamily="34" charset="-128"/>
              </a:rPr>
              <a:t>lemond</a:t>
            </a:r>
            <a:r>
              <a:rPr lang="fr-FR" sz="4000" b="1" dirty="0" smtClean="0">
                <a:solidFill>
                  <a:srgbClr val="0033CC"/>
                </a:solidFill>
                <a:latin typeface="Arial Unicode MS" pitchFamily="34" charset="-128"/>
                <a:ea typeface="Arial Unicode MS" pitchFamily="34" charset="-128"/>
                <a:cs typeface="Arial Unicode MS" pitchFamily="34" charset="-128"/>
              </a:rPr>
              <a:t> </a:t>
            </a:r>
            <a:r>
              <a:rPr lang="fr-FR" sz="4000" b="1" dirty="0" err="1" smtClean="0">
                <a:solidFill>
                  <a:srgbClr val="0033CC"/>
                </a:solidFill>
                <a:latin typeface="Arial Unicode MS" pitchFamily="34" charset="-128"/>
                <a:ea typeface="Arial Unicode MS" pitchFamily="34" charset="-128"/>
                <a:cs typeface="Arial Unicode MS" pitchFamily="34" charset="-128"/>
              </a:rPr>
              <a:t>yon</a:t>
            </a:r>
            <a:r>
              <a:rPr lang="fr-FR" sz="4000" b="1" dirty="0" smtClean="0">
                <a:solidFill>
                  <a:srgbClr val="0033CC"/>
                </a:solidFill>
                <a:latin typeface="Arial Unicode MS" pitchFamily="34" charset="-128"/>
                <a:ea typeface="Arial Unicode MS" pitchFamily="34" charset="-128"/>
                <a:cs typeface="Arial Unicode MS" pitchFamily="34" charset="-128"/>
              </a:rPr>
              <a:t> </a:t>
            </a:r>
            <a:r>
              <a:rPr lang="fr-FR" sz="4000" b="1" dirty="0" err="1" smtClean="0">
                <a:solidFill>
                  <a:srgbClr val="0033CC"/>
                </a:solidFill>
                <a:latin typeface="Arial Unicode MS" pitchFamily="34" charset="-128"/>
                <a:ea typeface="Arial Unicode MS" pitchFamily="34" charset="-128"/>
                <a:cs typeface="Arial Unicode MS" pitchFamily="34" charset="-128"/>
              </a:rPr>
              <a:t>jou</a:t>
            </a:r>
            <a:r>
              <a:rPr lang="fr-FR" sz="4000" b="1" dirty="0" smtClean="0">
                <a:solidFill>
                  <a:srgbClr val="0033CC"/>
                </a:solidFill>
                <a:latin typeface="Arial Unicode MS" pitchFamily="34" charset="-128"/>
                <a:ea typeface="Arial Unicode MS" pitchFamily="34" charset="-128"/>
                <a:cs typeface="Arial Unicode MS" pitchFamily="34" charset="-128"/>
              </a:rPr>
              <a:t> te</a:t>
            </a:r>
            <a:endParaRPr lang="en-US" sz="4000" b="1" dirty="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14400"/>
            <a:ext cx="9144000" cy="5211763"/>
          </a:xfrm>
        </p:spPr>
        <p:txBody>
          <a:bodyPr>
            <a:normAutofit/>
          </a:bodyPr>
          <a:lstStyle/>
          <a:p>
            <a:pPr marL="55563" indent="-55563" algn="ctr">
              <a:buNone/>
            </a:pPr>
            <a:r>
              <a:rPr lang="fr-FR" sz="4400" b="1" dirty="0" smtClean="0">
                <a:solidFill>
                  <a:srgbClr val="FF0000"/>
                </a:solidFill>
              </a:rPr>
              <a:t>Matière du jour</a:t>
            </a:r>
            <a:endParaRPr lang="en-US" sz="4400" b="1" dirty="0" smtClean="0">
              <a:solidFill>
                <a:srgbClr val="C00000"/>
              </a:solidFill>
            </a:endParaRPr>
          </a:p>
          <a:p>
            <a:pPr algn="ctr">
              <a:buNone/>
            </a:pPr>
            <a:r>
              <a:rPr lang="en-US" sz="5400" b="1" dirty="0" smtClean="0"/>
              <a:t>THE WRESTLING MATCH BETWEEN JACOB AND GOD</a:t>
            </a:r>
            <a:endParaRPr lang="en-US" sz="5400" dirty="0" smtClean="0"/>
          </a:p>
          <a:p>
            <a:pPr algn="ctr">
              <a:buNone/>
            </a:pPr>
            <a:r>
              <a:rPr lang="fr-FR" sz="5400" b="1" dirty="0" smtClean="0">
                <a:solidFill>
                  <a:srgbClr val="0033CC"/>
                </a:solidFill>
              </a:rPr>
              <a:t>LE COMBAT ENTRE JACOB ET DIEU </a:t>
            </a:r>
            <a:endParaRPr lang="en-US" sz="5400" dirty="0">
              <a:solidFill>
                <a:srgbClr val="0033CC"/>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1">
            <a:schemeClr val="dk1"/>
          </a:lnRef>
          <a:fillRef idx="2">
            <a:schemeClr val="dk1"/>
          </a:fillRef>
          <a:effectRef idx="1">
            <a:schemeClr val="dk1"/>
          </a:effectRef>
          <a:fontRef idx="minor">
            <a:schemeClr val="dk1"/>
          </a:fontRef>
        </p:style>
        <p:txBody>
          <a:bodyPr>
            <a:normAutofit lnSpcReduction="10000"/>
          </a:bodyPr>
          <a:lstStyle/>
          <a:p>
            <a:pPr algn="ctr"/>
            <a:r>
              <a:rPr lang="en-US" sz="4400" b="1" dirty="0" smtClean="0">
                <a:solidFill>
                  <a:schemeClr val="tx1"/>
                </a:solidFill>
                <a:latin typeface="Arial Unicode MS" pitchFamily="34" charset="-128"/>
                <a:ea typeface="Arial Unicode MS" pitchFamily="34" charset="-128"/>
                <a:cs typeface="Arial Unicode MS" pitchFamily="34" charset="-128"/>
              </a:rPr>
              <a:t>THE VIOLATION AND DISGRACE OF DINA BY THE PRINCE OF SICHEM</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Challenges are never far from the elects of God.</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Just when Jacob began to settle down, a great trial occurs in the family causing Jacob to be fleeing once more to save his life and that of his household</a:t>
            </a:r>
            <a:r>
              <a:rPr lang="en-US" sz="4400" b="1" dirty="0" smtClean="0">
                <a:solidFill>
                  <a:srgbClr val="FFFF00"/>
                </a:solidFill>
                <a:latin typeface="Arial Unicode MS" pitchFamily="34" charset="-128"/>
                <a:ea typeface="Arial Unicode MS" pitchFamily="34" charset="-128"/>
                <a:cs typeface="Arial Unicode MS" pitchFamily="34" charset="-128"/>
              </a:rPr>
              <a:t>.</a:t>
            </a:r>
            <a:endParaRPr lang="en-US" sz="44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1">
            <a:schemeClr val="dk1"/>
          </a:lnRef>
          <a:fillRef idx="2">
            <a:schemeClr val="dk1"/>
          </a:fillRef>
          <a:effectRef idx="1">
            <a:schemeClr val="dk1"/>
          </a:effectRef>
          <a:fontRef idx="minor">
            <a:schemeClr val="dk1"/>
          </a:fontRef>
        </p:style>
        <p:txBody>
          <a:bodyPr>
            <a:normAutofit fontScale="92500"/>
          </a:bodyPr>
          <a:lstStyle/>
          <a:p>
            <a:pPr lvl="0" algn="just"/>
            <a:r>
              <a:rPr lang="en-US" sz="4400" b="1" dirty="0" smtClean="0">
                <a:solidFill>
                  <a:schemeClr val="bg1"/>
                </a:solidFill>
                <a:latin typeface="Arial Unicode MS" pitchFamily="34" charset="-128"/>
                <a:ea typeface="Arial Unicode MS" pitchFamily="34" charset="-128"/>
                <a:cs typeface="Arial Unicode MS" pitchFamily="34" charset="-128"/>
              </a:rPr>
              <a:t>Dina</a:t>
            </a:r>
            <a:r>
              <a:rPr lang="en-US" sz="4400" b="1" dirty="0" smtClean="0">
                <a:solidFill>
                  <a:schemeClr val="bg1"/>
                </a:solidFill>
                <a:latin typeface="Arial Unicode MS" pitchFamily="34" charset="-128"/>
                <a:ea typeface="Arial Unicode MS" pitchFamily="34" charset="-128"/>
                <a:cs typeface="Arial Unicode MS" pitchFamily="34" charset="-128"/>
              </a:rPr>
              <a:t>, the only girl in Jacob’s family, was universally loved by her brothers.</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While she went out to get acquainted with the young ladies in town.</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She was raped by the prince of the land.</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This was a major problem that needed to be treated with a lot of discretion</a:t>
            </a:r>
            <a:r>
              <a:rPr lang="en-US" sz="4400" b="1" dirty="0" smtClean="0">
                <a:solidFill>
                  <a:srgbClr val="FFFF00"/>
                </a:solidFill>
                <a:latin typeface="Arial Unicode MS" pitchFamily="34" charset="-128"/>
                <a:ea typeface="Arial Unicode MS" pitchFamily="34" charset="-128"/>
                <a:cs typeface="Arial Unicode MS" pitchFamily="34" charset="-128"/>
              </a:rPr>
              <a:t>.</a:t>
            </a:r>
            <a:endParaRPr lang="en-US" sz="44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en-US" sz="4400" b="1" dirty="0" smtClean="0">
                <a:solidFill>
                  <a:schemeClr val="bg1"/>
                </a:solidFill>
                <a:latin typeface="Arial Unicode MS" pitchFamily="34" charset="-128"/>
                <a:ea typeface="Arial Unicode MS" pitchFamily="34" charset="-128"/>
                <a:cs typeface="Arial Unicode MS" pitchFamily="34" charset="-128"/>
              </a:rPr>
              <a:t>First</a:t>
            </a:r>
            <a:r>
              <a:rPr lang="en-US" sz="4400" b="1" dirty="0" smtClean="0">
                <a:solidFill>
                  <a:schemeClr val="bg1"/>
                </a:solidFill>
                <a:latin typeface="Arial Unicode MS" pitchFamily="34" charset="-128"/>
                <a:ea typeface="Arial Unicode MS" pitchFamily="34" charset="-128"/>
                <a:cs typeface="Arial Unicode MS" pitchFamily="34" charset="-128"/>
              </a:rPr>
              <a:t>, she was not supposed to marry anyone outside of Abraham’s covenant with God.</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Second, she was violated and disgraced cruelly.</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Third, the king wanted the hands of Dina in marriage with his son.</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The situation gets more and more complicated for Jacob.</a:t>
            </a:r>
          </a:p>
          <a:p>
            <a:pPr lvl="0" algn="just"/>
            <a:endParaRPr lang="en-US" sz="44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en-US" sz="4400" b="1" dirty="0" smtClean="0">
                <a:solidFill>
                  <a:schemeClr val="bg1"/>
                </a:solidFill>
                <a:latin typeface="Arial Unicode MS" pitchFamily="34" charset="-128"/>
                <a:ea typeface="Arial Unicode MS" pitchFamily="34" charset="-128"/>
                <a:cs typeface="Arial Unicode MS" pitchFamily="34" charset="-128"/>
              </a:rPr>
              <a:t>Jacob </a:t>
            </a:r>
            <a:r>
              <a:rPr lang="en-US" sz="4400" b="1" dirty="0" smtClean="0">
                <a:solidFill>
                  <a:schemeClr val="bg1"/>
                </a:solidFill>
                <a:latin typeface="Arial Unicode MS" pitchFamily="34" charset="-128"/>
                <a:ea typeface="Arial Unicode MS" pitchFamily="34" charset="-128"/>
                <a:cs typeface="Arial Unicode MS" pitchFamily="34" charset="-128"/>
              </a:rPr>
              <a:t>would never wish to marry his daughter to a pagan.</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Dina was already disgraced meaning, no ideal candidate would want to marry her with her present predicament.</a:t>
            </a:r>
          </a:p>
          <a:p>
            <a:pPr algn="just"/>
            <a:r>
              <a:rPr lang="fr-FR" sz="4400" b="1" dirty="0" smtClean="0">
                <a:solidFill>
                  <a:schemeClr val="tx1"/>
                </a:solidFill>
                <a:latin typeface="Arial Unicode MS" pitchFamily="34" charset="-128"/>
                <a:ea typeface="Arial Unicode MS" pitchFamily="34" charset="-128"/>
                <a:cs typeface="Arial Unicode MS" pitchFamily="34" charset="-128"/>
              </a:rPr>
              <a:t>Ge 34:1-11 </a:t>
            </a:r>
            <a:r>
              <a:rPr lang="fr-FR" sz="4400" b="1" dirty="0" smtClean="0">
                <a:solidFill>
                  <a:schemeClr val="bg1"/>
                </a:solidFill>
                <a:latin typeface="Arial Unicode MS" pitchFamily="34" charset="-128"/>
                <a:ea typeface="Arial Unicode MS" pitchFamily="34" charset="-128"/>
                <a:cs typeface="Arial Unicode MS" pitchFamily="34" charset="-128"/>
              </a:rPr>
              <a:t>¶ Dina, la fille que Léa avait enfantée à Jacob, sortit pour voir les filles du pays</a:t>
            </a:r>
            <a:r>
              <a:rPr lang="fr-FR" sz="4400" b="1" dirty="0" smtClean="0">
                <a:solidFill>
                  <a:schemeClr val="bg1"/>
                </a:solidFill>
                <a:latin typeface="Arial Unicode MS" pitchFamily="34" charset="-128"/>
                <a:ea typeface="Arial Unicode MS" pitchFamily="34" charset="-128"/>
                <a:cs typeface="Arial Unicode MS" pitchFamily="34" charset="-128"/>
              </a:rPr>
              <a:t>.</a:t>
            </a: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400" b="1" dirty="0" smtClean="0">
                <a:solidFill>
                  <a:schemeClr val="bg1"/>
                </a:solidFill>
                <a:latin typeface="Arial Unicode MS" pitchFamily="34" charset="-128"/>
                <a:ea typeface="Arial Unicode MS" pitchFamily="34" charset="-128"/>
                <a:cs typeface="Arial Unicode MS" pitchFamily="34" charset="-128"/>
              </a:rPr>
              <a:t>2 </a:t>
            </a:r>
            <a:r>
              <a:rPr lang="fr-FR" sz="4400" b="1" dirty="0" smtClean="0">
                <a:solidFill>
                  <a:schemeClr val="bg1"/>
                </a:solidFill>
                <a:latin typeface="Arial Unicode MS" pitchFamily="34" charset="-128"/>
                <a:ea typeface="Arial Unicode MS" pitchFamily="34" charset="-128"/>
                <a:cs typeface="Arial Unicode MS" pitchFamily="34" charset="-128"/>
              </a:rPr>
              <a:t>Elle fut aperçue de Sichem, fils de </a:t>
            </a:r>
            <a:r>
              <a:rPr lang="fr-FR" sz="4400" b="1" dirty="0" err="1" smtClean="0">
                <a:solidFill>
                  <a:schemeClr val="bg1"/>
                </a:solidFill>
                <a:latin typeface="Arial Unicode MS" pitchFamily="34" charset="-128"/>
                <a:ea typeface="Arial Unicode MS" pitchFamily="34" charset="-128"/>
                <a:cs typeface="Arial Unicode MS" pitchFamily="34" charset="-128"/>
              </a:rPr>
              <a:t>Hamor</a:t>
            </a:r>
            <a:r>
              <a:rPr lang="fr-FR" sz="4400" b="1" dirty="0" smtClean="0">
                <a:solidFill>
                  <a:schemeClr val="bg1"/>
                </a:solidFill>
                <a:latin typeface="Arial Unicode MS" pitchFamily="34" charset="-128"/>
                <a:ea typeface="Arial Unicode MS" pitchFamily="34" charset="-128"/>
                <a:cs typeface="Arial Unicode MS" pitchFamily="34" charset="-128"/>
              </a:rPr>
              <a:t>, prince du pays. Il l'enleva, coucha avec elle, et la déshonora.</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400" b="1" dirty="0" smtClean="0">
                <a:solidFill>
                  <a:schemeClr val="bg1"/>
                </a:solidFill>
                <a:latin typeface="Arial Unicode MS" pitchFamily="34" charset="-128"/>
                <a:ea typeface="Arial Unicode MS" pitchFamily="34" charset="-128"/>
                <a:cs typeface="Arial Unicode MS" pitchFamily="34" charset="-128"/>
              </a:rPr>
              <a:t> </a:t>
            </a:r>
            <a:r>
              <a:rPr lang="fr-FR" sz="4400" b="1" dirty="0" smtClean="0">
                <a:solidFill>
                  <a:srgbClr val="FFFF00"/>
                </a:solidFill>
                <a:latin typeface="Arial Unicode MS" pitchFamily="34" charset="-128"/>
                <a:ea typeface="Arial Unicode MS" pitchFamily="34" charset="-128"/>
                <a:cs typeface="Arial Unicode MS" pitchFamily="34" charset="-128"/>
              </a:rPr>
              <a:t>3 Son </a:t>
            </a:r>
            <a:r>
              <a:rPr lang="fr-FR" sz="4400" b="1" dirty="0" err="1" smtClean="0">
                <a:solidFill>
                  <a:srgbClr val="FFFF00"/>
                </a:solidFill>
                <a:latin typeface="Arial Unicode MS" pitchFamily="34" charset="-128"/>
                <a:ea typeface="Arial Unicode MS" pitchFamily="34" charset="-128"/>
                <a:cs typeface="Arial Unicode MS" pitchFamily="34" charset="-128"/>
              </a:rPr>
              <a:t>coeur</a:t>
            </a:r>
            <a:r>
              <a:rPr lang="fr-FR" sz="4400" b="1" dirty="0" smtClean="0">
                <a:solidFill>
                  <a:srgbClr val="FFFF00"/>
                </a:solidFill>
                <a:latin typeface="Arial Unicode MS" pitchFamily="34" charset="-128"/>
                <a:ea typeface="Arial Unicode MS" pitchFamily="34" charset="-128"/>
                <a:cs typeface="Arial Unicode MS" pitchFamily="34" charset="-128"/>
              </a:rPr>
              <a:t> s'attacha à Dina, fille de Jacob; il aima la jeune fille, et sut parler à son </a:t>
            </a:r>
            <a:r>
              <a:rPr lang="fr-FR" sz="4400" b="1" dirty="0" err="1" smtClean="0">
                <a:solidFill>
                  <a:srgbClr val="FFFF00"/>
                </a:solidFill>
                <a:latin typeface="Arial Unicode MS" pitchFamily="34" charset="-128"/>
                <a:ea typeface="Arial Unicode MS" pitchFamily="34" charset="-128"/>
                <a:cs typeface="Arial Unicode MS" pitchFamily="34" charset="-128"/>
              </a:rPr>
              <a:t>coeur</a:t>
            </a:r>
            <a:r>
              <a:rPr lang="fr-FR" sz="4400" b="1" dirty="0" smtClean="0">
                <a:solidFill>
                  <a:srgbClr val="FFFF00"/>
                </a:solidFill>
                <a:latin typeface="Arial Unicode MS" pitchFamily="34" charset="-128"/>
                <a:ea typeface="Arial Unicode MS" pitchFamily="34" charset="-128"/>
                <a:cs typeface="Arial Unicode MS" pitchFamily="34" charset="-128"/>
              </a:rPr>
              <a:t>.</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4400" b="1" dirty="0" smtClean="0">
                <a:solidFill>
                  <a:schemeClr val="bg1"/>
                </a:solidFill>
                <a:latin typeface="Arial Unicode MS" pitchFamily="34" charset="-128"/>
                <a:ea typeface="Arial Unicode MS" pitchFamily="34" charset="-128"/>
                <a:cs typeface="Arial Unicode MS" pitchFamily="34" charset="-128"/>
              </a:rPr>
              <a:t> 4 Et Sichem dit à </a:t>
            </a:r>
            <a:r>
              <a:rPr lang="fr-FR" sz="4400" b="1" dirty="0" err="1" smtClean="0">
                <a:solidFill>
                  <a:schemeClr val="bg1"/>
                </a:solidFill>
                <a:latin typeface="Arial Unicode MS" pitchFamily="34" charset="-128"/>
                <a:ea typeface="Arial Unicode MS" pitchFamily="34" charset="-128"/>
                <a:cs typeface="Arial Unicode MS" pitchFamily="34" charset="-128"/>
              </a:rPr>
              <a:t>Hamor</a:t>
            </a:r>
            <a:r>
              <a:rPr lang="fr-FR" sz="4400" b="1" dirty="0" smtClean="0">
                <a:solidFill>
                  <a:schemeClr val="bg1"/>
                </a:solidFill>
                <a:latin typeface="Arial Unicode MS" pitchFamily="34" charset="-128"/>
                <a:ea typeface="Arial Unicode MS" pitchFamily="34" charset="-128"/>
                <a:cs typeface="Arial Unicode MS" pitchFamily="34" charset="-128"/>
              </a:rPr>
              <a:t>, son père: Donne-moi cette jeune fille pour femme</a:t>
            </a:r>
            <a:r>
              <a:rPr lang="fr-FR" sz="4400" b="1" dirty="0" smtClean="0">
                <a:solidFill>
                  <a:schemeClr val="bg1"/>
                </a:solidFill>
                <a:latin typeface="Arial Unicode MS" pitchFamily="34" charset="-128"/>
                <a:ea typeface="Arial Unicode MS" pitchFamily="34" charset="-128"/>
                <a:cs typeface="Arial Unicode MS" pitchFamily="34" charset="-128"/>
              </a:rPr>
              <a:t>.</a:t>
            </a: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b="1" dirty="0" smtClean="0">
                <a:solidFill>
                  <a:schemeClr val="bg1"/>
                </a:solidFill>
                <a:latin typeface="Arial Unicode MS" pitchFamily="34" charset="-128"/>
                <a:ea typeface="Arial Unicode MS" pitchFamily="34" charset="-128"/>
                <a:cs typeface="Arial Unicode MS" pitchFamily="34" charset="-128"/>
              </a:rPr>
              <a:t>5 </a:t>
            </a:r>
            <a:r>
              <a:rPr lang="fr-FR" sz="4400" b="1" dirty="0" smtClean="0">
                <a:solidFill>
                  <a:schemeClr val="bg1"/>
                </a:solidFill>
                <a:latin typeface="Arial Unicode MS" pitchFamily="34" charset="-128"/>
                <a:ea typeface="Arial Unicode MS" pitchFamily="34" charset="-128"/>
                <a:cs typeface="Arial Unicode MS" pitchFamily="34" charset="-128"/>
              </a:rPr>
              <a:t>Jacob apprit qu'il avait déshonoré Dina, sa fille; et, comme ses fils étaient aux champs avec son troupeau, Jacob garda le silence jusqu'à leur retour.</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400" b="1" dirty="0" smtClean="0">
                <a:solidFill>
                  <a:srgbClr val="FFFF00"/>
                </a:solidFill>
                <a:latin typeface="Arial Unicode MS" pitchFamily="34" charset="-128"/>
                <a:ea typeface="Arial Unicode MS" pitchFamily="34" charset="-128"/>
                <a:cs typeface="Arial Unicode MS" pitchFamily="34" charset="-128"/>
              </a:rPr>
              <a:t> 6 ¶ </a:t>
            </a:r>
            <a:r>
              <a:rPr lang="fr-FR" sz="4400" b="1" dirty="0" err="1" smtClean="0">
                <a:solidFill>
                  <a:srgbClr val="FFFF00"/>
                </a:solidFill>
                <a:latin typeface="Arial Unicode MS" pitchFamily="34" charset="-128"/>
                <a:ea typeface="Arial Unicode MS" pitchFamily="34" charset="-128"/>
                <a:cs typeface="Arial Unicode MS" pitchFamily="34" charset="-128"/>
              </a:rPr>
              <a:t>Hamor</a:t>
            </a:r>
            <a:r>
              <a:rPr lang="fr-FR" sz="4400" b="1" dirty="0" smtClean="0">
                <a:solidFill>
                  <a:srgbClr val="FFFF00"/>
                </a:solidFill>
                <a:latin typeface="Arial Unicode MS" pitchFamily="34" charset="-128"/>
                <a:ea typeface="Arial Unicode MS" pitchFamily="34" charset="-128"/>
                <a:cs typeface="Arial Unicode MS" pitchFamily="34" charset="-128"/>
              </a:rPr>
              <a:t>, père de Sichem, se rendit auprès de Jacob pour lui parler.</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algn="just"/>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b="1" dirty="0" smtClean="0">
                <a:solidFill>
                  <a:schemeClr val="bg1"/>
                </a:solidFill>
                <a:latin typeface="Arial Unicode MS" pitchFamily="34" charset="-128"/>
                <a:ea typeface="Arial Unicode MS" pitchFamily="34" charset="-128"/>
                <a:cs typeface="Arial Unicode MS" pitchFamily="34" charset="-128"/>
              </a:rPr>
              <a:t>7 </a:t>
            </a:r>
            <a:r>
              <a:rPr lang="fr-FR" sz="4400" b="1" dirty="0" smtClean="0">
                <a:solidFill>
                  <a:schemeClr val="bg1"/>
                </a:solidFill>
                <a:latin typeface="Arial Unicode MS" pitchFamily="34" charset="-128"/>
                <a:ea typeface="Arial Unicode MS" pitchFamily="34" charset="-128"/>
                <a:cs typeface="Arial Unicode MS" pitchFamily="34" charset="-128"/>
              </a:rPr>
              <a:t>Et les fils de Jacob revenaient des champs, lorsqu'ils apprirent la chose; ces hommes furent irrités et se mirent dans une grande colère, parce que Sichem avait commis une infamie en Israël, en couchant avec la fille de Jacob, ce qui n'aurait pas dû se faire</a:t>
            </a:r>
            <a:r>
              <a:rPr lang="fr-FR" sz="4400" b="1" dirty="0" smtClean="0">
                <a:solidFill>
                  <a:schemeClr val="bg1"/>
                </a:solidFill>
                <a:latin typeface="Arial Unicode MS" pitchFamily="34" charset="-128"/>
                <a:ea typeface="Arial Unicode MS" pitchFamily="34" charset="-128"/>
                <a:cs typeface="Arial Unicode MS" pitchFamily="34" charset="-128"/>
              </a:rPr>
              <a:t>.</a:t>
            </a: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algn="just"/>
            <a:r>
              <a:rPr lang="fr-FR" sz="4400" b="1" dirty="0" smtClean="0">
                <a:solidFill>
                  <a:schemeClr val="bg1"/>
                </a:solidFill>
                <a:latin typeface="Arial Unicode MS" pitchFamily="34" charset="-128"/>
                <a:ea typeface="Arial Unicode MS" pitchFamily="34" charset="-128"/>
                <a:cs typeface="Arial Unicode MS" pitchFamily="34" charset="-128"/>
              </a:rPr>
              <a:t>8 </a:t>
            </a:r>
            <a:r>
              <a:rPr lang="fr-FR" sz="4400" b="1" dirty="0" err="1" smtClean="0">
                <a:solidFill>
                  <a:schemeClr val="bg1"/>
                </a:solidFill>
                <a:latin typeface="Arial Unicode MS" pitchFamily="34" charset="-128"/>
                <a:ea typeface="Arial Unicode MS" pitchFamily="34" charset="-128"/>
                <a:cs typeface="Arial Unicode MS" pitchFamily="34" charset="-128"/>
              </a:rPr>
              <a:t>Hamor</a:t>
            </a:r>
            <a:r>
              <a:rPr lang="fr-FR" sz="4400" b="1" dirty="0" smtClean="0">
                <a:solidFill>
                  <a:schemeClr val="bg1"/>
                </a:solidFill>
                <a:latin typeface="Arial Unicode MS" pitchFamily="34" charset="-128"/>
                <a:ea typeface="Arial Unicode MS" pitchFamily="34" charset="-128"/>
                <a:cs typeface="Arial Unicode MS" pitchFamily="34" charset="-128"/>
              </a:rPr>
              <a:t> leur adressa ainsi la parole: Le </a:t>
            </a:r>
            <a:r>
              <a:rPr lang="fr-FR" sz="4400" b="1" dirty="0" err="1" smtClean="0">
                <a:solidFill>
                  <a:schemeClr val="bg1"/>
                </a:solidFill>
                <a:latin typeface="Arial Unicode MS" pitchFamily="34" charset="-128"/>
                <a:ea typeface="Arial Unicode MS" pitchFamily="34" charset="-128"/>
                <a:cs typeface="Arial Unicode MS" pitchFamily="34" charset="-128"/>
              </a:rPr>
              <a:t>coeur</a:t>
            </a:r>
            <a:r>
              <a:rPr lang="fr-FR" sz="4400" b="1" dirty="0" smtClean="0">
                <a:solidFill>
                  <a:schemeClr val="bg1"/>
                </a:solidFill>
                <a:latin typeface="Arial Unicode MS" pitchFamily="34" charset="-128"/>
                <a:ea typeface="Arial Unicode MS" pitchFamily="34" charset="-128"/>
                <a:cs typeface="Arial Unicode MS" pitchFamily="34" charset="-128"/>
              </a:rPr>
              <a:t> de Sichem, mon fils, s'est attaché à votre fille; donnez-la-lui pour femme, je vous prie.</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400" b="1" dirty="0" smtClean="0">
                <a:solidFill>
                  <a:schemeClr val="bg1"/>
                </a:solidFill>
                <a:latin typeface="Arial Unicode MS" pitchFamily="34" charset="-128"/>
                <a:ea typeface="Arial Unicode MS" pitchFamily="34" charset="-128"/>
                <a:cs typeface="Arial Unicode MS" pitchFamily="34" charset="-128"/>
              </a:rPr>
              <a:t> </a:t>
            </a:r>
            <a:r>
              <a:rPr lang="fr-FR" sz="4400" b="1" dirty="0" smtClean="0">
                <a:solidFill>
                  <a:srgbClr val="FFFF00"/>
                </a:solidFill>
                <a:latin typeface="Arial Unicode MS" pitchFamily="34" charset="-128"/>
                <a:ea typeface="Arial Unicode MS" pitchFamily="34" charset="-128"/>
                <a:cs typeface="Arial Unicode MS" pitchFamily="34" charset="-128"/>
              </a:rPr>
              <a:t>9 Alliez-vous avec nous; vous nous donnerez vos filles, et vous prendrez pour vous les nôtres.</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4400" b="1" dirty="0" smtClean="0">
                <a:solidFill>
                  <a:schemeClr val="bg1"/>
                </a:solidFill>
                <a:latin typeface="Arial Unicode MS" pitchFamily="34" charset="-128"/>
                <a:ea typeface="Arial Unicode MS" pitchFamily="34" charset="-128"/>
                <a:cs typeface="Arial Unicode MS" pitchFamily="34" charset="-128"/>
              </a:rPr>
              <a:t> 10 Vous habiterez avec nous, et le pays sera à votre disposition; restez, pour y trafiquer et y acquérir des propriétés.</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just"/>
            <a:endParaRPr lang="en-US" sz="44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400" b="1" dirty="0" smtClean="0">
                <a:solidFill>
                  <a:schemeClr val="bg1"/>
                </a:solidFill>
                <a:latin typeface="Arial Unicode MS" pitchFamily="34" charset="-128"/>
                <a:ea typeface="Arial Unicode MS" pitchFamily="34" charset="-128"/>
                <a:cs typeface="Arial Unicode MS" pitchFamily="34" charset="-128"/>
              </a:rPr>
              <a:t>11 </a:t>
            </a:r>
            <a:r>
              <a:rPr lang="fr-FR" sz="4400" b="1" dirty="0" smtClean="0">
                <a:solidFill>
                  <a:schemeClr val="bg1"/>
                </a:solidFill>
                <a:latin typeface="Arial Unicode MS" pitchFamily="34" charset="-128"/>
                <a:ea typeface="Arial Unicode MS" pitchFamily="34" charset="-128"/>
                <a:cs typeface="Arial Unicode MS" pitchFamily="34" charset="-128"/>
              </a:rPr>
              <a:t>Sichem dit au père et aux frères de Dina: Que je trouve grâce à vos yeux, et je donnerai ce que vous me direz.</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400" b="1" dirty="0" smtClean="0">
                <a:solidFill>
                  <a:srgbClr val="FFFF00"/>
                </a:solidFill>
                <a:latin typeface="Arial Unicode MS" pitchFamily="34" charset="-128"/>
                <a:ea typeface="Arial Unicode MS" pitchFamily="34" charset="-128"/>
                <a:cs typeface="Arial Unicode MS" pitchFamily="34" charset="-128"/>
              </a:rPr>
              <a:t> 12 Exigez de moi une forte dot et beaucoup de présents, et je donnerai ce que vous me direz; mais accordez-moi pour femme la jeune fille.</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algn="just">
              <a:buNone/>
            </a:pPr>
            <a:r>
              <a:rPr lang="fr-FR" sz="4400" b="1" dirty="0" smtClean="0">
                <a:solidFill>
                  <a:srgbClr val="0033CC"/>
                </a:solidFill>
                <a:latin typeface="Arial Unicode MS" pitchFamily="34" charset="-128"/>
                <a:ea typeface="Arial Unicode MS" pitchFamily="34" charset="-128"/>
                <a:cs typeface="Arial Unicode MS" pitchFamily="34" charset="-128"/>
              </a:rPr>
              <a:t> </a:t>
            </a:r>
            <a:endParaRPr lang="en-US" sz="44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fontScale="92500" lnSpcReduction="10000"/>
          </a:bodyPr>
          <a:lstStyle/>
          <a:p>
            <a:pPr algn="ctr">
              <a:buNone/>
            </a:pPr>
            <a:r>
              <a:rPr lang="en-US" sz="4400" b="1" dirty="0" smtClean="0">
                <a:solidFill>
                  <a:srgbClr val="C00000"/>
                </a:solidFill>
                <a:latin typeface="Arial Unicode MS" pitchFamily="34" charset="-128"/>
                <a:ea typeface="Arial Unicode MS" pitchFamily="34" charset="-128"/>
                <a:cs typeface="Arial Unicode MS" pitchFamily="34" charset="-128"/>
              </a:rPr>
              <a:t>THE SONS OF JACOB TOOK THE MATTER INTO THEIR OWN HANDS</a:t>
            </a:r>
          </a:p>
          <a:p>
            <a:pPr lvl="0" algn="just"/>
            <a:r>
              <a:rPr lang="en-US" sz="4400" b="1" dirty="0" smtClean="0">
                <a:latin typeface="Arial Unicode MS" pitchFamily="34" charset="-128"/>
                <a:ea typeface="Arial Unicode MS" pitchFamily="34" charset="-128"/>
                <a:cs typeface="Arial Unicode MS" pitchFamily="34" charset="-128"/>
              </a:rPr>
              <a:t>The dishonor of Dina was aggravated than the Canaan people envisioned.</a:t>
            </a:r>
          </a:p>
          <a:p>
            <a:pPr lvl="0" algn="just"/>
            <a:r>
              <a:rPr lang="en-US" sz="4400" b="1" dirty="0" smtClean="0">
                <a:solidFill>
                  <a:srgbClr val="C00000"/>
                </a:solidFill>
                <a:latin typeface="Arial Unicode MS" pitchFamily="34" charset="-128"/>
                <a:ea typeface="Arial Unicode MS" pitchFamily="34" charset="-128"/>
                <a:cs typeface="Arial Unicode MS" pitchFamily="34" charset="-128"/>
              </a:rPr>
              <a:t>Vengeance was in the hearts of the sons of Jacob.</a:t>
            </a:r>
          </a:p>
          <a:p>
            <a:pPr lvl="0" algn="just"/>
            <a:r>
              <a:rPr lang="en-US" sz="4400" b="1" dirty="0" smtClean="0">
                <a:latin typeface="Arial Unicode MS" pitchFamily="34" charset="-128"/>
                <a:ea typeface="Arial Unicode MS" pitchFamily="34" charset="-128"/>
                <a:cs typeface="Arial Unicode MS" pitchFamily="34" charset="-128"/>
              </a:rPr>
              <a:t>In the way of thinking of that time, to avenge a loved one was not only a duty but an act of loyalty</a:t>
            </a:r>
            <a:r>
              <a:rPr lang="en-US"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The </a:t>
            </a:r>
            <a:r>
              <a:rPr lang="en-US" sz="4400" b="1" dirty="0" smtClean="0">
                <a:latin typeface="Arial Unicode MS" pitchFamily="34" charset="-128"/>
                <a:ea typeface="Arial Unicode MS" pitchFamily="34" charset="-128"/>
                <a:cs typeface="Arial Unicode MS" pitchFamily="34" charset="-128"/>
              </a:rPr>
              <a:t>sons of Jacob falsely negotiated the marriage treaty between their children and the inhabitants of Succoth.</a:t>
            </a:r>
          </a:p>
          <a:p>
            <a:pPr lvl="0" algn="just"/>
            <a:r>
              <a:rPr lang="en-US" sz="4400" b="1" dirty="0" smtClean="0">
                <a:solidFill>
                  <a:srgbClr val="C00000"/>
                </a:solidFill>
                <a:latin typeface="Arial Unicode MS" pitchFamily="34" charset="-128"/>
                <a:ea typeface="Arial Unicode MS" pitchFamily="34" charset="-128"/>
                <a:cs typeface="Arial Unicode MS" pitchFamily="34" charset="-128"/>
              </a:rPr>
              <a:t>They demanded that the men be circumcised to comply with the demands of the alliance made with Abraham</a:t>
            </a:r>
            <a:r>
              <a:rPr lang="en-US" sz="4400" b="1" dirty="0" smtClean="0">
                <a:solidFill>
                  <a:srgbClr val="C00000"/>
                </a:solidFill>
                <a:latin typeface="Arial Unicode MS" pitchFamily="34" charset="-128"/>
                <a:ea typeface="Arial Unicode MS" pitchFamily="34" charset="-128"/>
                <a:cs typeface="Arial Unicode MS" pitchFamily="34" charset="-128"/>
              </a:rPr>
              <a:t>.</a:t>
            </a:r>
            <a:endParaRPr lang="en-US" sz="4400" b="1"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fontScale="92500"/>
          </a:bodyPr>
          <a:lstStyle/>
          <a:p>
            <a:pPr algn="ctr">
              <a:buNone/>
            </a:pPr>
            <a:r>
              <a:rPr lang="fr-FR" sz="4400" b="1" dirty="0" smtClean="0">
                <a:solidFill>
                  <a:srgbClr val="C00000"/>
                </a:solidFill>
                <a:latin typeface="Arial Unicode MS" pitchFamily="34" charset="-128"/>
                <a:ea typeface="Arial Unicode MS" pitchFamily="34" charset="-128"/>
                <a:cs typeface="Arial Unicode MS" pitchFamily="34" charset="-128"/>
              </a:rPr>
              <a:t>Ge </a:t>
            </a:r>
            <a:r>
              <a:rPr lang="fr-FR" sz="4400" b="1" dirty="0" smtClean="0">
                <a:solidFill>
                  <a:srgbClr val="C00000"/>
                </a:solidFill>
                <a:latin typeface="Arial Unicode MS" pitchFamily="34" charset="-128"/>
                <a:ea typeface="Arial Unicode MS" pitchFamily="34" charset="-128"/>
                <a:cs typeface="Arial Unicode MS" pitchFamily="34" charset="-128"/>
              </a:rPr>
              <a:t>34:13-17 </a:t>
            </a:r>
          </a:p>
          <a:p>
            <a:pPr algn="just"/>
            <a:r>
              <a:rPr lang="fr-FR" sz="4400" b="1" dirty="0" smtClean="0">
                <a:latin typeface="Arial Unicode MS" pitchFamily="34" charset="-128"/>
                <a:ea typeface="Arial Unicode MS" pitchFamily="34" charset="-128"/>
                <a:cs typeface="Arial Unicode MS" pitchFamily="34" charset="-128"/>
              </a:rPr>
              <a:t>13- Les </a:t>
            </a:r>
            <a:r>
              <a:rPr lang="fr-FR" sz="4400" b="1" dirty="0" smtClean="0">
                <a:latin typeface="Arial Unicode MS" pitchFamily="34" charset="-128"/>
                <a:ea typeface="Arial Unicode MS" pitchFamily="34" charset="-128"/>
                <a:cs typeface="Arial Unicode MS" pitchFamily="34" charset="-128"/>
              </a:rPr>
              <a:t>fils de Jacob répondirent et parlèrent avec ruse à Sichem et à </a:t>
            </a:r>
            <a:r>
              <a:rPr lang="fr-FR" sz="4400" b="1" dirty="0" err="1" smtClean="0">
                <a:latin typeface="Arial Unicode MS" pitchFamily="34" charset="-128"/>
                <a:ea typeface="Arial Unicode MS" pitchFamily="34" charset="-128"/>
                <a:cs typeface="Arial Unicode MS" pitchFamily="34" charset="-128"/>
              </a:rPr>
              <a:t>Hamor</a:t>
            </a:r>
            <a:r>
              <a:rPr lang="fr-FR" sz="4400" b="1" dirty="0" smtClean="0">
                <a:latin typeface="Arial Unicode MS" pitchFamily="34" charset="-128"/>
                <a:ea typeface="Arial Unicode MS" pitchFamily="34" charset="-128"/>
                <a:cs typeface="Arial Unicode MS" pitchFamily="34" charset="-128"/>
              </a:rPr>
              <a:t>, son père, parce que Sichem avait déshonoré Dina, leur sœur.</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C00000"/>
                </a:solidFill>
                <a:latin typeface="Arial Unicode MS" pitchFamily="34" charset="-128"/>
                <a:ea typeface="Arial Unicode MS" pitchFamily="34" charset="-128"/>
                <a:cs typeface="Arial Unicode MS" pitchFamily="34" charset="-128"/>
              </a:rPr>
              <a:t> 14 Ils leur dirent: C'est une chose que nous ne pouvons pas faire, que de donner notre sœur à un homme incirconcis; car ce serait un opprobre pour nous.</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algn="just"/>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fontScale="92500" lnSpcReduction="20000"/>
          </a:bodyPr>
          <a:lstStyle/>
          <a:p>
            <a:pPr algn="just"/>
            <a:r>
              <a:rPr lang="fr-FR" sz="4400" b="1" dirty="0" smtClean="0">
                <a:latin typeface="Arial Unicode MS" pitchFamily="34" charset="-128"/>
                <a:ea typeface="Arial Unicode MS" pitchFamily="34" charset="-128"/>
                <a:cs typeface="Arial Unicode MS" pitchFamily="34" charset="-128"/>
              </a:rPr>
              <a:t>15 </a:t>
            </a:r>
            <a:r>
              <a:rPr lang="fr-FR" sz="4400" b="1" dirty="0" smtClean="0">
                <a:latin typeface="Arial Unicode MS" pitchFamily="34" charset="-128"/>
                <a:ea typeface="Arial Unicode MS" pitchFamily="34" charset="-128"/>
                <a:cs typeface="Arial Unicode MS" pitchFamily="34" charset="-128"/>
              </a:rPr>
              <a:t>Nous ne consentirons à votre désir qu'à la condition que vous deveniez comme nous, et que tout mâle parmi vous soit circoncis.</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rgbClr val="C00000"/>
                </a:solidFill>
                <a:latin typeface="Arial Unicode MS" pitchFamily="34" charset="-128"/>
                <a:ea typeface="Arial Unicode MS" pitchFamily="34" charset="-128"/>
                <a:cs typeface="Arial Unicode MS" pitchFamily="34" charset="-128"/>
              </a:rPr>
              <a:t>16 Nous vous donnerons alors nos filles, et nous prendrons pour nous les vôtres; nous habiterons avec vous, et nous formerons un seul peuple.</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17 Mais si vous ne voulez pas nous écouter et vous faire circoncire, nous prendrons notre fille, et nous nous en irons</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fontScale="92500" lnSpcReduction="10000"/>
          </a:bodyPr>
          <a:lstStyle/>
          <a:p>
            <a:pPr lvl="0" algn="just"/>
            <a:r>
              <a:rPr lang="en-US" sz="4400" b="1" dirty="0" smtClean="0">
                <a:latin typeface="Arial Unicode MS" pitchFamily="34" charset="-128"/>
                <a:ea typeface="Arial Unicode MS" pitchFamily="34" charset="-128"/>
                <a:cs typeface="Arial Unicode MS" pitchFamily="34" charset="-128"/>
              </a:rPr>
              <a:t>Although </a:t>
            </a:r>
            <a:r>
              <a:rPr lang="en-US" sz="4400" b="1" dirty="0" smtClean="0">
                <a:latin typeface="Arial Unicode MS" pitchFamily="34" charset="-128"/>
                <a:ea typeface="Arial Unicode MS" pitchFamily="34" charset="-128"/>
                <a:cs typeface="Arial Unicode MS" pitchFamily="34" charset="-128"/>
              </a:rPr>
              <a:t>the process would be painful, the men of Succoth only saw the benefit of it.</a:t>
            </a:r>
          </a:p>
          <a:p>
            <a:pPr lvl="0" algn="just"/>
            <a:r>
              <a:rPr lang="en-US" sz="4400" b="1" dirty="0" smtClean="0">
                <a:solidFill>
                  <a:srgbClr val="C00000"/>
                </a:solidFill>
                <a:latin typeface="Arial Unicode MS" pitchFamily="34" charset="-128"/>
                <a:ea typeface="Arial Unicode MS" pitchFamily="34" charset="-128"/>
                <a:cs typeface="Arial Unicode MS" pitchFamily="34" charset="-128"/>
              </a:rPr>
              <a:t>They wanted to marry into the family of Jacob for his riches.</a:t>
            </a:r>
          </a:p>
          <a:p>
            <a:pPr lvl="0" algn="just"/>
            <a:r>
              <a:rPr lang="en-US" sz="4400" b="1" dirty="0" smtClean="0">
                <a:latin typeface="Arial Unicode MS" pitchFamily="34" charset="-128"/>
                <a:ea typeface="Arial Unicode MS" pitchFamily="34" charset="-128"/>
                <a:cs typeface="Arial Unicode MS" pitchFamily="34" charset="-128"/>
              </a:rPr>
              <a:t>They saw the long term profits an alliance with Jacob will yield to their people.</a:t>
            </a:r>
          </a:p>
          <a:p>
            <a:pPr lvl="0" algn="just"/>
            <a:r>
              <a:rPr lang="en-US" sz="4400" b="1" dirty="0" smtClean="0">
                <a:solidFill>
                  <a:srgbClr val="C00000"/>
                </a:solidFill>
                <a:latin typeface="Arial Unicode MS" pitchFamily="34" charset="-128"/>
                <a:ea typeface="Arial Unicode MS" pitchFamily="34" charset="-128"/>
                <a:cs typeface="Arial Unicode MS" pitchFamily="34" charset="-128"/>
              </a:rPr>
              <a:t>As we navigate in the Bible, we can see that indeed the heart of man is desperately wicked</a:t>
            </a:r>
            <a:r>
              <a:rPr lang="en-US" sz="4400" b="1" dirty="0" smtClean="0">
                <a:solidFill>
                  <a:srgbClr val="C00000"/>
                </a:solidFill>
                <a:latin typeface="Arial Unicode MS" pitchFamily="34" charset="-128"/>
                <a:ea typeface="Arial Unicode MS" pitchFamily="34" charset="-128"/>
                <a:cs typeface="Arial Unicode MS" pitchFamily="34" charset="-128"/>
              </a:rPr>
              <a:t>.</a:t>
            </a:r>
            <a:endParaRPr lang="en-US" sz="4400" b="1"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Both </a:t>
            </a:r>
            <a:r>
              <a:rPr lang="en-US" sz="4400" b="1" dirty="0" smtClean="0">
                <a:latin typeface="Arial Unicode MS" pitchFamily="34" charset="-128"/>
                <a:ea typeface="Arial Unicode MS" pitchFamily="34" charset="-128"/>
                <a:cs typeface="Arial Unicode MS" pitchFamily="34" charset="-128"/>
              </a:rPr>
              <a:t>parties were dishonest in their intents.</a:t>
            </a:r>
          </a:p>
          <a:p>
            <a:pPr lvl="0" algn="just"/>
            <a:r>
              <a:rPr lang="en-US" sz="4400" b="1" dirty="0" smtClean="0">
                <a:solidFill>
                  <a:srgbClr val="C00000"/>
                </a:solidFill>
                <a:latin typeface="Arial Unicode MS" pitchFamily="34" charset="-128"/>
                <a:ea typeface="Arial Unicode MS" pitchFamily="34" charset="-128"/>
                <a:cs typeface="Arial Unicode MS" pitchFamily="34" charset="-128"/>
              </a:rPr>
              <a:t>One wanted vengeance, and the other wanted the wealth of Jacob.</a:t>
            </a:r>
          </a:p>
          <a:p>
            <a:pPr lvl="0" algn="just"/>
            <a:r>
              <a:rPr lang="en-US" sz="4400" b="1" dirty="0" smtClean="0">
                <a:latin typeface="Arial Unicode MS" pitchFamily="34" charset="-128"/>
                <a:ea typeface="Arial Unicode MS" pitchFamily="34" charset="-128"/>
                <a:cs typeface="Arial Unicode MS" pitchFamily="34" charset="-128"/>
              </a:rPr>
              <a:t>Seeing that a marriage proposal would be rejected by Jacob, the prince of the land raped Dina and then asked for her hands in marriage. </a:t>
            </a:r>
          </a:p>
          <a:p>
            <a:pPr algn="just"/>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dk1"/>
          </a:lnRef>
          <a:fillRef idx="2">
            <a:schemeClr val="dk1"/>
          </a:fillRef>
          <a:effectRef idx="1">
            <a:schemeClr val="dk1"/>
          </a:effectRef>
          <a:fontRef idx="minor">
            <a:schemeClr val="dk1"/>
          </a:fontRef>
        </p:style>
        <p:txBody>
          <a:bodyPr>
            <a:normAutofit/>
          </a:bodyPr>
          <a:lstStyle/>
          <a:p>
            <a:pPr algn="ctr">
              <a:buNone/>
            </a:pPr>
            <a:r>
              <a:rPr lang="en-US" sz="4400" b="1" dirty="0" smtClean="0">
                <a:solidFill>
                  <a:srgbClr val="0033CC"/>
                </a:solidFill>
                <a:latin typeface="Arial Unicode MS" pitchFamily="34" charset="-128"/>
                <a:ea typeface="Arial Unicode MS" pitchFamily="34" charset="-128"/>
                <a:cs typeface="Arial Unicode MS" pitchFamily="34" charset="-128"/>
              </a:rPr>
              <a:t>ALLIANCE BY CIRCUMCISION OF ALL MALES</a:t>
            </a:r>
          </a:p>
          <a:p>
            <a:pPr algn="just"/>
            <a:r>
              <a:rPr lang="fr-FR" sz="4400" b="1" dirty="0" smtClean="0">
                <a:latin typeface="Arial Unicode MS" pitchFamily="34" charset="-128"/>
                <a:ea typeface="Arial Unicode MS" pitchFamily="34" charset="-128"/>
                <a:cs typeface="Arial Unicode MS" pitchFamily="34" charset="-128"/>
              </a:rPr>
              <a:t>Ge 34 :18-24 ¶ Leurs paroles eurent l’assentiment de </a:t>
            </a:r>
            <a:r>
              <a:rPr lang="fr-FR" sz="4400" b="1" dirty="0" err="1" smtClean="0">
                <a:latin typeface="Arial Unicode MS" pitchFamily="34" charset="-128"/>
                <a:ea typeface="Arial Unicode MS" pitchFamily="34" charset="-128"/>
                <a:cs typeface="Arial Unicode MS" pitchFamily="34" charset="-128"/>
              </a:rPr>
              <a:t>Hamor</a:t>
            </a:r>
            <a:r>
              <a:rPr lang="fr-FR" sz="4400" b="1" dirty="0" smtClean="0">
                <a:latin typeface="Arial Unicode MS" pitchFamily="34" charset="-128"/>
                <a:ea typeface="Arial Unicode MS" pitchFamily="34" charset="-128"/>
                <a:cs typeface="Arial Unicode MS" pitchFamily="34" charset="-128"/>
              </a:rPr>
              <a:t> et de Sichem, fils de </a:t>
            </a:r>
            <a:r>
              <a:rPr lang="fr-FR" sz="4400" b="1" dirty="0" err="1" smtClean="0">
                <a:latin typeface="Arial Unicode MS" pitchFamily="34" charset="-128"/>
                <a:ea typeface="Arial Unicode MS" pitchFamily="34" charset="-128"/>
                <a:cs typeface="Arial Unicode MS" pitchFamily="34" charset="-128"/>
              </a:rPr>
              <a:t>Hamor</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rgbClr val="0033CC"/>
                </a:solidFill>
                <a:latin typeface="Arial Unicode MS" pitchFamily="34" charset="-128"/>
                <a:ea typeface="Arial Unicode MS" pitchFamily="34" charset="-128"/>
                <a:cs typeface="Arial Unicode MS" pitchFamily="34" charset="-128"/>
              </a:rPr>
              <a:t>19 Le jeune homme ne tarda pas à faire la chose, car il aimait la fille de Jacob. Il était considéré de tous dans la maison de son père.</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algn="just"/>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dk1"/>
          </a:lnRef>
          <a:fillRef idx="2">
            <a:schemeClr val="dk1"/>
          </a:fillRef>
          <a:effectRef idx="1">
            <a:schemeClr val="dk1"/>
          </a:effectRef>
          <a:fontRef idx="minor">
            <a:schemeClr val="dk1"/>
          </a:fontRef>
        </p:style>
        <p:txBody>
          <a:bodyPr>
            <a:normAutofit fontScale="92500"/>
          </a:bodyPr>
          <a:lstStyle/>
          <a:p>
            <a:pPr algn="just"/>
            <a:r>
              <a:rPr lang="fr-FR" sz="4400" b="1" dirty="0" smtClean="0">
                <a:latin typeface="Arial Unicode MS" pitchFamily="34" charset="-128"/>
                <a:ea typeface="Arial Unicode MS" pitchFamily="34" charset="-128"/>
                <a:cs typeface="Arial Unicode MS" pitchFamily="34" charset="-128"/>
              </a:rPr>
              <a:t>20 </a:t>
            </a:r>
            <a:r>
              <a:rPr lang="fr-FR" sz="4400" b="1" dirty="0" err="1" smtClean="0">
                <a:latin typeface="Arial Unicode MS" pitchFamily="34" charset="-128"/>
                <a:ea typeface="Arial Unicode MS" pitchFamily="34" charset="-128"/>
                <a:cs typeface="Arial Unicode MS" pitchFamily="34" charset="-128"/>
              </a:rPr>
              <a:t>Hamor</a:t>
            </a:r>
            <a:r>
              <a:rPr lang="fr-FR" sz="4400" b="1" dirty="0" smtClean="0">
                <a:latin typeface="Arial Unicode MS" pitchFamily="34" charset="-128"/>
                <a:ea typeface="Arial Unicode MS" pitchFamily="34" charset="-128"/>
                <a:cs typeface="Arial Unicode MS" pitchFamily="34" charset="-128"/>
              </a:rPr>
              <a:t> et Sichem, son fils, se rendirent à la porte de leur ville, et ils parlèrent ainsi aux gens de leur ville :</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rgbClr val="0033CC"/>
                </a:solidFill>
                <a:latin typeface="Arial Unicode MS" pitchFamily="34" charset="-128"/>
                <a:ea typeface="Arial Unicode MS" pitchFamily="34" charset="-128"/>
                <a:cs typeface="Arial Unicode MS" pitchFamily="34" charset="-128"/>
              </a:rPr>
              <a:t>21 Ces hommes sont paisibles à notre égard ; qu’ils restent dans le pays, et qu’ils y trafiquent ; le pays est assez vaste pour eux. Nous prendrons pour femmes leurs filles, et nous leur donnerons nos filles</a:t>
            </a:r>
            <a:r>
              <a:rPr lang="fr-FR" sz="4400" b="1" dirty="0" smtClean="0">
                <a:solidFill>
                  <a:srgbClr val="0033CC"/>
                </a:solidFill>
                <a:latin typeface="Arial Unicode MS" pitchFamily="34" charset="-128"/>
                <a:ea typeface="Arial Unicode MS" pitchFamily="34" charset="-128"/>
                <a:cs typeface="Arial Unicode MS" pitchFamily="34" charset="-128"/>
              </a:rPr>
              <a:t>.</a:t>
            </a:r>
            <a:endParaRPr lang="en-US" sz="44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algn="just"/>
            <a:r>
              <a:rPr lang="fr-FR" sz="4400" b="1" dirty="0" smtClean="0">
                <a:latin typeface="Arial Unicode MS" pitchFamily="34" charset="-128"/>
                <a:ea typeface="Arial Unicode MS" pitchFamily="34" charset="-128"/>
                <a:cs typeface="Arial Unicode MS" pitchFamily="34" charset="-128"/>
              </a:rPr>
              <a:t>22 </a:t>
            </a:r>
            <a:r>
              <a:rPr lang="fr-FR" sz="4400" b="1" dirty="0" smtClean="0">
                <a:latin typeface="Arial Unicode MS" pitchFamily="34" charset="-128"/>
                <a:ea typeface="Arial Unicode MS" pitchFamily="34" charset="-128"/>
                <a:cs typeface="Arial Unicode MS" pitchFamily="34" charset="-128"/>
              </a:rPr>
              <a:t>Mais ces hommes ne consentiront à habiter avec nous, pour former un seul peuple, qu’à la condition que tout mâle parmi nous soit circoncis, comme ils sont eux-mêmes circoncis.</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rgbClr val="0033CC"/>
                </a:solidFill>
                <a:latin typeface="Arial Unicode MS" pitchFamily="34" charset="-128"/>
                <a:ea typeface="Arial Unicode MS" pitchFamily="34" charset="-128"/>
                <a:cs typeface="Arial Unicode MS" pitchFamily="34" charset="-128"/>
              </a:rPr>
              <a:t>23 Leurs troupeaux, leurs biens et tout leur bétail, ne seront-ils pas à nous ? Acceptons seulement leur condition, pour qu’ils restent avec nous</a:t>
            </a:r>
            <a:r>
              <a:rPr lang="fr-FR" sz="4400" b="1" dirty="0" smtClean="0">
                <a:solidFill>
                  <a:srgbClr val="0033CC"/>
                </a:solidFill>
                <a:latin typeface="Arial Unicode MS" pitchFamily="34" charset="-128"/>
                <a:ea typeface="Arial Unicode MS" pitchFamily="34" charset="-128"/>
                <a:cs typeface="Arial Unicode MS" pitchFamily="34" charset="-128"/>
              </a:rPr>
              <a:t>.</a:t>
            </a:r>
            <a:endParaRPr lang="en-US" sz="44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b="1" dirty="0" smtClean="0">
                <a:latin typeface="Arial Unicode MS" pitchFamily="34" charset="-128"/>
                <a:ea typeface="Arial Unicode MS" pitchFamily="34" charset="-128"/>
                <a:cs typeface="Arial Unicode MS" pitchFamily="34" charset="-128"/>
              </a:rPr>
              <a:t>24 </a:t>
            </a:r>
            <a:r>
              <a:rPr lang="fr-FR" sz="4400" b="1" dirty="0" smtClean="0">
                <a:latin typeface="Arial Unicode MS" pitchFamily="34" charset="-128"/>
                <a:ea typeface="Arial Unicode MS" pitchFamily="34" charset="-128"/>
                <a:cs typeface="Arial Unicode MS" pitchFamily="34" charset="-128"/>
              </a:rPr>
              <a:t>Tous ceux qui étaient venus à la porte de la ville écoutèrent </a:t>
            </a:r>
            <a:r>
              <a:rPr lang="fr-FR" sz="4400" b="1" dirty="0" err="1" smtClean="0">
                <a:latin typeface="Arial Unicode MS" pitchFamily="34" charset="-128"/>
                <a:ea typeface="Arial Unicode MS" pitchFamily="34" charset="-128"/>
                <a:cs typeface="Arial Unicode MS" pitchFamily="34" charset="-128"/>
              </a:rPr>
              <a:t>Hamor</a:t>
            </a:r>
            <a:r>
              <a:rPr lang="fr-FR" sz="4400" b="1" dirty="0" smtClean="0">
                <a:latin typeface="Arial Unicode MS" pitchFamily="34" charset="-128"/>
                <a:ea typeface="Arial Unicode MS" pitchFamily="34" charset="-128"/>
                <a:cs typeface="Arial Unicode MS" pitchFamily="34" charset="-128"/>
              </a:rPr>
              <a:t> et Sichem, son fils ; et tous les mâles se firent circoncire, tous ceux qui étaient venus à la porte de la ville.</a:t>
            </a:r>
            <a:endParaRPr lang="en-US" sz="4400" b="1" dirty="0" smtClean="0">
              <a:latin typeface="Arial Unicode MS" pitchFamily="34" charset="-128"/>
              <a:ea typeface="Arial Unicode MS" pitchFamily="34" charset="-128"/>
              <a:cs typeface="Arial Unicode MS" pitchFamily="34" charset="-128"/>
            </a:endParaRPr>
          </a:p>
          <a:p>
            <a:pPr lvl="0" algn="just"/>
            <a:r>
              <a:rPr lang="en-US" sz="4400" b="1" dirty="0" smtClean="0">
                <a:solidFill>
                  <a:srgbClr val="0033CC"/>
                </a:solidFill>
                <a:latin typeface="Arial Unicode MS" pitchFamily="34" charset="-128"/>
                <a:ea typeface="Arial Unicode MS" pitchFamily="34" charset="-128"/>
                <a:cs typeface="Arial Unicode MS" pitchFamily="34" charset="-128"/>
              </a:rPr>
              <a:t>People who are in covenant with God need to be watchful against compromises</a:t>
            </a:r>
            <a:r>
              <a:rPr lang="en-US" sz="4400" b="1" dirty="0" smtClean="0">
                <a:solidFill>
                  <a:srgbClr val="0033CC"/>
                </a:solidFill>
                <a:latin typeface="Arial Unicode MS" pitchFamily="34" charset="-128"/>
                <a:ea typeface="Arial Unicode MS" pitchFamily="34" charset="-128"/>
                <a:cs typeface="Arial Unicode MS" pitchFamily="34" charset="-128"/>
              </a:rPr>
              <a:t>.</a:t>
            </a:r>
            <a:endParaRPr lang="en-US" sz="44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en-US" sz="4400" b="1" dirty="0" smtClean="0">
                <a:latin typeface="Arial Unicode MS" pitchFamily="34" charset="-128"/>
                <a:ea typeface="Arial Unicode MS" pitchFamily="34" charset="-128"/>
                <a:cs typeface="Arial Unicode MS" pitchFamily="34" charset="-128"/>
              </a:rPr>
              <a:t>A </a:t>
            </a:r>
            <a:r>
              <a:rPr lang="en-US" sz="4400" b="1" dirty="0" smtClean="0">
                <a:latin typeface="Arial Unicode MS" pitchFamily="34" charset="-128"/>
                <a:ea typeface="Arial Unicode MS" pitchFamily="34" charset="-128"/>
                <a:cs typeface="Arial Unicode MS" pitchFamily="34" charset="-128"/>
              </a:rPr>
              <a:t>mixture of the races would nullify the Covenant of Abraham.</a:t>
            </a:r>
          </a:p>
          <a:p>
            <a:pPr lvl="0" algn="just"/>
            <a:r>
              <a:rPr lang="en-US" sz="4400" b="1" dirty="0" smtClean="0">
                <a:solidFill>
                  <a:srgbClr val="0033CC"/>
                </a:solidFill>
                <a:latin typeface="Arial Unicode MS" pitchFamily="34" charset="-128"/>
                <a:ea typeface="Arial Unicode MS" pitchFamily="34" charset="-128"/>
                <a:cs typeface="Arial Unicode MS" pitchFamily="34" charset="-128"/>
              </a:rPr>
              <a:t>From Jacob’s stand, it would mean peace and prosperity in the short span.</a:t>
            </a:r>
          </a:p>
          <a:p>
            <a:pPr lvl="0" algn="just"/>
            <a:r>
              <a:rPr lang="en-US" sz="4400" b="1" dirty="0" smtClean="0">
                <a:latin typeface="Arial Unicode MS" pitchFamily="34" charset="-128"/>
                <a:ea typeface="Arial Unicode MS" pitchFamily="34" charset="-128"/>
                <a:cs typeface="Arial Unicode MS" pitchFamily="34" charset="-128"/>
              </a:rPr>
              <a:t>A compromise would grant Jacob enough time to work out an escape.</a:t>
            </a:r>
          </a:p>
          <a:p>
            <a:pPr lvl="0" algn="just"/>
            <a:r>
              <a:rPr lang="en-US" sz="4400" b="1" dirty="0" smtClean="0">
                <a:solidFill>
                  <a:srgbClr val="0033CC"/>
                </a:solidFill>
                <a:latin typeface="Arial Unicode MS" pitchFamily="34" charset="-128"/>
                <a:ea typeface="Arial Unicode MS" pitchFamily="34" charset="-128"/>
                <a:cs typeface="Arial Unicode MS" pitchFamily="34" charset="-128"/>
              </a:rPr>
              <a:t>Things took a drastic and violent turn.</a:t>
            </a:r>
            <a:endParaRPr lang="en-US" sz="4400" b="1" dirty="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1">
            <a:schemeClr val="dk1"/>
          </a:lnRef>
          <a:fillRef idx="2">
            <a:schemeClr val="dk1"/>
          </a:fillRef>
          <a:effectRef idx="1">
            <a:schemeClr val="dk1"/>
          </a:effectRef>
          <a:fontRef idx="minor">
            <a:schemeClr val="dk1"/>
          </a:fontRef>
        </p:style>
        <p:txBody>
          <a:bodyPr>
            <a:normAutofit lnSpcReduction="10000"/>
          </a:bodyPr>
          <a:lstStyle/>
          <a:p>
            <a:pPr algn="ctr">
              <a:buNone/>
            </a:pPr>
            <a:r>
              <a:rPr lang="en-US" sz="4400" b="1" dirty="0" smtClean="0">
                <a:solidFill>
                  <a:srgbClr val="99FF33"/>
                </a:solidFill>
                <a:latin typeface="Arial Unicode MS" pitchFamily="34" charset="-128"/>
                <a:ea typeface="Arial Unicode MS" pitchFamily="34" charset="-128"/>
                <a:cs typeface="Arial Unicode MS" pitchFamily="34" charset="-128"/>
              </a:rPr>
              <a:t>VENGEANCE EXECUTED BY TWO SONS OF JACOB : RUBEN AND SIMEON </a:t>
            </a:r>
          </a:p>
          <a:p>
            <a:pPr algn="just"/>
            <a:r>
              <a:rPr lang="fr-FR" sz="4400" b="1" dirty="0" smtClean="0">
                <a:solidFill>
                  <a:schemeClr val="bg1"/>
                </a:solidFill>
                <a:latin typeface="Arial Unicode MS" pitchFamily="34" charset="-128"/>
                <a:ea typeface="Arial Unicode MS" pitchFamily="34" charset="-128"/>
                <a:cs typeface="Arial Unicode MS" pitchFamily="34" charset="-128"/>
              </a:rPr>
              <a:t>Ge 34:25 ¶ Le troisième jour, pendant qu'ils étaient souffrants, les deux fils de Jacob, Siméon et Lévi, frères de Dina, prirent chacun leur épée, tombèrent sur la ville qui se croyait en sécurité, et tuèrent tous les mâles</a:t>
            </a:r>
            <a:r>
              <a:rPr lang="fr-FR" sz="4400" b="1" dirty="0" smtClean="0">
                <a:solidFill>
                  <a:schemeClr val="bg1"/>
                </a:solidFill>
                <a:latin typeface="Arial Unicode MS" pitchFamily="34" charset="-128"/>
                <a:ea typeface="Arial Unicode MS" pitchFamily="34" charset="-128"/>
                <a:cs typeface="Arial Unicode MS" pitchFamily="34" charset="-128"/>
              </a:rPr>
              <a:t>.</a:t>
            </a: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b="1" dirty="0" smtClean="0">
                <a:solidFill>
                  <a:schemeClr val="bg1"/>
                </a:solidFill>
                <a:latin typeface="Arial Unicode MS" pitchFamily="34" charset="-128"/>
                <a:ea typeface="Arial Unicode MS" pitchFamily="34" charset="-128"/>
                <a:cs typeface="Arial Unicode MS" pitchFamily="34" charset="-128"/>
              </a:rPr>
              <a:t>26 </a:t>
            </a:r>
            <a:r>
              <a:rPr lang="fr-FR" sz="4400" b="1" dirty="0" smtClean="0">
                <a:solidFill>
                  <a:schemeClr val="bg1"/>
                </a:solidFill>
                <a:latin typeface="Arial Unicode MS" pitchFamily="34" charset="-128"/>
                <a:ea typeface="Arial Unicode MS" pitchFamily="34" charset="-128"/>
                <a:cs typeface="Arial Unicode MS" pitchFamily="34" charset="-128"/>
              </a:rPr>
              <a:t>Ils passèrent aussi au fil de l'épée </a:t>
            </a:r>
            <a:r>
              <a:rPr lang="fr-FR" sz="4400" b="1" dirty="0" err="1" smtClean="0">
                <a:solidFill>
                  <a:schemeClr val="bg1"/>
                </a:solidFill>
                <a:latin typeface="Arial Unicode MS" pitchFamily="34" charset="-128"/>
                <a:ea typeface="Arial Unicode MS" pitchFamily="34" charset="-128"/>
                <a:cs typeface="Arial Unicode MS" pitchFamily="34" charset="-128"/>
              </a:rPr>
              <a:t>Hamor</a:t>
            </a:r>
            <a:r>
              <a:rPr lang="fr-FR" sz="4400" b="1" dirty="0" smtClean="0">
                <a:solidFill>
                  <a:schemeClr val="bg1"/>
                </a:solidFill>
                <a:latin typeface="Arial Unicode MS" pitchFamily="34" charset="-128"/>
                <a:ea typeface="Arial Unicode MS" pitchFamily="34" charset="-128"/>
                <a:cs typeface="Arial Unicode MS" pitchFamily="34" charset="-128"/>
              </a:rPr>
              <a:t> et Sichem, son fils; ils enlevèrent Dina de la maison de Sichem, et sortirent.</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400" b="1" dirty="0" smtClean="0">
                <a:solidFill>
                  <a:schemeClr val="bg1"/>
                </a:solidFill>
                <a:latin typeface="Arial Unicode MS" pitchFamily="34" charset="-128"/>
                <a:ea typeface="Arial Unicode MS" pitchFamily="34" charset="-128"/>
                <a:cs typeface="Arial Unicode MS" pitchFamily="34" charset="-128"/>
              </a:rPr>
              <a:t> 27 Les fils de Jacob se jetèrent sur les morts, et pillèrent la ville, parce qu'on avait déshonoré leur </a:t>
            </a:r>
            <a:r>
              <a:rPr lang="fr-FR" sz="4400" b="1" dirty="0" smtClean="0">
                <a:solidFill>
                  <a:schemeClr val="bg1"/>
                </a:solidFill>
                <a:latin typeface="Arial Unicode MS" pitchFamily="34" charset="-128"/>
                <a:ea typeface="Arial Unicode MS" pitchFamily="34" charset="-128"/>
                <a:cs typeface="Arial Unicode MS" pitchFamily="34" charset="-128"/>
              </a:rPr>
              <a:t>sœur.</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just">
              <a:buNone/>
            </a:pP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b="1" dirty="0" smtClean="0">
                <a:solidFill>
                  <a:schemeClr val="bg1"/>
                </a:solidFill>
                <a:latin typeface="Arial Unicode MS" pitchFamily="34" charset="-128"/>
                <a:ea typeface="Arial Unicode MS" pitchFamily="34" charset="-128"/>
                <a:cs typeface="Arial Unicode MS" pitchFamily="34" charset="-128"/>
              </a:rPr>
              <a:t>28 </a:t>
            </a:r>
            <a:r>
              <a:rPr lang="fr-FR" sz="4400" b="1" dirty="0" smtClean="0">
                <a:solidFill>
                  <a:schemeClr val="bg1"/>
                </a:solidFill>
                <a:latin typeface="Arial Unicode MS" pitchFamily="34" charset="-128"/>
                <a:ea typeface="Arial Unicode MS" pitchFamily="34" charset="-128"/>
                <a:cs typeface="Arial Unicode MS" pitchFamily="34" charset="-128"/>
              </a:rPr>
              <a:t>Ils prirent leurs troupeaux, leurs </a:t>
            </a:r>
            <a:r>
              <a:rPr lang="fr-FR" sz="4400" b="1" dirty="0" smtClean="0">
                <a:solidFill>
                  <a:schemeClr val="bg1"/>
                </a:solidFill>
                <a:latin typeface="Arial Unicode MS" pitchFamily="34" charset="-128"/>
                <a:ea typeface="Arial Unicode MS" pitchFamily="34" charset="-128"/>
                <a:cs typeface="Arial Unicode MS" pitchFamily="34" charset="-128"/>
              </a:rPr>
              <a:t>bœufs </a:t>
            </a:r>
            <a:r>
              <a:rPr lang="fr-FR" sz="4400" b="1" dirty="0" smtClean="0">
                <a:solidFill>
                  <a:schemeClr val="bg1"/>
                </a:solidFill>
                <a:latin typeface="Arial Unicode MS" pitchFamily="34" charset="-128"/>
                <a:ea typeface="Arial Unicode MS" pitchFamily="34" charset="-128"/>
                <a:cs typeface="Arial Unicode MS" pitchFamily="34" charset="-128"/>
              </a:rPr>
              <a:t>et leurs ânes, ce qui était dans la ville et ce qui était dans les champs;</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400" b="1" dirty="0" smtClean="0">
                <a:solidFill>
                  <a:schemeClr val="bg1"/>
                </a:solidFill>
                <a:latin typeface="Arial Unicode MS" pitchFamily="34" charset="-128"/>
                <a:ea typeface="Arial Unicode MS" pitchFamily="34" charset="-128"/>
                <a:cs typeface="Arial Unicode MS" pitchFamily="34" charset="-128"/>
              </a:rPr>
              <a:t> 29 ils emmenèrent comme butin toutes leurs richesses, leurs enfants et leurs femmes, et tout ce qui se trouvait dans les maisons</a:t>
            </a:r>
            <a:r>
              <a:rPr lang="fr-FR" sz="4400" b="1" dirty="0" smtClean="0">
                <a:solidFill>
                  <a:schemeClr val="bg1"/>
                </a:solidFill>
                <a:latin typeface="Arial Unicode MS" pitchFamily="34" charset="-128"/>
                <a:ea typeface="Arial Unicode MS" pitchFamily="34" charset="-128"/>
                <a:cs typeface="Arial Unicode MS" pitchFamily="34" charset="-128"/>
              </a:rPr>
              <a:t>.</a:t>
            </a: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lvl="0" algn="just"/>
            <a:r>
              <a:rPr lang="en-US" sz="4400" b="1" dirty="0" smtClean="0">
                <a:solidFill>
                  <a:schemeClr val="bg1"/>
                </a:solidFill>
                <a:latin typeface="Arial Unicode MS" pitchFamily="34" charset="-128"/>
                <a:ea typeface="Arial Unicode MS" pitchFamily="34" charset="-128"/>
                <a:cs typeface="Arial Unicode MS" pitchFamily="34" charset="-128"/>
              </a:rPr>
              <a:t>It </a:t>
            </a:r>
            <a:r>
              <a:rPr lang="en-US" sz="4400" b="1" dirty="0" smtClean="0">
                <a:solidFill>
                  <a:schemeClr val="bg1"/>
                </a:solidFill>
                <a:latin typeface="Arial Unicode MS" pitchFamily="34" charset="-128"/>
                <a:ea typeface="Arial Unicode MS" pitchFamily="34" charset="-128"/>
                <a:cs typeface="Arial Unicode MS" pitchFamily="34" charset="-128"/>
              </a:rPr>
              <a:t>was a double jeopardy for the sons of Jacob.</a:t>
            </a:r>
          </a:p>
          <a:p>
            <a:pPr lvl="0" algn="just"/>
            <a:r>
              <a:rPr lang="en-US" sz="4400" b="1" dirty="0" smtClean="0">
                <a:solidFill>
                  <a:srgbClr val="99FF33"/>
                </a:solidFill>
                <a:latin typeface="Arial Unicode MS" pitchFamily="34" charset="-128"/>
                <a:ea typeface="Arial Unicode MS" pitchFamily="34" charset="-128"/>
                <a:cs typeface="Arial Unicode MS" pitchFamily="34" charset="-128"/>
              </a:rPr>
              <a:t>The men of Succoth were in no shape to fight because they were being healing from the wounds of their circumcisions.</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They were vulnerable because they thought that they were making a peace treaty with Jacob while they were </a:t>
            </a:r>
            <a:r>
              <a:rPr lang="en-US" sz="4400" b="1" dirty="0" smtClean="0">
                <a:solidFill>
                  <a:schemeClr val="bg1"/>
                </a:solidFill>
                <a:latin typeface="Arial Unicode MS" pitchFamily="34" charset="-128"/>
                <a:ea typeface="Arial Unicode MS" pitchFamily="34" charset="-128"/>
                <a:cs typeface="Arial Unicode MS" pitchFamily="34" charset="-128"/>
              </a:rPr>
              <a:t>made fools </a:t>
            </a:r>
            <a:r>
              <a:rPr lang="en-US" sz="4400" b="1" dirty="0" smtClean="0">
                <a:solidFill>
                  <a:schemeClr val="bg1"/>
                </a:solidFill>
                <a:latin typeface="Arial Unicode MS" pitchFamily="34" charset="-128"/>
                <a:ea typeface="Arial Unicode MS" pitchFamily="34" charset="-128"/>
                <a:cs typeface="Arial Unicode MS" pitchFamily="34" charset="-128"/>
              </a:rPr>
              <a:t>by the sons of Jacob</a:t>
            </a:r>
            <a:r>
              <a:rPr lang="en-US" sz="4400" b="1" dirty="0" smtClean="0">
                <a:solidFill>
                  <a:schemeClr val="bg1"/>
                </a:solidFill>
                <a:latin typeface="Arial Unicode MS" pitchFamily="34" charset="-128"/>
                <a:ea typeface="Arial Unicode MS" pitchFamily="34" charset="-128"/>
                <a:cs typeface="Arial Unicode MS" pitchFamily="34" charset="-128"/>
              </a:rPr>
              <a:t>.</a:t>
            </a: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en-US" sz="4400" b="1" dirty="0" smtClean="0">
                <a:solidFill>
                  <a:schemeClr val="bg1"/>
                </a:solidFill>
                <a:latin typeface="Arial Unicode MS" pitchFamily="34" charset="-128"/>
                <a:ea typeface="Arial Unicode MS" pitchFamily="34" charset="-128"/>
                <a:cs typeface="Arial Unicode MS" pitchFamily="34" charset="-128"/>
              </a:rPr>
              <a:t>It </a:t>
            </a:r>
            <a:r>
              <a:rPr lang="en-US" sz="4400" b="1" dirty="0" smtClean="0">
                <a:solidFill>
                  <a:schemeClr val="bg1"/>
                </a:solidFill>
                <a:latin typeface="Arial Unicode MS" pitchFamily="34" charset="-128"/>
                <a:ea typeface="Arial Unicode MS" pitchFamily="34" charset="-128"/>
                <a:cs typeface="Arial Unicode MS" pitchFamily="34" charset="-128"/>
              </a:rPr>
              <a:t>wasn’t just vengeance that was in the minds of the brothers of Dina.</a:t>
            </a:r>
          </a:p>
          <a:p>
            <a:pPr lvl="0" algn="just"/>
            <a:r>
              <a:rPr lang="en-US" sz="4400" b="1" dirty="0" smtClean="0">
                <a:solidFill>
                  <a:srgbClr val="99FF33"/>
                </a:solidFill>
                <a:latin typeface="Arial Unicode MS" pitchFamily="34" charset="-128"/>
                <a:ea typeface="Arial Unicode MS" pitchFamily="34" charset="-128"/>
                <a:cs typeface="Arial Unicode MS" pitchFamily="34" charset="-128"/>
              </a:rPr>
              <a:t>The sons of Jacob massacred all the men in town.</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They took Dina with them.</a:t>
            </a:r>
          </a:p>
          <a:p>
            <a:pPr lvl="0" algn="just"/>
            <a:r>
              <a:rPr lang="en-US" sz="4400" b="1" dirty="0" smtClean="0">
                <a:solidFill>
                  <a:srgbClr val="99FF33"/>
                </a:solidFill>
                <a:latin typeface="Arial Unicode MS" pitchFamily="34" charset="-128"/>
                <a:ea typeface="Arial Unicode MS" pitchFamily="34" charset="-128"/>
                <a:cs typeface="Arial Unicode MS" pitchFamily="34" charset="-128"/>
              </a:rPr>
              <a:t>They took the wives and children and live stocks of the people in town with them</a:t>
            </a:r>
            <a:r>
              <a:rPr lang="en-US" sz="4400" b="1" dirty="0" smtClean="0">
                <a:solidFill>
                  <a:srgbClr val="99FF33"/>
                </a:solidFill>
                <a:latin typeface="Arial Unicode MS" pitchFamily="34" charset="-128"/>
                <a:ea typeface="Arial Unicode MS" pitchFamily="34" charset="-128"/>
                <a:cs typeface="Arial Unicode MS" pitchFamily="34" charset="-128"/>
              </a:rPr>
              <a:t>.</a:t>
            </a:r>
            <a:endParaRPr lang="en-US" sz="4400" b="1" dirty="0" smtClean="0">
              <a:solidFill>
                <a:srgbClr val="99FF33"/>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en-US" sz="4400" b="1" dirty="0" smtClean="0">
                <a:solidFill>
                  <a:schemeClr val="bg1"/>
                </a:solidFill>
                <a:latin typeface="Arial Unicode MS" pitchFamily="34" charset="-128"/>
                <a:ea typeface="Arial Unicode MS" pitchFamily="34" charset="-128"/>
                <a:cs typeface="Arial Unicode MS" pitchFamily="34" charset="-128"/>
              </a:rPr>
              <a:t>They </a:t>
            </a:r>
            <a:r>
              <a:rPr lang="en-US" sz="4400" b="1" dirty="0" smtClean="0">
                <a:solidFill>
                  <a:schemeClr val="bg1"/>
                </a:solidFill>
                <a:latin typeface="Arial Unicode MS" pitchFamily="34" charset="-128"/>
                <a:ea typeface="Arial Unicode MS" pitchFamily="34" charset="-128"/>
                <a:cs typeface="Arial Unicode MS" pitchFamily="34" charset="-128"/>
              </a:rPr>
              <a:t>conceived the plan without informing their father Jacob.</a:t>
            </a:r>
          </a:p>
          <a:p>
            <a:pPr lvl="0" algn="just"/>
            <a:r>
              <a:rPr lang="en-US" sz="4400" b="1" dirty="0" smtClean="0">
                <a:solidFill>
                  <a:srgbClr val="99FF33"/>
                </a:solidFill>
                <a:latin typeface="Arial Unicode MS" pitchFamily="34" charset="-128"/>
                <a:ea typeface="Arial Unicode MS" pitchFamily="34" charset="-128"/>
                <a:cs typeface="Arial Unicode MS" pitchFamily="34" charset="-128"/>
              </a:rPr>
              <a:t>Jacob was trying to work out some sort of compromise for the sake of peace.</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The action of Reuben and Simeon was a declaration of war to all the inhabitants of the land.</a:t>
            </a:r>
          </a:p>
          <a:p>
            <a:pPr lvl="0" algn="just"/>
            <a:r>
              <a:rPr lang="en-US" sz="4400" b="1" dirty="0" smtClean="0">
                <a:solidFill>
                  <a:srgbClr val="99FF33"/>
                </a:solidFill>
                <a:latin typeface="Arial Unicode MS" pitchFamily="34" charset="-128"/>
                <a:ea typeface="Arial Unicode MS" pitchFamily="34" charset="-128"/>
                <a:cs typeface="Arial Unicode MS" pitchFamily="34" charset="-128"/>
              </a:rPr>
              <a:t>Violence that is solved by violence </a:t>
            </a:r>
            <a:r>
              <a:rPr lang="en-US" sz="4400" b="1" dirty="0" smtClean="0">
                <a:solidFill>
                  <a:srgbClr val="99FF33"/>
                </a:solidFill>
                <a:latin typeface="Arial Unicode MS" pitchFamily="34" charset="-128"/>
                <a:ea typeface="Arial Unicode MS" pitchFamily="34" charset="-128"/>
                <a:cs typeface="Arial Unicode MS" pitchFamily="34" charset="-128"/>
              </a:rPr>
              <a:t>begets more </a:t>
            </a:r>
            <a:r>
              <a:rPr lang="en-US" sz="4400" b="1" dirty="0" smtClean="0">
                <a:solidFill>
                  <a:srgbClr val="99FF33"/>
                </a:solidFill>
                <a:latin typeface="Arial Unicode MS" pitchFamily="34" charset="-128"/>
                <a:ea typeface="Arial Unicode MS" pitchFamily="34" charset="-128"/>
                <a:cs typeface="Arial Unicode MS" pitchFamily="34" charset="-128"/>
              </a:rPr>
              <a:t>violence</a:t>
            </a:r>
            <a:r>
              <a:rPr lang="en-US" sz="4400" b="1" dirty="0" smtClean="0">
                <a:solidFill>
                  <a:srgbClr val="99FF33"/>
                </a:solidFill>
                <a:latin typeface="Arial Unicode MS" pitchFamily="34" charset="-128"/>
                <a:ea typeface="Arial Unicode MS" pitchFamily="34" charset="-128"/>
                <a:cs typeface="Arial Unicode MS" pitchFamily="34" charset="-128"/>
              </a:rPr>
              <a:t>.</a:t>
            </a:r>
            <a:endParaRPr lang="en-US" sz="4400" b="1" dirty="0" smtClean="0">
              <a:solidFill>
                <a:srgbClr val="99FF33"/>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en-US" sz="4800" b="1" dirty="0" smtClean="0">
                <a:solidFill>
                  <a:schemeClr val="bg1"/>
                </a:solidFill>
                <a:latin typeface="Arial Unicode MS" pitchFamily="34" charset="-128"/>
                <a:ea typeface="Arial Unicode MS" pitchFamily="34" charset="-128"/>
                <a:cs typeface="Arial Unicode MS" pitchFamily="34" charset="-128"/>
              </a:rPr>
              <a:t>The </a:t>
            </a:r>
            <a:r>
              <a:rPr lang="en-US" sz="4800" b="1" dirty="0" smtClean="0">
                <a:solidFill>
                  <a:schemeClr val="bg1"/>
                </a:solidFill>
                <a:latin typeface="Arial Unicode MS" pitchFamily="34" charset="-128"/>
                <a:ea typeface="Arial Unicode MS" pitchFamily="34" charset="-128"/>
                <a:cs typeface="Arial Unicode MS" pitchFamily="34" charset="-128"/>
              </a:rPr>
              <a:t>one who was most astonished by their reactions was Jacob, yet it was Jacob’s responsibility to fix the situation.</a:t>
            </a:r>
          </a:p>
          <a:p>
            <a:pPr lvl="0" algn="just"/>
            <a:r>
              <a:rPr lang="en-US" sz="4800" b="1" dirty="0" smtClean="0">
                <a:solidFill>
                  <a:srgbClr val="99FF33"/>
                </a:solidFill>
                <a:latin typeface="Arial Unicode MS" pitchFamily="34" charset="-128"/>
                <a:ea typeface="Arial Unicode MS" pitchFamily="34" charset="-128"/>
                <a:cs typeface="Arial Unicode MS" pitchFamily="34" charset="-128"/>
              </a:rPr>
              <a:t>Sometimes, a retaliation can be more offensive that the original offence</a:t>
            </a:r>
            <a:r>
              <a:rPr lang="en-US" sz="4800" b="1" dirty="0" smtClean="0">
                <a:solidFill>
                  <a:srgbClr val="99FF33"/>
                </a:solidFill>
                <a:latin typeface="Arial Unicode MS" pitchFamily="34" charset="-128"/>
                <a:ea typeface="Arial Unicode MS" pitchFamily="34" charset="-128"/>
                <a:cs typeface="Arial Unicode MS" pitchFamily="34" charset="-128"/>
              </a:rPr>
              <a:t>.</a:t>
            </a:r>
            <a:endParaRPr lang="en-US" sz="4800" b="1" dirty="0" smtClean="0">
              <a:solidFill>
                <a:srgbClr val="99FF33"/>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algn="just"/>
            <a:r>
              <a:rPr lang="fr-FR" sz="4400" b="1" dirty="0" smtClean="0">
                <a:solidFill>
                  <a:schemeClr val="bg1"/>
                </a:solidFill>
                <a:latin typeface="Arial Unicode MS" pitchFamily="34" charset="-128"/>
                <a:ea typeface="Arial Unicode MS" pitchFamily="34" charset="-128"/>
                <a:cs typeface="Arial Unicode MS" pitchFamily="34" charset="-128"/>
              </a:rPr>
              <a:t>Ge </a:t>
            </a:r>
            <a:r>
              <a:rPr lang="fr-FR" sz="4400" b="1" dirty="0" smtClean="0">
                <a:solidFill>
                  <a:schemeClr val="bg1"/>
                </a:solidFill>
                <a:latin typeface="Arial Unicode MS" pitchFamily="34" charset="-128"/>
                <a:ea typeface="Arial Unicode MS" pitchFamily="34" charset="-128"/>
                <a:cs typeface="Arial Unicode MS" pitchFamily="34" charset="-128"/>
              </a:rPr>
              <a:t>34 :30 Alors Jacob dit à Siméon et à Lévi : Vous me troublez, en me rendant odieux aux habitants du pays, aux Cananéens et aux </a:t>
            </a:r>
            <a:r>
              <a:rPr lang="fr-FR" sz="4400" b="1" dirty="0" err="1" smtClean="0">
                <a:solidFill>
                  <a:schemeClr val="bg1"/>
                </a:solidFill>
                <a:latin typeface="Arial Unicode MS" pitchFamily="34" charset="-128"/>
                <a:ea typeface="Arial Unicode MS" pitchFamily="34" charset="-128"/>
                <a:cs typeface="Arial Unicode MS" pitchFamily="34" charset="-128"/>
              </a:rPr>
              <a:t>Phérésiens</a:t>
            </a:r>
            <a:r>
              <a:rPr lang="fr-FR" sz="4400" b="1" dirty="0" smtClean="0">
                <a:solidFill>
                  <a:schemeClr val="bg1"/>
                </a:solidFill>
                <a:latin typeface="Arial Unicode MS" pitchFamily="34" charset="-128"/>
                <a:ea typeface="Arial Unicode MS" pitchFamily="34" charset="-128"/>
                <a:cs typeface="Arial Unicode MS" pitchFamily="34" charset="-128"/>
              </a:rPr>
              <a:t>. Je n’ai qu’un petit nombre d’hommes ; et ils se rassembleront contre moi, ils me frapperont, et je serai détruit, moi et ma maison.</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400" b="1" dirty="0" smtClean="0">
                <a:solidFill>
                  <a:schemeClr val="bg1"/>
                </a:solidFill>
                <a:latin typeface="Arial Unicode MS" pitchFamily="34" charset="-128"/>
                <a:ea typeface="Arial Unicode MS" pitchFamily="34" charset="-128"/>
                <a:cs typeface="Arial Unicode MS" pitchFamily="34" charset="-128"/>
              </a:rPr>
              <a:t> </a:t>
            </a:r>
            <a:r>
              <a:rPr lang="fr-FR" sz="4400" b="1" dirty="0" smtClean="0">
                <a:solidFill>
                  <a:srgbClr val="99FF33"/>
                </a:solidFill>
                <a:latin typeface="Arial Unicode MS" pitchFamily="34" charset="-128"/>
                <a:ea typeface="Arial Unicode MS" pitchFamily="34" charset="-128"/>
                <a:cs typeface="Arial Unicode MS" pitchFamily="34" charset="-128"/>
              </a:rPr>
              <a:t>31 Ils répondirent : Traitera-t-on notre sœur comme une prostituée ?</a:t>
            </a:r>
            <a:endParaRPr lang="en-US" sz="4400" b="1" dirty="0">
              <a:solidFill>
                <a:srgbClr val="99FF33"/>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dk1"/>
          </a:lnRef>
          <a:fillRef idx="2">
            <a:schemeClr val="dk1"/>
          </a:fillRef>
          <a:effectRef idx="1">
            <a:schemeClr val="dk1"/>
          </a:effectRef>
          <a:fontRef idx="minor">
            <a:schemeClr val="dk1"/>
          </a:fontRef>
        </p:style>
        <p:txBody>
          <a:bodyPr>
            <a:normAutofit/>
          </a:bodyPr>
          <a:lstStyle/>
          <a:p>
            <a:pPr algn="ctr"/>
            <a:r>
              <a:rPr lang="en-US" sz="4000" b="1" dirty="0" smtClean="0">
                <a:solidFill>
                  <a:schemeClr val="bg1"/>
                </a:solidFill>
                <a:latin typeface="Arial Unicode MS" pitchFamily="34" charset="-128"/>
                <a:ea typeface="Arial Unicode MS" pitchFamily="34" charset="-128"/>
                <a:cs typeface="Arial Unicode MS" pitchFamily="34" charset="-128"/>
              </a:rPr>
              <a:t>JACOB AND HIS HOUSEHOLD ON THE RUN AGAIN</a:t>
            </a:r>
          </a:p>
          <a:p>
            <a:pPr lvl="0" algn="just"/>
            <a:r>
              <a:rPr lang="en-US" sz="4000" b="1" dirty="0" smtClean="0">
                <a:latin typeface="Arial Unicode MS" pitchFamily="34" charset="-128"/>
                <a:ea typeface="Arial Unicode MS" pitchFamily="34" charset="-128"/>
                <a:cs typeface="Arial Unicode MS" pitchFamily="34" charset="-128"/>
              </a:rPr>
              <a:t>Another person in the mix that is often forgotten is God.</a:t>
            </a:r>
          </a:p>
          <a:p>
            <a:pPr lvl="0" algn="just"/>
            <a:r>
              <a:rPr lang="en-US" sz="4000" b="1" dirty="0" smtClean="0">
                <a:solidFill>
                  <a:schemeClr val="bg1"/>
                </a:solidFill>
                <a:latin typeface="Arial Unicode MS" pitchFamily="34" charset="-128"/>
                <a:ea typeface="Arial Unicode MS" pitchFamily="34" charset="-128"/>
                <a:cs typeface="Arial Unicode MS" pitchFamily="34" charset="-128"/>
              </a:rPr>
              <a:t>Although God did not put it in the hearts of the sons of Jacob to react in such fashions, He had to step in to bring Jacob and his household to safety.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b="1" dirty="0" smtClean="0">
                <a:latin typeface="Arial Unicode MS" pitchFamily="34" charset="-128"/>
                <a:ea typeface="Arial Unicode MS" pitchFamily="34" charset="-128"/>
                <a:cs typeface="Arial Unicode MS" pitchFamily="34" charset="-128"/>
              </a:rPr>
              <a:t>Ge </a:t>
            </a:r>
            <a:r>
              <a:rPr lang="fr-FR" sz="4000" b="1" dirty="0" smtClean="0">
                <a:latin typeface="Arial Unicode MS" pitchFamily="34" charset="-128"/>
                <a:ea typeface="Arial Unicode MS" pitchFamily="34" charset="-128"/>
                <a:cs typeface="Arial Unicode MS" pitchFamily="34" charset="-128"/>
              </a:rPr>
              <a:t>35:1 ¶ Dieu dit à Jacob: Lève-toi, monte à Béthel, et demeures-y; là, tu dresseras un autel au Dieu qui t'apparut, lorsque tu fuyais Ésaü, ton frère.</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solidFill>
                  <a:schemeClr val="bg1"/>
                </a:solidFill>
                <a:latin typeface="Arial Unicode MS" pitchFamily="34" charset="-128"/>
                <a:ea typeface="Arial Unicode MS" pitchFamily="34" charset="-128"/>
                <a:cs typeface="Arial Unicode MS" pitchFamily="34" charset="-128"/>
              </a:rPr>
              <a:t> 2 Jacob dit à sa maison et à tous ceux qui étaient avec lui: Otez les dieux étrangers qui sont au milieu de vous, purifiez-vous, et changez de vêtements.</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algn="just"/>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000" b="1" dirty="0" smtClean="0">
                <a:latin typeface="Arial Unicode MS" pitchFamily="34" charset="-128"/>
                <a:ea typeface="Arial Unicode MS" pitchFamily="34" charset="-128"/>
                <a:cs typeface="Arial Unicode MS" pitchFamily="34" charset="-128"/>
              </a:rPr>
              <a:t>3 </a:t>
            </a:r>
            <a:r>
              <a:rPr lang="fr-FR" sz="4000" b="1" dirty="0" smtClean="0">
                <a:latin typeface="Arial Unicode MS" pitchFamily="34" charset="-128"/>
                <a:ea typeface="Arial Unicode MS" pitchFamily="34" charset="-128"/>
                <a:cs typeface="Arial Unicode MS" pitchFamily="34" charset="-128"/>
              </a:rPr>
              <a:t>Nous nous lèverons, et nous monterons à Béthel; là, je dresserai un autel au Dieu qui m'a exaucé dans le jour de ma détresse, et qui a été avec moi pendant le voyage que j'ai fait.</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 </a:t>
            </a:r>
            <a:r>
              <a:rPr lang="fr-FR" sz="4000" b="1" dirty="0" smtClean="0">
                <a:solidFill>
                  <a:schemeClr val="bg1"/>
                </a:solidFill>
                <a:latin typeface="Arial Unicode MS" pitchFamily="34" charset="-128"/>
                <a:ea typeface="Arial Unicode MS" pitchFamily="34" charset="-128"/>
                <a:cs typeface="Arial Unicode MS" pitchFamily="34" charset="-128"/>
              </a:rPr>
              <a:t>4 Ils donnèrent à Jacob tous les dieux étrangers qui étaient entre leurs mains, et les anneaux qui étaient à leurs oreilles. Jacob les enfouit sous le térébinthe qui est près de Sichem.</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algn="just"/>
            <a:endParaRPr lang="en-US" sz="40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b="1" dirty="0" smtClean="0">
                <a:latin typeface="Arial Unicode MS" pitchFamily="34" charset="-128"/>
                <a:ea typeface="Arial Unicode MS" pitchFamily="34" charset="-128"/>
                <a:cs typeface="Arial Unicode MS" pitchFamily="34" charset="-128"/>
              </a:rPr>
              <a:t>5 </a:t>
            </a:r>
            <a:r>
              <a:rPr lang="fr-FR" sz="4000" b="1" dirty="0" smtClean="0">
                <a:latin typeface="Arial Unicode MS" pitchFamily="34" charset="-128"/>
                <a:ea typeface="Arial Unicode MS" pitchFamily="34" charset="-128"/>
                <a:cs typeface="Arial Unicode MS" pitchFamily="34" charset="-128"/>
              </a:rPr>
              <a:t>Ensuite ils partirent. La terreur de Dieu se répandit sur les villes qui les entouraient, et l'on ne poursuivit point les fils de Jacob.</a:t>
            </a:r>
            <a:endParaRPr lang="en-US" sz="4000" b="1" dirty="0" smtClean="0">
              <a:latin typeface="Arial Unicode MS" pitchFamily="34" charset="-128"/>
              <a:ea typeface="Arial Unicode MS" pitchFamily="34" charset="-128"/>
              <a:cs typeface="Arial Unicode MS" pitchFamily="34" charset="-128"/>
            </a:endParaRPr>
          </a:p>
          <a:p>
            <a:pPr lvl="0" algn="just"/>
            <a:r>
              <a:rPr lang="en-US" sz="4000" b="1" dirty="0" smtClean="0">
                <a:solidFill>
                  <a:schemeClr val="bg1"/>
                </a:solidFill>
                <a:latin typeface="Arial Unicode MS" pitchFamily="34" charset="-128"/>
                <a:ea typeface="Arial Unicode MS" pitchFamily="34" charset="-128"/>
                <a:cs typeface="Arial Unicode MS" pitchFamily="34" charset="-128"/>
              </a:rPr>
              <a:t>Violence was going to be part of the family of Jacob henceforth.</a:t>
            </a:r>
          </a:p>
          <a:p>
            <a:pPr lvl="0" algn="just"/>
            <a:r>
              <a:rPr lang="en-US" sz="4000" b="1" dirty="0" smtClean="0">
                <a:latin typeface="Arial Unicode MS" pitchFamily="34" charset="-128"/>
                <a:ea typeface="Arial Unicode MS" pitchFamily="34" charset="-128"/>
                <a:cs typeface="Arial Unicode MS" pitchFamily="34" charset="-128"/>
              </a:rPr>
              <a:t>Incest between one of the sons of Jacob with his concubines also occurred</a:t>
            </a:r>
            <a:r>
              <a:rPr lang="en-US"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dk1"/>
          </a:lnRef>
          <a:fillRef idx="2">
            <a:schemeClr val="dk1"/>
          </a:fillRef>
          <a:effectRef idx="1">
            <a:schemeClr val="dk1"/>
          </a:effectRef>
          <a:fontRef idx="minor">
            <a:schemeClr val="dk1"/>
          </a:fontRef>
        </p:style>
        <p:txBody>
          <a:bodyPr>
            <a:noAutofit/>
          </a:bodyPr>
          <a:lstStyle/>
          <a:p>
            <a:pPr lvl="0" algn="just"/>
            <a:r>
              <a:rPr lang="en-US" sz="4400" b="1" dirty="0" smtClean="0">
                <a:latin typeface="Arial Unicode MS" pitchFamily="34" charset="-128"/>
                <a:ea typeface="Arial Unicode MS" pitchFamily="34" charset="-128"/>
                <a:cs typeface="Arial Unicode MS" pitchFamily="34" charset="-128"/>
              </a:rPr>
              <a:t>The </a:t>
            </a:r>
            <a:r>
              <a:rPr lang="en-US" sz="4400" b="1" dirty="0" smtClean="0">
                <a:latin typeface="Arial Unicode MS" pitchFamily="34" charset="-128"/>
                <a:ea typeface="Arial Unicode MS" pitchFamily="34" charset="-128"/>
                <a:cs typeface="Arial Unicode MS" pitchFamily="34" charset="-128"/>
              </a:rPr>
              <a:t>beloved wife of Jacob Rachel died after giving birth to Benjamin.</a:t>
            </a:r>
          </a:p>
          <a:p>
            <a:pPr lvl="0" algn="just"/>
            <a:r>
              <a:rPr lang="en-US" sz="4400" b="1" dirty="0" smtClean="0">
                <a:latin typeface="Arial Unicode MS" pitchFamily="34" charset="-128"/>
                <a:ea typeface="Arial Unicode MS" pitchFamily="34" charset="-128"/>
                <a:cs typeface="Arial Unicode MS" pitchFamily="34" charset="-128"/>
              </a:rPr>
              <a:t>While Jacob’s wealth continued to accumulate so did the complexities surrounding his life.</a:t>
            </a:r>
          </a:p>
          <a:p>
            <a:pPr lvl="0" algn="just"/>
            <a:r>
              <a:rPr lang="en-US" sz="4400" b="1" dirty="0" smtClean="0">
                <a:latin typeface="Arial Unicode MS" pitchFamily="34" charset="-128"/>
                <a:ea typeface="Arial Unicode MS" pitchFamily="34" charset="-128"/>
                <a:cs typeface="Arial Unicode MS" pitchFamily="34" charset="-128"/>
              </a:rPr>
              <a:t>The older brothers planned to kill Joseph out of jealousy</a:t>
            </a:r>
            <a:r>
              <a:rPr lang="en-US"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The </a:t>
            </a:r>
            <a:r>
              <a:rPr lang="en-US" sz="4400" b="1" dirty="0" smtClean="0">
                <a:latin typeface="Arial Unicode MS" pitchFamily="34" charset="-128"/>
                <a:ea typeface="Arial Unicode MS" pitchFamily="34" charset="-128"/>
                <a:cs typeface="Arial Unicode MS" pitchFamily="34" charset="-128"/>
              </a:rPr>
              <a:t>covenant between God and Abraham had to navigate through many undeserving and sinful people.</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Much like us, God had to overlook their imperfections in order to remain faithful to His promises to Abraham.</a:t>
            </a:r>
          </a:p>
          <a:p>
            <a:pPr algn="r"/>
            <a:r>
              <a:rPr lang="en-US" sz="4400" b="1" dirty="0" smtClean="0">
                <a:latin typeface="Arial Unicode MS" pitchFamily="34" charset="-128"/>
                <a:ea typeface="Arial Unicode MS" pitchFamily="34" charset="-128"/>
                <a:cs typeface="Arial Unicode MS" pitchFamily="34" charset="-128"/>
              </a:rPr>
              <a:t>AMEN!</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ttp://www.bibletrack.com/notes/image/Jacob_journey.jpg"/>
          <p:cNvPicPr>
            <a:picLocks noGrp="1"/>
          </p:cNvPicPr>
          <p:nvPr>
            <p:ph idx="1"/>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75000"/>
            </a:schemeClr>
          </a:solidFill>
        </p:spPr>
        <p:style>
          <a:lnRef idx="3">
            <a:schemeClr val="lt1"/>
          </a:lnRef>
          <a:fillRef idx="1">
            <a:schemeClr val="dk1"/>
          </a:fillRef>
          <a:effectRef idx="1">
            <a:schemeClr val="dk1"/>
          </a:effectRef>
          <a:fontRef idx="minor">
            <a:schemeClr val="lt1"/>
          </a:fontRef>
        </p:style>
        <p:txBody>
          <a:bodyPr>
            <a:noAutofit/>
          </a:bodyPr>
          <a:lstStyle/>
          <a:p>
            <a:pPr marL="514350" lvl="0" indent="-514350" algn="just">
              <a:buFont typeface="+mj-lt"/>
              <a:buAutoNum type="arabicPeriod"/>
            </a:pPr>
            <a:r>
              <a:rPr lang="fr-FR" sz="3600" b="1" dirty="0" smtClean="0">
                <a:solidFill>
                  <a:schemeClr val="tx1"/>
                </a:solidFill>
                <a:latin typeface="Arial Unicode MS" pitchFamily="34" charset="-128"/>
                <a:ea typeface="Arial Unicode MS" pitchFamily="34" charset="-128"/>
                <a:cs typeface="Arial Unicode MS" pitchFamily="34" charset="-128"/>
              </a:rPr>
              <a:t>Quelle </a:t>
            </a:r>
            <a:r>
              <a:rPr lang="fr-FR" sz="3600" b="1" dirty="0" smtClean="0">
                <a:solidFill>
                  <a:schemeClr val="tx1"/>
                </a:solidFill>
                <a:latin typeface="Arial Unicode MS" pitchFamily="34" charset="-128"/>
                <a:ea typeface="Arial Unicode MS" pitchFamily="34" charset="-128"/>
                <a:cs typeface="Arial Unicode MS" pitchFamily="34" charset="-128"/>
              </a:rPr>
              <a:t>prédiction Jésus avait fait sur le temple d’Hérode? (</a:t>
            </a:r>
            <a:r>
              <a:rPr lang="fr-FR" sz="3600" b="1" dirty="0" smtClean="0">
                <a:solidFill>
                  <a:schemeClr val="bg1"/>
                </a:solidFill>
                <a:latin typeface="Arial Unicode MS" pitchFamily="34" charset="-128"/>
                <a:ea typeface="Arial Unicode MS" pitchFamily="34" charset="-128"/>
                <a:cs typeface="Arial Unicode MS" pitchFamily="34" charset="-128"/>
              </a:rPr>
              <a:t>Mt 24:2 Mais il leur dit: Voyez-vous tout cela? Je vous le dis en vérité, il ne restera pas ici pierre sur pierre qui ne soit renversée</a:t>
            </a:r>
            <a:r>
              <a:rPr lang="fr-FR" sz="3600" b="1" dirty="0" smtClean="0">
                <a:solidFill>
                  <a:schemeClr val="tx1"/>
                </a:solidFill>
                <a:latin typeface="Arial Unicode MS" pitchFamily="34" charset="-128"/>
                <a:ea typeface="Arial Unicode MS" pitchFamily="34" charset="-128"/>
                <a:cs typeface="Arial Unicode MS" pitchFamily="34" charset="-128"/>
              </a:rPr>
              <a:t>.)</a:t>
            </a:r>
            <a:endParaRPr lang="en-US" sz="3600" b="1" dirty="0" smtClean="0">
              <a:solidFill>
                <a:schemeClr val="tx1"/>
              </a:solidFill>
              <a:latin typeface="Arial Unicode MS" pitchFamily="34" charset="-128"/>
              <a:ea typeface="Arial Unicode MS" pitchFamily="34" charset="-128"/>
              <a:cs typeface="Arial Unicode MS" pitchFamily="34" charset="-128"/>
            </a:endParaRPr>
          </a:p>
          <a:p>
            <a:pPr marL="514350" lvl="0" indent="-514350" algn="just">
              <a:buFont typeface="+mj-lt"/>
              <a:buAutoNum type="arabicPeriod"/>
            </a:pPr>
            <a:r>
              <a:rPr lang="fr-FR" sz="3600" b="1" dirty="0" smtClean="0">
                <a:solidFill>
                  <a:schemeClr val="tx1"/>
                </a:solidFill>
                <a:latin typeface="Arial Unicode MS" pitchFamily="34" charset="-128"/>
                <a:ea typeface="Arial Unicode MS" pitchFamily="34" charset="-128"/>
                <a:cs typeface="Arial Unicode MS" pitchFamily="34" charset="-128"/>
              </a:rPr>
              <a:t>Que signifiait cette parole de Jésus : « Détruisez le temple, je le rebâtirai en trois jours. » ? (</a:t>
            </a:r>
            <a:r>
              <a:rPr lang="fr-FR" sz="3600" b="1" dirty="0" smtClean="0">
                <a:solidFill>
                  <a:schemeClr val="bg1"/>
                </a:solidFill>
                <a:latin typeface="Arial Unicode MS" pitchFamily="34" charset="-128"/>
                <a:ea typeface="Arial Unicode MS" pitchFamily="34" charset="-128"/>
                <a:cs typeface="Arial Unicode MS" pitchFamily="34" charset="-128"/>
              </a:rPr>
              <a:t>Jésus parlait de sa mort et de sa résurrection en trois jours</a:t>
            </a:r>
            <a:r>
              <a:rPr lang="fr-FR" sz="3600" b="1" dirty="0" smtClean="0">
                <a:solidFill>
                  <a:schemeClr val="tx1"/>
                </a:solidFill>
                <a:latin typeface="Arial Unicode MS" pitchFamily="34" charset="-128"/>
                <a:ea typeface="Arial Unicode MS" pitchFamily="34" charset="-128"/>
                <a:cs typeface="Arial Unicode MS" pitchFamily="34" charset="-128"/>
              </a:rPr>
              <a:t>)</a:t>
            </a:r>
            <a:endParaRPr lang="en-US" sz="3600" b="1" dirty="0" smtClean="0">
              <a:solidFill>
                <a:schemeClr val="tx1"/>
              </a:solidFill>
              <a:latin typeface="Arial Unicode MS" pitchFamily="34" charset="-128"/>
              <a:ea typeface="Arial Unicode MS" pitchFamily="34" charset="-128"/>
              <a:cs typeface="Arial Unicode MS" pitchFamily="34" charset="-128"/>
            </a:endParaRPr>
          </a:p>
          <a:p>
            <a:pPr marL="514350" lvl="0" indent="-514350" algn="just">
              <a:buFont typeface="+mj-lt"/>
              <a:buAutoNum type="arabicPeriod"/>
            </a:pPr>
            <a:r>
              <a:rPr lang="fr-FR" sz="3600" b="1" dirty="0" smtClean="0">
                <a:solidFill>
                  <a:schemeClr val="tx1"/>
                </a:solidFill>
                <a:latin typeface="Arial Unicode MS" pitchFamily="34" charset="-128"/>
                <a:ea typeface="Arial Unicode MS" pitchFamily="34" charset="-128"/>
                <a:cs typeface="Arial Unicode MS" pitchFamily="34" charset="-128"/>
              </a:rPr>
              <a:t>Qui était </a:t>
            </a:r>
            <a:r>
              <a:rPr lang="fr-FR" sz="3600" b="1" dirty="0" err="1" smtClean="0">
                <a:solidFill>
                  <a:schemeClr val="tx1"/>
                </a:solidFill>
                <a:latin typeface="Arial Unicode MS" pitchFamily="34" charset="-128"/>
                <a:ea typeface="Arial Unicode MS" pitchFamily="34" charset="-128"/>
                <a:cs typeface="Arial Unicode MS" pitchFamily="34" charset="-128"/>
              </a:rPr>
              <a:t>Onésime</a:t>
            </a:r>
            <a:r>
              <a:rPr lang="fr-FR" sz="3600" b="1" dirty="0" smtClean="0">
                <a:solidFill>
                  <a:schemeClr val="tx1"/>
                </a:solidFill>
                <a:latin typeface="Arial Unicode MS" pitchFamily="34" charset="-128"/>
                <a:ea typeface="Arial Unicode MS" pitchFamily="34" charset="-128"/>
                <a:cs typeface="Arial Unicode MS" pitchFamily="34" charset="-128"/>
              </a:rPr>
              <a:t>?  (</a:t>
            </a:r>
            <a:r>
              <a:rPr lang="fr-FR" sz="3600" b="1" dirty="0" smtClean="0">
                <a:solidFill>
                  <a:schemeClr val="bg1"/>
                </a:solidFill>
                <a:latin typeface="Arial Unicode MS" pitchFamily="34" charset="-128"/>
                <a:ea typeface="Arial Unicode MS" pitchFamily="34" charset="-128"/>
                <a:cs typeface="Arial Unicode MS" pitchFamily="34" charset="-128"/>
              </a:rPr>
              <a:t>Esclave de Philémon et assistant ministériel de </a:t>
            </a:r>
            <a:r>
              <a:rPr lang="fr-FR" sz="3600" b="1" dirty="0" smtClean="0">
                <a:solidFill>
                  <a:schemeClr val="bg1"/>
                </a:solidFill>
                <a:latin typeface="Arial Unicode MS" pitchFamily="34" charset="-128"/>
                <a:ea typeface="Arial Unicode MS" pitchFamily="34" charset="-128"/>
                <a:cs typeface="Arial Unicode MS" pitchFamily="34" charset="-128"/>
              </a:rPr>
              <a:t>Paul en prison.</a:t>
            </a:r>
            <a:r>
              <a:rPr lang="fr-FR" sz="3600" b="1" dirty="0" smtClean="0">
                <a:solidFill>
                  <a:schemeClr val="tx1"/>
                </a:solidFill>
                <a:latin typeface="Arial Unicode MS" pitchFamily="34" charset="-128"/>
                <a:ea typeface="Arial Unicode MS" pitchFamily="34" charset="-128"/>
                <a:cs typeface="Arial Unicode MS" pitchFamily="34" charset="-128"/>
              </a:rPr>
              <a:t>)</a:t>
            </a:r>
            <a:endParaRPr lang="en-US" sz="3600" b="1"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75000"/>
            </a:schemeClr>
          </a:solidFill>
        </p:spPr>
        <p:style>
          <a:lnRef idx="3">
            <a:schemeClr val="lt1"/>
          </a:lnRef>
          <a:fillRef idx="1">
            <a:schemeClr val="dk1"/>
          </a:fillRef>
          <a:effectRef idx="1">
            <a:schemeClr val="dk1"/>
          </a:effectRef>
          <a:fontRef idx="minor">
            <a:schemeClr val="lt1"/>
          </a:fontRef>
        </p:style>
        <p:txBody>
          <a:bodyPr>
            <a:normAutofit/>
          </a:bodyPr>
          <a:lstStyle/>
          <a:p>
            <a:pPr lvl="0" algn="just">
              <a:buNone/>
            </a:pPr>
            <a:r>
              <a:rPr lang="fr-FR" sz="4000" b="1" dirty="0" smtClean="0">
                <a:solidFill>
                  <a:schemeClr val="tx1"/>
                </a:solidFill>
                <a:latin typeface="Arial Unicode MS" pitchFamily="34" charset="-128"/>
                <a:ea typeface="Arial Unicode MS" pitchFamily="34" charset="-128"/>
                <a:cs typeface="Arial Unicode MS" pitchFamily="34" charset="-128"/>
              </a:rPr>
              <a:t>3- Qui </a:t>
            </a:r>
            <a:r>
              <a:rPr lang="fr-FR" sz="4000" b="1" dirty="0" smtClean="0">
                <a:solidFill>
                  <a:schemeClr val="tx1"/>
                </a:solidFill>
                <a:latin typeface="Arial Unicode MS" pitchFamily="34" charset="-128"/>
                <a:ea typeface="Arial Unicode MS" pitchFamily="34" charset="-128"/>
                <a:cs typeface="Arial Unicode MS" pitchFamily="34" charset="-128"/>
              </a:rPr>
              <a:t>était </a:t>
            </a:r>
            <a:r>
              <a:rPr lang="fr-FR" sz="4000" b="1" dirty="0" err="1" smtClean="0">
                <a:solidFill>
                  <a:schemeClr val="tx1"/>
                </a:solidFill>
                <a:latin typeface="Arial Unicode MS" pitchFamily="34" charset="-128"/>
                <a:ea typeface="Arial Unicode MS" pitchFamily="34" charset="-128"/>
                <a:cs typeface="Arial Unicode MS" pitchFamily="34" charset="-128"/>
              </a:rPr>
              <a:t>Onésime</a:t>
            </a:r>
            <a:r>
              <a:rPr lang="fr-FR" sz="4000" b="1" dirty="0" smtClean="0">
                <a:solidFill>
                  <a:schemeClr val="tx1"/>
                </a:solidFill>
                <a:latin typeface="Arial Unicode MS" pitchFamily="34" charset="-128"/>
                <a:ea typeface="Arial Unicode MS" pitchFamily="34" charset="-128"/>
                <a:cs typeface="Arial Unicode MS" pitchFamily="34" charset="-128"/>
              </a:rPr>
              <a:t>?  (</a:t>
            </a:r>
            <a:r>
              <a:rPr lang="fr-FR" sz="4000" b="1" dirty="0" smtClean="0">
                <a:solidFill>
                  <a:schemeClr val="bg1"/>
                </a:solidFill>
                <a:latin typeface="Arial Unicode MS" pitchFamily="34" charset="-128"/>
                <a:ea typeface="Arial Unicode MS" pitchFamily="34" charset="-128"/>
                <a:cs typeface="Arial Unicode MS" pitchFamily="34" charset="-128"/>
              </a:rPr>
              <a:t>Esclave de Philémon et assistant ministériel de Paul</a:t>
            </a:r>
            <a:r>
              <a:rPr lang="fr-FR" sz="4000" b="1" dirty="0" smtClean="0">
                <a:solidFill>
                  <a:schemeClr val="tx1"/>
                </a:solidFill>
                <a:latin typeface="Arial Unicode MS" pitchFamily="34" charset="-128"/>
                <a:ea typeface="Arial Unicode MS" pitchFamily="34" charset="-128"/>
                <a:cs typeface="Arial Unicode MS" pitchFamily="34" charset="-128"/>
              </a:rPr>
              <a:t>.)</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lvl="0" algn="just">
              <a:buNone/>
            </a:pPr>
            <a:r>
              <a:rPr lang="fr-FR" sz="4000" b="1" dirty="0" smtClean="0">
                <a:solidFill>
                  <a:schemeClr val="tx1"/>
                </a:solidFill>
                <a:latin typeface="Arial Unicode MS" pitchFamily="34" charset="-128"/>
                <a:ea typeface="Arial Unicode MS" pitchFamily="34" charset="-128"/>
                <a:cs typeface="Arial Unicode MS" pitchFamily="34" charset="-128"/>
              </a:rPr>
              <a:t>4- Quelles </a:t>
            </a:r>
            <a:r>
              <a:rPr lang="fr-FR" sz="4000" b="1" dirty="0" smtClean="0">
                <a:solidFill>
                  <a:schemeClr val="tx1"/>
                </a:solidFill>
                <a:latin typeface="Arial Unicode MS" pitchFamily="34" charset="-128"/>
                <a:ea typeface="Arial Unicode MS" pitchFamily="34" charset="-128"/>
                <a:cs typeface="Arial Unicode MS" pitchFamily="34" charset="-128"/>
              </a:rPr>
              <a:t>furent les épîtres que Paul écrivit en prison? (</a:t>
            </a:r>
            <a:r>
              <a:rPr lang="fr-FR" sz="4000" b="1" dirty="0" smtClean="0">
                <a:solidFill>
                  <a:schemeClr val="bg1"/>
                </a:solidFill>
                <a:latin typeface="Arial Unicode MS" pitchFamily="34" charset="-128"/>
                <a:ea typeface="Arial Unicode MS" pitchFamily="34" charset="-128"/>
                <a:cs typeface="Arial Unicode MS" pitchFamily="34" charset="-128"/>
              </a:rPr>
              <a:t>Ephésiens, </a:t>
            </a:r>
            <a:r>
              <a:rPr lang="fr-FR" sz="4000" b="1" dirty="0" err="1" smtClean="0">
                <a:solidFill>
                  <a:schemeClr val="bg1"/>
                </a:solidFill>
                <a:latin typeface="Arial Unicode MS" pitchFamily="34" charset="-128"/>
                <a:ea typeface="Arial Unicode MS" pitchFamily="34" charset="-128"/>
                <a:cs typeface="Arial Unicode MS" pitchFamily="34" charset="-128"/>
              </a:rPr>
              <a:t>Philippiens</a:t>
            </a:r>
            <a:r>
              <a:rPr lang="fr-FR" sz="4000" b="1" dirty="0" smtClean="0">
                <a:solidFill>
                  <a:schemeClr val="bg1"/>
                </a:solidFill>
                <a:latin typeface="Arial Unicode MS" pitchFamily="34" charset="-128"/>
                <a:ea typeface="Arial Unicode MS" pitchFamily="34" charset="-128"/>
                <a:cs typeface="Arial Unicode MS" pitchFamily="34" charset="-128"/>
              </a:rPr>
              <a:t>, Colossiens and Philémon</a:t>
            </a:r>
            <a:r>
              <a:rPr lang="fr-FR" sz="4000" b="1" dirty="0" smtClean="0">
                <a:solidFill>
                  <a:schemeClr val="tx1"/>
                </a:solidFill>
                <a:latin typeface="Arial Unicode MS" pitchFamily="34" charset="-128"/>
                <a:ea typeface="Arial Unicode MS" pitchFamily="34" charset="-128"/>
                <a:cs typeface="Arial Unicode MS" pitchFamily="34" charset="-128"/>
              </a:rPr>
              <a:t>)</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lvl="0" algn="just">
              <a:buNone/>
            </a:pPr>
            <a:r>
              <a:rPr lang="fr-FR" sz="4000" b="1" dirty="0" smtClean="0">
                <a:solidFill>
                  <a:schemeClr val="tx1"/>
                </a:solidFill>
                <a:latin typeface="Arial Unicode MS" pitchFamily="34" charset="-128"/>
                <a:ea typeface="Arial Unicode MS" pitchFamily="34" charset="-128"/>
                <a:cs typeface="Arial Unicode MS" pitchFamily="34" charset="-128"/>
              </a:rPr>
              <a:t>5- Dans </a:t>
            </a:r>
            <a:r>
              <a:rPr lang="fr-FR" sz="4000" b="1" dirty="0" smtClean="0">
                <a:solidFill>
                  <a:schemeClr val="tx1"/>
                </a:solidFill>
                <a:latin typeface="Arial Unicode MS" pitchFamily="34" charset="-128"/>
                <a:ea typeface="Arial Unicode MS" pitchFamily="34" charset="-128"/>
                <a:cs typeface="Arial Unicode MS" pitchFamily="34" charset="-128"/>
              </a:rPr>
              <a:t>laquelle des épîtres que Paul accusait ses lecteurs comme des gens dépourvus de sens ? (</a:t>
            </a:r>
            <a:r>
              <a:rPr lang="fr-FR" sz="4000" b="1" dirty="0" smtClean="0">
                <a:solidFill>
                  <a:schemeClr val="bg1"/>
                </a:solidFill>
                <a:latin typeface="Arial Unicode MS" pitchFamily="34" charset="-128"/>
                <a:ea typeface="Arial Unicode MS" pitchFamily="34" charset="-128"/>
                <a:cs typeface="Arial Unicode MS" pitchFamily="34" charset="-128"/>
              </a:rPr>
              <a:t>Galates</a:t>
            </a:r>
            <a:r>
              <a:rPr lang="fr-FR" sz="4000" b="1" dirty="0" smtClean="0">
                <a:solidFill>
                  <a:schemeClr val="tx1"/>
                </a:solidFill>
                <a:latin typeface="Arial Unicode MS" pitchFamily="34" charset="-128"/>
                <a:ea typeface="Arial Unicode MS" pitchFamily="34" charset="-128"/>
                <a:cs typeface="Arial Unicode MS" pitchFamily="34" charset="-128"/>
              </a:rPr>
              <a:t>)</a:t>
            </a:r>
            <a:endParaRPr lang="en-US" sz="4000" b="1"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75000"/>
            </a:schemeClr>
          </a:solidFill>
        </p:spPr>
        <p:style>
          <a:lnRef idx="3">
            <a:schemeClr val="lt1"/>
          </a:lnRef>
          <a:fillRef idx="1">
            <a:schemeClr val="dk1"/>
          </a:fillRef>
          <a:effectRef idx="1">
            <a:schemeClr val="dk1"/>
          </a:effectRef>
          <a:fontRef idx="minor">
            <a:schemeClr val="lt1"/>
          </a:fontRef>
        </p:style>
        <p:txBody>
          <a:bodyPr>
            <a:normAutofit lnSpcReduction="10000"/>
          </a:bodyPr>
          <a:lstStyle/>
          <a:p>
            <a:pPr lvl="0" algn="just">
              <a:buNone/>
            </a:pPr>
            <a:r>
              <a:rPr lang="fr-FR" sz="3600" b="1" dirty="0" smtClean="0">
                <a:solidFill>
                  <a:schemeClr val="tx1"/>
                </a:solidFill>
                <a:latin typeface="Arial Unicode MS" pitchFamily="34" charset="-128"/>
                <a:ea typeface="Arial Unicode MS" pitchFamily="34" charset="-128"/>
                <a:cs typeface="Arial Unicode MS" pitchFamily="34" charset="-128"/>
              </a:rPr>
              <a:t>6- Complétez ce verset : </a:t>
            </a:r>
            <a:r>
              <a:rPr lang="fr-FR" sz="3600" b="1" dirty="0" smtClean="0">
                <a:solidFill>
                  <a:schemeClr val="bg1"/>
                </a:solidFill>
                <a:latin typeface="Arial Unicode MS" pitchFamily="34" charset="-128"/>
                <a:ea typeface="Arial Unicode MS" pitchFamily="34" charset="-128"/>
                <a:cs typeface="Arial Unicode MS" pitchFamily="34" charset="-128"/>
              </a:rPr>
              <a:t>1Co 13:13 </a:t>
            </a:r>
            <a:r>
              <a:rPr lang="fr-FR" sz="3600" b="1" dirty="0" smtClean="0">
                <a:solidFill>
                  <a:schemeClr val="tx1"/>
                </a:solidFill>
                <a:latin typeface="Arial Unicode MS" pitchFamily="34" charset="-128"/>
                <a:ea typeface="Arial Unicode MS" pitchFamily="34" charset="-128"/>
                <a:cs typeface="Arial Unicode MS" pitchFamily="34" charset="-128"/>
              </a:rPr>
              <a:t>Maintenant donc ces trois choses demeurent: </a:t>
            </a:r>
            <a:r>
              <a:rPr lang="fr-FR" sz="3600" b="1" u="sng" dirty="0" smtClean="0">
                <a:solidFill>
                  <a:schemeClr val="bg1"/>
                </a:solidFill>
                <a:latin typeface="Arial Unicode MS" pitchFamily="34" charset="-128"/>
                <a:ea typeface="Arial Unicode MS" pitchFamily="34" charset="-128"/>
                <a:cs typeface="Arial Unicode MS" pitchFamily="34" charset="-128"/>
              </a:rPr>
              <a:t>la foi, l'espérance, la charité</a:t>
            </a:r>
            <a:r>
              <a:rPr lang="fr-FR" sz="3600" b="1" dirty="0" smtClean="0">
                <a:solidFill>
                  <a:schemeClr val="bg1"/>
                </a:solidFill>
                <a:latin typeface="Arial Unicode MS" pitchFamily="34" charset="-128"/>
                <a:ea typeface="Arial Unicode MS" pitchFamily="34" charset="-128"/>
                <a:cs typeface="Arial Unicode MS" pitchFamily="34" charset="-128"/>
              </a:rPr>
              <a:t>; </a:t>
            </a:r>
            <a:r>
              <a:rPr lang="fr-FR" sz="3600" b="1" dirty="0" smtClean="0">
                <a:solidFill>
                  <a:schemeClr val="tx1"/>
                </a:solidFill>
                <a:latin typeface="Arial Unicode MS" pitchFamily="34" charset="-128"/>
                <a:ea typeface="Arial Unicode MS" pitchFamily="34" charset="-128"/>
                <a:cs typeface="Arial Unicode MS" pitchFamily="34" charset="-128"/>
              </a:rPr>
              <a:t>mais la plus grande de ces choses, </a:t>
            </a:r>
            <a:r>
              <a:rPr lang="fr-FR" sz="3600" b="1" u="sng" dirty="0" smtClean="0">
                <a:solidFill>
                  <a:schemeClr val="tx1"/>
                </a:solidFill>
                <a:latin typeface="Arial Unicode MS" pitchFamily="34" charset="-128"/>
                <a:ea typeface="Arial Unicode MS" pitchFamily="34" charset="-128"/>
                <a:cs typeface="Arial Unicode MS" pitchFamily="34" charset="-128"/>
              </a:rPr>
              <a:t>c'est </a:t>
            </a:r>
            <a:r>
              <a:rPr lang="fr-FR" sz="3600" b="1" u="sng" dirty="0" smtClean="0">
                <a:solidFill>
                  <a:schemeClr val="bg1"/>
                </a:solidFill>
                <a:latin typeface="Arial Unicode MS" pitchFamily="34" charset="-128"/>
                <a:ea typeface="Arial Unicode MS" pitchFamily="34" charset="-128"/>
                <a:cs typeface="Arial Unicode MS" pitchFamily="34" charset="-128"/>
              </a:rPr>
              <a:t>la charité</a:t>
            </a:r>
            <a:r>
              <a:rPr lang="fr-FR" sz="3600" b="1" dirty="0" smtClean="0">
                <a:solidFill>
                  <a:schemeClr val="bg1"/>
                </a:solidFill>
                <a:latin typeface="Arial Unicode MS" pitchFamily="34" charset="-128"/>
                <a:ea typeface="Arial Unicode MS" pitchFamily="34" charset="-128"/>
                <a:cs typeface="Arial Unicode MS" pitchFamily="34" charset="-128"/>
              </a:rPr>
              <a:t>.</a:t>
            </a:r>
            <a:endParaRPr lang="en-US" sz="3600" b="1" dirty="0" smtClean="0">
              <a:solidFill>
                <a:schemeClr val="bg1"/>
              </a:solidFill>
              <a:latin typeface="Arial Unicode MS" pitchFamily="34" charset="-128"/>
              <a:ea typeface="Arial Unicode MS" pitchFamily="34" charset="-128"/>
              <a:cs typeface="Arial Unicode MS" pitchFamily="34" charset="-128"/>
            </a:endParaRPr>
          </a:p>
          <a:p>
            <a:pPr lvl="0" algn="just">
              <a:buNone/>
            </a:pPr>
            <a:r>
              <a:rPr lang="fr-FR" sz="3600" b="1" dirty="0" smtClean="0">
                <a:solidFill>
                  <a:schemeClr val="tx1"/>
                </a:solidFill>
                <a:latin typeface="Arial Unicode MS" pitchFamily="34" charset="-128"/>
                <a:ea typeface="Arial Unicode MS" pitchFamily="34" charset="-128"/>
                <a:cs typeface="Arial Unicode MS" pitchFamily="34" charset="-128"/>
              </a:rPr>
              <a:t>7- Lequel </a:t>
            </a:r>
            <a:r>
              <a:rPr lang="fr-FR" sz="3600" b="1" dirty="0" smtClean="0">
                <a:solidFill>
                  <a:schemeClr val="tx1"/>
                </a:solidFill>
                <a:latin typeface="Arial Unicode MS" pitchFamily="34" charset="-128"/>
                <a:ea typeface="Arial Unicode MS" pitchFamily="34" charset="-128"/>
                <a:cs typeface="Arial Unicode MS" pitchFamily="34" charset="-128"/>
              </a:rPr>
              <a:t>des frères de Joseph proposa de lui jeter dans la citerne au lieu de le tuer</a:t>
            </a:r>
            <a:r>
              <a:rPr lang="fr-FR" sz="3600" b="1" dirty="0" smtClean="0">
                <a:solidFill>
                  <a:schemeClr val="tx1"/>
                </a:solidFill>
                <a:latin typeface="Arial Unicode MS" pitchFamily="34" charset="-128"/>
                <a:ea typeface="Arial Unicode MS" pitchFamily="34" charset="-128"/>
                <a:cs typeface="Arial Unicode MS" pitchFamily="34" charset="-128"/>
              </a:rPr>
              <a:t>? (</a:t>
            </a:r>
            <a:r>
              <a:rPr lang="fr-FR" sz="3600" b="1" dirty="0" smtClean="0">
                <a:solidFill>
                  <a:schemeClr val="bg1"/>
                </a:solidFill>
                <a:latin typeface="Arial Unicode MS" pitchFamily="34" charset="-128"/>
                <a:ea typeface="Arial Unicode MS" pitchFamily="34" charset="-128"/>
                <a:cs typeface="Arial Unicode MS" pitchFamily="34" charset="-128"/>
              </a:rPr>
              <a:t>Ruben</a:t>
            </a:r>
            <a:r>
              <a:rPr lang="fr-FR" sz="3600" b="1" dirty="0" smtClean="0">
                <a:solidFill>
                  <a:schemeClr val="tx1"/>
                </a:solidFill>
                <a:latin typeface="Arial Unicode MS" pitchFamily="34" charset="-128"/>
                <a:ea typeface="Arial Unicode MS" pitchFamily="34" charset="-128"/>
                <a:cs typeface="Arial Unicode MS" pitchFamily="34" charset="-128"/>
              </a:rPr>
              <a:t>)</a:t>
            </a:r>
            <a:endParaRPr lang="en-US" sz="3600" b="1" dirty="0" smtClean="0">
              <a:solidFill>
                <a:schemeClr val="tx1"/>
              </a:solidFill>
              <a:latin typeface="Arial Unicode MS" pitchFamily="34" charset="-128"/>
              <a:ea typeface="Arial Unicode MS" pitchFamily="34" charset="-128"/>
              <a:cs typeface="Arial Unicode MS" pitchFamily="34" charset="-128"/>
            </a:endParaRPr>
          </a:p>
          <a:p>
            <a:pPr lvl="0" algn="just">
              <a:buNone/>
            </a:pPr>
            <a:r>
              <a:rPr lang="fr-FR" sz="3600" b="1" dirty="0" smtClean="0">
                <a:solidFill>
                  <a:schemeClr val="tx1"/>
                </a:solidFill>
                <a:latin typeface="Arial Unicode MS" pitchFamily="34" charset="-128"/>
                <a:ea typeface="Arial Unicode MS" pitchFamily="34" charset="-128"/>
                <a:cs typeface="Arial Unicode MS" pitchFamily="34" charset="-128"/>
              </a:rPr>
              <a:t>8- Pourquoi </a:t>
            </a:r>
            <a:r>
              <a:rPr lang="fr-FR" sz="3600" b="1" dirty="0" smtClean="0">
                <a:solidFill>
                  <a:schemeClr val="tx1"/>
                </a:solidFill>
                <a:latin typeface="Arial Unicode MS" pitchFamily="34" charset="-128"/>
                <a:ea typeface="Arial Unicode MS" pitchFamily="34" charset="-128"/>
                <a:cs typeface="Arial Unicode MS" pitchFamily="34" charset="-128"/>
              </a:rPr>
              <a:t>Jacob refusait de relâcher l’homme mystérieux avec qui il luttait au cours de la nuit ? (</a:t>
            </a:r>
            <a:r>
              <a:rPr lang="fr-FR" sz="3600" b="1" dirty="0" smtClean="0">
                <a:solidFill>
                  <a:schemeClr val="bg1"/>
                </a:solidFill>
                <a:latin typeface="Arial Unicode MS" pitchFamily="34" charset="-128"/>
                <a:ea typeface="Arial Unicode MS" pitchFamily="34" charset="-128"/>
                <a:cs typeface="Arial Unicode MS" pitchFamily="34" charset="-128"/>
              </a:rPr>
              <a:t>Jacob ne voulait lui relâcher avant qu’il ne le bénisse</a:t>
            </a:r>
            <a:r>
              <a:rPr lang="fr-FR" sz="3600" b="1" dirty="0" smtClean="0">
                <a:solidFill>
                  <a:schemeClr val="tx1"/>
                </a:solidFill>
                <a:latin typeface="Arial Unicode MS" pitchFamily="34" charset="-128"/>
                <a:ea typeface="Arial Unicode MS" pitchFamily="34" charset="-128"/>
                <a:cs typeface="Arial Unicode MS" pitchFamily="34" charset="-128"/>
              </a:rPr>
              <a:t>.)</a:t>
            </a:r>
            <a:endParaRPr lang="en-US" sz="3600" b="1"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75000"/>
            </a:schemeClr>
          </a:solidFill>
        </p:spPr>
        <p:style>
          <a:lnRef idx="3">
            <a:schemeClr val="lt1"/>
          </a:lnRef>
          <a:fillRef idx="1">
            <a:schemeClr val="dk1"/>
          </a:fillRef>
          <a:effectRef idx="1">
            <a:schemeClr val="dk1"/>
          </a:effectRef>
          <a:fontRef idx="minor">
            <a:schemeClr val="lt1"/>
          </a:fontRef>
        </p:style>
        <p:txBody>
          <a:bodyPr>
            <a:normAutofit/>
          </a:bodyPr>
          <a:lstStyle/>
          <a:p>
            <a:pPr lvl="0" algn="just">
              <a:buNone/>
            </a:pPr>
            <a:r>
              <a:rPr lang="fr-FR" sz="3400" b="1" dirty="0" smtClean="0">
                <a:solidFill>
                  <a:schemeClr val="tx1"/>
                </a:solidFill>
                <a:latin typeface="Arial Unicode MS" pitchFamily="34" charset="-128"/>
                <a:ea typeface="Arial Unicode MS" pitchFamily="34" charset="-128"/>
                <a:cs typeface="Arial Unicode MS" pitchFamily="34" charset="-128"/>
              </a:rPr>
              <a:t>9-Quelles </a:t>
            </a:r>
            <a:r>
              <a:rPr lang="fr-FR" sz="3400" b="1" dirty="0" smtClean="0">
                <a:solidFill>
                  <a:schemeClr val="tx1"/>
                </a:solidFill>
                <a:latin typeface="Arial Unicode MS" pitchFamily="34" charset="-128"/>
                <a:ea typeface="Arial Unicode MS" pitchFamily="34" charset="-128"/>
                <a:cs typeface="Arial Unicode MS" pitchFamily="34" charset="-128"/>
              </a:rPr>
              <a:t>étaient les démarches que le roi Achab avait faites pour localiser le prophète Elie au cours de la grande sécheresse ? </a:t>
            </a:r>
            <a:endParaRPr lang="fr-FR" sz="3400" b="1" dirty="0" smtClean="0">
              <a:solidFill>
                <a:schemeClr val="tx1"/>
              </a:solidFill>
              <a:latin typeface="Arial Unicode MS" pitchFamily="34" charset="-128"/>
              <a:ea typeface="Arial Unicode MS" pitchFamily="34" charset="-128"/>
              <a:cs typeface="Arial Unicode MS" pitchFamily="34" charset="-128"/>
            </a:endParaRPr>
          </a:p>
          <a:p>
            <a:pPr lvl="0" algn="just">
              <a:buNone/>
            </a:pPr>
            <a:r>
              <a:rPr lang="fr-FR" sz="3400" b="1" dirty="0" smtClean="0">
                <a:solidFill>
                  <a:schemeClr val="bg1"/>
                </a:solidFill>
                <a:latin typeface="Arial Unicode MS" pitchFamily="34" charset="-128"/>
                <a:ea typeface="Arial Unicode MS" pitchFamily="34" charset="-128"/>
                <a:cs typeface="Arial Unicode MS" pitchFamily="34" charset="-128"/>
              </a:rPr>
              <a:t>(</a:t>
            </a:r>
            <a:r>
              <a:rPr lang="fr-FR" sz="3400" b="1" dirty="0" smtClean="0">
                <a:solidFill>
                  <a:schemeClr val="bg1"/>
                </a:solidFill>
                <a:latin typeface="Arial Unicode MS" pitchFamily="34" charset="-128"/>
                <a:ea typeface="Arial Unicode MS" pitchFamily="34" charset="-128"/>
                <a:cs typeface="Arial Unicode MS" pitchFamily="34" charset="-128"/>
              </a:rPr>
              <a:t>1Ki 18:9 Et </a:t>
            </a:r>
            <a:r>
              <a:rPr lang="fr-FR" sz="3400" b="1" dirty="0" err="1" smtClean="0">
                <a:solidFill>
                  <a:schemeClr val="bg1"/>
                </a:solidFill>
                <a:latin typeface="Arial Unicode MS" pitchFamily="34" charset="-128"/>
                <a:ea typeface="Arial Unicode MS" pitchFamily="34" charset="-128"/>
                <a:cs typeface="Arial Unicode MS" pitchFamily="34" charset="-128"/>
              </a:rPr>
              <a:t>Abdias</a:t>
            </a:r>
            <a:r>
              <a:rPr lang="fr-FR" sz="3400" b="1" dirty="0" smtClean="0">
                <a:solidFill>
                  <a:schemeClr val="bg1"/>
                </a:solidFill>
                <a:latin typeface="Arial Unicode MS" pitchFamily="34" charset="-128"/>
                <a:ea typeface="Arial Unicode MS" pitchFamily="34" charset="-128"/>
                <a:cs typeface="Arial Unicode MS" pitchFamily="34" charset="-128"/>
              </a:rPr>
              <a:t> dit: Elie « Quel péché ai-je commis, pour que tu livres ton serviteur entre les mains d'Achab, qui me fera mourir? 10 L'Éternel est vivant! il n'est ni nation ni royaume où mon maître n'ait envoyé pour te chercher; et quand on disait que tu n'y étais pas, il faisait jurer le royaume et la nation que l'on ne t'avait pas trouvé</a:t>
            </a:r>
            <a:r>
              <a:rPr lang="fr-FR" sz="3400" b="1" dirty="0" smtClean="0">
                <a:solidFill>
                  <a:schemeClr val="bg1"/>
                </a:solidFill>
                <a:latin typeface="Arial Unicode MS" pitchFamily="34" charset="-128"/>
                <a:ea typeface="Arial Unicode MS" pitchFamily="34" charset="-128"/>
                <a:cs typeface="Arial Unicode MS" pitchFamily="34" charset="-128"/>
              </a:rPr>
              <a:t>.)</a:t>
            </a:r>
            <a:endParaRPr lang="en-US" sz="3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75000"/>
            </a:schemeClr>
          </a:solidFill>
        </p:spPr>
        <p:style>
          <a:lnRef idx="3">
            <a:schemeClr val="lt1"/>
          </a:lnRef>
          <a:fillRef idx="1">
            <a:schemeClr val="dk1"/>
          </a:fillRef>
          <a:effectRef idx="1">
            <a:schemeClr val="dk1"/>
          </a:effectRef>
          <a:fontRef idx="minor">
            <a:schemeClr val="lt1"/>
          </a:fontRef>
        </p:style>
        <p:txBody>
          <a:bodyPr>
            <a:normAutofit/>
          </a:bodyPr>
          <a:lstStyle/>
          <a:p>
            <a:pPr lvl="0" algn="just">
              <a:buNone/>
            </a:pPr>
            <a:r>
              <a:rPr lang="fr-FR" sz="4400" dirty="0" smtClean="0">
                <a:solidFill>
                  <a:schemeClr val="tx1"/>
                </a:solidFill>
                <a:latin typeface="Arial Unicode MS" pitchFamily="34" charset="-128"/>
                <a:ea typeface="Arial Unicode MS" pitchFamily="34" charset="-128"/>
                <a:cs typeface="Arial Unicode MS" pitchFamily="34" charset="-128"/>
              </a:rPr>
              <a:t>10-Connaissez-vous </a:t>
            </a:r>
            <a:r>
              <a:rPr lang="fr-FR" sz="4400" dirty="0" smtClean="0">
                <a:solidFill>
                  <a:schemeClr val="tx1"/>
                </a:solidFill>
                <a:latin typeface="Arial Unicode MS" pitchFamily="34" charset="-128"/>
                <a:ea typeface="Arial Unicode MS" pitchFamily="34" charset="-128"/>
                <a:cs typeface="Arial Unicode MS" pitchFamily="34" charset="-128"/>
              </a:rPr>
              <a:t>ces chants :</a:t>
            </a:r>
            <a:endParaRPr lang="en-US" sz="4400" dirty="0" smtClean="0">
              <a:solidFill>
                <a:schemeClr val="tx1"/>
              </a:solidFill>
              <a:latin typeface="Arial Unicode MS" pitchFamily="34" charset="-128"/>
              <a:ea typeface="Arial Unicode MS" pitchFamily="34" charset="-128"/>
              <a:cs typeface="Arial Unicode MS" pitchFamily="34" charset="-128"/>
            </a:endParaRPr>
          </a:p>
          <a:p>
            <a:pPr marL="1314450" lvl="1" indent="-857250" algn="just">
              <a:buFont typeface="+mj-lt"/>
              <a:buAutoNum type="romanLcPeriod"/>
            </a:pPr>
            <a:r>
              <a:rPr lang="fr-FR" sz="4400" u="sng" dirty="0" err="1" smtClean="0">
                <a:solidFill>
                  <a:schemeClr val="tx1"/>
                </a:solidFill>
                <a:latin typeface="Arial Unicode MS" pitchFamily="34" charset="-128"/>
                <a:ea typeface="Arial Unicode MS" pitchFamily="34" charset="-128"/>
                <a:cs typeface="Arial Unicode MS" pitchFamily="34" charset="-128"/>
              </a:rPr>
              <a:t>Ref</a:t>
            </a:r>
            <a:r>
              <a:rPr lang="fr-FR" sz="4400" u="sng" dirty="0" smtClean="0">
                <a:solidFill>
                  <a:schemeClr val="tx1"/>
                </a:solidFill>
                <a:latin typeface="Arial Unicode MS" pitchFamily="34" charset="-128"/>
                <a:ea typeface="Arial Unicode MS" pitchFamily="34" charset="-128"/>
                <a:cs typeface="Arial Unicode MS" pitchFamily="34" charset="-128"/>
              </a:rPr>
              <a:t>. </a:t>
            </a:r>
            <a:r>
              <a:rPr lang="fr-FR" sz="4400" dirty="0" smtClean="0">
                <a:solidFill>
                  <a:schemeClr val="tx1"/>
                </a:solidFill>
                <a:latin typeface="Arial Unicode MS" pitchFamily="34" charset="-128"/>
                <a:ea typeface="Arial Unicode MS" pitchFamily="34" charset="-128"/>
                <a:cs typeface="Arial Unicode MS" pitchFamily="34" charset="-128"/>
              </a:rPr>
              <a:t>Conduis par Toi Céleste guide. </a:t>
            </a:r>
            <a:r>
              <a:rPr lang="fr-FR" sz="4400" dirty="0" smtClean="0">
                <a:solidFill>
                  <a:schemeClr val="bg1"/>
                </a:solidFill>
                <a:latin typeface="Arial Unicode MS" pitchFamily="34" charset="-128"/>
                <a:ea typeface="Arial Unicode MS" pitchFamily="34" charset="-128"/>
                <a:cs typeface="Arial Unicode MS" pitchFamily="34" charset="-128"/>
              </a:rPr>
              <a:t>(Je connais un guide </a:t>
            </a:r>
            <a:r>
              <a:rPr lang="fr-FR" sz="4400" dirty="0" err="1" smtClean="0">
                <a:solidFill>
                  <a:schemeClr val="bg1"/>
                </a:solidFill>
                <a:latin typeface="Arial Unicode MS" pitchFamily="34" charset="-128"/>
                <a:ea typeface="Arial Unicode MS" pitchFamily="34" charset="-128"/>
                <a:cs typeface="Arial Unicode MS" pitchFamily="34" charset="-128"/>
              </a:rPr>
              <a:t>infaïble</a:t>
            </a:r>
            <a:r>
              <a:rPr lang="fr-FR" sz="4400" dirty="0" smtClean="0">
                <a:solidFill>
                  <a:schemeClr val="bg1"/>
                </a:solidFill>
                <a:latin typeface="Arial Unicode MS" pitchFamily="34" charset="-128"/>
                <a:ea typeface="Arial Unicode MS" pitchFamily="34" charset="-128"/>
                <a:cs typeface="Arial Unicode MS" pitchFamily="34" charset="-128"/>
              </a:rPr>
              <a:t>) (97 Fr CE)</a:t>
            </a:r>
            <a:endParaRPr lang="en-US" sz="4400" dirty="0" smtClean="0">
              <a:solidFill>
                <a:schemeClr val="bg1"/>
              </a:solidFill>
              <a:latin typeface="Arial Unicode MS" pitchFamily="34" charset="-128"/>
              <a:ea typeface="Arial Unicode MS" pitchFamily="34" charset="-128"/>
              <a:cs typeface="Arial Unicode MS" pitchFamily="34" charset="-128"/>
            </a:endParaRPr>
          </a:p>
          <a:p>
            <a:pPr marL="1314450" lvl="1" indent="-857250" algn="just">
              <a:buFont typeface="+mj-lt"/>
              <a:buAutoNum type="romanLcPeriod"/>
            </a:pPr>
            <a:r>
              <a:rPr lang="fr-FR" sz="4400" u="sng" dirty="0" err="1" smtClean="0">
                <a:solidFill>
                  <a:schemeClr val="tx1"/>
                </a:solidFill>
                <a:latin typeface="Arial Unicode MS" pitchFamily="34" charset="-128"/>
                <a:ea typeface="Arial Unicode MS" pitchFamily="34" charset="-128"/>
                <a:cs typeface="Arial Unicode MS" pitchFamily="34" charset="-128"/>
              </a:rPr>
              <a:t>Ref</a:t>
            </a:r>
            <a:r>
              <a:rPr lang="fr-FR" sz="4400" dirty="0" smtClean="0">
                <a:solidFill>
                  <a:schemeClr val="tx1"/>
                </a:solidFill>
                <a:latin typeface="Arial Unicode MS" pitchFamily="34" charset="-128"/>
                <a:ea typeface="Arial Unicode MS" pitchFamily="34" charset="-128"/>
                <a:cs typeface="Arial Unicode MS" pitchFamily="34" charset="-128"/>
              </a:rPr>
              <a:t>. Par ton </a:t>
            </a:r>
            <a:r>
              <a:rPr lang="fr-FR" sz="4400" dirty="0" smtClean="0">
                <a:solidFill>
                  <a:schemeClr val="tx1"/>
                </a:solidFill>
                <a:latin typeface="Arial Unicode MS" pitchFamily="34" charset="-128"/>
                <a:ea typeface="Arial Unicode MS" pitchFamily="34" charset="-128"/>
                <a:cs typeface="Arial Unicode MS" pitchFamily="34" charset="-128"/>
              </a:rPr>
              <a:t>Saint </a:t>
            </a:r>
            <a:r>
              <a:rPr lang="fr-FR" sz="4400" dirty="0" smtClean="0">
                <a:solidFill>
                  <a:schemeClr val="tx1"/>
                </a:solidFill>
                <a:latin typeface="Arial Unicode MS" pitchFamily="34" charset="-128"/>
                <a:ea typeface="Arial Unicode MS" pitchFamily="34" charset="-128"/>
                <a:cs typeface="Arial Unicode MS" pitchFamily="34" charset="-128"/>
              </a:rPr>
              <a:t>Esprit rends-moi pur comme Toi. </a:t>
            </a:r>
            <a:r>
              <a:rPr lang="fr-FR" sz="4400" dirty="0" smtClean="0">
                <a:solidFill>
                  <a:schemeClr val="bg1"/>
                </a:solidFill>
                <a:latin typeface="Arial Unicode MS" pitchFamily="34" charset="-128"/>
                <a:ea typeface="Arial Unicode MS" pitchFamily="34" charset="-128"/>
                <a:cs typeface="Arial Unicode MS" pitchFamily="34" charset="-128"/>
              </a:rPr>
              <a:t>(153 Fr CE : </a:t>
            </a:r>
            <a:r>
              <a:rPr lang="fr-FR" sz="4400" dirty="0" err="1" smtClean="0">
                <a:solidFill>
                  <a:schemeClr val="bg1"/>
                </a:solidFill>
                <a:latin typeface="Arial Unicode MS" pitchFamily="34" charset="-128"/>
                <a:ea typeface="Arial Unicode MS" pitchFamily="34" charset="-128"/>
                <a:cs typeface="Arial Unicode MS" pitchFamily="34" charset="-128"/>
              </a:rPr>
              <a:t>Jesus</a:t>
            </a:r>
            <a:r>
              <a:rPr lang="fr-FR" sz="4400" dirty="0" smtClean="0">
                <a:solidFill>
                  <a:schemeClr val="bg1"/>
                </a:solidFill>
                <a:latin typeface="Arial Unicode MS" pitchFamily="34" charset="-128"/>
                <a:ea typeface="Arial Unicode MS" pitchFamily="34" charset="-128"/>
                <a:cs typeface="Arial Unicode MS" pitchFamily="34" charset="-128"/>
              </a:rPr>
              <a:t> a Toi j’appartiens pour jamais)</a:t>
            </a:r>
            <a:endParaRPr lang="en-US" sz="4400"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75000"/>
            </a:schemeClr>
          </a:solidFill>
        </p:spPr>
        <p:style>
          <a:lnRef idx="3">
            <a:schemeClr val="lt1"/>
          </a:lnRef>
          <a:fillRef idx="1">
            <a:schemeClr val="dk1"/>
          </a:fillRef>
          <a:effectRef idx="1">
            <a:schemeClr val="dk1"/>
          </a:effectRef>
          <a:fontRef idx="minor">
            <a:schemeClr val="lt1"/>
          </a:fontRef>
        </p:style>
        <p:txBody>
          <a:bodyPr>
            <a:normAutofit/>
          </a:bodyPr>
          <a:lstStyle/>
          <a:p>
            <a:pPr lvl="0" algn="just">
              <a:buNone/>
            </a:pPr>
            <a:r>
              <a:rPr lang="fr-FR" sz="4400" dirty="0" smtClean="0">
                <a:solidFill>
                  <a:schemeClr val="tx1"/>
                </a:solidFill>
                <a:latin typeface="Arial Unicode MS" pitchFamily="34" charset="-128"/>
                <a:ea typeface="Arial Unicode MS" pitchFamily="34" charset="-128"/>
                <a:cs typeface="Arial Unicode MS" pitchFamily="34" charset="-128"/>
              </a:rPr>
              <a:t>10-Connaissez-vous </a:t>
            </a:r>
            <a:r>
              <a:rPr lang="fr-FR" sz="4400" dirty="0" smtClean="0">
                <a:solidFill>
                  <a:schemeClr val="tx1"/>
                </a:solidFill>
                <a:latin typeface="Arial Unicode MS" pitchFamily="34" charset="-128"/>
                <a:ea typeface="Arial Unicode MS" pitchFamily="34" charset="-128"/>
                <a:cs typeface="Arial Unicode MS" pitchFamily="34" charset="-128"/>
              </a:rPr>
              <a:t>ces chants :</a:t>
            </a:r>
            <a:endParaRPr lang="en-US" sz="4400" dirty="0" smtClean="0">
              <a:solidFill>
                <a:schemeClr val="tx1"/>
              </a:solidFill>
              <a:latin typeface="Arial Unicode MS" pitchFamily="34" charset="-128"/>
              <a:ea typeface="Arial Unicode MS" pitchFamily="34" charset="-128"/>
              <a:cs typeface="Arial Unicode MS" pitchFamily="34" charset="-128"/>
            </a:endParaRPr>
          </a:p>
          <a:p>
            <a:pPr lvl="1" algn="just">
              <a:buNone/>
            </a:pPr>
            <a:r>
              <a:rPr lang="fr-FR" sz="4400" dirty="0" smtClean="0">
                <a:solidFill>
                  <a:schemeClr val="tx1"/>
                </a:solidFill>
                <a:latin typeface="Arial Unicode MS" pitchFamily="34" charset="-128"/>
                <a:ea typeface="Arial Unicode MS" pitchFamily="34" charset="-128"/>
                <a:cs typeface="Arial Unicode MS" pitchFamily="34" charset="-128"/>
              </a:rPr>
              <a:t>i</a:t>
            </a:r>
            <a:r>
              <a:rPr lang="fr-FR" sz="4400" dirty="0" smtClean="0">
                <a:solidFill>
                  <a:schemeClr val="tx1"/>
                </a:solidFill>
                <a:latin typeface="Arial Unicode MS" pitchFamily="34" charset="-128"/>
                <a:ea typeface="Arial Unicode MS" pitchFamily="34" charset="-128"/>
                <a:cs typeface="Arial Unicode MS" pitchFamily="34" charset="-128"/>
              </a:rPr>
              <a:t>ii-</a:t>
            </a:r>
            <a:r>
              <a:rPr lang="fr-FR" sz="4400" u="sng" dirty="0" smtClean="0">
                <a:solidFill>
                  <a:schemeClr val="tx1"/>
                </a:solidFill>
                <a:latin typeface="Arial Unicode MS" pitchFamily="34" charset="-128"/>
                <a:ea typeface="Arial Unicode MS" pitchFamily="34" charset="-128"/>
                <a:cs typeface="Arial Unicode MS" pitchFamily="34" charset="-128"/>
              </a:rPr>
              <a:t> 2eme </a:t>
            </a:r>
            <a:r>
              <a:rPr lang="fr-FR" sz="4400" u="sng" dirty="0" smtClean="0">
                <a:solidFill>
                  <a:schemeClr val="tx1"/>
                </a:solidFill>
                <a:latin typeface="Arial Unicode MS" pitchFamily="34" charset="-128"/>
                <a:ea typeface="Arial Unicode MS" pitchFamily="34" charset="-128"/>
                <a:cs typeface="Arial Unicode MS" pitchFamily="34" charset="-128"/>
              </a:rPr>
              <a:t>strophe</a:t>
            </a:r>
            <a:r>
              <a:rPr lang="fr-FR" sz="4400" dirty="0" smtClean="0">
                <a:solidFill>
                  <a:schemeClr val="tx1"/>
                </a:solidFill>
                <a:latin typeface="Arial Unicode MS" pitchFamily="34" charset="-128"/>
                <a:ea typeface="Arial Unicode MS" pitchFamily="34" charset="-128"/>
                <a:cs typeface="Arial Unicode MS" pitchFamily="34" charset="-128"/>
              </a:rPr>
              <a:t> : Si </a:t>
            </a:r>
            <a:r>
              <a:rPr lang="fr-FR" sz="4400" dirty="0" err="1" smtClean="0">
                <a:solidFill>
                  <a:schemeClr val="tx1"/>
                </a:solidFill>
                <a:latin typeface="Arial Unicode MS" pitchFamily="34" charset="-128"/>
                <a:ea typeface="Arial Unicode MS" pitchFamily="34" charset="-128"/>
                <a:cs typeface="Arial Unicode MS" pitchFamily="34" charset="-128"/>
              </a:rPr>
              <a:t>gen</a:t>
            </a:r>
            <a:r>
              <a:rPr lang="fr-FR" sz="4400" dirty="0" smtClean="0">
                <a:solidFill>
                  <a:schemeClr val="tx1"/>
                </a:solidFill>
                <a:latin typeface="Arial Unicode MS" pitchFamily="34" charset="-128"/>
                <a:ea typeface="Arial Unicode MS" pitchFamily="34" charset="-128"/>
                <a:cs typeface="Arial Unicode MS" pitchFamily="34" charset="-128"/>
              </a:rPr>
              <a:t> </a:t>
            </a:r>
            <a:r>
              <a:rPr lang="fr-FR" sz="4400" dirty="0" err="1" smtClean="0">
                <a:solidFill>
                  <a:schemeClr val="tx1"/>
                </a:solidFill>
                <a:latin typeface="Arial Unicode MS" pitchFamily="34" charset="-128"/>
                <a:ea typeface="Arial Unicode MS" pitchFamily="34" charset="-128"/>
                <a:cs typeface="Arial Unicode MS" pitchFamily="34" charset="-128"/>
              </a:rPr>
              <a:t>tantasyon</a:t>
            </a:r>
            <a:r>
              <a:rPr lang="fr-FR" sz="4400" dirty="0" smtClean="0">
                <a:solidFill>
                  <a:schemeClr val="tx1"/>
                </a:solidFill>
                <a:latin typeface="Arial Unicode MS" pitchFamily="34" charset="-128"/>
                <a:ea typeface="Arial Unicode MS" pitchFamily="34" charset="-128"/>
                <a:cs typeface="Arial Unicode MS" pitchFamily="34" charset="-128"/>
              </a:rPr>
              <a:t> </a:t>
            </a:r>
            <a:r>
              <a:rPr lang="fr-FR" sz="4400" dirty="0" err="1" smtClean="0">
                <a:solidFill>
                  <a:schemeClr val="tx1"/>
                </a:solidFill>
                <a:latin typeface="Arial Unicode MS" pitchFamily="34" charset="-128"/>
                <a:ea typeface="Arial Unicode MS" pitchFamily="34" charset="-128"/>
                <a:cs typeface="Arial Unicode MS" pitchFamily="34" charset="-128"/>
              </a:rPr>
              <a:t>ak</a:t>
            </a:r>
            <a:r>
              <a:rPr lang="fr-FR" sz="4400" dirty="0" smtClean="0">
                <a:solidFill>
                  <a:schemeClr val="tx1"/>
                </a:solidFill>
                <a:latin typeface="Arial Unicode MS" pitchFamily="34" charset="-128"/>
                <a:ea typeface="Arial Unicode MS" pitchFamily="34" charset="-128"/>
                <a:cs typeface="Arial Unicode MS" pitchFamily="34" charset="-128"/>
              </a:rPr>
              <a:t> </a:t>
            </a:r>
            <a:r>
              <a:rPr lang="fr-FR" sz="4400" dirty="0" err="1" smtClean="0">
                <a:solidFill>
                  <a:schemeClr val="tx1"/>
                </a:solidFill>
                <a:latin typeface="Arial Unicode MS" pitchFamily="34" charset="-128"/>
                <a:ea typeface="Arial Unicode MS" pitchFamily="34" charset="-128"/>
                <a:cs typeface="Arial Unicode MS" pitchFamily="34" charset="-128"/>
              </a:rPr>
              <a:t>touman</a:t>
            </a:r>
            <a:r>
              <a:rPr lang="fr-FR" sz="4400" dirty="0" smtClean="0">
                <a:solidFill>
                  <a:schemeClr val="tx1"/>
                </a:solidFill>
                <a:latin typeface="Arial Unicode MS" pitchFamily="34" charset="-128"/>
                <a:ea typeface="Arial Unicode MS" pitchFamily="34" charset="-128"/>
                <a:cs typeface="Arial Unicode MS" pitchFamily="34" charset="-128"/>
              </a:rPr>
              <a:t> ou </a:t>
            </a:r>
            <a:r>
              <a:rPr lang="fr-FR" sz="4400" dirty="0" err="1" smtClean="0">
                <a:solidFill>
                  <a:schemeClr val="tx1"/>
                </a:solidFill>
                <a:latin typeface="Arial Unicode MS" pitchFamily="34" charset="-128"/>
                <a:ea typeface="Arial Unicode MS" pitchFamily="34" charset="-128"/>
                <a:cs typeface="Arial Unicode MS" pitchFamily="34" charset="-128"/>
              </a:rPr>
              <a:t>traka</a:t>
            </a:r>
            <a:r>
              <a:rPr lang="fr-FR" sz="4400" dirty="0" smtClean="0">
                <a:solidFill>
                  <a:schemeClr val="tx1"/>
                </a:solidFill>
                <a:latin typeface="Arial Unicode MS" pitchFamily="34" charset="-128"/>
                <a:ea typeface="Arial Unicode MS" pitchFamily="34" charset="-128"/>
                <a:cs typeface="Arial Unicode MS" pitchFamily="34" charset="-128"/>
              </a:rPr>
              <a:t> </a:t>
            </a:r>
            <a:r>
              <a:rPr lang="fr-FR" sz="4400" dirty="0" err="1" smtClean="0">
                <a:solidFill>
                  <a:schemeClr val="tx1"/>
                </a:solidFill>
                <a:latin typeface="Arial Unicode MS" pitchFamily="34" charset="-128"/>
                <a:ea typeface="Arial Unicode MS" pitchFamily="34" charset="-128"/>
                <a:cs typeface="Arial Unicode MS" pitchFamily="34" charset="-128"/>
              </a:rPr>
              <a:t>nenpot</a:t>
            </a:r>
            <a:r>
              <a:rPr lang="fr-FR" sz="4400" dirty="0" smtClean="0">
                <a:solidFill>
                  <a:schemeClr val="tx1"/>
                </a:solidFill>
                <a:latin typeface="Arial Unicode MS" pitchFamily="34" charset="-128"/>
                <a:ea typeface="Arial Unicode MS" pitchFamily="34" charset="-128"/>
                <a:cs typeface="Arial Unicode MS" pitchFamily="34" charset="-128"/>
              </a:rPr>
              <a:t> </a:t>
            </a:r>
            <a:r>
              <a:rPr lang="fr-FR" sz="4400" dirty="0" err="1" smtClean="0">
                <a:solidFill>
                  <a:schemeClr val="tx1"/>
                </a:solidFill>
                <a:latin typeface="Arial Unicode MS" pitchFamily="34" charset="-128"/>
                <a:ea typeface="Arial Unicode MS" pitchFamily="34" charset="-128"/>
                <a:cs typeface="Arial Unicode MS" pitchFamily="34" charset="-128"/>
              </a:rPr>
              <a:t>kouman</a:t>
            </a:r>
            <a:r>
              <a:rPr lang="fr-FR" sz="4400" dirty="0" smtClean="0">
                <a:solidFill>
                  <a:schemeClr val="tx1"/>
                </a:solidFill>
                <a:latin typeface="Arial Unicode MS" pitchFamily="34" charset="-128"/>
                <a:ea typeface="Arial Unicode MS" pitchFamily="34" charset="-128"/>
                <a:cs typeface="Arial Unicode MS" pitchFamily="34" charset="-128"/>
              </a:rPr>
              <a:t> </a:t>
            </a:r>
            <a:r>
              <a:rPr lang="fr-FR" sz="4400" dirty="0" smtClean="0">
                <a:solidFill>
                  <a:schemeClr val="bg1"/>
                </a:solidFill>
                <a:latin typeface="Arial Unicode MS" pitchFamily="34" charset="-128"/>
                <a:ea typeface="Arial Unicode MS" pitchFamily="34" charset="-128"/>
                <a:cs typeface="Arial Unicode MS" pitchFamily="34" charset="-128"/>
              </a:rPr>
              <a:t>( A la Gnon </a:t>
            </a:r>
            <a:r>
              <a:rPr lang="fr-FR" sz="4400" dirty="0" err="1" smtClean="0">
                <a:solidFill>
                  <a:schemeClr val="bg1"/>
                </a:solidFill>
                <a:latin typeface="Arial Unicode MS" pitchFamily="34" charset="-128"/>
                <a:ea typeface="Arial Unicode MS" pitchFamily="34" charset="-128"/>
                <a:cs typeface="Arial Unicode MS" pitchFamily="34" charset="-128"/>
              </a:rPr>
              <a:t>Zanmi</a:t>
            </a:r>
            <a:r>
              <a:rPr lang="fr-FR" sz="4400" dirty="0" smtClean="0">
                <a:solidFill>
                  <a:schemeClr val="bg1"/>
                </a:solidFill>
                <a:latin typeface="Arial Unicode MS" pitchFamily="34" charset="-128"/>
                <a:ea typeface="Arial Unicode MS" pitchFamily="34" charset="-128"/>
                <a:cs typeface="Arial Unicode MS" pitchFamily="34" charset="-128"/>
              </a:rPr>
              <a:t> se </a:t>
            </a:r>
            <a:r>
              <a:rPr lang="fr-FR" sz="4400" dirty="0" err="1" smtClean="0">
                <a:solidFill>
                  <a:schemeClr val="bg1"/>
                </a:solidFill>
                <a:latin typeface="Arial Unicode MS" pitchFamily="34" charset="-128"/>
                <a:ea typeface="Arial Unicode MS" pitchFamily="34" charset="-128"/>
                <a:cs typeface="Arial Unicode MS" pitchFamily="34" charset="-128"/>
              </a:rPr>
              <a:t>Jezu</a:t>
            </a:r>
            <a:r>
              <a:rPr lang="fr-FR" sz="4400" dirty="0" smtClean="0">
                <a:solidFill>
                  <a:schemeClr val="bg1"/>
                </a:solidFill>
                <a:latin typeface="Arial Unicode MS" pitchFamily="34" charset="-128"/>
                <a:ea typeface="Arial Unicode MS" pitchFamily="34" charset="-128"/>
                <a:cs typeface="Arial Unicode MS" pitchFamily="34" charset="-128"/>
              </a:rPr>
              <a:t> 74 Kr CE)</a:t>
            </a:r>
            <a:endParaRPr lang="en-US" sz="4400" dirty="0" smtClean="0">
              <a:solidFill>
                <a:schemeClr val="bg1"/>
              </a:solidFill>
              <a:latin typeface="Arial Unicode MS" pitchFamily="34" charset="-128"/>
              <a:ea typeface="Arial Unicode MS" pitchFamily="34" charset="-128"/>
              <a:cs typeface="Arial Unicode MS" pitchFamily="34" charset="-128"/>
            </a:endParaRPr>
          </a:p>
          <a:p>
            <a:pPr lvl="1" algn="just">
              <a:buNone/>
            </a:pPr>
            <a:r>
              <a:rPr lang="fr-FR" sz="4400" dirty="0" smtClean="0">
                <a:solidFill>
                  <a:schemeClr val="tx1"/>
                </a:solidFill>
                <a:latin typeface="Arial Unicode MS" pitchFamily="34" charset="-128"/>
                <a:ea typeface="Arial Unicode MS" pitchFamily="34" charset="-128"/>
                <a:cs typeface="Arial Unicode MS" pitchFamily="34" charset="-128"/>
              </a:rPr>
              <a:t>iv-</a:t>
            </a:r>
            <a:r>
              <a:rPr lang="fr-FR" sz="4400" u="sng" dirty="0" smtClean="0">
                <a:solidFill>
                  <a:schemeClr val="tx1"/>
                </a:solidFill>
                <a:latin typeface="Arial Unicode MS" pitchFamily="34" charset="-128"/>
                <a:ea typeface="Arial Unicode MS" pitchFamily="34" charset="-128"/>
                <a:cs typeface="Arial Unicode MS" pitchFamily="34" charset="-128"/>
              </a:rPr>
              <a:t> 2eme </a:t>
            </a:r>
            <a:r>
              <a:rPr lang="fr-FR" sz="4400" u="sng" dirty="0" smtClean="0">
                <a:solidFill>
                  <a:schemeClr val="tx1"/>
                </a:solidFill>
                <a:latin typeface="Arial Unicode MS" pitchFamily="34" charset="-128"/>
                <a:ea typeface="Arial Unicode MS" pitchFamily="34" charset="-128"/>
                <a:cs typeface="Arial Unicode MS" pitchFamily="34" charset="-128"/>
              </a:rPr>
              <a:t>strophe</a:t>
            </a:r>
            <a:r>
              <a:rPr lang="fr-FR" sz="4400" dirty="0" smtClean="0">
                <a:solidFill>
                  <a:schemeClr val="tx1"/>
                </a:solidFill>
                <a:latin typeface="Arial Unicode MS" pitchFamily="34" charset="-128"/>
                <a:ea typeface="Arial Unicode MS" pitchFamily="34" charset="-128"/>
                <a:cs typeface="Arial Unicode MS" pitchFamily="34" charset="-128"/>
              </a:rPr>
              <a:t> : Sel </a:t>
            </a:r>
            <a:r>
              <a:rPr lang="fr-FR" sz="4400" dirty="0" err="1" smtClean="0">
                <a:solidFill>
                  <a:schemeClr val="tx1"/>
                </a:solidFill>
                <a:latin typeface="Arial Unicode MS" pitchFamily="34" charset="-128"/>
                <a:ea typeface="Arial Unicode MS" pitchFamily="34" charset="-128"/>
                <a:cs typeface="Arial Unicode MS" pitchFamily="34" charset="-128"/>
              </a:rPr>
              <a:t>Pitit</a:t>
            </a:r>
            <a:r>
              <a:rPr lang="fr-FR" sz="4400" dirty="0" smtClean="0">
                <a:solidFill>
                  <a:schemeClr val="tx1"/>
                </a:solidFill>
                <a:latin typeface="Arial Unicode MS" pitchFamily="34" charset="-128"/>
                <a:ea typeface="Arial Unicode MS" pitchFamily="34" charset="-128"/>
                <a:cs typeface="Arial Unicode MS" pitchFamily="34" charset="-128"/>
              </a:rPr>
              <a:t> </a:t>
            </a:r>
            <a:r>
              <a:rPr lang="fr-FR" sz="4400" dirty="0" err="1" smtClean="0">
                <a:solidFill>
                  <a:schemeClr val="tx1"/>
                </a:solidFill>
                <a:latin typeface="Arial Unicode MS" pitchFamily="34" charset="-128"/>
                <a:ea typeface="Arial Unicode MS" pitchFamily="34" charset="-128"/>
                <a:cs typeface="Arial Unicode MS" pitchFamily="34" charset="-128"/>
              </a:rPr>
              <a:t>BonDye</a:t>
            </a:r>
            <a:r>
              <a:rPr lang="fr-FR" sz="4400" dirty="0" smtClean="0">
                <a:solidFill>
                  <a:schemeClr val="tx1"/>
                </a:solidFill>
                <a:latin typeface="Arial Unicode MS" pitchFamily="34" charset="-128"/>
                <a:ea typeface="Arial Unicode MS" pitchFamily="34" charset="-128"/>
                <a:cs typeface="Arial Unicode MS" pitchFamily="34" charset="-128"/>
              </a:rPr>
              <a:t>, se </a:t>
            </a:r>
            <a:r>
              <a:rPr lang="fr-FR" sz="4400" dirty="0" err="1" smtClean="0">
                <a:solidFill>
                  <a:schemeClr val="tx1"/>
                </a:solidFill>
                <a:latin typeface="Arial Unicode MS" pitchFamily="34" charset="-128"/>
                <a:ea typeface="Arial Unicode MS" pitchFamily="34" charset="-128"/>
                <a:cs typeface="Arial Unicode MS" pitchFamily="34" charset="-128"/>
              </a:rPr>
              <a:t>Sove</a:t>
            </a:r>
            <a:r>
              <a:rPr lang="fr-FR" sz="4400" dirty="0" smtClean="0">
                <a:solidFill>
                  <a:schemeClr val="tx1"/>
                </a:solidFill>
                <a:latin typeface="Arial Unicode MS" pitchFamily="34" charset="-128"/>
                <a:ea typeface="Arial Unicode MS" pitchFamily="34" charset="-128"/>
                <a:cs typeface="Arial Unicode MS" pitchFamily="34" charset="-128"/>
              </a:rPr>
              <a:t> </a:t>
            </a:r>
            <a:r>
              <a:rPr lang="fr-FR" sz="4400" dirty="0" err="1" smtClean="0">
                <a:solidFill>
                  <a:schemeClr val="tx1"/>
                </a:solidFill>
                <a:latin typeface="Arial Unicode MS" pitchFamily="34" charset="-128"/>
                <a:ea typeface="Arial Unicode MS" pitchFamily="34" charset="-128"/>
                <a:cs typeface="Arial Unicode MS" pitchFamily="34" charset="-128"/>
              </a:rPr>
              <a:t>lemond</a:t>
            </a:r>
            <a:r>
              <a:rPr lang="fr-FR" sz="4400" dirty="0" smtClean="0">
                <a:solidFill>
                  <a:schemeClr val="tx1"/>
                </a:solidFill>
                <a:latin typeface="Arial Unicode MS" pitchFamily="34" charset="-128"/>
                <a:ea typeface="Arial Unicode MS" pitchFamily="34" charset="-128"/>
                <a:cs typeface="Arial Unicode MS" pitchFamily="34" charset="-128"/>
              </a:rPr>
              <a:t> </a:t>
            </a:r>
            <a:r>
              <a:rPr lang="fr-FR" sz="4400" dirty="0" err="1" smtClean="0">
                <a:solidFill>
                  <a:schemeClr val="tx1"/>
                </a:solidFill>
                <a:latin typeface="Arial Unicode MS" pitchFamily="34" charset="-128"/>
                <a:ea typeface="Arial Unicode MS" pitchFamily="34" charset="-128"/>
                <a:cs typeface="Arial Unicode MS" pitchFamily="34" charset="-128"/>
              </a:rPr>
              <a:t>yon</a:t>
            </a:r>
            <a:r>
              <a:rPr lang="fr-FR" sz="4400" dirty="0" smtClean="0">
                <a:solidFill>
                  <a:schemeClr val="tx1"/>
                </a:solidFill>
                <a:latin typeface="Arial Unicode MS" pitchFamily="34" charset="-128"/>
                <a:ea typeface="Arial Unicode MS" pitchFamily="34" charset="-128"/>
                <a:cs typeface="Arial Unicode MS" pitchFamily="34" charset="-128"/>
              </a:rPr>
              <a:t> </a:t>
            </a:r>
            <a:r>
              <a:rPr lang="fr-FR" sz="4400" dirty="0" err="1" smtClean="0">
                <a:solidFill>
                  <a:schemeClr val="tx1"/>
                </a:solidFill>
                <a:latin typeface="Arial Unicode MS" pitchFamily="34" charset="-128"/>
                <a:ea typeface="Arial Unicode MS" pitchFamily="34" charset="-128"/>
                <a:cs typeface="Arial Unicode MS" pitchFamily="34" charset="-128"/>
              </a:rPr>
              <a:t>jou</a:t>
            </a:r>
            <a:r>
              <a:rPr lang="fr-FR" sz="4400" dirty="0" smtClean="0">
                <a:solidFill>
                  <a:schemeClr val="tx1"/>
                </a:solidFill>
                <a:latin typeface="Arial Unicode MS" pitchFamily="34" charset="-128"/>
                <a:ea typeface="Arial Unicode MS" pitchFamily="34" charset="-128"/>
                <a:cs typeface="Arial Unicode MS" pitchFamily="34" charset="-128"/>
              </a:rPr>
              <a:t> te </a:t>
            </a:r>
            <a:r>
              <a:rPr lang="fr-FR" sz="4400" dirty="0" smtClean="0">
                <a:solidFill>
                  <a:schemeClr val="bg1"/>
                </a:solidFill>
                <a:latin typeface="Arial Unicode MS" pitchFamily="34" charset="-128"/>
                <a:ea typeface="Arial Unicode MS" pitchFamily="34" charset="-128"/>
                <a:cs typeface="Arial Unicode MS" pitchFamily="34" charset="-128"/>
              </a:rPr>
              <a:t>(Papa </a:t>
            </a:r>
            <a:r>
              <a:rPr lang="fr-FR" sz="4400" dirty="0" err="1" smtClean="0">
                <a:solidFill>
                  <a:schemeClr val="bg1"/>
                </a:solidFill>
                <a:latin typeface="Arial Unicode MS" pitchFamily="34" charset="-128"/>
                <a:ea typeface="Arial Unicode MS" pitchFamily="34" charset="-128"/>
                <a:cs typeface="Arial Unicode MS" pitchFamily="34" charset="-128"/>
              </a:rPr>
              <a:t>mwen</a:t>
            </a:r>
            <a:r>
              <a:rPr lang="fr-FR" sz="4400" dirty="0" smtClean="0">
                <a:solidFill>
                  <a:schemeClr val="bg1"/>
                </a:solidFill>
                <a:latin typeface="Arial Unicode MS" pitchFamily="34" charset="-128"/>
                <a:ea typeface="Arial Unicode MS" pitchFamily="34" charset="-128"/>
                <a:cs typeface="Arial Unicode MS" pitchFamily="34" charset="-128"/>
              </a:rPr>
              <a:t> </a:t>
            </a:r>
            <a:r>
              <a:rPr lang="fr-FR" sz="4400" dirty="0" err="1" smtClean="0">
                <a:solidFill>
                  <a:schemeClr val="bg1"/>
                </a:solidFill>
                <a:latin typeface="Arial Unicode MS" pitchFamily="34" charset="-128"/>
                <a:ea typeface="Arial Unicode MS" pitchFamily="34" charset="-128"/>
                <a:cs typeface="Arial Unicode MS" pitchFamily="34" charset="-128"/>
              </a:rPr>
              <a:t>gen</a:t>
            </a:r>
            <a:r>
              <a:rPr lang="fr-FR" sz="4400" dirty="0" smtClean="0">
                <a:solidFill>
                  <a:schemeClr val="bg1"/>
                </a:solidFill>
                <a:latin typeface="Arial Unicode MS" pitchFamily="34" charset="-128"/>
                <a:ea typeface="Arial Unicode MS" pitchFamily="34" charset="-128"/>
                <a:cs typeface="Arial Unicode MS" pitchFamily="34" charset="-128"/>
              </a:rPr>
              <a:t> </a:t>
            </a:r>
            <a:r>
              <a:rPr lang="fr-FR" sz="4400" dirty="0" err="1" smtClean="0">
                <a:solidFill>
                  <a:schemeClr val="bg1"/>
                </a:solidFill>
                <a:latin typeface="Arial Unicode MS" pitchFamily="34" charset="-128"/>
                <a:ea typeface="Arial Unicode MS" pitchFamily="34" charset="-128"/>
                <a:cs typeface="Arial Unicode MS" pitchFamily="34" charset="-128"/>
              </a:rPr>
              <a:t>kay</a:t>
            </a:r>
            <a:r>
              <a:rPr lang="fr-FR" sz="4400" dirty="0" smtClean="0">
                <a:solidFill>
                  <a:schemeClr val="bg1"/>
                </a:solidFill>
                <a:latin typeface="Arial Unicode MS" pitchFamily="34" charset="-128"/>
                <a:ea typeface="Arial Unicode MS" pitchFamily="34" charset="-128"/>
                <a:cs typeface="Arial Unicode MS" pitchFamily="34" charset="-128"/>
              </a:rPr>
              <a:t>) 101 Kr CE</a:t>
            </a:r>
            <a:endParaRPr lang="en-US" sz="4400" dirty="0" smtClean="0">
              <a:solidFill>
                <a:schemeClr val="bg1"/>
              </a:solidFill>
              <a:latin typeface="Arial Unicode MS" pitchFamily="34" charset="-128"/>
              <a:ea typeface="Arial Unicode MS" pitchFamily="34" charset="-128"/>
              <a:cs typeface="Arial Unicode MS" pitchFamily="34" charset="-128"/>
            </a:endParaRPr>
          </a:p>
          <a:p>
            <a:pPr>
              <a:buNone/>
            </a:pPr>
            <a:endParaRPr lang="en-US" sz="4400" dirty="0" smtClean="0">
              <a:solidFill>
                <a:schemeClr val="bg1"/>
              </a:solidFill>
            </a:endParaRPr>
          </a:p>
          <a:p>
            <a:pPr algn="just">
              <a:buNone/>
            </a:pPr>
            <a:endParaRPr lang="en-US" sz="4400" b="1" dirty="0" smtClean="0">
              <a:solidFill>
                <a:schemeClr val="accent5">
                  <a:lumMod val="40000"/>
                  <a:lumOff val="60000"/>
                </a:schemeClr>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dirty="0" smtClean="0">
                <a:solidFill>
                  <a:srgbClr val="C00000"/>
                </a:solidFill>
                <a:latin typeface="Copperplate Gothic Bold" pitchFamily="34" charset="0"/>
              </a:rPr>
              <a:t>Format </a:t>
            </a:r>
            <a:r>
              <a:rPr lang="fr-FR" sz="4800" b="1" dirty="0">
                <a:solidFill>
                  <a:srgbClr val="C00000"/>
                </a:solidFill>
                <a:latin typeface="Copperplate Gothic Bold" pitchFamily="34" charset="0"/>
              </a:rPr>
              <a:t>des rencontres :</a:t>
            </a:r>
            <a:endParaRPr lang="en-US" sz="4800" dirty="0">
              <a:solidFill>
                <a:srgbClr val="C00000"/>
              </a:solidFill>
              <a:latin typeface="Copperplate Gothic Bold" pitchFamily="34" charset="0"/>
            </a:endParaRPr>
          </a:p>
          <a:p>
            <a:pPr algn="just"/>
            <a:r>
              <a:rPr lang="fr-FR" sz="4800" dirty="0"/>
              <a:t>Chaque vendredi de </a:t>
            </a:r>
            <a:r>
              <a:rPr lang="fr-FR" sz="4800" dirty="0">
                <a:solidFill>
                  <a:srgbClr val="C00000"/>
                </a:solidFill>
              </a:rPr>
              <a:t>7 :30 a 9 :00 PM </a:t>
            </a:r>
            <a:endParaRPr lang="fr-FR" sz="4800" dirty="0" smtClean="0">
              <a:solidFill>
                <a:srgbClr val="C00000"/>
              </a:solidFill>
            </a:endParaRPr>
          </a:p>
          <a:p>
            <a:pPr algn="just"/>
            <a:r>
              <a:rPr lang="en-US" sz="3600" b="1" dirty="0" smtClean="0">
                <a:solidFill>
                  <a:srgbClr val="002060"/>
                </a:solidFill>
              </a:rPr>
              <a:t>YouTube Presentation 7:30-8:30pm</a:t>
            </a:r>
          </a:p>
          <a:p>
            <a:pPr algn="just"/>
            <a:r>
              <a:rPr lang="en-US" sz="3600" b="1" dirty="0" smtClean="0">
                <a:solidFill>
                  <a:srgbClr val="002060"/>
                </a:solidFill>
              </a:rPr>
              <a:t>Conference call  opens at 8:30pm for questions and comments </a:t>
            </a:r>
            <a:r>
              <a:rPr lang="en-US" sz="3600" b="1" dirty="0" smtClean="0">
                <a:solidFill>
                  <a:srgbClr val="FF0000"/>
                </a:solidFill>
              </a:rPr>
              <a:t>(774) 217 6502</a:t>
            </a:r>
          </a:p>
          <a:p>
            <a:pPr algn="just"/>
            <a:r>
              <a:rPr lang="en-US" sz="3600" b="1" dirty="0" smtClean="0">
                <a:solidFill>
                  <a:srgbClr val="002060"/>
                </a:solidFill>
              </a:rPr>
              <a:t>You can also text your questions to me at </a:t>
            </a:r>
            <a:r>
              <a:rPr lang="en-US" sz="3600" b="1" dirty="0" smtClean="0">
                <a:solidFill>
                  <a:srgbClr val="FF0000"/>
                </a:solidFill>
              </a:rPr>
              <a:t>(617) 291 3559</a:t>
            </a:r>
            <a:endParaRPr lang="en-US" sz="3600" b="1" dirty="0">
              <a:solidFill>
                <a:srgbClr val="FF0000"/>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a:bodyPr>
          <a:lstStyle/>
          <a:p>
            <a:pPr algn="ctr">
              <a:buNone/>
            </a:pPr>
            <a:r>
              <a:rPr lang="en-US" sz="4400" dirty="0" smtClean="0">
                <a:solidFill>
                  <a:srgbClr val="C00000"/>
                </a:solidFill>
              </a:rPr>
              <a:t>ANNOUNCEMENTS</a:t>
            </a:r>
          </a:p>
          <a:p>
            <a:pPr lvl="1"/>
            <a:r>
              <a:rPr lang="en-US" sz="3600" b="1" dirty="0" smtClean="0"/>
              <a:t>(Mon, Wed) 7:30-9:30PM     </a:t>
            </a:r>
            <a:r>
              <a:rPr lang="en-US" sz="3600" dirty="0" smtClean="0"/>
              <a:t>PRAYER MEETING LINE # </a:t>
            </a:r>
            <a:r>
              <a:rPr lang="en-US" sz="3600" b="1" u="sng" dirty="0" smtClean="0">
                <a:solidFill>
                  <a:srgbClr val="0000CC"/>
                </a:solidFill>
              </a:rPr>
              <a:t>(774) 217 6502</a:t>
            </a:r>
            <a:endParaRPr lang="en-US" sz="3600" b="1" dirty="0" smtClean="0"/>
          </a:p>
          <a:p>
            <a:pPr lvl="1"/>
            <a:r>
              <a:rPr lang="en-US" sz="3600" b="1" dirty="0" smtClean="0">
                <a:solidFill>
                  <a:srgbClr val="003300"/>
                </a:solidFill>
              </a:rPr>
              <a:t>FRIDAY</a:t>
            </a:r>
            <a:r>
              <a:rPr lang="en-US" sz="3600" b="1" dirty="0" smtClean="0"/>
              <a:t>: 7:30-9:00pm-----Bible Study (</a:t>
            </a:r>
            <a:r>
              <a:rPr lang="en-US" sz="3600" b="1" dirty="0" smtClean="0">
                <a:solidFill>
                  <a:srgbClr val="002060"/>
                </a:solidFill>
              </a:rPr>
              <a:t>YOU TUBE</a:t>
            </a:r>
            <a:r>
              <a:rPr lang="en-US" sz="3600" b="1" dirty="0" smtClean="0"/>
              <a:t>)</a:t>
            </a:r>
          </a:p>
          <a:p>
            <a:pPr lvl="1"/>
            <a:r>
              <a:rPr lang="en-US" sz="3600" b="1" dirty="0" smtClean="0">
                <a:solidFill>
                  <a:srgbClr val="003300"/>
                </a:solidFill>
              </a:rPr>
              <a:t>SATURDAY</a:t>
            </a:r>
          </a:p>
          <a:p>
            <a:pPr lvl="1"/>
            <a:r>
              <a:rPr lang="en-US" sz="3600" b="1" dirty="0" smtClean="0"/>
              <a:t>10:00 -11:30 AM-----CTRC MEN ( </a:t>
            </a:r>
            <a:r>
              <a:rPr lang="en-US" sz="3600" b="1" dirty="0" smtClean="0">
                <a:solidFill>
                  <a:srgbClr val="460000"/>
                </a:solidFill>
                <a:latin typeface="Copperplate Gothic Bold" pitchFamily="34" charset="0"/>
              </a:rPr>
              <a:t>MEETING</a:t>
            </a:r>
            <a:r>
              <a:rPr lang="en-US" sz="3600" b="1" dirty="0" smtClean="0"/>
              <a:t>)</a:t>
            </a:r>
          </a:p>
          <a:p>
            <a:pPr lvl="1"/>
            <a:r>
              <a:rPr lang="en-US" sz="3200" b="1" dirty="0" smtClean="0"/>
              <a:t>3:00-500PM--------------CTRC YOUTH  (</a:t>
            </a:r>
            <a:r>
              <a:rPr lang="en-US" sz="3200" b="1" u="sng" dirty="0" smtClean="0">
                <a:solidFill>
                  <a:srgbClr val="0000CC"/>
                </a:solidFill>
              </a:rPr>
              <a:t>zoom</a:t>
            </a:r>
            <a:r>
              <a:rPr lang="en-US" sz="3200" b="1" dirty="0" smtClean="0"/>
              <a:t>)</a:t>
            </a:r>
          </a:p>
          <a:p>
            <a:pPr lvl="1"/>
            <a:r>
              <a:rPr lang="en-US" sz="3600" b="1" dirty="0" smtClean="0"/>
              <a:t>6:00-8:00PM--------CTRC LADIES</a:t>
            </a:r>
            <a:r>
              <a:rPr lang="en-US" sz="3600" dirty="0" smtClean="0"/>
              <a:t> # </a:t>
            </a:r>
            <a:r>
              <a:rPr lang="en-US" sz="3600" b="1" dirty="0" smtClean="0"/>
              <a:t>(</a:t>
            </a:r>
            <a:r>
              <a:rPr lang="en-US" sz="3600" b="1" u="sng" dirty="0" smtClean="0">
                <a:solidFill>
                  <a:srgbClr val="0000CC"/>
                </a:solidFill>
              </a:rPr>
              <a:t>774) 217 6502 </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buNone/>
            </a:pPr>
            <a:r>
              <a:rPr lang="fr-FR" sz="5400" dirty="0"/>
              <a:t> </a:t>
            </a:r>
            <a:endParaRPr lang="en-US" sz="5400" dirty="0"/>
          </a:p>
          <a:p>
            <a:pPr>
              <a:buNone/>
            </a:pPr>
            <a:endParaRPr lang="fr-FR" sz="5400" dirty="0" smtClean="0"/>
          </a:p>
          <a:p>
            <a:r>
              <a:rPr lang="fr-FR" sz="5400" dirty="0" smtClean="0"/>
              <a:t>PRIÈRE FINALE</a:t>
            </a:r>
          </a:p>
          <a:p>
            <a:r>
              <a:rPr lang="fr-FR" sz="5400" dirty="0" smtClean="0"/>
              <a:t>BENEDICTIONS</a:t>
            </a:r>
            <a:endParaRPr lang="en-US" sz="5400" dirty="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14884</TotalTime>
  <Words>2056</Words>
  <Application>Microsoft Office PowerPoint</Application>
  <PresentationFormat>On-screen Show (4:3)</PresentationFormat>
  <Paragraphs>159</Paragraphs>
  <Slides>52</Slides>
  <Notes>0</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Office Theme</vt:lpstr>
      <vt:lpstr>CHRIST THE ROCK CONGREGATION PRÉSENTE ÉTUDIONS LA BIBLE </vt:lpstr>
      <vt:lpstr>VERSET DU JOUR</vt:lpstr>
      <vt:lpstr>VERSET DU JOUR</vt:lpstr>
      <vt:lpstr>PRIÈRE</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EDOUARD SIMEON</cp:lastModifiedBy>
  <cp:revision>145</cp:revision>
  <dcterms:created xsi:type="dcterms:W3CDTF">2022-04-13T13:36:19Z</dcterms:created>
  <dcterms:modified xsi:type="dcterms:W3CDTF">2022-09-21T12:01:44Z</dcterms:modified>
</cp:coreProperties>
</file>