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04" r:id="rId2"/>
    <p:sldId id="307" r:id="rId3"/>
    <p:sldId id="308" r:id="rId4"/>
    <p:sldId id="827" r:id="rId5"/>
    <p:sldId id="1005" r:id="rId6"/>
    <p:sldId id="1006" r:id="rId7"/>
    <p:sldId id="952" r:id="rId8"/>
    <p:sldId id="867" r:id="rId9"/>
    <p:sldId id="975" r:id="rId10"/>
    <p:sldId id="976" r:id="rId11"/>
    <p:sldId id="977" r:id="rId12"/>
    <p:sldId id="910" r:id="rId13"/>
    <p:sldId id="978" r:id="rId14"/>
    <p:sldId id="979" r:id="rId15"/>
    <p:sldId id="982" r:id="rId16"/>
    <p:sldId id="983" r:id="rId17"/>
    <p:sldId id="911" r:id="rId18"/>
    <p:sldId id="984" r:id="rId19"/>
    <p:sldId id="985" r:id="rId20"/>
    <p:sldId id="986" r:id="rId21"/>
    <p:sldId id="915" r:id="rId22"/>
    <p:sldId id="868" r:id="rId23"/>
    <p:sldId id="989" r:id="rId24"/>
    <p:sldId id="990" r:id="rId25"/>
    <p:sldId id="991" r:id="rId26"/>
    <p:sldId id="992" r:id="rId27"/>
    <p:sldId id="916" r:id="rId28"/>
    <p:sldId id="997" r:id="rId29"/>
    <p:sldId id="917" r:id="rId30"/>
    <p:sldId id="998" r:id="rId31"/>
    <p:sldId id="999" r:id="rId32"/>
    <p:sldId id="1003" r:id="rId33"/>
    <p:sldId id="1000" r:id="rId34"/>
    <p:sldId id="1004" r:id="rId35"/>
    <p:sldId id="918" r:id="rId36"/>
    <p:sldId id="965" r:id="rId37"/>
    <p:sldId id="966" r:id="rId38"/>
    <p:sldId id="967" r:id="rId39"/>
    <p:sldId id="972" r:id="rId40"/>
    <p:sldId id="973" r:id="rId41"/>
    <p:sldId id="974" r:id="rId42"/>
    <p:sldId id="919" r:id="rId43"/>
    <p:sldId id="958" r:id="rId44"/>
    <p:sldId id="959" r:id="rId45"/>
    <p:sldId id="960" r:id="rId46"/>
    <p:sldId id="964" r:id="rId47"/>
    <p:sldId id="961" r:id="rId48"/>
    <p:sldId id="962" r:id="rId49"/>
    <p:sldId id="963" r:id="rId50"/>
    <p:sldId id="869" r:id="rId51"/>
    <p:sldId id="956" r:id="rId52"/>
    <p:sldId id="957" r:id="rId53"/>
    <p:sldId id="920" r:id="rId54"/>
    <p:sldId id="953" r:id="rId55"/>
    <p:sldId id="954" r:id="rId56"/>
    <p:sldId id="955" r:id="rId57"/>
    <p:sldId id="316" r:id="rId58"/>
    <p:sldId id="407" r:id="rId59"/>
    <p:sldId id="318"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FF3300"/>
    <a:srgbClr val="99FF33"/>
    <a:srgbClr val="00FF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48" y="278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9/13/2022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9/13/2022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9/13/2022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6">
              <a:lumMod val="75000"/>
            </a:schemeClr>
          </a:solidFill>
        </p:spPr>
        <p:txBody>
          <a:bodyPr>
            <a:normAutofit/>
          </a:bodyPr>
          <a:lstStyle/>
          <a:p>
            <a:r>
              <a:rPr lang="en-US" sz="3600" b="1" dirty="0" smtClean="0">
                <a:solidFill>
                  <a:schemeClr val="bg1"/>
                </a:solidFill>
              </a:rPr>
              <a:t>CHRIST THE ROCK CONGREGATION</a:t>
            </a:r>
            <a:br>
              <a:rPr lang="en-US" sz="3600" b="1" dirty="0" smtClean="0">
                <a:solidFill>
                  <a:schemeClr val="bg1"/>
                </a:solidFill>
              </a:rPr>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endParaRPr lang="en-US" sz="3600" b="1" dirty="0">
              <a:solidFill>
                <a:schemeClr val="bg1"/>
              </a:solidFill>
            </a:endParaRPr>
          </a:p>
        </p:txBody>
      </p:sp>
      <p:sp>
        <p:nvSpPr>
          <p:cNvPr id="3" name="Subtitle 2"/>
          <p:cNvSpPr>
            <a:spLocks noGrp="1"/>
          </p:cNvSpPr>
          <p:nvPr>
            <p:ph type="subTitle" idx="1"/>
          </p:nvPr>
        </p:nvSpPr>
        <p:spPr>
          <a:xfrm>
            <a:off x="0" y="3505200"/>
            <a:ext cx="9144000" cy="2895600"/>
          </a:xfrm>
          <a:solidFill>
            <a:schemeClr val="accent4">
              <a:lumMod val="50000"/>
            </a:schemeClr>
          </a:solidFill>
        </p:spPr>
        <p:txBody>
          <a:bodyPr>
            <a:normAutofit/>
          </a:bodyPr>
          <a:lstStyle/>
          <a:p>
            <a:r>
              <a:rPr lang="fr-FR" b="1" dirty="0">
                <a:solidFill>
                  <a:srgbClr val="00FF00"/>
                </a:solidFill>
              </a:rPr>
              <a:t>VENDREDI </a:t>
            </a:r>
            <a:r>
              <a:rPr lang="fr-FR" b="1" dirty="0" smtClean="0">
                <a:solidFill>
                  <a:srgbClr val="00FF00"/>
                </a:solidFill>
              </a:rPr>
              <a:t>16</a:t>
            </a:r>
            <a:r>
              <a:rPr lang="fr-FR" b="1" dirty="0" smtClean="0">
                <a:solidFill>
                  <a:srgbClr val="00FF00"/>
                </a:solidFill>
              </a:rPr>
              <a:t> </a:t>
            </a:r>
            <a:r>
              <a:rPr lang="fr-FR" b="1" dirty="0" smtClean="0">
                <a:solidFill>
                  <a:srgbClr val="00FF00"/>
                </a:solidFill>
              </a:rPr>
              <a:t>SEPTEMBRE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26ÈME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en-US" b="1" dirty="0" smtClean="0">
                <a:solidFill>
                  <a:schemeClr val="bg1"/>
                </a:solidFill>
              </a:rPr>
              <a:t>THE WRESTLING MATCH BETWEEN JACOB AND GOD</a:t>
            </a:r>
            <a:endParaRPr lang="en-US" dirty="0" smtClean="0">
              <a:solidFill>
                <a:schemeClr val="bg1"/>
              </a:solidFill>
            </a:endParaRPr>
          </a:p>
          <a:p>
            <a:r>
              <a:rPr lang="fr-FR" b="1" dirty="0" smtClean="0">
                <a:solidFill>
                  <a:srgbClr val="00FF00"/>
                </a:solidFill>
              </a:rPr>
              <a:t>LE COMBAT ENTRE JACOB ET DIEU </a:t>
            </a:r>
            <a:endParaRPr lang="en-US" dirty="0" smtClean="0">
              <a:solidFill>
                <a:srgbClr val="00FF00"/>
              </a:solidFill>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0033CC"/>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800" b="1" dirty="0" smtClean="0"/>
              <a:t>Ge 32:28 Il dit encore: ton nom ne sera plus Jacob, mais tu seras appelé Israël; car tu as lutté avec Dieu et avec des hommes, et tu as été vainqueur. </a:t>
            </a:r>
            <a:endParaRPr lang="en-US" sz="4800" dirty="0" smtClean="0"/>
          </a:p>
          <a:p>
            <a:pPr algn="just"/>
            <a:r>
              <a:rPr lang="fr-FR" sz="4800" b="1" dirty="0" smtClean="0"/>
              <a:t> </a:t>
            </a:r>
            <a:r>
              <a:rPr lang="en-US" sz="4800" b="1" dirty="0" smtClean="0">
                <a:solidFill>
                  <a:srgbClr val="0033CC"/>
                </a:solidFill>
              </a:rPr>
              <a:t>28 And He said, "Your name shall no longer be called Jacob, but Israel; for you have struggled with God and with men, and have prevailed." </a:t>
            </a:r>
            <a:endParaRPr lang="en-US" sz="4800" dirty="0">
              <a:solidFill>
                <a:srgbClr val="0033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1">
              <a:lumMod val="65000"/>
              <a:lumOff val="35000"/>
            </a:schemeClr>
          </a:solidFill>
        </p:spPr>
        <p:txBody>
          <a:bodyPr/>
          <a:lstStyle/>
          <a:p>
            <a:r>
              <a:rPr lang="en-US" dirty="0" smtClean="0">
                <a:solidFill>
                  <a:schemeClr val="bg1"/>
                </a:solidFill>
                <a:latin typeface="Copperplate Gothic Bold" pitchFamily="34" charset="0"/>
              </a:rPr>
              <a:t>PRIÈRE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a:bodyPr>
          <a:lstStyle/>
          <a:p>
            <a:r>
              <a:rPr lang="en-US" sz="5400" dirty="0" smtClean="0"/>
              <a:t>INTRODUCTION</a:t>
            </a:r>
          </a:p>
          <a:p>
            <a:pPr marL="55563" indent="-55563" algn="ctr">
              <a:buNone/>
            </a:pPr>
            <a:r>
              <a:rPr lang="fr-FR" sz="3900" b="1" dirty="0" smtClean="0">
                <a:solidFill>
                  <a:srgbClr val="FF0000"/>
                </a:solidFill>
              </a:rPr>
              <a:t>Matière du </a:t>
            </a:r>
            <a:r>
              <a:rPr lang="fr-FR" sz="3900" b="1" dirty="0" smtClean="0">
                <a:solidFill>
                  <a:srgbClr val="FF0000"/>
                </a:solidFill>
              </a:rPr>
              <a:t>jour</a:t>
            </a:r>
            <a:endParaRPr lang="en-US" sz="3900" b="1" dirty="0" smtClean="0">
              <a:solidFill>
                <a:srgbClr val="C00000"/>
              </a:solidFill>
            </a:endParaRPr>
          </a:p>
          <a:p>
            <a:pPr algn="ctr">
              <a:buNone/>
            </a:pPr>
            <a:r>
              <a:rPr lang="en-US" sz="4800" b="1" dirty="0" smtClean="0"/>
              <a:t>THE WRESTLING MATCH BETWEEN JACOB AND GOD</a:t>
            </a:r>
            <a:endParaRPr lang="en-US" sz="4800" dirty="0" smtClean="0"/>
          </a:p>
          <a:p>
            <a:pPr algn="ctr">
              <a:buNone/>
            </a:pPr>
            <a:r>
              <a:rPr lang="fr-FR" sz="4800" b="1" dirty="0" smtClean="0">
                <a:solidFill>
                  <a:srgbClr val="0033CC"/>
                </a:solidFill>
              </a:rPr>
              <a:t>LE COMBAT ENTRE JACOB ET DIEU </a:t>
            </a:r>
            <a:endParaRPr lang="en-US" sz="4800" dirty="0">
              <a:solidFill>
                <a:srgbClr val="0033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marL="742950" lvl="0" indent="-742950" algn="just">
              <a:buFont typeface="+mj-lt"/>
              <a:buAutoNum type="arabicPeriod"/>
            </a:pPr>
            <a:r>
              <a:rPr lang="fr-FR" sz="4000" b="1" dirty="0" smtClean="0">
                <a:latin typeface="Arial Unicode MS" pitchFamily="34" charset="-128"/>
                <a:ea typeface="Arial Unicode MS" pitchFamily="34" charset="-128"/>
                <a:cs typeface="Arial Unicode MS" pitchFamily="34" charset="-128"/>
              </a:rPr>
              <a:t>Quel prophète avait une vision de Dieu assis dans le temple au milieu des séraphins ?</a:t>
            </a:r>
            <a:endParaRPr lang="en-US" sz="4000" b="1" dirty="0" smtClean="0">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b="1" dirty="0" smtClean="0">
                <a:solidFill>
                  <a:srgbClr val="0033CC"/>
                </a:solidFill>
                <a:latin typeface="Arial Unicode MS" pitchFamily="34" charset="-128"/>
                <a:ea typeface="Arial Unicode MS" pitchFamily="34" charset="-128"/>
                <a:cs typeface="Arial Unicode MS" pitchFamily="34" charset="-128"/>
              </a:rPr>
              <a:t>Quelles paroles de louange proféraient les séraphins qui volaient autour de Dieu dans le temple dans la vision du prophète ?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b="1" dirty="0" smtClean="0">
                <a:latin typeface="Arial Unicode MS" pitchFamily="34" charset="-128"/>
                <a:ea typeface="Arial Unicode MS" pitchFamily="34" charset="-128"/>
                <a:cs typeface="Arial Unicode MS" pitchFamily="34" charset="-128"/>
              </a:rPr>
              <a:t>Comment les séraphins se servaient de leurs ailes ?</a:t>
            </a:r>
            <a:endParaRPr lang="en-US" sz="4000" b="1" dirty="0" smtClean="0">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4000" b="1" dirty="0" smtClean="0">
                <a:solidFill>
                  <a:srgbClr val="0033CC"/>
                </a:solidFill>
                <a:latin typeface="Arial Unicode MS" pitchFamily="34" charset="-128"/>
                <a:ea typeface="Arial Unicode MS" pitchFamily="34" charset="-128"/>
                <a:cs typeface="Arial Unicode MS" pitchFamily="34" charset="-128"/>
              </a:rPr>
              <a:t>Pourquoi les soldats Romains se hâtèrent pour tuer Jésus et les deux autres brigands qui étaient crucifiés auprès de Jésus </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marL="742950" lvl="0" indent="-742950" algn="just">
              <a:buNone/>
            </a:pPr>
            <a:r>
              <a:rPr lang="fr-FR" sz="4000" b="1" dirty="0" smtClean="0">
                <a:latin typeface="Arial Unicode MS" pitchFamily="34" charset="-128"/>
                <a:ea typeface="Arial Unicode MS" pitchFamily="34" charset="-128"/>
                <a:cs typeface="Arial Unicode MS" pitchFamily="34" charset="-128"/>
              </a:rPr>
              <a:t>5- Que </a:t>
            </a:r>
            <a:r>
              <a:rPr lang="fr-FR" sz="4000" b="1" dirty="0" smtClean="0">
                <a:latin typeface="Arial Unicode MS" pitchFamily="34" charset="-128"/>
                <a:ea typeface="Arial Unicode MS" pitchFamily="34" charset="-128"/>
                <a:cs typeface="Arial Unicode MS" pitchFamily="34" charset="-128"/>
              </a:rPr>
              <a:t>devaient faire les Juifs pour empêcher à l’ange exterminateur de pénétrer dans leurs maisons au cours de la dixième plaie de l’Egypte</a:t>
            </a:r>
            <a:r>
              <a:rPr lang="fr-FR" sz="4000" b="1" dirty="0" smtClean="0">
                <a:latin typeface="Arial Unicode MS" pitchFamily="34" charset="-128"/>
                <a:ea typeface="Arial Unicode MS" pitchFamily="34" charset="-128"/>
                <a:cs typeface="Arial Unicode MS" pitchFamily="34" charset="-128"/>
              </a:rPr>
              <a:t>?</a:t>
            </a:r>
          </a:p>
          <a:p>
            <a:pPr marL="742950" lvl="0" indent="-742950" algn="just">
              <a:buNone/>
            </a:pPr>
            <a:r>
              <a:rPr lang="fr-FR" sz="4000" b="1" dirty="0" smtClean="0">
                <a:solidFill>
                  <a:srgbClr val="0033CC"/>
                </a:solidFill>
                <a:latin typeface="Arial Unicode MS" pitchFamily="34" charset="-128"/>
                <a:ea typeface="Arial Unicode MS" pitchFamily="34" charset="-128"/>
                <a:cs typeface="Arial Unicode MS" pitchFamily="34" charset="-128"/>
              </a:rPr>
              <a:t>6- Quels obstacles Dieu causait à Pharaon et son armée pour les ralentir lorsqu’ils poursuivaient les enfants d’Israël près de la Mer Rouge ? </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marL="742950" lvl="0" indent="-742950" algn="just">
              <a:buNone/>
            </a:pPr>
            <a:r>
              <a:rPr lang="fr-FR" sz="4000" b="1" dirty="0" smtClean="0">
                <a:latin typeface="Arial Unicode MS" pitchFamily="34" charset="-128"/>
                <a:ea typeface="Arial Unicode MS" pitchFamily="34" charset="-128"/>
                <a:cs typeface="Arial Unicode MS" pitchFamily="34" charset="-128"/>
              </a:rPr>
              <a:t>7- Qu’a </a:t>
            </a:r>
            <a:r>
              <a:rPr lang="fr-FR" sz="4000" b="1" dirty="0" smtClean="0">
                <a:latin typeface="Arial Unicode MS" pitchFamily="34" charset="-128"/>
                <a:ea typeface="Arial Unicode MS" pitchFamily="34" charset="-128"/>
                <a:cs typeface="Arial Unicode MS" pitchFamily="34" charset="-128"/>
              </a:rPr>
              <a:t>fait Jézabel pour cacher son identité lorsqu’elle a été poursuivie par Jéhu ?</a:t>
            </a:r>
            <a:endParaRPr lang="en-US" sz="40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000" b="1" dirty="0" smtClean="0">
                <a:latin typeface="Arial Unicode MS" pitchFamily="34" charset="-128"/>
                <a:ea typeface="Arial Unicode MS" pitchFamily="34" charset="-128"/>
                <a:cs typeface="Arial Unicode MS" pitchFamily="34" charset="-128"/>
              </a:rPr>
              <a:t>8- </a:t>
            </a:r>
            <a:r>
              <a:rPr lang="fr-FR" sz="4000" b="1" dirty="0" smtClean="0">
                <a:solidFill>
                  <a:srgbClr val="0033CC"/>
                </a:solidFill>
                <a:latin typeface="Arial Unicode MS" pitchFamily="34" charset="-128"/>
                <a:ea typeface="Arial Unicode MS" pitchFamily="34" charset="-128"/>
                <a:cs typeface="Arial Unicode MS" pitchFamily="34" charset="-128"/>
              </a:rPr>
              <a:t>Pourquoi </a:t>
            </a:r>
            <a:r>
              <a:rPr lang="fr-FR" sz="4000" b="1" dirty="0" smtClean="0">
                <a:solidFill>
                  <a:srgbClr val="0033CC"/>
                </a:solidFill>
                <a:latin typeface="Arial Unicode MS" pitchFamily="34" charset="-128"/>
                <a:ea typeface="Arial Unicode MS" pitchFamily="34" charset="-128"/>
                <a:cs typeface="Arial Unicode MS" pitchFamily="34" charset="-128"/>
              </a:rPr>
              <a:t>n’avait-on pas pu ensevelir le corps de la reine Jézabel ?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marL="742950" lvl="0" indent="-742950" algn="just">
              <a:buNone/>
            </a:pPr>
            <a:r>
              <a:rPr lang="fr-FR" sz="4000" b="1" dirty="0" smtClean="0">
                <a:latin typeface="Arial Unicode MS" pitchFamily="34" charset="-128"/>
                <a:ea typeface="Arial Unicode MS" pitchFamily="34" charset="-128"/>
                <a:cs typeface="Arial Unicode MS" pitchFamily="34" charset="-128"/>
              </a:rPr>
              <a:t>9- Quel </a:t>
            </a:r>
            <a:r>
              <a:rPr lang="fr-FR" sz="4000" b="1" dirty="0" smtClean="0">
                <a:latin typeface="Arial Unicode MS" pitchFamily="34" charset="-128"/>
                <a:ea typeface="Arial Unicode MS" pitchFamily="34" charset="-128"/>
                <a:cs typeface="Arial Unicode MS" pitchFamily="34" charset="-128"/>
              </a:rPr>
              <a:t>chant que chantaient les filles d’Israël qui excitait la jalousie de Saül contre David ? </a:t>
            </a:r>
            <a:endParaRPr lang="en-US" sz="4000" b="1" dirty="0" smtClean="0">
              <a:latin typeface="Arial Unicode MS" pitchFamily="34" charset="-128"/>
              <a:ea typeface="Arial Unicode MS" pitchFamily="34" charset="-128"/>
              <a:cs typeface="Arial Unicode MS" pitchFamily="34" charset="-128"/>
            </a:endParaRPr>
          </a:p>
          <a:p>
            <a:pPr marL="742950" lvl="0" indent="-742950" algn="just">
              <a:buNone/>
            </a:pPr>
            <a:r>
              <a:rPr lang="fr-FR" sz="4000" b="1" dirty="0" smtClean="0">
                <a:latin typeface="Arial Unicode MS" pitchFamily="34" charset="-128"/>
                <a:ea typeface="Arial Unicode MS" pitchFamily="34" charset="-128"/>
                <a:cs typeface="Arial Unicode MS" pitchFamily="34" charset="-128"/>
              </a:rPr>
              <a:t>10- </a:t>
            </a:r>
            <a:r>
              <a:rPr lang="fr-FR" sz="4000" b="1" dirty="0" smtClean="0">
                <a:solidFill>
                  <a:srgbClr val="0033CC"/>
                </a:solidFill>
                <a:latin typeface="Arial Unicode MS" pitchFamily="34" charset="-128"/>
                <a:ea typeface="Arial Unicode MS" pitchFamily="34" charset="-128"/>
                <a:cs typeface="Arial Unicode MS" pitchFamily="34" charset="-128"/>
              </a:rPr>
              <a:t>Citez </a:t>
            </a:r>
            <a:r>
              <a:rPr lang="fr-FR" sz="4000" b="1" dirty="0" smtClean="0">
                <a:solidFill>
                  <a:srgbClr val="0033CC"/>
                </a:solidFill>
                <a:latin typeface="Arial Unicode MS" pitchFamily="34" charset="-128"/>
                <a:ea typeface="Arial Unicode MS" pitchFamily="34" charset="-128"/>
                <a:cs typeface="Arial Unicode MS" pitchFamily="34" charset="-128"/>
              </a:rPr>
              <a:t>le seul psaume attribué à Moïse ?</a:t>
            </a:r>
            <a:endParaRPr lang="en-US" sz="40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1">
              <a:lumMod val="65000"/>
              <a:lumOff val="35000"/>
            </a:schemeClr>
          </a:solidFill>
        </p:spPr>
        <p:txBody>
          <a:bodyPr/>
          <a:lstStyle/>
          <a:p>
            <a:r>
              <a:rPr lang="en-US" dirty="0" smtClean="0">
                <a:solidFill>
                  <a:schemeClr val="bg1"/>
                </a:solidFill>
                <a:latin typeface="Copperplate Gothic Bold" pitchFamily="34" charset="0"/>
              </a:rPr>
              <a:t>PRIÈRE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a:bodyPr>
          <a:lstStyle/>
          <a:p>
            <a:r>
              <a:rPr lang="en-US" sz="5400" dirty="0" smtClean="0"/>
              <a:t>INTRODUCTION</a:t>
            </a:r>
          </a:p>
          <a:p>
            <a:pPr marL="55563" indent="-55563" algn="ctr">
              <a:buNone/>
            </a:pPr>
            <a:r>
              <a:rPr lang="fr-FR" sz="3900" b="1" dirty="0" smtClean="0">
                <a:solidFill>
                  <a:srgbClr val="FF0000"/>
                </a:solidFill>
              </a:rPr>
              <a:t>Matière du </a:t>
            </a:r>
            <a:r>
              <a:rPr lang="fr-FR" sz="3900" b="1" dirty="0" smtClean="0">
                <a:solidFill>
                  <a:srgbClr val="FF0000"/>
                </a:solidFill>
              </a:rPr>
              <a:t>jour</a:t>
            </a:r>
            <a:endParaRPr lang="en-US" sz="3900" b="1" dirty="0" smtClean="0">
              <a:solidFill>
                <a:srgbClr val="C00000"/>
              </a:solidFill>
            </a:endParaRPr>
          </a:p>
          <a:p>
            <a:pPr algn="ctr">
              <a:buNone/>
            </a:pPr>
            <a:r>
              <a:rPr lang="en-US" sz="4800" b="1" dirty="0" smtClean="0"/>
              <a:t>THE WRESTLING MATCH BETWEEN JACOB AND GOD</a:t>
            </a:r>
            <a:endParaRPr lang="en-US" sz="4800" dirty="0" smtClean="0"/>
          </a:p>
          <a:p>
            <a:pPr algn="ctr">
              <a:buNone/>
            </a:pPr>
            <a:r>
              <a:rPr lang="fr-FR" sz="4800" b="1" dirty="0" smtClean="0">
                <a:solidFill>
                  <a:srgbClr val="0033CC"/>
                </a:solidFill>
              </a:rPr>
              <a:t>LE COMBAT ENTRE JACOB ET DIEU </a:t>
            </a:r>
            <a:endParaRPr lang="en-US" sz="4800" dirty="0">
              <a:solidFill>
                <a:srgbClr val="0033CC"/>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4400" b="1" dirty="0" smtClean="0">
                <a:latin typeface="Arial Unicode MS" pitchFamily="34" charset="-128"/>
                <a:ea typeface="Arial Unicode MS" pitchFamily="34" charset="-128"/>
                <a:cs typeface="Arial Unicode MS" pitchFamily="34" charset="-128"/>
              </a:rPr>
              <a:t>LECTURE</a:t>
            </a:r>
            <a:r>
              <a:rPr lang="en-US" sz="4400" b="1" dirty="0" smtClean="0">
                <a:latin typeface="Arial Unicode MS" pitchFamily="34" charset="-128"/>
                <a:ea typeface="Arial Unicode MS" pitchFamily="34" charset="-128"/>
                <a:cs typeface="Arial Unicode MS" pitchFamily="34" charset="-128"/>
              </a:rPr>
              <a:t>  </a:t>
            </a:r>
            <a:r>
              <a:rPr lang="fr-FR" sz="4400" b="1" u="sng" dirty="0" smtClean="0">
                <a:latin typeface="Arial Unicode MS" pitchFamily="34" charset="-128"/>
                <a:ea typeface="Arial Unicode MS" pitchFamily="34" charset="-128"/>
                <a:cs typeface="Arial Unicode MS" pitchFamily="34" charset="-128"/>
              </a:rPr>
              <a:t>Genèse </a:t>
            </a:r>
            <a:r>
              <a:rPr lang="fr-FR" sz="4400" b="1" u="sng" dirty="0" smtClean="0">
                <a:latin typeface="Arial Unicode MS" pitchFamily="34" charset="-128"/>
                <a:ea typeface="Arial Unicode MS" pitchFamily="34" charset="-128"/>
                <a:cs typeface="Arial Unicode MS" pitchFamily="34" charset="-128"/>
              </a:rPr>
              <a:t>32:24-31</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24 ¶ Jacob </a:t>
            </a:r>
            <a:r>
              <a:rPr lang="fr-FR" sz="4400" b="1" u="sng" dirty="0" smtClean="0">
                <a:solidFill>
                  <a:srgbClr val="0033CC"/>
                </a:solidFill>
                <a:latin typeface="Arial Unicode MS" pitchFamily="34" charset="-128"/>
                <a:ea typeface="Arial Unicode MS" pitchFamily="34" charset="-128"/>
                <a:cs typeface="Arial Unicode MS" pitchFamily="34" charset="-128"/>
              </a:rPr>
              <a:t>demeura seul</a:t>
            </a:r>
            <a:r>
              <a:rPr lang="fr-FR" sz="4400" b="1" dirty="0" smtClean="0">
                <a:solidFill>
                  <a:srgbClr val="0033CC"/>
                </a:solidFill>
                <a:latin typeface="Arial Unicode MS" pitchFamily="34" charset="-128"/>
                <a:ea typeface="Arial Unicode MS" pitchFamily="34" charset="-128"/>
                <a:cs typeface="Arial Unicode MS" pitchFamily="34" charset="-128"/>
              </a:rPr>
              <a:t>. Alors un homme lutta avec lui jusqu'au lever de l'aurore.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25 Voyant qu'il ne pouvait le vaincre, cet </a:t>
            </a:r>
            <a:r>
              <a:rPr lang="fr-FR" sz="4400" b="1" u="sng" dirty="0" smtClean="0">
                <a:latin typeface="Arial Unicode MS" pitchFamily="34" charset="-128"/>
                <a:ea typeface="Arial Unicode MS" pitchFamily="34" charset="-128"/>
                <a:cs typeface="Arial Unicode MS" pitchFamily="34" charset="-128"/>
              </a:rPr>
              <a:t>homme</a:t>
            </a:r>
            <a:r>
              <a:rPr lang="fr-FR" sz="4400" b="1" dirty="0" smtClean="0">
                <a:latin typeface="Arial Unicode MS" pitchFamily="34" charset="-128"/>
                <a:ea typeface="Arial Unicode MS" pitchFamily="34" charset="-128"/>
                <a:cs typeface="Arial Unicode MS" pitchFamily="34" charset="-128"/>
              </a:rPr>
              <a:t> le frappa à </a:t>
            </a:r>
            <a:r>
              <a:rPr lang="fr-FR" sz="4400" b="1" u="sng" dirty="0" smtClean="0">
                <a:latin typeface="Arial Unicode MS" pitchFamily="34" charset="-128"/>
                <a:ea typeface="Arial Unicode MS" pitchFamily="34" charset="-128"/>
                <a:cs typeface="Arial Unicode MS" pitchFamily="34" charset="-128"/>
              </a:rPr>
              <a:t>l'emboîture de la hanche</a:t>
            </a:r>
            <a:r>
              <a:rPr lang="fr-FR" sz="4400" b="1" dirty="0" smtClean="0">
                <a:latin typeface="Arial Unicode MS" pitchFamily="34" charset="-128"/>
                <a:ea typeface="Arial Unicode MS" pitchFamily="34" charset="-128"/>
                <a:cs typeface="Arial Unicode MS" pitchFamily="34" charset="-128"/>
              </a:rPr>
              <a:t>; et l'emboîture de la hanche de Jacob se démit pendant qu'il luttait avec lui.</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just">
              <a:buNone/>
            </a:pPr>
            <a:r>
              <a:rPr lang="fr-FR" sz="4400" b="1" dirty="0" smtClean="0">
                <a:latin typeface="Arial Unicode MS" pitchFamily="34" charset="-128"/>
                <a:ea typeface="Arial Unicode MS" pitchFamily="34" charset="-128"/>
                <a:cs typeface="Arial Unicode MS" pitchFamily="34" charset="-128"/>
              </a:rPr>
              <a:t>26 </a:t>
            </a:r>
            <a:r>
              <a:rPr lang="fr-FR" sz="4400" b="1" dirty="0" smtClean="0">
                <a:latin typeface="Arial Unicode MS" pitchFamily="34" charset="-128"/>
                <a:ea typeface="Arial Unicode MS" pitchFamily="34" charset="-128"/>
                <a:cs typeface="Arial Unicode MS" pitchFamily="34" charset="-128"/>
              </a:rPr>
              <a:t>Il dit: Laisse-moi aller, car l'aurore se lève. Et Jacob répondit: </a:t>
            </a:r>
            <a:r>
              <a:rPr lang="fr-FR" sz="4400" b="1" u="sng" dirty="0" smtClean="0">
                <a:latin typeface="Arial Unicode MS" pitchFamily="34" charset="-128"/>
                <a:ea typeface="Arial Unicode MS" pitchFamily="34" charset="-128"/>
                <a:cs typeface="Arial Unicode MS" pitchFamily="34" charset="-128"/>
              </a:rPr>
              <a:t>Je ne te laisserai point aller, que tu ne m'aies béni.</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27 Il lui dit: Quel est ton nom? Et il répondit: Jacob.</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28 Il dit encore: </a:t>
            </a:r>
            <a:r>
              <a:rPr lang="fr-FR" sz="4400" b="1" u="sng" dirty="0" smtClean="0">
                <a:latin typeface="Arial Unicode MS" pitchFamily="34" charset="-128"/>
                <a:ea typeface="Arial Unicode MS" pitchFamily="34" charset="-128"/>
                <a:cs typeface="Arial Unicode MS" pitchFamily="34" charset="-128"/>
              </a:rPr>
              <a:t>ton nom ne sera plus Jacob</a:t>
            </a:r>
            <a:r>
              <a:rPr lang="fr-FR" sz="4400" b="1" dirty="0" smtClean="0">
                <a:latin typeface="Arial Unicode MS" pitchFamily="34" charset="-128"/>
                <a:ea typeface="Arial Unicode MS" pitchFamily="34" charset="-128"/>
                <a:cs typeface="Arial Unicode MS" pitchFamily="34" charset="-128"/>
              </a:rPr>
              <a:t>, mais tu seras appelé </a:t>
            </a:r>
            <a:r>
              <a:rPr lang="fr-FR" sz="4400" b="1" u="sng" dirty="0" smtClean="0">
                <a:latin typeface="Arial Unicode MS" pitchFamily="34" charset="-128"/>
                <a:ea typeface="Arial Unicode MS" pitchFamily="34" charset="-128"/>
                <a:cs typeface="Arial Unicode MS" pitchFamily="34" charset="-128"/>
              </a:rPr>
              <a:t>Israël</a:t>
            </a:r>
            <a:r>
              <a:rPr lang="fr-FR" sz="4400" b="1" dirty="0" smtClean="0">
                <a:latin typeface="Arial Unicode MS" pitchFamily="34" charset="-128"/>
                <a:ea typeface="Arial Unicode MS" pitchFamily="34" charset="-128"/>
                <a:cs typeface="Arial Unicode MS" pitchFamily="34" charset="-128"/>
              </a:rPr>
              <a:t>; car tu as lutté avec Dieu et avec des hommes, et tu as été vainqueur.</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29 </a:t>
            </a:r>
            <a:r>
              <a:rPr lang="fr-FR" sz="4400" b="1" dirty="0" smtClean="0">
                <a:latin typeface="Arial Unicode MS" pitchFamily="34" charset="-128"/>
                <a:ea typeface="Arial Unicode MS" pitchFamily="34" charset="-128"/>
                <a:cs typeface="Arial Unicode MS" pitchFamily="34" charset="-128"/>
              </a:rPr>
              <a:t>Jacob l'interrogea, en disant: Fais-moi je te prie, connaître ton nom. Il répondit: Pourquoi demandes-tu mon nom? </a:t>
            </a:r>
            <a:r>
              <a:rPr lang="fr-FR" sz="4400" b="1" u="sng" dirty="0" smtClean="0">
                <a:latin typeface="Arial Unicode MS" pitchFamily="34" charset="-128"/>
                <a:ea typeface="Arial Unicode MS" pitchFamily="34" charset="-128"/>
                <a:cs typeface="Arial Unicode MS" pitchFamily="34" charset="-128"/>
              </a:rPr>
              <a:t>Et il le bénit là</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30 Jacob appela ce lieu du nom de </a:t>
            </a:r>
            <a:r>
              <a:rPr lang="fr-FR" sz="4400" b="1" u="sng" dirty="0" err="1" smtClean="0">
                <a:solidFill>
                  <a:srgbClr val="0033CC"/>
                </a:solidFill>
                <a:latin typeface="Arial Unicode MS" pitchFamily="34" charset="-128"/>
                <a:ea typeface="Arial Unicode MS" pitchFamily="34" charset="-128"/>
                <a:cs typeface="Arial Unicode MS" pitchFamily="34" charset="-128"/>
              </a:rPr>
              <a:t>Peniel</a:t>
            </a:r>
            <a:r>
              <a:rPr lang="fr-FR" sz="4400" b="1" dirty="0" smtClean="0">
                <a:solidFill>
                  <a:srgbClr val="0033CC"/>
                </a:solidFill>
                <a:latin typeface="Arial Unicode MS" pitchFamily="34" charset="-128"/>
                <a:ea typeface="Arial Unicode MS" pitchFamily="34" charset="-128"/>
                <a:cs typeface="Arial Unicode MS" pitchFamily="34" charset="-128"/>
              </a:rPr>
              <a:t>: car, dit-il, j'ai vu Dieu face à face, et mon âme a été sauvée</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31 </a:t>
            </a:r>
            <a:r>
              <a:rPr lang="fr-FR" sz="4400" b="1" dirty="0" smtClean="0">
                <a:latin typeface="Arial Unicode MS" pitchFamily="34" charset="-128"/>
                <a:ea typeface="Arial Unicode MS" pitchFamily="34" charset="-128"/>
                <a:cs typeface="Arial Unicode MS" pitchFamily="34" charset="-128"/>
              </a:rPr>
              <a:t>Le soleil se levait, lorsqu'il passa </a:t>
            </a:r>
            <a:r>
              <a:rPr lang="fr-FR" sz="4400" b="1" dirty="0" err="1" smtClean="0">
                <a:latin typeface="Arial Unicode MS" pitchFamily="34" charset="-128"/>
                <a:ea typeface="Arial Unicode MS" pitchFamily="34" charset="-128"/>
                <a:cs typeface="Arial Unicode MS" pitchFamily="34" charset="-128"/>
              </a:rPr>
              <a:t>Peniel</a:t>
            </a:r>
            <a:r>
              <a:rPr lang="fr-FR" sz="4400" b="1" dirty="0" smtClean="0">
                <a:latin typeface="Arial Unicode MS" pitchFamily="34" charset="-128"/>
                <a:ea typeface="Arial Unicode MS" pitchFamily="34" charset="-128"/>
                <a:cs typeface="Arial Unicode MS" pitchFamily="34" charset="-128"/>
              </a:rPr>
              <a:t>. Jacob </a:t>
            </a:r>
            <a:r>
              <a:rPr lang="fr-FR" sz="4400" b="1" u="sng" dirty="0" smtClean="0">
                <a:latin typeface="Arial Unicode MS" pitchFamily="34" charset="-128"/>
                <a:ea typeface="Arial Unicode MS" pitchFamily="34" charset="-128"/>
                <a:cs typeface="Arial Unicode MS" pitchFamily="34" charset="-128"/>
              </a:rPr>
              <a:t>boitait de la hanche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32 C'est pourquoi jusqu'à ce jour, les enfants d'Israël ne </a:t>
            </a:r>
            <a:r>
              <a:rPr lang="fr-FR" sz="4400" b="1" u="sng" dirty="0" smtClean="0">
                <a:solidFill>
                  <a:srgbClr val="0033CC"/>
                </a:solidFill>
                <a:latin typeface="Arial Unicode MS" pitchFamily="34" charset="-128"/>
                <a:ea typeface="Arial Unicode MS" pitchFamily="34" charset="-128"/>
                <a:cs typeface="Arial Unicode MS" pitchFamily="34" charset="-128"/>
              </a:rPr>
              <a:t>mangent point le tendon qui est à l'emboîture</a:t>
            </a:r>
            <a:r>
              <a:rPr lang="fr-FR" sz="4400" b="1" dirty="0" smtClean="0">
                <a:solidFill>
                  <a:srgbClr val="0033CC"/>
                </a:solidFill>
                <a:latin typeface="Arial Unicode MS" pitchFamily="34" charset="-128"/>
                <a:ea typeface="Arial Unicode MS" pitchFamily="34" charset="-128"/>
                <a:cs typeface="Arial Unicode MS" pitchFamily="34" charset="-128"/>
              </a:rPr>
              <a:t> de la hanche; car Dieu frappa Jacob à l'emboîture de la hanche, au tendon.</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4000" b="1" u="sng" dirty="0" smtClean="0">
                <a:solidFill>
                  <a:srgbClr val="FFFF00"/>
                </a:solidFill>
                <a:latin typeface="Arial Unicode MS" pitchFamily="34" charset="-128"/>
                <a:ea typeface="Arial Unicode MS" pitchFamily="34" charset="-128"/>
                <a:cs typeface="Arial Unicode MS" pitchFamily="34" charset="-128"/>
              </a:rPr>
              <a:t>INTRODUCTION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en-US" sz="4000" b="1" dirty="0" smtClean="0">
                <a:solidFill>
                  <a:schemeClr val="bg1"/>
                </a:solidFill>
                <a:latin typeface="Arial Unicode MS" pitchFamily="34" charset="-128"/>
                <a:ea typeface="Arial Unicode MS" pitchFamily="34" charset="-128"/>
                <a:cs typeface="Arial Unicode MS" pitchFamily="34" charset="-128"/>
              </a:rPr>
              <a:t>The Bible contains many difficult passages; the wrestling of Jacob with God has got to be one of the hardest biblical passages to </a:t>
            </a:r>
            <a:r>
              <a:rPr lang="en-US" sz="4000" b="1" dirty="0" smtClean="0">
                <a:solidFill>
                  <a:schemeClr val="bg1"/>
                </a:solidFill>
                <a:latin typeface="Arial Unicode MS" pitchFamily="34" charset="-128"/>
                <a:ea typeface="Arial Unicode MS" pitchFamily="34" charset="-128"/>
                <a:cs typeface="Arial Unicode MS" pitchFamily="34" charset="-128"/>
              </a:rPr>
              <a:t>grasp.</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Is it a </a:t>
            </a:r>
            <a:r>
              <a:rPr lang="en-US" sz="4000" b="1" u="sng" dirty="0" err="1" smtClean="0">
                <a:solidFill>
                  <a:srgbClr val="FFFF00"/>
                </a:solidFill>
                <a:latin typeface="Arial Unicode MS" pitchFamily="34" charset="-128"/>
                <a:ea typeface="Arial Unicode MS" pitchFamily="34" charset="-128"/>
                <a:cs typeface="Arial Unicode MS" pitchFamily="34" charset="-128"/>
              </a:rPr>
              <a:t>Christophany</a:t>
            </a:r>
            <a:r>
              <a:rPr lang="en-US" sz="40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Is it a </a:t>
            </a:r>
            <a:r>
              <a:rPr lang="en-US" sz="4000" b="1" u="sng" dirty="0" err="1" smtClean="0">
                <a:solidFill>
                  <a:schemeClr val="bg1"/>
                </a:solidFill>
                <a:latin typeface="Arial Unicode MS" pitchFamily="34" charset="-128"/>
                <a:ea typeface="Arial Unicode MS" pitchFamily="34" charset="-128"/>
                <a:cs typeface="Arial Unicode MS" pitchFamily="34" charset="-128"/>
              </a:rPr>
              <a:t>Theophany</a:t>
            </a:r>
            <a:r>
              <a:rPr lang="en-US" sz="40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Is it </a:t>
            </a:r>
            <a:r>
              <a:rPr lang="en-US" sz="4000" b="1" u="sng" dirty="0" smtClean="0">
                <a:solidFill>
                  <a:srgbClr val="FFFF00"/>
                </a:solidFill>
                <a:latin typeface="Arial Unicode MS" pitchFamily="34" charset="-128"/>
                <a:ea typeface="Arial Unicode MS" pitchFamily="34" charset="-128"/>
                <a:cs typeface="Arial Unicode MS" pitchFamily="34" charset="-128"/>
              </a:rPr>
              <a:t>Michael</a:t>
            </a:r>
            <a:r>
              <a:rPr lang="en-US" sz="4000" b="1" dirty="0" smtClean="0">
                <a:solidFill>
                  <a:srgbClr val="FFFF00"/>
                </a:solidFill>
                <a:latin typeface="Arial Unicode MS" pitchFamily="34" charset="-128"/>
                <a:ea typeface="Arial Unicode MS" pitchFamily="34" charset="-128"/>
                <a:cs typeface="Arial Unicode MS" pitchFamily="34" charset="-128"/>
              </a:rPr>
              <a:t> the Arch Angel, the guardian of Israel</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Where did that being come from?</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Can a man fight with God </a:t>
            </a:r>
            <a:r>
              <a:rPr lang="en-US" sz="4400" u="sng" dirty="0" smtClean="0">
                <a:solidFill>
                  <a:srgbClr val="FFFF00"/>
                </a:solidFill>
                <a:latin typeface="Arial Unicode MS" pitchFamily="34" charset="-128"/>
                <a:ea typeface="Arial Unicode MS" pitchFamily="34" charset="-128"/>
                <a:cs typeface="Arial Unicode MS" pitchFamily="34" charset="-128"/>
              </a:rPr>
              <a:t>and win</a:t>
            </a:r>
            <a:r>
              <a:rPr lang="en-US" sz="4400" dirty="0" smtClean="0">
                <a:solidFill>
                  <a:srgbClr val="FFFF00"/>
                </a:solidFill>
                <a:latin typeface="Arial Unicode MS" pitchFamily="34" charset="-128"/>
                <a:ea typeface="Arial Unicode MS" pitchFamily="34" charset="-128"/>
                <a:cs typeface="Arial Unicode MS" pitchFamily="34" charset="-128"/>
              </a:rPr>
              <a:t> in a real match (</a:t>
            </a:r>
            <a:r>
              <a:rPr lang="en-US" sz="4400" dirty="0" err="1" smtClean="0">
                <a:solidFill>
                  <a:srgbClr val="FFFF00"/>
                </a:solidFill>
                <a:latin typeface="Arial Unicode MS" pitchFamily="34" charset="-128"/>
                <a:ea typeface="Arial Unicode MS" pitchFamily="34" charset="-128"/>
                <a:cs typeface="Arial Unicode MS" pitchFamily="34" charset="-128"/>
              </a:rPr>
              <a:t>Theos</a:t>
            </a:r>
            <a:r>
              <a:rPr lang="en-US" sz="4400" dirty="0" smtClean="0">
                <a:solidFill>
                  <a:srgbClr val="FFFF00"/>
                </a:solidFill>
                <a:latin typeface="Arial Unicode MS" pitchFamily="34" charset="-128"/>
                <a:ea typeface="Arial Unicode MS" pitchFamily="34" charset="-128"/>
                <a:cs typeface="Arial Unicode MS" pitchFamily="34" charset="-128"/>
              </a:rPr>
              <a:t> a </a:t>
            </a:r>
            <a:r>
              <a:rPr lang="en-US" sz="4400" dirty="0" err="1" smtClean="0">
                <a:solidFill>
                  <a:srgbClr val="FFFF00"/>
                </a:solidFill>
                <a:latin typeface="Arial Unicode MS" pitchFamily="34" charset="-128"/>
                <a:ea typeface="Arial Unicode MS" pitchFamily="34" charset="-128"/>
                <a:cs typeface="Arial Unicode MS" pitchFamily="34" charset="-128"/>
              </a:rPr>
              <a:t>mano</a:t>
            </a:r>
            <a:r>
              <a:rPr lang="en-US" sz="4400"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Was it really a fight or a </a:t>
            </a:r>
            <a:r>
              <a:rPr lang="en-US" sz="4400" u="sng" dirty="0" smtClean="0">
                <a:solidFill>
                  <a:schemeClr val="bg1"/>
                </a:solidFill>
                <a:latin typeface="Arial Unicode MS" pitchFamily="34" charset="-128"/>
                <a:ea typeface="Arial Unicode MS" pitchFamily="34" charset="-128"/>
                <a:cs typeface="Arial Unicode MS" pitchFamily="34" charset="-128"/>
              </a:rPr>
              <a:t>good grab</a:t>
            </a:r>
            <a:r>
              <a:rPr lang="en-US" sz="4400"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Was it a </a:t>
            </a:r>
            <a:r>
              <a:rPr lang="en-US" sz="4400" u="sng" dirty="0" smtClean="0">
                <a:solidFill>
                  <a:srgbClr val="FFFF00"/>
                </a:solidFill>
                <a:latin typeface="Arial Unicode MS" pitchFamily="34" charset="-128"/>
                <a:ea typeface="Arial Unicode MS" pitchFamily="34" charset="-128"/>
                <a:cs typeface="Arial Unicode MS" pitchFamily="34" charset="-128"/>
              </a:rPr>
              <a:t>psychosomatic</a:t>
            </a:r>
            <a:r>
              <a:rPr lang="en-US" sz="4400" dirty="0" smtClean="0">
                <a:solidFill>
                  <a:srgbClr val="FFFF00"/>
                </a:solidFill>
                <a:latin typeface="Arial Unicode MS" pitchFamily="34" charset="-128"/>
                <a:ea typeface="Arial Unicode MS" pitchFamily="34" charset="-128"/>
                <a:cs typeface="Arial Unicode MS" pitchFamily="34" charset="-128"/>
              </a:rPr>
              <a:t> experience or an actual event?</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What was Jacob thinking</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What </a:t>
            </a:r>
            <a:r>
              <a:rPr lang="en-US" sz="4800" dirty="0" smtClean="0">
                <a:solidFill>
                  <a:schemeClr val="bg1"/>
                </a:solidFill>
                <a:latin typeface="Arial Unicode MS" pitchFamily="34" charset="-128"/>
                <a:ea typeface="Arial Unicode MS" pitchFamily="34" charset="-128"/>
                <a:cs typeface="Arial Unicode MS" pitchFamily="34" charset="-128"/>
              </a:rPr>
              <a:t>was the </a:t>
            </a:r>
            <a:r>
              <a:rPr lang="en-US" sz="4800" u="sng" dirty="0" smtClean="0">
                <a:solidFill>
                  <a:schemeClr val="bg1"/>
                </a:solidFill>
                <a:latin typeface="Arial Unicode MS" pitchFamily="34" charset="-128"/>
                <a:ea typeface="Arial Unicode MS" pitchFamily="34" charset="-128"/>
                <a:cs typeface="Arial Unicode MS" pitchFamily="34" charset="-128"/>
              </a:rPr>
              <a:t>exchange of words</a:t>
            </a:r>
            <a:r>
              <a:rPr lang="en-US" sz="4800" dirty="0" smtClean="0">
                <a:solidFill>
                  <a:schemeClr val="bg1"/>
                </a:solidFill>
                <a:latin typeface="Arial Unicode MS" pitchFamily="34" charset="-128"/>
                <a:ea typeface="Arial Unicode MS" pitchFamily="34" charset="-128"/>
                <a:cs typeface="Arial Unicode MS" pitchFamily="34" charset="-128"/>
              </a:rPr>
              <a:t> between Jacob and God?</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How did the fight get started; who provoked it?</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Why couldn’t the </a:t>
            </a:r>
            <a:r>
              <a:rPr lang="en-US" sz="4800" u="sng" dirty="0" smtClean="0">
                <a:solidFill>
                  <a:schemeClr val="bg1"/>
                </a:solidFill>
                <a:latin typeface="Arial Unicode MS" pitchFamily="34" charset="-128"/>
                <a:ea typeface="Arial Unicode MS" pitchFamily="34" charset="-128"/>
                <a:cs typeface="Arial Unicode MS" pitchFamily="34" charset="-128"/>
              </a:rPr>
              <a:t>stronger</a:t>
            </a:r>
            <a:r>
              <a:rPr lang="en-US" sz="4800" dirty="0" smtClean="0">
                <a:solidFill>
                  <a:schemeClr val="bg1"/>
                </a:solidFill>
                <a:latin typeface="Arial Unicode MS" pitchFamily="34" charset="-128"/>
                <a:ea typeface="Arial Unicode MS" pitchFamily="34" charset="-128"/>
                <a:cs typeface="Arial Unicode MS" pitchFamily="34" charset="-128"/>
              </a:rPr>
              <a:t> escape from the </a:t>
            </a:r>
            <a:r>
              <a:rPr lang="en-US" sz="4800" u="sng" dirty="0" smtClean="0">
                <a:solidFill>
                  <a:schemeClr val="bg1"/>
                </a:solidFill>
                <a:latin typeface="Arial Unicode MS" pitchFamily="34" charset="-128"/>
                <a:ea typeface="Arial Unicode MS" pitchFamily="34" charset="-128"/>
                <a:cs typeface="Arial Unicode MS" pitchFamily="34" charset="-128"/>
              </a:rPr>
              <a:t>weaker</a:t>
            </a:r>
            <a:r>
              <a:rPr lang="en-US" sz="4800"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Were they mad at each other</a:t>
            </a:r>
            <a:r>
              <a:rPr lang="en-US"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5200" dirty="0" smtClean="0">
                <a:solidFill>
                  <a:schemeClr val="bg1"/>
                </a:solidFill>
                <a:latin typeface="Arial Unicode MS" pitchFamily="34" charset="-128"/>
                <a:ea typeface="Arial Unicode MS" pitchFamily="34" charset="-128"/>
                <a:cs typeface="Arial Unicode MS" pitchFamily="34" charset="-128"/>
              </a:rPr>
              <a:t>Why </a:t>
            </a:r>
            <a:r>
              <a:rPr lang="en-US" sz="5200" dirty="0" smtClean="0">
                <a:solidFill>
                  <a:schemeClr val="bg1"/>
                </a:solidFill>
                <a:latin typeface="Arial Unicode MS" pitchFamily="34" charset="-128"/>
                <a:ea typeface="Arial Unicode MS" pitchFamily="34" charset="-128"/>
                <a:cs typeface="Arial Unicode MS" pitchFamily="34" charset="-128"/>
              </a:rPr>
              <a:t>did God </a:t>
            </a:r>
            <a:r>
              <a:rPr lang="en-US" sz="5200" u="sng" dirty="0" smtClean="0">
                <a:solidFill>
                  <a:schemeClr val="bg1"/>
                </a:solidFill>
                <a:latin typeface="Arial Unicode MS" pitchFamily="34" charset="-128"/>
                <a:ea typeface="Arial Unicode MS" pitchFamily="34" charset="-128"/>
                <a:cs typeface="Arial Unicode MS" pitchFamily="34" charset="-128"/>
              </a:rPr>
              <a:t>hit him so hard</a:t>
            </a:r>
            <a:r>
              <a:rPr lang="en-US" sz="5200" dirty="0" smtClean="0">
                <a:solidFill>
                  <a:schemeClr val="bg1"/>
                </a:solidFill>
                <a:latin typeface="Arial Unicode MS" pitchFamily="34" charset="-128"/>
                <a:ea typeface="Arial Unicode MS" pitchFamily="34" charset="-128"/>
                <a:cs typeface="Arial Unicode MS" pitchFamily="34" charset="-128"/>
              </a:rPr>
              <a:t> in such a critical part of his body?</a:t>
            </a:r>
          </a:p>
          <a:p>
            <a:pPr lvl="0" algn="just"/>
            <a:r>
              <a:rPr lang="en-US" sz="5200" dirty="0" smtClean="0">
                <a:solidFill>
                  <a:srgbClr val="FFFF00"/>
                </a:solidFill>
                <a:latin typeface="Arial Unicode MS" pitchFamily="34" charset="-128"/>
                <a:ea typeface="Arial Unicode MS" pitchFamily="34" charset="-128"/>
                <a:cs typeface="Arial Unicode MS" pitchFamily="34" charset="-128"/>
              </a:rPr>
              <a:t>What was in the mind of God; what was God thinking?</a:t>
            </a:r>
          </a:p>
          <a:p>
            <a:pPr lvl="0" algn="just"/>
            <a:r>
              <a:rPr lang="en-US" sz="5200" dirty="0" smtClean="0">
                <a:solidFill>
                  <a:schemeClr val="bg1"/>
                </a:solidFill>
                <a:latin typeface="Arial Unicode MS" pitchFamily="34" charset="-128"/>
                <a:ea typeface="Arial Unicode MS" pitchFamily="34" charset="-128"/>
                <a:cs typeface="Arial Unicode MS" pitchFamily="34" charset="-128"/>
              </a:rPr>
              <a:t>What principles are we to draw from that narrative?</a:t>
            </a:r>
            <a:endParaRPr lang="en-US" sz="52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No </a:t>
            </a:r>
            <a:r>
              <a:rPr lang="en-US" sz="4000" b="1" dirty="0" smtClean="0">
                <a:solidFill>
                  <a:schemeClr val="bg1"/>
                </a:solidFill>
                <a:latin typeface="Arial Unicode MS" pitchFamily="34" charset="-128"/>
                <a:ea typeface="Arial Unicode MS" pitchFamily="34" charset="-128"/>
                <a:cs typeface="Arial Unicode MS" pitchFamily="34" charset="-128"/>
              </a:rPr>
              <a:t>matter how you look at it, there is no way anyone can do an exhaustive study to this passage, because we are missing so many clues </a:t>
            </a:r>
            <a:r>
              <a:rPr lang="en-US" sz="4000" b="1" dirty="0" smtClean="0">
                <a:solidFill>
                  <a:schemeClr val="bg1"/>
                </a:solidFill>
                <a:latin typeface="Arial Unicode MS" pitchFamily="34" charset="-128"/>
                <a:ea typeface="Arial Unicode MS" pitchFamily="34" charset="-128"/>
                <a:cs typeface="Arial Unicode MS" pitchFamily="34" charset="-128"/>
              </a:rPr>
              <a:t>to solve </a:t>
            </a:r>
            <a:r>
              <a:rPr lang="en-US" sz="4000" b="1" dirty="0" smtClean="0">
                <a:solidFill>
                  <a:schemeClr val="bg1"/>
                </a:solidFill>
                <a:latin typeface="Arial Unicode MS" pitchFamily="34" charset="-128"/>
                <a:ea typeface="Arial Unicode MS" pitchFamily="34" charset="-128"/>
                <a:cs typeface="Arial Unicode MS" pitchFamily="34" charset="-128"/>
              </a:rPr>
              <a:t>the puzzle.</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Just like a good detective would do, we are going to look for clues in order to recreate the scene and with the help of the Holy Spirit, draw some conclusion for the edification of our soul.</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algn="ctr"/>
            <a:r>
              <a:rPr lang="en-US" sz="4400" b="1" dirty="0" smtClean="0">
                <a:solidFill>
                  <a:srgbClr val="460000"/>
                </a:solidFill>
                <a:latin typeface="Arial Unicode MS" pitchFamily="34" charset="-128"/>
                <a:ea typeface="Arial Unicode MS" pitchFamily="34" charset="-128"/>
                <a:cs typeface="Arial Unicode MS" pitchFamily="34" charset="-128"/>
              </a:rPr>
              <a:t>A CLOSE LOOK AT THIS GEOGRAPHICAL </a:t>
            </a:r>
            <a:r>
              <a:rPr lang="en-US" sz="4400" b="1" dirty="0" smtClean="0">
                <a:solidFill>
                  <a:srgbClr val="460000"/>
                </a:solidFill>
                <a:latin typeface="Arial Unicode MS" pitchFamily="34" charset="-128"/>
                <a:ea typeface="Arial Unicode MS" pitchFamily="34" charset="-128"/>
                <a:cs typeface="Arial Unicode MS" pitchFamily="34" charset="-128"/>
              </a:rPr>
              <a:t>LOCATION</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ON HIS WAY TO PADDAN-ARAM</a:t>
            </a: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Genèse </a:t>
            </a:r>
            <a:r>
              <a:rPr lang="fr-FR" sz="4400" b="1" dirty="0" smtClean="0">
                <a:solidFill>
                  <a:srgbClr val="0033CC"/>
                </a:solidFill>
                <a:latin typeface="Arial Unicode MS" pitchFamily="34" charset="-128"/>
                <a:ea typeface="Arial Unicode MS" pitchFamily="34" charset="-128"/>
                <a:cs typeface="Arial Unicode MS" pitchFamily="34" charset="-128"/>
              </a:rPr>
              <a:t>28:11-17</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460000"/>
                </a:solidFill>
                <a:latin typeface="Arial Unicode MS" pitchFamily="34" charset="-128"/>
                <a:ea typeface="Arial Unicode MS" pitchFamily="34" charset="-128"/>
                <a:cs typeface="Arial Unicode MS" pitchFamily="34" charset="-128"/>
              </a:rPr>
              <a:t>11 Il arriva dans un lieu où il passa la nuit; car le soleil était couché. Il y prit une pierre, dont il fit son chevet, et il se coucha dans ce lieu-là.</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12 Il eut un songe. Et voici, une échelle était appuyée sur la terre, et son sommet touchait au ciel. Et voici, les anges de Dieu montaient et descendaient par cette échelle</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13 </a:t>
            </a:r>
            <a:r>
              <a:rPr lang="fr-FR" sz="4400" b="1" dirty="0" smtClean="0">
                <a:solidFill>
                  <a:srgbClr val="0033CC"/>
                </a:solidFill>
                <a:latin typeface="Arial Unicode MS" pitchFamily="34" charset="-128"/>
                <a:ea typeface="Arial Unicode MS" pitchFamily="34" charset="-128"/>
                <a:cs typeface="Arial Unicode MS" pitchFamily="34" charset="-128"/>
              </a:rPr>
              <a:t>Et voici, l'Éternel se tenait au-dessus d'elle; et il dit: Je suis l'Éternel, le Dieu d'Abraham, ton père, et le Dieu d'Isaac. La terre sur laquelle tu es couché, je la donnerai à toi et à ta postérité.</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460000"/>
                </a:solidFill>
                <a:latin typeface="Arial Unicode MS" pitchFamily="34" charset="-128"/>
                <a:ea typeface="Arial Unicode MS" pitchFamily="34" charset="-128"/>
                <a:cs typeface="Arial Unicode MS" pitchFamily="34" charset="-128"/>
              </a:rPr>
              <a:t>14 Ta postérité sera comme la poussière de la terre; tu t'étendras à l'occident et à l'orient, au septentrion et au midi; et toutes les familles de la terre seront bénies en toi et en ta postérité.</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buNone/>
            </a:pP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15 </a:t>
            </a:r>
            <a:r>
              <a:rPr lang="fr-FR" sz="4400" b="1" dirty="0" smtClean="0">
                <a:solidFill>
                  <a:srgbClr val="0033CC"/>
                </a:solidFill>
                <a:latin typeface="Arial Unicode MS" pitchFamily="34" charset="-128"/>
                <a:ea typeface="Arial Unicode MS" pitchFamily="34" charset="-128"/>
                <a:cs typeface="Arial Unicode MS" pitchFamily="34" charset="-128"/>
              </a:rPr>
              <a:t>Voici, je suis avec toi, je te garderai partout où tu iras, et je te ramènerai dans ce pays; car je ne t'abandonnerai point, que je n'aie exécuté ce que je te dis.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460000"/>
                </a:solidFill>
                <a:latin typeface="Arial Unicode MS" pitchFamily="34" charset="-128"/>
                <a:ea typeface="Arial Unicode MS" pitchFamily="34" charset="-128"/>
                <a:cs typeface="Arial Unicode MS" pitchFamily="34" charset="-128"/>
              </a:rPr>
              <a:t> 16 ¶ Jacob s'éveilla de son sommeil et il dit: Certainement, l'Éternel est en ce lieu, et moi, je ne le savais pas!</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17 Il eut peur, et dit: </a:t>
            </a:r>
            <a:r>
              <a:rPr lang="fr-FR" sz="4400" b="1" dirty="0" smtClean="0">
                <a:solidFill>
                  <a:srgbClr val="C00000"/>
                </a:solidFill>
                <a:latin typeface="Arial Unicode MS" pitchFamily="34" charset="-128"/>
                <a:ea typeface="Arial Unicode MS" pitchFamily="34" charset="-128"/>
                <a:cs typeface="Arial Unicode MS" pitchFamily="34" charset="-128"/>
              </a:rPr>
              <a:t>Que ce lieu est redoutable! </a:t>
            </a:r>
            <a:r>
              <a:rPr lang="fr-FR" sz="4400" b="1" dirty="0" smtClean="0">
                <a:solidFill>
                  <a:srgbClr val="0033CC"/>
                </a:solidFill>
                <a:latin typeface="Arial Unicode MS" pitchFamily="34" charset="-128"/>
                <a:ea typeface="Arial Unicode MS" pitchFamily="34" charset="-128"/>
                <a:cs typeface="Arial Unicode MS" pitchFamily="34" charset="-128"/>
              </a:rPr>
              <a:t>C'est ici la maison de Dieu, c'est ici la porte des cieux</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Night </a:t>
            </a:r>
            <a:r>
              <a:rPr lang="en-US" sz="4400" b="1" dirty="0" smtClean="0">
                <a:solidFill>
                  <a:srgbClr val="0033CC"/>
                </a:solidFill>
                <a:latin typeface="Arial Unicode MS" pitchFamily="34" charset="-128"/>
                <a:ea typeface="Arial Unicode MS" pitchFamily="34" charset="-128"/>
                <a:cs typeface="Arial Unicode MS" pitchFamily="34" charset="-128"/>
              </a:rPr>
              <a:t>travelers always have some tales.</a:t>
            </a:r>
          </a:p>
          <a:p>
            <a:pPr lvl="0" algn="just"/>
            <a:r>
              <a:rPr lang="en-US" sz="4400" b="1" dirty="0" smtClean="0">
                <a:solidFill>
                  <a:srgbClr val="460000"/>
                </a:solidFill>
                <a:latin typeface="Arial Unicode MS" pitchFamily="34" charset="-128"/>
                <a:ea typeface="Arial Unicode MS" pitchFamily="34" charset="-128"/>
                <a:cs typeface="Arial Unicode MS" pitchFamily="34" charset="-128"/>
              </a:rPr>
              <a:t>People are warned about certain areas.</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There are places that can give you a good chill.</a:t>
            </a:r>
          </a:p>
          <a:p>
            <a:pPr lvl="0" algn="just"/>
            <a:r>
              <a:rPr lang="en-US" sz="4400" b="1" dirty="0" smtClean="0">
                <a:solidFill>
                  <a:srgbClr val="460000"/>
                </a:solidFill>
                <a:latin typeface="Arial Unicode MS" pitchFamily="34" charset="-128"/>
                <a:ea typeface="Arial Unicode MS" pitchFamily="34" charset="-128"/>
                <a:cs typeface="Arial Unicode MS" pitchFamily="34" charset="-128"/>
              </a:rPr>
              <a:t>I see people jogging in the middle of a cemetery before daybreak or after sun set. (</a:t>
            </a:r>
            <a:r>
              <a:rPr lang="en-US" sz="4400" b="1" dirty="0" smtClean="0">
                <a:solidFill>
                  <a:srgbClr val="0033CC"/>
                </a:solidFill>
                <a:latin typeface="Arial Unicode MS" pitchFamily="34" charset="-128"/>
                <a:ea typeface="Arial Unicode MS" pitchFamily="34" charset="-128"/>
                <a:cs typeface="Arial Unicode MS" pitchFamily="34" charset="-128"/>
              </a:rPr>
              <a:t>That would not be </a:t>
            </a:r>
            <a:r>
              <a:rPr lang="en-US" sz="4400" b="1" dirty="0" smtClean="0">
                <a:solidFill>
                  <a:srgbClr val="0033CC"/>
                </a:solidFill>
                <a:latin typeface="Arial Unicode MS" pitchFamily="34" charset="-128"/>
                <a:ea typeface="Arial Unicode MS" pitchFamily="34" charset="-128"/>
                <a:cs typeface="Arial Unicode MS" pitchFamily="34" charset="-128"/>
              </a:rPr>
              <a:t>me or any normal Haitian I know</a:t>
            </a:r>
            <a:r>
              <a:rPr lang="en-US" sz="4400" b="1" dirty="0" smtClean="0">
                <a:solidFill>
                  <a:srgbClr val="460000"/>
                </a:solidFill>
                <a:latin typeface="Arial Unicode MS" pitchFamily="34" charset="-128"/>
                <a:ea typeface="Arial Unicode MS" pitchFamily="34" charset="-128"/>
                <a:cs typeface="Arial Unicode MS" pitchFamily="34" charset="-128"/>
              </a:rPr>
              <a:t>.)</a:t>
            </a:r>
            <a:endParaRPr lang="en-US" sz="44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bibletrack.com/notes/image/Jacob_journey.jpg"/>
          <p:cNvPicPr>
            <a:picLocks noGrp="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In our investigation of the location, we are given yet another clue.</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It wasn’t just a place where you can dream about angels, but you can expect to see them also with your naked eyes.</a:t>
            </a:r>
          </a:p>
          <a:p>
            <a:pPr lvl="0" algn="just"/>
            <a:r>
              <a:rPr lang="en-US" sz="4000" b="1" dirty="0" smtClean="0">
                <a:latin typeface="Arial Unicode MS" pitchFamily="34" charset="-128"/>
                <a:ea typeface="Arial Unicode MS" pitchFamily="34" charset="-128"/>
                <a:cs typeface="Arial Unicode MS" pitchFamily="34" charset="-128"/>
              </a:rPr>
              <a:t>On the way back home, Jacob hit that twilight zone again.</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The heavenly visitors, the watchers, the angels plagued this area</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b="1" u="sng" dirty="0" smtClean="0">
                <a:solidFill>
                  <a:srgbClr val="FFFF00"/>
                </a:solidFill>
                <a:latin typeface="Arial Unicode MS" pitchFamily="34" charset="-128"/>
                <a:ea typeface="Arial Unicode MS" pitchFamily="34" charset="-128"/>
                <a:cs typeface="Arial Unicode MS" pitchFamily="34" charset="-128"/>
              </a:rPr>
              <a:t>Genèse </a:t>
            </a:r>
            <a:r>
              <a:rPr lang="fr-FR" sz="4000" b="1" u="sng" dirty="0" smtClean="0">
                <a:solidFill>
                  <a:srgbClr val="FFFF00"/>
                </a:solidFill>
                <a:latin typeface="Arial Unicode MS" pitchFamily="34" charset="-128"/>
                <a:ea typeface="Arial Unicode MS" pitchFamily="34" charset="-128"/>
                <a:cs typeface="Arial Unicode MS" pitchFamily="34" charset="-128"/>
              </a:rPr>
              <a:t>32:1-2</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1 ¶ Jacob poursuivit son chemin; et des anges de Dieu le rencontrèrent.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2 En les voyant, Jacob dit: </a:t>
            </a:r>
            <a:r>
              <a:rPr lang="fr-FR" sz="4000" b="1" u="sng" dirty="0" smtClean="0">
                <a:solidFill>
                  <a:srgbClr val="FFFF00"/>
                </a:solidFill>
                <a:latin typeface="Arial Unicode MS" pitchFamily="34" charset="-128"/>
                <a:ea typeface="Arial Unicode MS" pitchFamily="34" charset="-128"/>
                <a:cs typeface="Arial Unicode MS" pitchFamily="34" charset="-128"/>
              </a:rPr>
              <a:t>C'est le camp de Dieu</a:t>
            </a:r>
            <a:r>
              <a:rPr lang="fr-FR" sz="4000" b="1" dirty="0" smtClean="0">
                <a:solidFill>
                  <a:srgbClr val="FFFF00"/>
                </a:solidFill>
                <a:latin typeface="Arial Unicode MS" pitchFamily="34" charset="-128"/>
                <a:ea typeface="Arial Unicode MS" pitchFamily="34" charset="-128"/>
                <a:cs typeface="Arial Unicode MS" pitchFamily="34" charset="-128"/>
              </a:rPr>
              <a:t>! Et il donna à ce lieu le nom de </a:t>
            </a:r>
            <a:r>
              <a:rPr lang="fr-FR" sz="4000" b="1" u="sng" dirty="0" err="1" smtClean="0">
                <a:solidFill>
                  <a:srgbClr val="FFFF00"/>
                </a:solidFill>
                <a:latin typeface="Arial Unicode MS" pitchFamily="34" charset="-128"/>
                <a:ea typeface="Arial Unicode MS" pitchFamily="34" charset="-128"/>
                <a:cs typeface="Arial Unicode MS" pitchFamily="34" charset="-128"/>
              </a:rPr>
              <a:t>Mahanaïm</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This must be even a more terrifying place than Area 51 in Nevada.</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In that geographical, corridor there must have been many ghost stories told over the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God </a:t>
            </a:r>
            <a:r>
              <a:rPr lang="en-US" sz="4000" b="1" dirty="0" smtClean="0">
                <a:latin typeface="Arial Unicode MS" pitchFamily="34" charset="-128"/>
                <a:ea typeface="Arial Unicode MS" pitchFamily="34" charset="-128"/>
                <a:cs typeface="Arial Unicode MS" pitchFamily="34" charset="-128"/>
              </a:rPr>
              <a:t>has a strong base in that </a:t>
            </a:r>
            <a:r>
              <a:rPr lang="en-US" sz="4000" b="1" dirty="0" smtClean="0">
                <a:latin typeface="Arial Unicode MS" pitchFamily="34" charset="-128"/>
                <a:ea typeface="Arial Unicode MS" pitchFamily="34" charset="-128"/>
                <a:cs typeface="Arial Unicode MS" pitchFamily="34" charset="-128"/>
              </a:rPr>
              <a:t>area for sure.</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On </a:t>
            </a:r>
            <a:r>
              <a:rPr lang="en-US" sz="4000" b="1" dirty="0" smtClean="0">
                <a:solidFill>
                  <a:srgbClr val="FFFF00"/>
                </a:solidFill>
                <a:latin typeface="Arial Unicode MS" pitchFamily="34" charset="-128"/>
                <a:ea typeface="Arial Unicode MS" pitchFamily="34" charset="-128"/>
                <a:cs typeface="Arial Unicode MS" pitchFamily="34" charset="-128"/>
              </a:rPr>
              <a:t>the way going, he saw angels and God in a </a:t>
            </a:r>
            <a:r>
              <a:rPr lang="en-US" sz="4000" b="1" dirty="0" smtClean="0">
                <a:solidFill>
                  <a:srgbClr val="FFFF00"/>
                </a:solidFill>
                <a:latin typeface="Arial Unicode MS" pitchFamily="34" charset="-128"/>
                <a:ea typeface="Arial Unicode MS" pitchFamily="34" charset="-128"/>
                <a:cs typeface="Arial Unicode MS" pitchFamily="34" charset="-128"/>
              </a:rPr>
              <a:t>dream.</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On </a:t>
            </a:r>
            <a:r>
              <a:rPr lang="en-US" sz="4000" b="1" dirty="0" smtClean="0">
                <a:latin typeface="Arial Unicode MS" pitchFamily="34" charset="-128"/>
                <a:ea typeface="Arial Unicode MS" pitchFamily="34" charset="-128"/>
                <a:cs typeface="Arial Unicode MS" pitchFamily="34" charset="-128"/>
              </a:rPr>
              <a:t>the way back, he saw angels and God in real life.</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There is a mystery in that zone.</a:t>
            </a:r>
          </a:p>
          <a:p>
            <a:pPr lvl="0" algn="just"/>
            <a:r>
              <a:rPr lang="en-US" sz="4000" b="1" dirty="0" smtClean="0">
                <a:latin typeface="Arial Unicode MS" pitchFamily="34" charset="-128"/>
                <a:ea typeface="Arial Unicode MS" pitchFamily="34" charset="-128"/>
                <a:cs typeface="Arial Unicode MS" pitchFamily="34" charset="-128"/>
              </a:rPr>
              <a:t>That reminds me of some places I hated passing by at nights growing up in Haiti.</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It </a:t>
            </a:r>
            <a:r>
              <a:rPr lang="en-US" sz="4000" b="1" dirty="0" smtClean="0">
                <a:latin typeface="Arial Unicode MS" pitchFamily="34" charset="-128"/>
                <a:ea typeface="Arial Unicode MS" pitchFamily="34" charset="-128"/>
                <a:cs typeface="Arial Unicode MS" pitchFamily="34" charset="-128"/>
              </a:rPr>
              <a:t>freaks me out to be in a place like this.</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Jacob made one more mistake; he crossed all his cattle and family on the other side of the Jordan, he himself remained alone on the other side of Jordan.</a:t>
            </a:r>
          </a:p>
          <a:p>
            <a:pPr lvl="0" algn="just"/>
            <a:r>
              <a:rPr lang="en-US" sz="4000" b="1" dirty="0" smtClean="0">
                <a:latin typeface="Arial Unicode MS" pitchFamily="34" charset="-128"/>
                <a:ea typeface="Arial Unicode MS" pitchFamily="34" charset="-128"/>
                <a:cs typeface="Arial Unicode MS" pitchFamily="34" charset="-128"/>
              </a:rPr>
              <a:t>Jacob feared a sudden attack of Esau.</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animals are easy to </a:t>
            </a:r>
            <a:r>
              <a:rPr lang="en-US" sz="4400" b="1" dirty="0" smtClean="0">
                <a:latin typeface="Arial Unicode MS" pitchFamily="34" charset="-128"/>
                <a:ea typeface="Arial Unicode MS" pitchFamily="34" charset="-128"/>
                <a:cs typeface="Arial Unicode MS" pitchFamily="34" charset="-128"/>
              </a:rPr>
              <a:t>spot.</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wives and children are easy to </a:t>
            </a:r>
            <a:r>
              <a:rPr lang="en-US" sz="4400" b="1" dirty="0" smtClean="0">
                <a:solidFill>
                  <a:srgbClr val="FFFF00"/>
                </a:solidFill>
                <a:latin typeface="Arial Unicode MS" pitchFamily="34" charset="-128"/>
                <a:ea typeface="Arial Unicode MS" pitchFamily="34" charset="-128"/>
                <a:cs typeface="Arial Unicode MS" pitchFamily="34" charset="-128"/>
              </a:rPr>
              <a:t>spot.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Jacob tried to stay under cover, hidden, in camouflage</a:t>
            </a:r>
            <a:r>
              <a:rPr lang="en-US"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solitude allowed him to pour his heart out to God</a:t>
            </a:r>
            <a:r>
              <a:rPr lang="en-US" sz="44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Jacob was crippled by fear.</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000" b="1" dirty="0" smtClean="0"/>
              <a:t>THE PRAYER OF JACOB </a:t>
            </a:r>
            <a:endParaRPr lang="en-US" sz="4000" dirty="0" smtClean="0"/>
          </a:p>
          <a:p>
            <a:pPr algn="just">
              <a:buNone/>
            </a:pPr>
            <a:r>
              <a:rPr lang="en-US" sz="4000" b="1" u="sng" dirty="0" err="1" smtClean="0">
                <a:solidFill>
                  <a:srgbClr val="FFFF00"/>
                </a:solidFill>
                <a:latin typeface="Arial Unicode MS" pitchFamily="34" charset="-128"/>
                <a:ea typeface="Arial Unicode MS" pitchFamily="34" charset="-128"/>
                <a:cs typeface="Arial Unicode MS" pitchFamily="34" charset="-128"/>
              </a:rPr>
              <a:t>Genèse</a:t>
            </a:r>
            <a:r>
              <a:rPr lang="en-US" sz="4000" b="1" u="sng" dirty="0" smtClean="0">
                <a:solidFill>
                  <a:srgbClr val="FFFF00"/>
                </a:solidFill>
                <a:latin typeface="Arial Unicode MS" pitchFamily="34" charset="-128"/>
                <a:ea typeface="Arial Unicode MS" pitchFamily="34" charset="-128"/>
                <a:cs typeface="Arial Unicode MS" pitchFamily="34" charset="-128"/>
              </a:rPr>
              <a:t> 32:9-13</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9 ¶ Jacob dit: Dieu de mon père Abraham, Dieu de mon père Isaac, Éternel, qui m'as dit: Retourne dans ton pays et dans ton lieu de naissance, et je te ferai du bien!</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10 Je suis trop petit pour toutes les grâces et pour toute la fidélité dont tu as usé envers ton serviteur; </a:t>
            </a:r>
            <a:r>
              <a:rPr lang="fr-FR" sz="4000" b="1" u="sng" dirty="0" smtClean="0">
                <a:solidFill>
                  <a:srgbClr val="FFFF00"/>
                </a:solidFill>
                <a:latin typeface="Arial Unicode MS" pitchFamily="34" charset="-128"/>
                <a:ea typeface="Arial Unicode MS" pitchFamily="34" charset="-128"/>
                <a:cs typeface="Arial Unicode MS" pitchFamily="34" charset="-128"/>
              </a:rPr>
              <a:t>car j'ai passé ce Jourdain avec mon bâton</a:t>
            </a:r>
            <a:r>
              <a:rPr lang="fr-FR" sz="4000" b="1" dirty="0" smtClean="0">
                <a:solidFill>
                  <a:srgbClr val="FFFF00"/>
                </a:solidFill>
                <a:latin typeface="Arial Unicode MS" pitchFamily="34" charset="-128"/>
                <a:ea typeface="Arial Unicode MS" pitchFamily="34" charset="-128"/>
                <a:cs typeface="Arial Unicode MS" pitchFamily="34" charset="-128"/>
              </a:rPr>
              <a:t>, et maintenant </a:t>
            </a:r>
            <a:r>
              <a:rPr lang="fr-FR" sz="4000" b="1" u="sng" dirty="0" smtClean="0">
                <a:solidFill>
                  <a:srgbClr val="FFFF00"/>
                </a:solidFill>
                <a:latin typeface="Arial Unicode MS" pitchFamily="34" charset="-128"/>
                <a:ea typeface="Arial Unicode MS" pitchFamily="34" charset="-128"/>
                <a:cs typeface="Arial Unicode MS" pitchFamily="34" charset="-128"/>
              </a:rPr>
              <a:t>je forme deux camps</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latin typeface="Arial Unicode MS" pitchFamily="34" charset="-128"/>
                <a:ea typeface="Arial Unicode MS" pitchFamily="34" charset="-128"/>
                <a:cs typeface="Arial Unicode MS" pitchFamily="34" charset="-128"/>
              </a:rPr>
              <a:t>11 </a:t>
            </a:r>
            <a:r>
              <a:rPr lang="fr-FR" sz="4000" b="1" u="sng" dirty="0" smtClean="0">
                <a:latin typeface="Arial Unicode MS" pitchFamily="34" charset="-128"/>
                <a:ea typeface="Arial Unicode MS" pitchFamily="34" charset="-128"/>
                <a:cs typeface="Arial Unicode MS" pitchFamily="34" charset="-128"/>
              </a:rPr>
              <a:t>Délivre-moi, je te prie, de la main de mon frère, de la main d'Ésaü</a:t>
            </a:r>
            <a:r>
              <a:rPr lang="fr-FR" sz="4000" b="1" dirty="0" smtClean="0">
                <a:latin typeface="Arial Unicode MS" pitchFamily="34" charset="-128"/>
                <a:ea typeface="Arial Unicode MS" pitchFamily="34" charset="-128"/>
                <a:cs typeface="Arial Unicode MS" pitchFamily="34" charset="-128"/>
              </a:rPr>
              <a:t>! car je crains qu'il ne vienne, et qu'il ne me frappe, avec la mère et les enfants.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FF00"/>
                </a:solidFill>
                <a:latin typeface="Arial Unicode MS" pitchFamily="34" charset="-128"/>
                <a:ea typeface="Arial Unicode MS" pitchFamily="34" charset="-128"/>
                <a:cs typeface="Arial Unicode MS" pitchFamily="34" charset="-128"/>
              </a:rPr>
              <a:t> 12 Et toi, tu as dit: </a:t>
            </a:r>
            <a:r>
              <a:rPr lang="fr-FR" sz="4000" b="1" u="sng" dirty="0" smtClean="0">
                <a:solidFill>
                  <a:srgbClr val="FFFF00"/>
                </a:solidFill>
                <a:latin typeface="Arial Unicode MS" pitchFamily="34" charset="-128"/>
                <a:ea typeface="Arial Unicode MS" pitchFamily="34" charset="-128"/>
                <a:cs typeface="Arial Unicode MS" pitchFamily="34" charset="-128"/>
              </a:rPr>
              <a:t>Je te ferai du bien</a:t>
            </a:r>
            <a:r>
              <a:rPr lang="fr-FR" sz="4000" b="1" dirty="0" smtClean="0">
                <a:solidFill>
                  <a:srgbClr val="FFFF00"/>
                </a:solidFill>
                <a:latin typeface="Arial Unicode MS" pitchFamily="34" charset="-128"/>
                <a:ea typeface="Arial Unicode MS" pitchFamily="34" charset="-128"/>
                <a:cs typeface="Arial Unicode MS" pitchFamily="34" charset="-128"/>
              </a:rPr>
              <a:t>, et </a:t>
            </a:r>
            <a:r>
              <a:rPr lang="fr-FR" sz="4000" b="1" u="sng" dirty="0" smtClean="0">
                <a:solidFill>
                  <a:srgbClr val="FFFF00"/>
                </a:solidFill>
                <a:latin typeface="Arial Unicode MS" pitchFamily="34" charset="-128"/>
                <a:ea typeface="Arial Unicode MS" pitchFamily="34" charset="-128"/>
                <a:cs typeface="Arial Unicode MS" pitchFamily="34" charset="-128"/>
              </a:rPr>
              <a:t>je rendrai ta postérité comme le sable de la mer, si abondant qu'on ne saurait le compter.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13 ¶ C'est dans ce lieu-là que Jacob passa la nuit. . </a:t>
            </a:r>
            <a:r>
              <a:rPr lang="fr-FR" sz="4000" b="1" i="1" dirty="0" smtClean="0"/>
              <a:t>.</a:t>
            </a:r>
            <a:endParaRPr lang="en-US" sz="40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Autofit/>
          </a:bodyPr>
          <a:lstStyle/>
          <a:p>
            <a:pPr algn="ctr">
              <a:buNone/>
            </a:pPr>
            <a:r>
              <a:rPr lang="en-US" sz="4000" b="1" dirty="0" smtClean="0">
                <a:solidFill>
                  <a:schemeClr val="tx1"/>
                </a:solidFill>
                <a:latin typeface="Arial Unicode MS" pitchFamily="34" charset="-128"/>
                <a:ea typeface="Arial Unicode MS" pitchFamily="34" charset="-128"/>
                <a:cs typeface="Arial Unicode MS" pitchFamily="34" charset="-128"/>
              </a:rPr>
              <a:t>SIGNIFICANCE OF THE PRAYER OF JACOB</a:t>
            </a:r>
          </a:p>
          <a:p>
            <a:pPr lvl="0" algn="just"/>
            <a:r>
              <a:rPr lang="en-US" sz="4400" b="1" dirty="0" smtClean="0">
                <a:latin typeface="Arial Unicode MS" pitchFamily="34" charset="-128"/>
                <a:ea typeface="Arial Unicode MS" pitchFamily="34" charset="-128"/>
                <a:cs typeface="Arial Unicode MS" pitchFamily="34" charset="-128"/>
              </a:rPr>
              <a:t>Jacob was of course in a state of confusion</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Why should the will of God’s be so hard to follow?</a:t>
            </a:r>
          </a:p>
          <a:p>
            <a:pPr lvl="0" algn="just"/>
            <a:r>
              <a:rPr lang="en-US" sz="4400" b="1" dirty="0" smtClean="0">
                <a:latin typeface="Arial Unicode MS" pitchFamily="34" charset="-128"/>
                <a:ea typeface="Arial Unicode MS" pitchFamily="34" charset="-128"/>
                <a:cs typeface="Arial Unicode MS" pitchFamily="34" charset="-128"/>
              </a:rPr>
              <a:t>Why must there be a challenge at every step of the way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rmAutofit/>
          </a:bodyPr>
          <a:lstStyle/>
          <a:p>
            <a:pPr lvl="0"/>
            <a:r>
              <a:rPr lang="en-US" sz="4000" b="1" dirty="0" smtClean="0">
                <a:latin typeface="Arial Unicode MS" pitchFamily="34" charset="-128"/>
                <a:ea typeface="Arial Unicode MS" pitchFamily="34" charset="-128"/>
                <a:cs typeface="Arial Unicode MS" pitchFamily="34" charset="-128"/>
              </a:rPr>
              <a:t>Why </a:t>
            </a:r>
            <a:r>
              <a:rPr lang="en-US" sz="4000" b="1" dirty="0" smtClean="0">
                <a:latin typeface="Arial Unicode MS" pitchFamily="34" charset="-128"/>
                <a:ea typeface="Arial Unicode MS" pitchFamily="34" charset="-128"/>
                <a:cs typeface="Arial Unicode MS" pitchFamily="34" charset="-128"/>
              </a:rPr>
              <a:t>must danger be so imminent everywhere, when you try to be obedient to God?</a:t>
            </a:r>
          </a:p>
          <a:p>
            <a:pPr lvl="0"/>
            <a:r>
              <a:rPr lang="en-US" sz="4000" b="1" dirty="0" smtClean="0">
                <a:solidFill>
                  <a:schemeClr val="tx1"/>
                </a:solidFill>
                <a:latin typeface="Arial Unicode MS" pitchFamily="34" charset="-128"/>
                <a:ea typeface="Arial Unicode MS" pitchFamily="34" charset="-128"/>
                <a:cs typeface="Arial Unicode MS" pitchFamily="34" charset="-128"/>
              </a:rPr>
              <a:t>Challenges can make you </a:t>
            </a:r>
            <a:r>
              <a:rPr lang="en-US" sz="4000" b="1" u="sng" dirty="0" smtClean="0">
                <a:solidFill>
                  <a:schemeClr val="tx1"/>
                </a:solidFill>
                <a:latin typeface="Arial Unicode MS" pitchFamily="34" charset="-128"/>
                <a:ea typeface="Arial Unicode MS" pitchFamily="34" charset="-128"/>
                <a:cs typeface="Arial Unicode MS" pitchFamily="34" charset="-128"/>
              </a:rPr>
              <a:t>question yourself</a:t>
            </a:r>
            <a:r>
              <a:rPr lang="en-US" sz="4000" b="1" dirty="0" smtClean="0">
                <a:solidFill>
                  <a:schemeClr val="tx1"/>
                </a:solidFill>
                <a:latin typeface="Arial Unicode MS" pitchFamily="34" charset="-128"/>
                <a:ea typeface="Arial Unicode MS" pitchFamily="34" charset="-128"/>
                <a:cs typeface="Arial Unicode MS" pitchFamily="34" charset="-128"/>
              </a:rPr>
              <a:t>.</a:t>
            </a:r>
          </a:p>
          <a:p>
            <a:pPr lvl="0"/>
            <a:r>
              <a:rPr lang="en-US" sz="4000" b="1" dirty="0" smtClean="0">
                <a:latin typeface="Arial Unicode MS" pitchFamily="34" charset="-128"/>
                <a:ea typeface="Arial Unicode MS" pitchFamily="34" charset="-128"/>
                <a:cs typeface="Arial Unicode MS" pitchFamily="34" charset="-128"/>
              </a:rPr>
              <a:t>Challenges can make you </a:t>
            </a:r>
            <a:r>
              <a:rPr lang="en-US" sz="4000" b="1" u="sng" dirty="0" smtClean="0">
                <a:latin typeface="Arial Unicode MS" pitchFamily="34" charset="-128"/>
                <a:ea typeface="Arial Unicode MS" pitchFamily="34" charset="-128"/>
                <a:cs typeface="Arial Unicode MS" pitchFamily="34" charset="-128"/>
              </a:rPr>
              <a:t>question God</a:t>
            </a:r>
            <a:r>
              <a:rPr lang="en-US" sz="4000" b="1" dirty="0" smtClean="0">
                <a:latin typeface="Arial Unicode MS" pitchFamily="34" charset="-128"/>
                <a:ea typeface="Arial Unicode MS" pitchFamily="34" charset="-128"/>
                <a:cs typeface="Arial Unicode MS" pitchFamily="34" charset="-128"/>
              </a:rPr>
              <a:t>.</a:t>
            </a:r>
          </a:p>
          <a:p>
            <a:pPr lvl="0"/>
            <a:r>
              <a:rPr lang="en-US" sz="4000" b="1" dirty="0" smtClean="0">
                <a:solidFill>
                  <a:schemeClr val="tx1"/>
                </a:solidFill>
                <a:latin typeface="Arial Unicode MS" pitchFamily="34" charset="-128"/>
                <a:ea typeface="Arial Unicode MS" pitchFamily="34" charset="-128"/>
                <a:cs typeface="Arial Unicode MS" pitchFamily="34" charset="-128"/>
              </a:rPr>
              <a:t>Challenges can make you doubt your mission, and </a:t>
            </a:r>
            <a:r>
              <a:rPr lang="en-US" sz="4000" b="1" u="sng" dirty="0" smtClean="0">
                <a:solidFill>
                  <a:schemeClr val="tx1"/>
                </a:solidFill>
                <a:latin typeface="Arial Unicode MS" pitchFamily="34" charset="-128"/>
                <a:ea typeface="Arial Unicode MS" pitchFamily="34" charset="-128"/>
                <a:cs typeface="Arial Unicode MS" pitchFamily="34" charset="-128"/>
              </a:rPr>
              <a:t>your relationship with God</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Challenges </a:t>
            </a:r>
            <a:r>
              <a:rPr lang="en-US" sz="4800" b="1" dirty="0" smtClean="0">
                <a:latin typeface="Arial Unicode MS" pitchFamily="34" charset="-128"/>
                <a:ea typeface="Arial Unicode MS" pitchFamily="34" charset="-128"/>
                <a:cs typeface="Arial Unicode MS" pitchFamily="34" charset="-128"/>
              </a:rPr>
              <a:t>can bring </a:t>
            </a:r>
            <a:r>
              <a:rPr lang="en-US" sz="4800" b="1" u="sng" dirty="0" smtClean="0">
                <a:latin typeface="Arial Unicode MS" pitchFamily="34" charset="-128"/>
                <a:ea typeface="Arial Unicode MS" pitchFamily="34" charset="-128"/>
                <a:cs typeface="Arial Unicode MS" pitchFamily="34" charset="-128"/>
              </a:rPr>
              <a:t>confusion</a:t>
            </a:r>
            <a:r>
              <a:rPr lang="en-US" sz="4800" b="1" dirty="0" smtClean="0">
                <a:latin typeface="Arial Unicode MS" pitchFamily="34" charset="-128"/>
                <a:ea typeface="Arial Unicode MS" pitchFamily="34" charset="-128"/>
                <a:cs typeface="Arial Unicode MS" pitchFamily="34" charset="-128"/>
              </a:rPr>
              <a:t>, </a:t>
            </a:r>
            <a:r>
              <a:rPr lang="en-US" sz="4800" b="1" u="sng" dirty="0" smtClean="0">
                <a:latin typeface="Arial Unicode MS" pitchFamily="34" charset="-128"/>
                <a:ea typeface="Arial Unicode MS" pitchFamily="34" charset="-128"/>
                <a:cs typeface="Arial Unicode MS" pitchFamily="34" charset="-128"/>
              </a:rPr>
              <a:t>discouragement</a:t>
            </a:r>
            <a:r>
              <a:rPr lang="en-US" sz="4800" b="1" dirty="0" smtClean="0">
                <a:latin typeface="Arial Unicode MS" pitchFamily="34" charset="-128"/>
                <a:ea typeface="Arial Unicode MS" pitchFamily="34" charset="-128"/>
                <a:cs typeface="Arial Unicode MS" pitchFamily="34" charset="-128"/>
              </a:rPr>
              <a:t>, </a:t>
            </a:r>
            <a:r>
              <a:rPr lang="en-US" sz="4800" b="1" u="sng" dirty="0" smtClean="0">
                <a:latin typeface="Arial Unicode MS" pitchFamily="34" charset="-128"/>
                <a:ea typeface="Arial Unicode MS" pitchFamily="34" charset="-128"/>
                <a:cs typeface="Arial Unicode MS" pitchFamily="34" charset="-128"/>
              </a:rPr>
              <a:t>self doubt</a:t>
            </a:r>
            <a:r>
              <a:rPr lang="en-US" sz="4800" b="1" dirty="0" smtClean="0">
                <a:latin typeface="Arial Unicode MS" pitchFamily="34" charset="-128"/>
                <a:ea typeface="Arial Unicode MS" pitchFamily="34" charset="-128"/>
                <a:cs typeface="Arial Unicode MS" pitchFamily="34" charset="-128"/>
              </a:rPr>
              <a:t>, </a:t>
            </a:r>
            <a:r>
              <a:rPr lang="en-US" sz="4800" b="1" u="sng" dirty="0" smtClean="0">
                <a:latin typeface="Arial Unicode MS" pitchFamily="34" charset="-128"/>
                <a:ea typeface="Arial Unicode MS" pitchFamily="34" charset="-128"/>
                <a:cs typeface="Arial Unicode MS" pitchFamily="34" charset="-128"/>
              </a:rPr>
              <a:t>abandonment</a:t>
            </a:r>
            <a:r>
              <a:rPr lang="en-US" sz="4800" b="1" dirty="0" smtClean="0">
                <a:latin typeface="Arial Unicode MS" pitchFamily="34" charset="-128"/>
                <a:ea typeface="Arial Unicode MS" pitchFamily="34" charset="-128"/>
                <a:cs typeface="Arial Unicode MS" pitchFamily="34" charset="-128"/>
              </a:rPr>
              <a:t>, and </a:t>
            </a:r>
            <a:r>
              <a:rPr lang="en-US" sz="4800" b="1" u="sng" dirty="0" smtClean="0">
                <a:latin typeface="Arial Unicode MS" pitchFamily="34" charset="-128"/>
                <a:ea typeface="Arial Unicode MS" pitchFamily="34" charset="-128"/>
                <a:cs typeface="Arial Unicode MS" pitchFamily="34" charset="-128"/>
              </a:rPr>
              <a:t>failure</a:t>
            </a:r>
            <a:r>
              <a:rPr lang="en-US" sz="4800" b="1" dirty="0" smtClean="0">
                <a:latin typeface="Arial Unicode MS" pitchFamily="34" charset="-128"/>
                <a:ea typeface="Arial Unicode MS" pitchFamily="34" charset="-128"/>
                <a:cs typeface="Arial Unicode MS" pitchFamily="34" charset="-128"/>
              </a:rPr>
              <a:t>. </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Jacob </a:t>
            </a:r>
            <a:r>
              <a:rPr lang="en-US" sz="4800" b="1" dirty="0" smtClean="0">
                <a:solidFill>
                  <a:schemeClr val="tx1"/>
                </a:solidFill>
                <a:latin typeface="Arial Unicode MS" pitchFamily="34" charset="-128"/>
                <a:ea typeface="Arial Unicode MS" pitchFamily="34" charset="-128"/>
                <a:cs typeface="Arial Unicode MS" pitchFamily="34" charset="-128"/>
              </a:rPr>
              <a:t>reminded </a:t>
            </a:r>
            <a:r>
              <a:rPr lang="en-US" sz="4800" b="1" dirty="0" smtClean="0">
                <a:solidFill>
                  <a:schemeClr val="tx1"/>
                </a:solidFill>
                <a:latin typeface="Arial Unicode MS" pitchFamily="34" charset="-128"/>
                <a:ea typeface="Arial Unicode MS" pitchFamily="34" charset="-128"/>
                <a:cs typeface="Arial Unicode MS" pitchFamily="34" charset="-128"/>
              </a:rPr>
              <a:t>God, that you are the cause of all that.</a:t>
            </a:r>
          </a:p>
          <a:p>
            <a:pPr lvl="1" algn="just"/>
            <a:r>
              <a:rPr lang="en-US" sz="4800" b="1" dirty="0" smtClean="0">
                <a:latin typeface="Arial Unicode MS" pitchFamily="34" charset="-128"/>
                <a:ea typeface="Arial Unicode MS" pitchFamily="34" charset="-128"/>
                <a:cs typeface="Arial Unicode MS" pitchFamily="34" charset="-128"/>
              </a:rPr>
              <a:t>You were the one who told me to come </a:t>
            </a:r>
            <a:r>
              <a:rPr lang="en-US" sz="4800" b="1" dirty="0" smtClean="0">
                <a:latin typeface="Arial Unicode MS" pitchFamily="34" charset="-128"/>
                <a:ea typeface="Arial Unicode MS" pitchFamily="34" charset="-128"/>
                <a:cs typeface="Arial Unicode MS" pitchFamily="34" charset="-128"/>
              </a:rPr>
              <a:t>back.</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rmAutofit/>
          </a:bodyPr>
          <a:lstStyle/>
          <a:p>
            <a:pPr lvl="1" algn="just"/>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were the one who told me you would be with me and you were.</a:t>
            </a:r>
          </a:p>
          <a:p>
            <a:pPr lvl="1" algn="just"/>
            <a:r>
              <a:rPr lang="en-US" sz="4400" b="1" dirty="0" smtClean="0">
                <a:solidFill>
                  <a:schemeClr val="tx1"/>
                </a:solidFill>
                <a:latin typeface="Arial Unicode MS" pitchFamily="34" charset="-128"/>
                <a:ea typeface="Arial Unicode MS" pitchFamily="34" charset="-128"/>
                <a:cs typeface="Arial Unicode MS" pitchFamily="34" charset="-128"/>
              </a:rPr>
              <a:t>You were the one who told me I would be rich and I am.</a:t>
            </a:r>
          </a:p>
          <a:p>
            <a:pPr lvl="1" algn="just"/>
            <a:r>
              <a:rPr lang="en-US" sz="4400" b="1" dirty="0" smtClean="0">
                <a:latin typeface="Arial Unicode MS" pitchFamily="34" charset="-128"/>
                <a:ea typeface="Arial Unicode MS" pitchFamily="34" charset="-128"/>
                <a:cs typeface="Arial Unicode MS" pitchFamily="34" charset="-128"/>
              </a:rPr>
              <a:t>You were the one who told me I would have a safe journey, why then is Esau approaching with 400 hundred men</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Many </a:t>
            </a:r>
            <a:r>
              <a:rPr lang="en-US" sz="4800" b="1" dirty="0" smtClean="0">
                <a:latin typeface="Arial Unicode MS" pitchFamily="34" charset="-128"/>
                <a:ea typeface="Arial Unicode MS" pitchFamily="34" charset="-128"/>
                <a:cs typeface="Arial Unicode MS" pitchFamily="34" charset="-128"/>
              </a:rPr>
              <a:t>servants of God, myself included, have travelled in that same valley where Jacob is now.</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A strong revelation of God and a confusing reality to follow.</a:t>
            </a:r>
          </a:p>
          <a:p>
            <a:pPr lvl="0" algn="just"/>
            <a:r>
              <a:rPr lang="en-US" sz="4800" b="1" dirty="0" smtClean="0">
                <a:latin typeface="Arial Unicode MS" pitchFamily="34" charset="-128"/>
                <a:ea typeface="Arial Unicode MS" pitchFamily="34" charset="-128"/>
                <a:cs typeface="Arial Unicode MS" pitchFamily="34" charset="-128"/>
              </a:rPr>
              <a:t>A strong promise and a disappointing reality</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Why </a:t>
            </a:r>
            <a:r>
              <a:rPr lang="en-US" sz="4400" b="1" dirty="0" smtClean="0">
                <a:latin typeface="Arial Unicode MS" pitchFamily="34" charset="-128"/>
                <a:ea typeface="Arial Unicode MS" pitchFamily="34" charset="-128"/>
                <a:cs typeface="Arial Unicode MS" pitchFamily="34" charset="-128"/>
              </a:rPr>
              <a:t>would somebody march toward you with 400 hundred men to welcome you?</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Some blessings really look like a </a:t>
            </a:r>
            <a:r>
              <a:rPr lang="en-US" sz="4400" b="1" u="sng" dirty="0" smtClean="0">
                <a:solidFill>
                  <a:schemeClr val="tx1"/>
                </a:solidFill>
                <a:latin typeface="Arial Unicode MS" pitchFamily="34" charset="-128"/>
                <a:ea typeface="Arial Unicode MS" pitchFamily="34" charset="-128"/>
                <a:cs typeface="Arial Unicode MS" pitchFamily="34" charset="-128"/>
              </a:rPr>
              <a:t>curse</a:t>
            </a:r>
            <a:r>
              <a:rPr lang="en-US" sz="4400" b="1" dirty="0" smtClean="0">
                <a:solidFill>
                  <a:schemeClr val="tx1"/>
                </a:solidFill>
                <a:latin typeface="Arial Unicode MS" pitchFamily="34" charset="-128"/>
                <a:ea typeface="Arial Unicode MS" pitchFamily="34" charset="-128"/>
                <a:cs typeface="Arial Unicode MS" pitchFamily="34" charset="-128"/>
              </a:rPr>
              <a:t> at first.</a:t>
            </a:r>
          </a:p>
          <a:p>
            <a:pPr lvl="0" algn="just"/>
            <a:r>
              <a:rPr lang="en-US" sz="4400" b="1" dirty="0" smtClean="0">
                <a:latin typeface="Arial Unicode MS" pitchFamily="34" charset="-128"/>
                <a:ea typeface="Arial Unicode MS" pitchFamily="34" charset="-128"/>
                <a:cs typeface="Arial Unicode MS" pitchFamily="34" charset="-128"/>
              </a:rPr>
              <a:t>All Jacob could preclude is: 400 men for the massacre of Jacob and his family.</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b="1" dirty="0" smtClean="0">
                <a:solidFill>
                  <a:srgbClr val="0033CC"/>
                </a:solidFill>
                <a:latin typeface="Arial Unicode MS" pitchFamily="34" charset="-128"/>
                <a:ea typeface="Arial Unicode MS" pitchFamily="34" charset="-128"/>
                <a:cs typeface="Arial Unicode MS" pitchFamily="34" charset="-128"/>
              </a:rPr>
              <a:t>THE WRESTLING MATCH BETWEEN GOD AND JACOB</a:t>
            </a:r>
          </a:p>
          <a:p>
            <a:pPr algn="just"/>
            <a:r>
              <a:rPr lang="fr-FR" sz="4000" b="1" i="1" u="sng" dirty="0" smtClean="0">
                <a:solidFill>
                  <a:schemeClr val="tx1"/>
                </a:solidFill>
                <a:latin typeface="Arial Unicode MS" pitchFamily="34" charset="-128"/>
                <a:ea typeface="Arial Unicode MS" pitchFamily="34" charset="-128"/>
                <a:cs typeface="Arial Unicode MS" pitchFamily="34" charset="-128"/>
              </a:rPr>
              <a:t>Genèse 32:24-</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i="1" dirty="0" smtClean="0">
                <a:solidFill>
                  <a:schemeClr val="tx1"/>
                </a:solidFill>
                <a:latin typeface="Arial Unicode MS" pitchFamily="34" charset="-128"/>
                <a:ea typeface="Arial Unicode MS" pitchFamily="34" charset="-128"/>
                <a:cs typeface="Arial Unicode MS" pitchFamily="34" charset="-128"/>
              </a:rPr>
              <a:t>24 ¶ Jacob demeura seul. Alors un homme lutta avec lui jusqu'au lever de l'aurore.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There are several questions that arise with the presence of that mysterious night visitor.</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Could you be fighting God and not know it</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Could </a:t>
            </a:r>
            <a:r>
              <a:rPr lang="en-US" sz="4000" b="1" dirty="0" smtClean="0">
                <a:solidFill>
                  <a:schemeClr val="tx1"/>
                </a:solidFill>
                <a:latin typeface="Arial Unicode MS" pitchFamily="34" charset="-128"/>
                <a:ea typeface="Arial Unicode MS" pitchFamily="34" charset="-128"/>
                <a:cs typeface="Arial Unicode MS" pitchFamily="34" charset="-128"/>
              </a:rPr>
              <a:t>you have been fighting God and mistake Him for Satan?</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Could you have been fighting God and mistake him for a man?</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Could you be fighting God in a bizarre form?</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There must be a legend that says that if you ever meet a phantom don’t let them go until they bless you, otherwise you will die.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chemeClr val="tx1"/>
                </a:solidFill>
                <a:latin typeface="Arial Unicode MS" pitchFamily="34" charset="-128"/>
                <a:ea typeface="Arial Unicode MS" pitchFamily="34" charset="-128"/>
                <a:cs typeface="Arial Unicode MS" pitchFamily="34" charset="-128"/>
              </a:rPr>
              <a:t>Jacob </a:t>
            </a:r>
            <a:r>
              <a:rPr lang="en-US" sz="4800" b="1" dirty="0" smtClean="0">
                <a:solidFill>
                  <a:schemeClr val="tx1"/>
                </a:solidFill>
                <a:latin typeface="Arial Unicode MS" pitchFamily="34" charset="-128"/>
                <a:ea typeface="Arial Unicode MS" pitchFamily="34" charset="-128"/>
                <a:cs typeface="Arial Unicode MS" pitchFamily="34" charset="-128"/>
              </a:rPr>
              <a:t>should be the one running away, yet Jacob is the one holding on to the stranger</a:t>
            </a:r>
          </a:p>
          <a:p>
            <a:pPr lvl="0" algn="just"/>
            <a:r>
              <a:rPr lang="en-US" sz="4800" b="1" dirty="0" smtClean="0">
                <a:solidFill>
                  <a:srgbClr val="0033CC"/>
                </a:solidFill>
                <a:latin typeface="Arial Unicode MS" pitchFamily="34" charset="-128"/>
                <a:ea typeface="Arial Unicode MS" pitchFamily="34" charset="-128"/>
                <a:cs typeface="Arial Unicode MS" pitchFamily="34" charset="-128"/>
              </a:rPr>
              <a:t>Where did Jacob find that bravery all a sudden?</a:t>
            </a:r>
          </a:p>
          <a:p>
            <a:pPr lvl="0" algn="just"/>
            <a:r>
              <a:rPr lang="en-US" sz="4800" b="1" dirty="0" smtClean="0">
                <a:solidFill>
                  <a:schemeClr val="tx1"/>
                </a:solidFill>
                <a:latin typeface="Arial Unicode MS" pitchFamily="34" charset="-128"/>
                <a:ea typeface="Arial Unicode MS" pitchFamily="34" charset="-128"/>
                <a:cs typeface="Arial Unicode MS" pitchFamily="34" charset="-128"/>
              </a:rPr>
              <a:t>Isn’t it the same Jacob who </a:t>
            </a:r>
            <a:r>
              <a:rPr lang="en-US" sz="4800" b="1" dirty="0" smtClean="0">
                <a:solidFill>
                  <a:schemeClr val="tx1"/>
                </a:solidFill>
                <a:latin typeface="Arial Unicode MS" pitchFamily="34" charset="-128"/>
                <a:ea typeface="Arial Unicode MS" pitchFamily="34" charset="-128"/>
                <a:cs typeface="Arial Unicode MS" pitchFamily="34" charset="-128"/>
              </a:rPr>
              <a:t>was so </a:t>
            </a:r>
            <a:r>
              <a:rPr lang="en-US" sz="4800" b="1" dirty="0" smtClean="0">
                <a:solidFill>
                  <a:schemeClr val="tx1"/>
                </a:solidFill>
                <a:latin typeface="Arial Unicode MS" pitchFamily="34" charset="-128"/>
                <a:ea typeface="Arial Unicode MS" pitchFamily="34" charset="-128"/>
                <a:cs typeface="Arial Unicode MS" pitchFamily="34" charset="-128"/>
              </a:rPr>
              <a:t>scared </a:t>
            </a:r>
            <a:r>
              <a:rPr lang="en-US" sz="4800" b="1" dirty="0" smtClean="0">
                <a:solidFill>
                  <a:schemeClr val="tx1"/>
                </a:solidFill>
                <a:latin typeface="Arial Unicode MS" pitchFamily="34" charset="-128"/>
                <a:ea typeface="Arial Unicode MS" pitchFamily="34" charset="-128"/>
                <a:cs typeface="Arial Unicode MS" pitchFamily="34" charset="-128"/>
              </a:rPr>
              <a:t>upon hearing </a:t>
            </a:r>
            <a:r>
              <a:rPr lang="en-US" sz="4800" b="1" dirty="0" smtClean="0">
                <a:solidFill>
                  <a:schemeClr val="tx1"/>
                </a:solidFill>
                <a:latin typeface="Arial Unicode MS" pitchFamily="34" charset="-128"/>
                <a:ea typeface="Arial Unicode MS" pitchFamily="34" charset="-128"/>
                <a:cs typeface="Arial Unicode MS" pitchFamily="34" charset="-128"/>
              </a:rPr>
              <a:t>the approach of Esau</a:t>
            </a:r>
            <a:r>
              <a:rPr lang="en-US" sz="4800" b="1" dirty="0" smtClean="0">
                <a:solidFill>
                  <a:schemeClr val="tx1"/>
                </a:solidFill>
                <a:latin typeface="Arial Unicode MS" pitchFamily="34" charset="-128"/>
                <a:ea typeface="Arial Unicode MS" pitchFamily="34" charset="-128"/>
                <a:cs typeface="Arial Unicode MS" pitchFamily="34" charset="-128"/>
              </a:rPr>
              <a:t>.</a:t>
            </a:r>
            <a:endParaRPr lang="en-US" sz="48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u="sng" dirty="0" smtClean="0">
                <a:solidFill>
                  <a:srgbClr val="0033CC"/>
                </a:solidFill>
                <a:latin typeface="Arial Unicode MS" pitchFamily="34" charset="-128"/>
                <a:ea typeface="Arial Unicode MS" pitchFamily="34" charset="-128"/>
                <a:cs typeface="Arial Unicode MS" pitchFamily="34" charset="-128"/>
              </a:rPr>
              <a:t>Genèse </a:t>
            </a:r>
            <a:r>
              <a:rPr lang="fr-FR" sz="4000" b="1" u="sng" dirty="0" smtClean="0">
                <a:solidFill>
                  <a:srgbClr val="0033CC"/>
                </a:solidFill>
                <a:latin typeface="Arial Unicode MS" pitchFamily="34" charset="-128"/>
                <a:ea typeface="Arial Unicode MS" pitchFamily="34" charset="-128"/>
                <a:cs typeface="Arial Unicode MS" pitchFamily="34" charset="-128"/>
              </a:rPr>
              <a:t>32:24-31</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chemeClr val="tx1"/>
                </a:solidFill>
                <a:latin typeface="Arial Unicode MS" pitchFamily="34" charset="-128"/>
                <a:ea typeface="Arial Unicode MS" pitchFamily="34" charset="-128"/>
                <a:cs typeface="Arial Unicode MS" pitchFamily="34" charset="-128"/>
              </a:rPr>
              <a:t>24 ¶ Jacob demeura seul. Alors un homme lutta avec lui jusqu'au lever de l'aurore.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25 Voyant qu'il ne </a:t>
            </a:r>
            <a:r>
              <a:rPr lang="fr-FR" sz="4000" b="1" u="sng" dirty="0" smtClean="0">
                <a:solidFill>
                  <a:srgbClr val="0033CC"/>
                </a:solidFill>
                <a:latin typeface="Arial Unicode MS" pitchFamily="34" charset="-128"/>
                <a:ea typeface="Arial Unicode MS" pitchFamily="34" charset="-128"/>
                <a:cs typeface="Arial Unicode MS" pitchFamily="34" charset="-128"/>
              </a:rPr>
              <a:t>pouvait le vaincre</a:t>
            </a:r>
            <a:r>
              <a:rPr lang="fr-FR" sz="4000" b="1" dirty="0" smtClean="0">
                <a:solidFill>
                  <a:srgbClr val="0033CC"/>
                </a:solidFill>
                <a:latin typeface="Arial Unicode MS" pitchFamily="34" charset="-128"/>
                <a:ea typeface="Arial Unicode MS" pitchFamily="34" charset="-128"/>
                <a:cs typeface="Arial Unicode MS" pitchFamily="34" charset="-128"/>
              </a:rPr>
              <a:t>, cet homme le frappa à </a:t>
            </a:r>
            <a:r>
              <a:rPr lang="fr-FR" sz="4000" b="1" u="sng" dirty="0" smtClean="0">
                <a:solidFill>
                  <a:srgbClr val="0033CC"/>
                </a:solidFill>
                <a:latin typeface="Arial Unicode MS" pitchFamily="34" charset="-128"/>
                <a:ea typeface="Arial Unicode MS" pitchFamily="34" charset="-128"/>
                <a:cs typeface="Arial Unicode MS" pitchFamily="34" charset="-128"/>
              </a:rPr>
              <a:t>l'emboîture de la hanche</a:t>
            </a:r>
            <a:r>
              <a:rPr lang="fr-FR" sz="4000" b="1" dirty="0" smtClean="0">
                <a:solidFill>
                  <a:srgbClr val="0033CC"/>
                </a:solidFill>
                <a:latin typeface="Arial Unicode MS" pitchFamily="34" charset="-128"/>
                <a:ea typeface="Arial Unicode MS" pitchFamily="34" charset="-128"/>
                <a:cs typeface="Arial Unicode MS" pitchFamily="34" charset="-128"/>
              </a:rPr>
              <a:t>; et l'emboîture de la hanche de Jacob se démit pendant qu'il luttait avec lui.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b="1" dirty="0" smtClean="0">
                <a:solidFill>
                  <a:schemeClr val="tx1"/>
                </a:solidFill>
                <a:latin typeface="Arial Unicode MS" pitchFamily="34" charset="-128"/>
                <a:ea typeface="Arial Unicode MS" pitchFamily="34" charset="-128"/>
                <a:cs typeface="Arial Unicode MS" pitchFamily="34" charset="-128"/>
              </a:rPr>
              <a:t>26 </a:t>
            </a:r>
            <a:r>
              <a:rPr lang="fr-FR" sz="4000" b="1" dirty="0" smtClean="0">
                <a:solidFill>
                  <a:schemeClr val="tx1"/>
                </a:solidFill>
                <a:latin typeface="Arial Unicode MS" pitchFamily="34" charset="-128"/>
                <a:ea typeface="Arial Unicode MS" pitchFamily="34" charset="-128"/>
                <a:cs typeface="Arial Unicode MS" pitchFamily="34" charset="-128"/>
              </a:rPr>
              <a:t>Il dit: Laisse-moi aller, car l'aurore se lève. Et Jacob répondit: </a:t>
            </a:r>
            <a:r>
              <a:rPr lang="fr-FR" sz="4000" b="1" u="sng" dirty="0" smtClean="0">
                <a:solidFill>
                  <a:schemeClr val="tx1"/>
                </a:solidFill>
                <a:latin typeface="Arial Unicode MS" pitchFamily="34" charset="-128"/>
                <a:ea typeface="Arial Unicode MS" pitchFamily="34" charset="-128"/>
                <a:cs typeface="Arial Unicode MS" pitchFamily="34" charset="-128"/>
              </a:rPr>
              <a:t>Je ne te laisserai point aller, que tu ne m'aies </a:t>
            </a:r>
            <a:r>
              <a:rPr lang="fr-FR" sz="4000" b="1" u="sng" dirty="0" smtClean="0">
                <a:solidFill>
                  <a:srgbClr val="0033CC"/>
                </a:solidFill>
                <a:latin typeface="Arial Unicode MS" pitchFamily="34" charset="-128"/>
                <a:ea typeface="Arial Unicode MS" pitchFamily="34" charset="-128"/>
                <a:cs typeface="Arial Unicode MS" pitchFamily="34" charset="-128"/>
              </a:rPr>
              <a:t>béni.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 27 Il lui dit: Quel est ton nom? Et il répondit: Jacob.</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chemeClr val="tx1"/>
                </a:solidFill>
                <a:latin typeface="Arial Unicode MS" pitchFamily="34" charset="-128"/>
                <a:ea typeface="Arial Unicode MS" pitchFamily="34" charset="-128"/>
                <a:cs typeface="Arial Unicode MS" pitchFamily="34" charset="-128"/>
              </a:rPr>
              <a:t> 28 Il dit encore: ton nom ne sera plus Jacob, mais tu seras appelé Israël; car tu as lutté avec Dieu et avec des hommes, et tu as été vainqueur.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29 </a:t>
            </a:r>
            <a:r>
              <a:rPr lang="fr-FR" sz="4400" b="1" dirty="0" smtClean="0">
                <a:solidFill>
                  <a:schemeClr val="tx1"/>
                </a:solidFill>
                <a:latin typeface="Arial Unicode MS" pitchFamily="34" charset="-128"/>
                <a:ea typeface="Arial Unicode MS" pitchFamily="34" charset="-128"/>
                <a:cs typeface="Arial Unicode MS" pitchFamily="34" charset="-128"/>
              </a:rPr>
              <a:t>Jacob l'interrogea, en disant: Fais-moi je te prie, connaître ton nom. Il répondit: Pourquoi demandes-tu mon nom? Et il le bénit là.</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30 Jacob appela ce lieu du nom de </a:t>
            </a:r>
            <a:r>
              <a:rPr lang="fr-FR" sz="4400" b="1" dirty="0" err="1" smtClean="0">
                <a:solidFill>
                  <a:srgbClr val="0033CC"/>
                </a:solidFill>
                <a:latin typeface="Arial Unicode MS" pitchFamily="34" charset="-128"/>
                <a:ea typeface="Arial Unicode MS" pitchFamily="34" charset="-128"/>
                <a:cs typeface="Arial Unicode MS" pitchFamily="34" charset="-128"/>
              </a:rPr>
              <a:t>Peniel</a:t>
            </a:r>
            <a:r>
              <a:rPr lang="fr-FR" sz="4400" b="1" dirty="0" smtClean="0">
                <a:solidFill>
                  <a:srgbClr val="0033CC"/>
                </a:solidFill>
                <a:latin typeface="Arial Unicode MS" pitchFamily="34" charset="-128"/>
                <a:ea typeface="Arial Unicode MS" pitchFamily="34" charset="-128"/>
                <a:cs typeface="Arial Unicode MS" pitchFamily="34" charset="-128"/>
              </a:rPr>
              <a:t>: car, dit-il, j'ai vu Dieu face à face, et mon âme a été sauvée.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31 </a:t>
            </a:r>
            <a:r>
              <a:rPr lang="fr-FR" sz="4400" b="1" dirty="0" smtClean="0">
                <a:solidFill>
                  <a:schemeClr val="tx1"/>
                </a:solidFill>
                <a:latin typeface="Arial Unicode MS" pitchFamily="34" charset="-128"/>
                <a:ea typeface="Arial Unicode MS" pitchFamily="34" charset="-128"/>
                <a:cs typeface="Arial Unicode MS" pitchFamily="34" charset="-128"/>
              </a:rPr>
              <a:t>Le soleil se levait, lorsqu'il passa </a:t>
            </a:r>
            <a:r>
              <a:rPr lang="fr-FR" sz="4400" b="1" dirty="0" err="1" smtClean="0">
                <a:solidFill>
                  <a:schemeClr val="tx1"/>
                </a:solidFill>
                <a:latin typeface="Arial Unicode MS" pitchFamily="34" charset="-128"/>
                <a:ea typeface="Arial Unicode MS" pitchFamily="34" charset="-128"/>
                <a:cs typeface="Arial Unicode MS" pitchFamily="34" charset="-128"/>
              </a:rPr>
              <a:t>Peniel</a:t>
            </a:r>
            <a:r>
              <a:rPr lang="fr-FR" sz="4400" b="1" dirty="0" smtClean="0">
                <a:solidFill>
                  <a:schemeClr val="tx1"/>
                </a:solidFill>
                <a:latin typeface="Arial Unicode MS" pitchFamily="34" charset="-128"/>
                <a:ea typeface="Arial Unicode MS" pitchFamily="34" charset="-128"/>
                <a:cs typeface="Arial Unicode MS" pitchFamily="34" charset="-128"/>
              </a:rPr>
              <a:t>. Jacob boitait de la hanche.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32 C'est pourquoi jusqu'à ce jour, les enfants d'Israël ne mangent point le tendon qui est à l'emboîture de la hanche; car Dieu frappa Jacob à l'emboîture de la hanche, au tendon.</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AFTER THE WRESTLING MATCH</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Jacob’s identity had changed.</a:t>
            </a:r>
          </a:p>
          <a:p>
            <a:pPr lvl="0" algn="just"/>
            <a:r>
              <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Jacob had a bad name before; the name permeated his entire soul, his behavior, his identity, and his interactions with people.</a:t>
            </a:r>
          </a:p>
          <a:p>
            <a:pPr lvl="0" algn="just"/>
            <a:r>
              <a:rPr lang="en-US" sz="4400" b="1" dirty="0" smtClean="0">
                <a:latin typeface="Arial Unicode MS" pitchFamily="34" charset="-128"/>
                <a:ea typeface="Arial Unicode MS" pitchFamily="34" charset="-128"/>
                <a:cs typeface="Arial Unicode MS" pitchFamily="34" charset="-128"/>
              </a:rPr>
              <a:t>Jacob was issued a new name; God gave him his proper name</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His </a:t>
            </a:r>
            <a:r>
              <a:rPr lang="en-US" sz="4400" b="1" dirty="0" smtClean="0">
                <a:latin typeface="Arial Unicode MS" pitchFamily="34" charset="-128"/>
                <a:ea typeface="Arial Unicode MS" pitchFamily="34" charset="-128"/>
                <a:cs typeface="Arial Unicode MS" pitchFamily="34" charset="-128"/>
              </a:rPr>
              <a:t>new name became Israel. The prince of God, a mighty warrior.</a:t>
            </a:r>
          </a:p>
          <a:p>
            <a:pPr lvl="0" algn="just"/>
            <a:r>
              <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The new name contains invincibility.</a:t>
            </a:r>
          </a:p>
          <a:p>
            <a:pPr lvl="0" algn="just"/>
            <a:r>
              <a:rPr lang="en-US" sz="4400" b="1" dirty="0" smtClean="0">
                <a:latin typeface="Arial Unicode MS" pitchFamily="34" charset="-128"/>
                <a:ea typeface="Arial Unicode MS" pitchFamily="34" charset="-128"/>
                <a:cs typeface="Arial Unicode MS" pitchFamily="34" charset="-128"/>
              </a:rPr>
              <a:t>The new name contains: victory, bravery, honor, authority, and impressiveness.</a:t>
            </a:r>
          </a:p>
          <a:p>
            <a:pPr lvl="0" algn="just"/>
            <a:r>
              <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The name Jacob was given because of a lost fight. </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0" algn="just"/>
            <a:endParaRPr 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Since </a:t>
            </a:r>
            <a:r>
              <a:rPr lang="en-US" sz="4000" b="1" dirty="0" smtClean="0">
                <a:latin typeface="Arial Unicode MS" pitchFamily="34" charset="-128"/>
                <a:ea typeface="Arial Unicode MS" pitchFamily="34" charset="-128"/>
                <a:cs typeface="Arial Unicode MS" pitchFamily="34" charset="-128"/>
              </a:rPr>
              <a:t>Jacob could not beat Esau out of the belly of Rebecca to be the first born, he grabbed and held on the heel of Esau.</a:t>
            </a:r>
          </a:p>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Esau was given the name of honor, and Jacob was given a name of dishonor: a name that reflects: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trickery</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deception</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dishonesty</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fraud</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deceit</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scam</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in short</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 con artist</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Jacob </a:t>
            </a:r>
            <a:r>
              <a:rPr lang="en-US" sz="4800" b="1" dirty="0" smtClean="0">
                <a:latin typeface="Arial Unicode MS" pitchFamily="34" charset="-128"/>
                <a:ea typeface="Arial Unicode MS" pitchFamily="34" charset="-128"/>
                <a:cs typeface="Arial Unicode MS" pitchFamily="34" charset="-128"/>
              </a:rPr>
              <a:t>lived his entire life unable to escape from the implication of that name.</a:t>
            </a:r>
          </a:p>
          <a:p>
            <a:pPr lvl="0" algn="just"/>
            <a:r>
              <a:rPr lang="en-US" sz="48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The name became a curse to Jacob. </a:t>
            </a:r>
          </a:p>
          <a:p>
            <a:pPr lvl="0" algn="just"/>
            <a:r>
              <a:rPr lang="en-US" sz="4800" b="1" dirty="0" smtClean="0">
                <a:latin typeface="Arial Unicode MS" pitchFamily="34" charset="-128"/>
                <a:ea typeface="Arial Unicode MS" pitchFamily="34" charset="-128"/>
                <a:cs typeface="Arial Unicode MS" pitchFamily="34" charset="-128"/>
              </a:rPr>
              <a:t>Jacob insisted that the strange man of the night blessed him by holding on to him</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That’s </a:t>
            </a:r>
            <a:r>
              <a:rPr lang="en-US" sz="4400" b="1" dirty="0" smtClean="0">
                <a:latin typeface="Arial Unicode MS" pitchFamily="34" charset="-128"/>
                <a:ea typeface="Arial Unicode MS" pitchFamily="34" charset="-128"/>
                <a:cs typeface="Arial Unicode MS" pitchFamily="34" charset="-128"/>
              </a:rPr>
              <a:t>all Jacob knew how to do up to that point. “</a:t>
            </a:r>
            <a:r>
              <a:rPr lang="en-US" sz="4400" b="1" i="1" u="sng" dirty="0" smtClean="0">
                <a:latin typeface="Arial Unicode MS" pitchFamily="34" charset="-128"/>
                <a:ea typeface="Arial Unicode MS" pitchFamily="34" charset="-128"/>
                <a:cs typeface="Arial Unicode MS" pitchFamily="34" charset="-128"/>
              </a:rPr>
              <a:t>I will not let you go until you bless me</a:t>
            </a:r>
            <a:r>
              <a:rPr lang="en-US" sz="4400" b="1" i="1" dirty="0" smtClean="0">
                <a:latin typeface="Arial Unicode MS" pitchFamily="34" charset="-128"/>
                <a:ea typeface="Arial Unicode MS" pitchFamily="34" charset="-128"/>
                <a:cs typeface="Arial Unicode MS" pitchFamily="34" charset="-128"/>
              </a:rPr>
              <a:t>.</a:t>
            </a:r>
            <a:r>
              <a:rPr lang="en-US" sz="4400" b="1" dirty="0" smtClean="0">
                <a:latin typeface="Arial Unicode MS" pitchFamily="34" charset="-128"/>
                <a:ea typeface="Arial Unicode MS" pitchFamily="34" charset="-128"/>
                <a:cs typeface="Arial Unicode MS" pitchFamily="34" charset="-128"/>
              </a:rPr>
              <a:t>” </a:t>
            </a:r>
          </a:p>
          <a:p>
            <a:pPr lvl="1" algn="just"/>
            <a:r>
              <a:rPr lang="en-US" sz="4400" b="1" i="1" dirty="0" smtClean="0">
                <a:latin typeface="Arial Unicode MS" pitchFamily="34" charset="-128"/>
                <a:ea typeface="Arial Unicode MS" pitchFamily="34" charset="-128"/>
                <a:cs typeface="Arial Unicode MS" pitchFamily="34" charset="-128"/>
              </a:rPr>
              <a:t>“</a:t>
            </a:r>
            <a:r>
              <a:rPr lang="en-US" sz="4400" b="1" i="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Beat me it you want, </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1" algn="just"/>
            <a:r>
              <a:rPr lang="en-US" sz="4400" b="1" i="1" dirty="0" smtClean="0">
                <a:latin typeface="Arial Unicode MS" pitchFamily="34" charset="-128"/>
                <a:ea typeface="Arial Unicode MS" pitchFamily="34" charset="-128"/>
                <a:cs typeface="Arial Unicode MS" pitchFamily="34" charset="-128"/>
              </a:rPr>
              <a:t>damage me if you want,</a:t>
            </a:r>
            <a:endParaRPr lang="en-US" sz="4400" b="1" dirty="0" smtClean="0">
              <a:latin typeface="Arial Unicode MS" pitchFamily="34" charset="-128"/>
              <a:ea typeface="Arial Unicode MS" pitchFamily="34" charset="-128"/>
              <a:cs typeface="Arial Unicode MS" pitchFamily="34" charset="-128"/>
            </a:endParaRPr>
          </a:p>
          <a:p>
            <a:pPr lvl="1" algn="just"/>
            <a:r>
              <a:rPr lang="en-US" sz="4400" b="1" i="1" dirty="0" smtClean="0">
                <a:latin typeface="Arial Unicode MS" pitchFamily="34" charset="-128"/>
                <a:ea typeface="Arial Unicode MS" pitchFamily="34" charset="-128"/>
                <a:cs typeface="Arial Unicode MS" pitchFamily="34" charset="-128"/>
              </a:rPr>
              <a:t> </a:t>
            </a:r>
            <a:r>
              <a:rPr lang="en-US" sz="4400" b="1" i="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kill me if you want, </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1" algn="just"/>
            <a:r>
              <a:rPr lang="en-US" sz="4400" b="1" i="1" dirty="0" smtClean="0">
                <a:latin typeface="Arial Unicode MS" pitchFamily="34" charset="-128"/>
                <a:ea typeface="Arial Unicode MS" pitchFamily="34" charset="-128"/>
                <a:cs typeface="Arial Unicode MS" pitchFamily="34" charset="-128"/>
              </a:rPr>
              <a:t>one thing is certain, is that you are not going anywhere until you bless me</a:t>
            </a:r>
            <a:r>
              <a:rPr lang="en-US" sz="4400" b="1" i="1" dirty="0" smtClean="0">
                <a:latin typeface="Arial Unicode MS" pitchFamily="34" charset="-128"/>
                <a:ea typeface="Arial Unicode MS" pitchFamily="34" charset="-128"/>
                <a:cs typeface="Arial Unicode MS" pitchFamily="34" charset="-128"/>
              </a:rPr>
              <a: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Ok</a:t>
            </a:r>
            <a:r>
              <a:rPr lang="en-US" sz="4000" b="1" dirty="0" smtClean="0">
                <a:latin typeface="Arial Unicode MS" pitchFamily="34" charset="-128"/>
                <a:ea typeface="Arial Unicode MS" pitchFamily="34" charset="-128"/>
                <a:cs typeface="Arial Unicode MS" pitchFamily="34" charset="-128"/>
              </a:rPr>
              <a:t>, Ok, what is </a:t>
            </a:r>
            <a:r>
              <a:rPr lang="en-US" sz="4000" b="1" u="sng" dirty="0" smtClean="0">
                <a:latin typeface="Arial Unicode MS" pitchFamily="34" charset="-128"/>
                <a:ea typeface="Arial Unicode MS" pitchFamily="34" charset="-128"/>
                <a:cs typeface="Arial Unicode MS" pitchFamily="34" charset="-128"/>
              </a:rPr>
              <a:t>your name</a:t>
            </a:r>
            <a:r>
              <a:rPr lang="en-US" sz="4000" b="1" dirty="0" smtClean="0">
                <a:latin typeface="Arial Unicode MS" pitchFamily="34" charset="-128"/>
                <a:ea typeface="Arial Unicode MS" pitchFamily="34" charset="-128"/>
                <a:cs typeface="Arial Unicode MS" pitchFamily="34" charset="-128"/>
              </a:rPr>
              <a:t>? Jacob it </a:t>
            </a:r>
            <a:r>
              <a:rPr lang="en-US" sz="4000" b="1" dirty="0" smtClean="0">
                <a:latin typeface="Arial Unicode MS" pitchFamily="34" charset="-128"/>
                <a:ea typeface="Arial Unicode MS" pitchFamily="34" charset="-128"/>
                <a:cs typeface="Arial Unicode MS" pitchFamily="34" charset="-128"/>
              </a:rPr>
              <a:t>is.</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Jacob could have said what does my name have to do with it?</a:t>
            </a:r>
          </a:p>
          <a:p>
            <a:pPr lvl="0" algn="just"/>
            <a:r>
              <a:rPr lang="en-US" sz="4000" b="1" u="sng" dirty="0" smtClean="0">
                <a:latin typeface="Arial Unicode MS" pitchFamily="34" charset="-128"/>
                <a:ea typeface="Arial Unicode MS" pitchFamily="34" charset="-128"/>
                <a:cs typeface="Arial Unicode MS" pitchFamily="34" charset="-128"/>
              </a:rPr>
              <a:t>Your name will no longer be Jacob</a:t>
            </a:r>
            <a:r>
              <a:rPr lang="en-US" sz="4000" b="1" dirty="0" smtClean="0">
                <a:latin typeface="Arial Unicode MS" pitchFamily="34" charset="-128"/>
                <a:ea typeface="Arial Unicode MS" pitchFamily="34" charset="-128"/>
                <a:cs typeface="Arial Unicode MS" pitchFamily="34" charset="-128"/>
              </a:rPr>
              <a:t>; from this day forward your name will be changed to </a:t>
            </a:r>
            <a:r>
              <a:rPr lang="en-US" sz="4000" b="1" u="sng" dirty="0" smtClean="0">
                <a:latin typeface="Arial Unicode MS" pitchFamily="34" charset="-128"/>
                <a:ea typeface="Arial Unicode MS" pitchFamily="34" charset="-128"/>
                <a:cs typeface="Arial Unicode MS" pitchFamily="34" charset="-128"/>
              </a:rPr>
              <a:t>Israel</a:t>
            </a:r>
            <a:r>
              <a:rPr lang="en-US" sz="4000" b="1" dirty="0" smtClean="0">
                <a:latin typeface="Arial Unicode MS" pitchFamily="34" charset="-128"/>
                <a:ea typeface="Arial Unicode MS" pitchFamily="34" charset="-128"/>
                <a:cs typeface="Arial Unicode MS" pitchFamily="34" charset="-128"/>
              </a:rPr>
              <a:t>.</a:t>
            </a:r>
          </a:p>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You have been given a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new identity</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new social security number</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new name</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a:t>
            </a:r>
            <a:r>
              <a:rPr lang="en-US" sz="4000" b="1" dirty="0" smtClean="0">
                <a:latin typeface="Arial Unicode MS" pitchFamily="34" charset="-128"/>
                <a:ea typeface="Arial Unicode MS" pitchFamily="34" charset="-128"/>
                <a:cs typeface="Arial Unicode MS" pitchFamily="34" charset="-128"/>
              </a:rPr>
              <a:t>old name </a:t>
            </a:r>
            <a:r>
              <a:rPr lang="en-US" sz="4000" b="1" u="sng" dirty="0" smtClean="0">
                <a:latin typeface="Arial Unicode MS" pitchFamily="34" charset="-128"/>
                <a:ea typeface="Arial Unicode MS" pitchFamily="34" charset="-128"/>
                <a:cs typeface="Arial Unicode MS" pitchFamily="34" charset="-128"/>
              </a:rPr>
              <a:t>had passed away</a:t>
            </a:r>
            <a:r>
              <a:rPr lang="en-US" sz="4000" b="1" dirty="0" smtClean="0">
                <a:latin typeface="Arial Unicode MS" pitchFamily="34" charset="-128"/>
                <a:ea typeface="Arial Unicode MS" pitchFamily="34" charset="-128"/>
                <a:cs typeface="Arial Unicode MS" pitchFamily="34" charset="-128"/>
              </a:rPr>
              <a:t> behold all things have become new for you.</a:t>
            </a:r>
          </a:p>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You will no longer </a:t>
            </a:r>
            <a:r>
              <a:rPr lang="en-US" sz="4000" b="1" u="sng" dirty="0" smtClean="0">
                <a:solidFill>
                  <a:schemeClr val="accent5">
                    <a:lumMod val="60000"/>
                    <a:lumOff val="40000"/>
                  </a:schemeClr>
                </a:solidFill>
                <a:latin typeface="Arial Unicode MS" pitchFamily="34" charset="-128"/>
                <a:ea typeface="Arial Unicode MS" pitchFamily="34" charset="-128"/>
                <a:cs typeface="Arial Unicode MS" pitchFamily="34" charset="-128"/>
              </a:rPr>
              <a:t>have to trick your way</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 in life, </a:t>
            </a:r>
          </a:p>
          <a:p>
            <a:pPr lvl="0" algn="just"/>
            <a:r>
              <a:rPr lang="en-US" sz="4000" b="1" dirty="0" smtClean="0">
                <a:latin typeface="Arial Unicode MS" pitchFamily="34" charset="-128"/>
                <a:ea typeface="Arial Unicode MS" pitchFamily="34" charset="-128"/>
                <a:cs typeface="Arial Unicode MS" pitchFamily="34" charset="-128"/>
              </a:rPr>
              <a:t>Henceforth, you will walk with the confidence of a mighty warrior. </a:t>
            </a:r>
          </a:p>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For, you have fought both man and God and have won</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The </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fight gave Jacob the final evidence he needed before meeting Esau.</a:t>
            </a:r>
          </a:p>
          <a:p>
            <a:pPr lvl="1" algn="just"/>
            <a:r>
              <a:rPr lang="en-US" sz="4000" b="1" dirty="0" smtClean="0">
                <a:latin typeface="Arial Unicode MS" pitchFamily="34" charset="-128"/>
                <a:ea typeface="Arial Unicode MS" pitchFamily="34" charset="-128"/>
                <a:cs typeface="Arial Unicode MS" pitchFamily="34" charset="-128"/>
              </a:rPr>
              <a:t>Seeing God face to face and not </a:t>
            </a:r>
            <a:r>
              <a:rPr lang="en-US" sz="4000" b="1" dirty="0" smtClean="0">
                <a:latin typeface="Arial Unicode MS" pitchFamily="34" charset="-128"/>
                <a:ea typeface="Arial Unicode MS" pitchFamily="34" charset="-128"/>
                <a:cs typeface="Arial Unicode MS" pitchFamily="34" charset="-128"/>
              </a:rPr>
              <a:t>died in the process.</a:t>
            </a:r>
            <a:endParaRPr lang="en-US" sz="4000" b="1" dirty="0" smtClean="0">
              <a:latin typeface="Arial Unicode MS" pitchFamily="34" charset="-128"/>
              <a:ea typeface="Arial Unicode MS" pitchFamily="34" charset="-128"/>
              <a:cs typeface="Arial Unicode MS" pitchFamily="34" charset="-128"/>
            </a:endParaRPr>
          </a:p>
          <a:p>
            <a:pPr lvl="1"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Having fought God and won</a:t>
            </a:r>
          </a:p>
          <a:p>
            <a:pPr lvl="1" algn="just"/>
            <a:r>
              <a:rPr lang="en-US" sz="4000" b="1" dirty="0" smtClean="0">
                <a:latin typeface="Arial Unicode MS" pitchFamily="34" charset="-128"/>
                <a:ea typeface="Arial Unicode MS" pitchFamily="34" charset="-128"/>
                <a:cs typeface="Arial Unicode MS" pitchFamily="34" charset="-128"/>
              </a:rPr>
              <a:t>Being given a heroic name by the Creator of the universe</a:t>
            </a:r>
          </a:p>
          <a:p>
            <a:pPr lvl="1" algn="just"/>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Being reassured of the blessings of Abraham by God in </a:t>
            </a: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person</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BENEFICES THAT JACOB DREW FROM THE FIGHT WITH GOD</a:t>
            </a:r>
          </a:p>
          <a:p>
            <a:pPr lvl="0" algn="just"/>
            <a:r>
              <a:rPr lang="en-US" sz="4400" b="1" dirty="0" smtClean="0">
                <a:latin typeface="Arial Unicode MS" pitchFamily="34" charset="-128"/>
                <a:ea typeface="Arial Unicode MS" pitchFamily="34" charset="-128"/>
                <a:cs typeface="Arial Unicode MS" pitchFamily="34" charset="-128"/>
              </a:rPr>
              <a:t>The fight with God gave Jacob a new point of self reference.</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fight with God stirred the confidence of Jacob to all new elevation</a:t>
            </a:r>
          </a:p>
          <a:p>
            <a:pPr lvl="0" algn="just"/>
            <a:r>
              <a:rPr lang="en-US" sz="4400" b="1" dirty="0" smtClean="0">
                <a:latin typeface="Arial Unicode MS" pitchFamily="34" charset="-128"/>
                <a:ea typeface="Arial Unicode MS" pitchFamily="34" charset="-128"/>
                <a:cs typeface="Arial Unicode MS" pitchFamily="34" charset="-128"/>
              </a:rPr>
              <a:t>The fight with God chased all clouds of doubts that might have been looming over Jacob</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cannot let you enter your blessing with your old you.</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Some blessing requires a complete overall and a redesign in your psyche, your personality, otherwise you will mess up. </a:t>
            </a:r>
          </a:p>
          <a:p>
            <a:pPr lvl="0" algn="just"/>
            <a:r>
              <a:rPr lang="en-US" sz="4400" b="1" dirty="0" smtClean="0">
                <a:latin typeface="Arial Unicode MS" pitchFamily="34" charset="-128"/>
                <a:ea typeface="Arial Unicode MS" pitchFamily="34" charset="-128"/>
                <a:cs typeface="Arial Unicode MS" pitchFamily="34" charset="-128"/>
              </a:rPr>
              <a:t>The fearful and easily intimidated Jacob could not build a nation, but Israel the price of God, the mighty warrior can build the nation God intended.</a:t>
            </a:r>
          </a:p>
          <a:p>
            <a:pPr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Are </a:t>
            </a:r>
            <a:r>
              <a:rPr lang="en-US" sz="4400" b="1" dirty="0" smtClean="0">
                <a:latin typeface="Arial Unicode MS" pitchFamily="34" charset="-128"/>
                <a:ea typeface="Arial Unicode MS" pitchFamily="34" charset="-128"/>
                <a:cs typeface="Arial Unicode MS" pitchFamily="34" charset="-128"/>
              </a:rPr>
              <a:t>you operating with the name that men gave you, or are you operated with the new identity that God conferred to you?</a:t>
            </a:r>
          </a:p>
          <a:p>
            <a:pPr lvl="0"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Do you still rely on your old little tricks to navigate in life or are you resting under the shadow of the most high God?</a:t>
            </a:r>
          </a:p>
          <a:p>
            <a:pPr algn="just"/>
            <a:r>
              <a:rPr lang="en-US" sz="4400" b="1" dirty="0" smtClean="0">
                <a:latin typeface="Arial Unicode MS" pitchFamily="34" charset="-128"/>
                <a:ea typeface="Arial Unicode MS" pitchFamily="34" charset="-128"/>
                <a:cs typeface="Arial Unicode MS" pitchFamily="34" charset="-128"/>
              </a:rPr>
              <a:t>Next week God willing</a:t>
            </a:r>
          </a:p>
          <a:p>
            <a:pPr algn="just"/>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We will scratch the surface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on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narrative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of </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the life of Joseph</a:t>
            </a:r>
            <a:r>
              <a:rPr lang="en-US" sz="4400" b="1" dirty="0" smtClean="0">
                <a:solidFill>
                  <a:schemeClr val="accent6">
                    <a:lumMod val="75000"/>
                  </a:schemeClr>
                </a:solidFill>
                <a:latin typeface="Arial Unicode MS" pitchFamily="34" charset="-128"/>
                <a:ea typeface="Arial Unicode MS" pitchFamily="34" charset="-128"/>
                <a:cs typeface="Arial Unicode MS" pitchFamily="34" charset="-128"/>
              </a:rPr>
              <a:t>.</a:t>
            </a:r>
          </a:p>
          <a:p>
            <a:pPr algn="r"/>
            <a:r>
              <a:rPr lang="fr-FR" sz="4400" b="1" dirty="0" smtClean="0">
                <a:latin typeface="Arial Unicode MS" pitchFamily="34" charset="-128"/>
                <a:ea typeface="Arial Unicode MS" pitchFamily="34" charset="-128"/>
                <a:cs typeface="Arial Unicode MS" pitchFamily="34" charset="-128"/>
              </a:rPr>
              <a:t>AMEN !</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1- Quel </a:t>
            </a:r>
            <a:r>
              <a:rPr lang="fr-FR" sz="4400" b="1" dirty="0" smtClean="0">
                <a:solidFill>
                  <a:schemeClr val="tx1"/>
                </a:solidFill>
                <a:latin typeface="Arial Unicode MS" pitchFamily="34" charset="-128"/>
                <a:ea typeface="Arial Unicode MS" pitchFamily="34" charset="-128"/>
                <a:cs typeface="Arial Unicode MS" pitchFamily="34" charset="-128"/>
              </a:rPr>
              <a:t>prophète avait une vision de Dieu assis dans le temple au milieu des séraphins ? (</a:t>
            </a:r>
            <a:r>
              <a:rPr lang="fr-FR" sz="4400" b="1" dirty="0" err="1" smtClean="0">
                <a:solidFill>
                  <a:schemeClr val="bg1"/>
                </a:solidFill>
                <a:latin typeface="Arial Unicode MS" pitchFamily="34" charset="-128"/>
                <a:ea typeface="Arial Unicode MS" pitchFamily="34" charset="-128"/>
                <a:cs typeface="Arial Unicode MS" pitchFamily="34" charset="-128"/>
              </a:rPr>
              <a:t>Esaïe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2- </a:t>
            </a:r>
            <a:r>
              <a:rPr lang="fr-FR" sz="4400" b="1" dirty="0" err="1" smtClean="0">
                <a:solidFill>
                  <a:schemeClr val="tx1"/>
                </a:solidFill>
                <a:latin typeface="Arial Unicode MS" pitchFamily="34" charset="-128"/>
                <a:ea typeface="Arial Unicode MS" pitchFamily="34" charset="-128"/>
                <a:cs typeface="Arial Unicode MS" pitchFamily="34" charset="-128"/>
              </a:rPr>
              <a:t>Qulles</a:t>
            </a:r>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chemeClr val="tx1"/>
                </a:solidFill>
                <a:latin typeface="Arial Unicode MS" pitchFamily="34" charset="-128"/>
                <a:ea typeface="Arial Unicode MS" pitchFamily="34" charset="-128"/>
                <a:cs typeface="Arial Unicode MS" pitchFamily="34" charset="-128"/>
              </a:rPr>
              <a:t>paroles de louange proféraient les séraphins qui volaient autour de Dieu dans le temple dans la vision du prophète ? </a:t>
            </a:r>
            <a:r>
              <a:rPr lang="fr-FR" sz="4400" b="1" dirty="0" smtClean="0">
                <a:solidFill>
                  <a:schemeClr val="bg1"/>
                </a:solidFill>
                <a:latin typeface="Arial Unicode MS" pitchFamily="34" charset="-128"/>
                <a:ea typeface="Arial Unicode MS" pitchFamily="34" charset="-128"/>
                <a:cs typeface="Arial Unicode MS" pitchFamily="34" charset="-128"/>
              </a:rPr>
              <a:t>(Saint, saint, saint est l'Éternel des armées! toute la terre est pleine de sa gloire!)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3- Comment </a:t>
            </a:r>
            <a:r>
              <a:rPr lang="fr-FR" sz="4400" b="1" dirty="0" smtClean="0">
                <a:solidFill>
                  <a:schemeClr val="tx1"/>
                </a:solidFill>
                <a:latin typeface="Arial Unicode MS" pitchFamily="34" charset="-128"/>
                <a:ea typeface="Arial Unicode MS" pitchFamily="34" charset="-128"/>
                <a:cs typeface="Arial Unicode MS" pitchFamily="34" charset="-128"/>
              </a:rPr>
              <a:t>les séraphins se servaient de leurs ailes ? </a:t>
            </a:r>
            <a:r>
              <a:rPr lang="fr-FR" sz="4400" b="1" dirty="0" smtClean="0">
                <a:solidFill>
                  <a:schemeClr val="bg1"/>
                </a:solidFill>
                <a:latin typeface="Arial Unicode MS" pitchFamily="34" charset="-128"/>
                <a:ea typeface="Arial Unicode MS" pitchFamily="34" charset="-128"/>
                <a:cs typeface="Arial Unicode MS" pitchFamily="34" charset="-128"/>
              </a:rPr>
              <a:t>(Deux dont ils se couvraient la face, deux dont ils se couvraient les pieds, et deux dont ils se servaient pour voler</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4- Pourquoi </a:t>
            </a:r>
            <a:r>
              <a:rPr lang="fr-FR" sz="4400" b="1" dirty="0" smtClean="0">
                <a:solidFill>
                  <a:schemeClr val="tx1"/>
                </a:solidFill>
                <a:latin typeface="Arial Unicode MS" pitchFamily="34" charset="-128"/>
                <a:ea typeface="Arial Unicode MS" pitchFamily="34" charset="-128"/>
                <a:cs typeface="Arial Unicode MS" pitchFamily="34" charset="-128"/>
              </a:rPr>
              <a:t>les soldats Romains se hâtèrent pour tuer Jésus et les deux autres brigands qui étaient crucifiés auprès de Jésus ? </a:t>
            </a:r>
            <a:r>
              <a:rPr lang="fr-FR" sz="4400" b="1" dirty="0" smtClean="0">
                <a:solidFill>
                  <a:schemeClr val="bg1"/>
                </a:solidFill>
                <a:latin typeface="Arial Unicode MS" pitchFamily="34" charset="-128"/>
                <a:ea typeface="Arial Unicode MS" pitchFamily="34" charset="-128"/>
                <a:cs typeface="Arial Unicode MS" pitchFamily="34" charset="-128"/>
              </a:rPr>
              <a:t>(le Sabbat </a:t>
            </a:r>
            <a:r>
              <a:rPr lang="fr-FR" sz="4400" b="1" dirty="0" smtClean="0">
                <a:solidFill>
                  <a:schemeClr val="bg1"/>
                </a:solidFill>
                <a:latin typeface="Arial Unicode MS" pitchFamily="34" charset="-128"/>
                <a:ea typeface="Arial Unicode MS" pitchFamily="34" charset="-128"/>
                <a:cs typeface="Arial Unicode MS" pitchFamily="34" charset="-128"/>
              </a:rPr>
              <a:t>approchait, la grande fête)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5- Que </a:t>
            </a:r>
            <a:r>
              <a:rPr lang="fr-FR" sz="4400" b="1" dirty="0" smtClean="0">
                <a:solidFill>
                  <a:schemeClr val="tx1"/>
                </a:solidFill>
                <a:latin typeface="Arial Unicode MS" pitchFamily="34" charset="-128"/>
                <a:ea typeface="Arial Unicode MS" pitchFamily="34" charset="-128"/>
                <a:cs typeface="Arial Unicode MS" pitchFamily="34" charset="-128"/>
              </a:rPr>
              <a:t>devaient faire les Juifs pour empêcher à l’ange exterminateur de pénétrer dans leurs maisons au cours de la dixième plaie de l’Egypte? </a:t>
            </a:r>
            <a:r>
              <a:rPr lang="fr-FR" sz="4400" b="1" dirty="0" smtClean="0">
                <a:solidFill>
                  <a:schemeClr val="bg1"/>
                </a:solidFill>
                <a:latin typeface="Arial Unicode MS" pitchFamily="34" charset="-128"/>
                <a:ea typeface="Arial Unicode MS" pitchFamily="34" charset="-128"/>
                <a:cs typeface="Arial Unicode MS" pitchFamily="34" charset="-128"/>
              </a:rPr>
              <a:t>(Ex 12:7 On prendra de son sang, et on en mettra sur les deux poteaux et sur le linteau de la porte </a:t>
            </a:r>
            <a:r>
              <a:rPr lang="fr-FR" sz="4400" b="1" dirty="0" err="1" smtClean="0">
                <a:solidFill>
                  <a:schemeClr val="bg1"/>
                </a:solidFill>
                <a:latin typeface="Arial Unicode MS" pitchFamily="34" charset="-128"/>
                <a:ea typeface="Arial Unicode MS" pitchFamily="34" charset="-128"/>
                <a:cs typeface="Arial Unicode MS" pitchFamily="34" charset="-128"/>
              </a:rPr>
              <a:t>ds</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maisons où on le mangera</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6- Quel </a:t>
            </a:r>
            <a:r>
              <a:rPr lang="fr-FR" sz="4400" b="1" dirty="0" smtClean="0">
                <a:solidFill>
                  <a:schemeClr val="tx1"/>
                </a:solidFill>
                <a:latin typeface="Arial Unicode MS" pitchFamily="34" charset="-128"/>
                <a:ea typeface="Arial Unicode MS" pitchFamily="34" charset="-128"/>
                <a:cs typeface="Arial Unicode MS" pitchFamily="34" charset="-128"/>
              </a:rPr>
              <a:t>obstacle </a:t>
            </a:r>
            <a:r>
              <a:rPr lang="fr-FR" sz="4400" b="1" dirty="0" smtClean="0">
                <a:solidFill>
                  <a:schemeClr val="tx1"/>
                </a:solidFill>
                <a:latin typeface="Arial Unicode MS" pitchFamily="34" charset="-128"/>
                <a:ea typeface="Arial Unicode MS" pitchFamily="34" charset="-128"/>
                <a:cs typeface="Arial Unicode MS" pitchFamily="34" charset="-128"/>
              </a:rPr>
              <a:t>que Dieu </a:t>
            </a:r>
            <a:r>
              <a:rPr lang="fr-FR" sz="4400" b="1" dirty="0" smtClean="0">
                <a:solidFill>
                  <a:schemeClr val="tx1"/>
                </a:solidFill>
                <a:latin typeface="Arial Unicode MS" pitchFamily="34" charset="-128"/>
                <a:ea typeface="Arial Unicode MS" pitchFamily="34" charset="-128"/>
                <a:cs typeface="Arial Unicode MS" pitchFamily="34" charset="-128"/>
              </a:rPr>
              <a:t>causait à Pharaon et son armée pour les ralentir lorsqu’ils poursuivaient les enfants d’Israël près de la Mer Rouge ? </a:t>
            </a:r>
            <a:r>
              <a:rPr lang="fr-FR" sz="4400" b="1" dirty="0" smtClean="0">
                <a:solidFill>
                  <a:schemeClr val="bg1"/>
                </a:solidFill>
                <a:latin typeface="Arial Unicode MS" pitchFamily="34" charset="-128"/>
                <a:ea typeface="Arial Unicode MS" pitchFamily="34" charset="-128"/>
                <a:cs typeface="Arial Unicode MS" pitchFamily="34" charset="-128"/>
              </a:rPr>
              <a:t>(Ex 14:25 Il ôta les roues de leurs chars et en rendit la marche difficile.)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7- Qu’a </a:t>
            </a:r>
            <a:r>
              <a:rPr lang="fr-FR" sz="4400" b="1" dirty="0" smtClean="0">
                <a:solidFill>
                  <a:schemeClr val="tx1"/>
                </a:solidFill>
                <a:latin typeface="Arial Unicode MS" pitchFamily="34" charset="-128"/>
                <a:ea typeface="Arial Unicode MS" pitchFamily="34" charset="-128"/>
                <a:cs typeface="Arial Unicode MS" pitchFamily="34" charset="-128"/>
              </a:rPr>
              <a:t>fait Jézabel pour cacher son identité lorsqu’elle a été poursuivie par Jéhu ? </a:t>
            </a:r>
            <a:r>
              <a:rPr lang="fr-FR" sz="4400" b="1" dirty="0" smtClean="0">
                <a:solidFill>
                  <a:schemeClr val="bg1"/>
                </a:solidFill>
                <a:latin typeface="Arial Unicode MS" pitchFamily="34" charset="-128"/>
                <a:ea typeface="Arial Unicode MS" pitchFamily="34" charset="-128"/>
                <a:cs typeface="Arial Unicode MS" pitchFamily="34" charset="-128"/>
              </a:rPr>
              <a:t>(2Ki 9:30 ¶ Jéhu entra dans </a:t>
            </a:r>
            <a:r>
              <a:rPr lang="fr-FR" sz="4400" b="1" dirty="0" err="1" smtClean="0">
                <a:solidFill>
                  <a:schemeClr val="bg1"/>
                </a:solidFill>
                <a:latin typeface="Arial Unicode MS" pitchFamily="34" charset="-128"/>
                <a:ea typeface="Arial Unicode MS" pitchFamily="34" charset="-128"/>
                <a:cs typeface="Arial Unicode MS" pitchFamily="34" charset="-128"/>
              </a:rPr>
              <a:t>Jizreel</a:t>
            </a:r>
            <a:r>
              <a:rPr lang="fr-FR" sz="4400" b="1" dirty="0" smtClean="0">
                <a:solidFill>
                  <a:schemeClr val="bg1"/>
                </a:solidFill>
                <a:latin typeface="Arial Unicode MS" pitchFamily="34" charset="-128"/>
                <a:ea typeface="Arial Unicode MS" pitchFamily="34" charset="-128"/>
                <a:cs typeface="Arial Unicode MS" pitchFamily="34" charset="-128"/>
              </a:rPr>
              <a:t>. Jézabel, l'ayant appris, mit du fard à ses yeux, se para la tête,)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8- Pourquoi </a:t>
            </a:r>
            <a:r>
              <a:rPr lang="fr-FR" sz="4400" b="1" dirty="0" smtClean="0">
                <a:solidFill>
                  <a:schemeClr val="tx1"/>
                </a:solidFill>
                <a:latin typeface="Arial Unicode MS" pitchFamily="34" charset="-128"/>
                <a:ea typeface="Arial Unicode MS" pitchFamily="34" charset="-128"/>
                <a:cs typeface="Arial Unicode MS" pitchFamily="34" charset="-128"/>
              </a:rPr>
              <a:t>n’avait-on pas pu ensevelir le corps de la reine Jézabel ? </a:t>
            </a:r>
            <a:r>
              <a:rPr lang="fr-FR" sz="4400" b="1" dirty="0" smtClean="0">
                <a:solidFill>
                  <a:schemeClr val="bg1"/>
                </a:solidFill>
                <a:latin typeface="Arial Unicode MS" pitchFamily="34" charset="-128"/>
                <a:ea typeface="Arial Unicode MS" pitchFamily="34" charset="-128"/>
                <a:cs typeface="Arial Unicode MS" pitchFamily="34" charset="-128"/>
              </a:rPr>
              <a:t>(2Ki 9:35 Ils allèrent pour l'enterrer; mais ils ne trouvèrent d'elle que le crâne, les pieds et les paumes des mains</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9- Quel </a:t>
            </a:r>
            <a:r>
              <a:rPr lang="fr-FR" sz="4400" b="1" dirty="0" smtClean="0">
                <a:solidFill>
                  <a:schemeClr val="tx1"/>
                </a:solidFill>
                <a:latin typeface="Arial Unicode MS" pitchFamily="34" charset="-128"/>
                <a:ea typeface="Arial Unicode MS" pitchFamily="34" charset="-128"/>
                <a:cs typeface="Arial Unicode MS" pitchFamily="34" charset="-128"/>
              </a:rPr>
              <a:t>chant que chantaient les filles d’Israël qui excitait la jalousie de Saül contre David ? </a:t>
            </a:r>
            <a:r>
              <a:rPr lang="fr-FR" sz="4400" b="1" dirty="0" smtClean="0">
                <a:solidFill>
                  <a:schemeClr val="bg1"/>
                </a:solidFill>
                <a:latin typeface="Arial Unicode MS" pitchFamily="34" charset="-128"/>
                <a:ea typeface="Arial Unicode MS" pitchFamily="34" charset="-128"/>
                <a:cs typeface="Arial Unicode MS" pitchFamily="34" charset="-128"/>
              </a:rPr>
              <a:t>(1Sa 18:7 Les femmes qui chantaient se répondaient les unes aux autres, et disaient: Saül a frappé ses mille, Et David ses dix mille. 8 Saül fut très irrité, et cela lui déplut.)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chemeClr val="tx1"/>
                </a:solidFill>
                <a:latin typeface="Arial Unicode MS" pitchFamily="34" charset="-128"/>
                <a:ea typeface="Arial Unicode MS" pitchFamily="34" charset="-128"/>
                <a:cs typeface="Arial Unicode MS" pitchFamily="34" charset="-128"/>
              </a:rPr>
              <a:t>10- Citez </a:t>
            </a:r>
            <a:r>
              <a:rPr lang="fr-FR" sz="4400" b="1" dirty="0" smtClean="0">
                <a:solidFill>
                  <a:schemeClr val="tx1"/>
                </a:solidFill>
                <a:latin typeface="Arial Unicode MS" pitchFamily="34" charset="-128"/>
                <a:ea typeface="Arial Unicode MS" pitchFamily="34" charset="-128"/>
                <a:cs typeface="Arial Unicode MS" pitchFamily="34" charset="-128"/>
              </a:rPr>
              <a:t>le seul psaume attribué à Moïse ? (</a:t>
            </a:r>
            <a:r>
              <a:rPr lang="fr-FR" sz="4400" b="1" dirty="0" smtClean="0">
                <a:solidFill>
                  <a:schemeClr val="bg1"/>
                </a:solidFill>
                <a:latin typeface="Arial Unicode MS" pitchFamily="34" charset="-128"/>
                <a:ea typeface="Arial Unicode MS" pitchFamily="34" charset="-128"/>
                <a:cs typeface="Arial Unicode MS" pitchFamily="34" charset="-128"/>
              </a:rPr>
              <a:t>Psaume 90)</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 </a:t>
            </a:r>
            <a:r>
              <a:rPr lang="en-US" sz="3600" b="1" dirty="0" smtClean="0">
                <a:solidFill>
                  <a:srgbClr val="460000"/>
                </a:solidFill>
                <a:latin typeface="Copperplate Gothic Bold" pitchFamily="34" charset="0"/>
              </a:rPr>
              <a:t>MEETING</a:t>
            </a:r>
            <a:r>
              <a:rPr lang="en-US" sz="3600" b="1" dirty="0" smtClean="0"/>
              <a:t>)</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14826</TotalTime>
  <Words>2907</Words>
  <Application>Microsoft Office PowerPoint</Application>
  <PresentationFormat>On-screen Show (4:3)</PresentationFormat>
  <Paragraphs>212</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CHRIST THE ROCK CONGREGATION PRÉSENTE ÉTUDIONS LA BIBLE </vt:lpstr>
      <vt:lpstr>VERSET DU JOUR</vt:lpstr>
      <vt:lpstr>PRIÈRE</vt:lpstr>
      <vt:lpstr>Slide 4</vt:lpstr>
      <vt:lpstr>Slide 5</vt:lpstr>
      <vt:lpstr>Slide 6</vt:lpstr>
      <vt:lpstr>PRIÈRE</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142</cp:revision>
  <dcterms:created xsi:type="dcterms:W3CDTF">2022-04-13T13:36:19Z</dcterms:created>
  <dcterms:modified xsi:type="dcterms:W3CDTF">2022-09-14T00:59:29Z</dcterms:modified>
</cp:coreProperties>
</file>