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04" r:id="rId2"/>
    <p:sldId id="307" r:id="rId3"/>
    <p:sldId id="308" r:id="rId4"/>
    <p:sldId id="654" r:id="rId5"/>
    <p:sldId id="788" r:id="rId6"/>
    <p:sldId id="790" r:id="rId7"/>
    <p:sldId id="757" r:id="rId8"/>
    <p:sldId id="791" r:id="rId9"/>
    <p:sldId id="792" r:id="rId10"/>
    <p:sldId id="793" r:id="rId11"/>
    <p:sldId id="794" r:id="rId12"/>
    <p:sldId id="825" r:id="rId13"/>
    <p:sldId id="636" r:id="rId14"/>
    <p:sldId id="797" r:id="rId15"/>
    <p:sldId id="798" r:id="rId16"/>
    <p:sldId id="799" r:id="rId17"/>
    <p:sldId id="800" r:id="rId18"/>
    <p:sldId id="801" r:id="rId19"/>
    <p:sldId id="795" r:id="rId20"/>
    <p:sldId id="802" r:id="rId21"/>
    <p:sldId id="803" r:id="rId22"/>
    <p:sldId id="804" r:id="rId23"/>
    <p:sldId id="759" r:id="rId24"/>
    <p:sldId id="806" r:id="rId25"/>
    <p:sldId id="808" r:id="rId26"/>
    <p:sldId id="810" r:id="rId27"/>
    <p:sldId id="737" r:id="rId28"/>
    <p:sldId id="815" r:id="rId29"/>
    <p:sldId id="816" r:id="rId30"/>
    <p:sldId id="813" r:id="rId31"/>
    <p:sldId id="811" r:id="rId32"/>
    <p:sldId id="817" r:id="rId33"/>
    <p:sldId id="818" r:id="rId34"/>
    <p:sldId id="819" r:id="rId35"/>
    <p:sldId id="822" r:id="rId36"/>
    <p:sldId id="812" r:id="rId37"/>
    <p:sldId id="820" r:id="rId38"/>
    <p:sldId id="821" r:id="rId39"/>
    <p:sldId id="823" r:id="rId40"/>
    <p:sldId id="761" r:id="rId41"/>
    <p:sldId id="824" r:id="rId42"/>
    <p:sldId id="826" r:id="rId43"/>
    <p:sldId id="827" r:id="rId44"/>
    <p:sldId id="828" r:id="rId45"/>
    <p:sldId id="316" r:id="rId46"/>
    <p:sldId id="407" r:id="rId47"/>
    <p:sldId id="318"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99FF33"/>
    <a:srgbClr val="FF3300"/>
    <a:srgbClr val="460000"/>
    <a:srgbClr val="00FF00"/>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04" y="-102"/>
      </p:cViewPr>
      <p:guideLst>
        <p:guide orient="horz" pos="2160"/>
        <p:guide pos="2880"/>
      </p:guideLst>
    </p:cSldViewPr>
  </p:slideViewPr>
  <p:outlineViewPr>
    <p:cViewPr>
      <p:scale>
        <a:sx n="33" d="100"/>
        <a:sy n="33" d="100"/>
      </p:scale>
      <p:origin x="48" y="2787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8/17/2022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8/17/2022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8/17/2022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8/17/2022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8/17/2022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8/17/2022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8/17/2022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8/17/2022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50000"/>
            </a:schemeClr>
          </a:solidFill>
        </p:spPr>
        <p:txBody>
          <a:bodyPr>
            <a:normAutofit/>
          </a:bodyPr>
          <a:lstStyle/>
          <a:p>
            <a:r>
              <a:rPr lang="en-US" sz="3600" b="1" dirty="0" smtClean="0">
                <a:solidFill>
                  <a:schemeClr val="bg1"/>
                </a:solidFill>
              </a:rPr>
              <a:t>CHRIST THE ROCK CONGREGATION</a:t>
            </a:r>
            <a:br>
              <a:rPr lang="en-US" sz="3600" b="1" dirty="0" smtClean="0">
                <a:solidFill>
                  <a:schemeClr val="bg1"/>
                </a:solidFill>
              </a:rPr>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endParaRPr lang="en-US" sz="3600" b="1" dirty="0">
              <a:solidFill>
                <a:schemeClr val="bg1"/>
              </a:solidFill>
            </a:endParaRPr>
          </a:p>
        </p:txBody>
      </p:sp>
      <p:sp>
        <p:nvSpPr>
          <p:cNvPr id="3" name="Subtitle 2"/>
          <p:cNvSpPr>
            <a:spLocks noGrp="1"/>
          </p:cNvSpPr>
          <p:nvPr>
            <p:ph type="subTitle" idx="1"/>
          </p:nvPr>
        </p:nvSpPr>
        <p:spPr>
          <a:xfrm>
            <a:off x="0" y="3505200"/>
            <a:ext cx="9144000" cy="2895600"/>
          </a:xfrm>
          <a:solidFill>
            <a:srgbClr val="00FF00"/>
          </a:solidFill>
        </p:spPr>
        <p:txBody>
          <a:bodyPr>
            <a:normAutofit fontScale="92500"/>
          </a:bodyPr>
          <a:lstStyle/>
          <a:p>
            <a:r>
              <a:rPr lang="fr-FR" b="1" dirty="0">
                <a:solidFill>
                  <a:schemeClr val="bg1"/>
                </a:solidFill>
              </a:rPr>
              <a:t>VENDREDI </a:t>
            </a:r>
            <a:r>
              <a:rPr lang="fr-FR" b="1" dirty="0" smtClean="0">
                <a:solidFill>
                  <a:schemeClr val="bg1"/>
                </a:solidFill>
              </a:rPr>
              <a:t>19 </a:t>
            </a:r>
            <a:r>
              <a:rPr lang="fr-FR" b="1" dirty="0" smtClean="0">
                <a:solidFill>
                  <a:schemeClr val="bg1"/>
                </a:solidFill>
              </a:rPr>
              <a:t>AOUT 2022 </a:t>
            </a:r>
            <a:endParaRPr lang="en-US" dirty="0">
              <a:solidFill>
                <a:schemeClr val="bg1"/>
              </a:solidFill>
            </a:endParaRPr>
          </a:p>
          <a:p>
            <a:r>
              <a:rPr lang="fr-FR" b="1" dirty="0">
                <a:solidFill>
                  <a:srgbClr val="0033CC"/>
                </a:solidFill>
                <a:latin typeface="Copperplate Gothic Light" pitchFamily="34" charset="0"/>
              </a:rPr>
              <a:t>ETUDE BIBLIQUE </a:t>
            </a:r>
            <a:r>
              <a:rPr lang="fr-FR" b="1" dirty="0" smtClean="0">
                <a:solidFill>
                  <a:srgbClr val="0033CC"/>
                </a:solidFill>
                <a:latin typeface="Copperplate Gothic Light" pitchFamily="34" charset="0"/>
              </a:rPr>
              <a:t>22èME </a:t>
            </a:r>
            <a:r>
              <a:rPr lang="fr-FR" b="1" dirty="0" smtClean="0">
                <a:solidFill>
                  <a:srgbClr val="0033CC"/>
                </a:solidFill>
                <a:latin typeface="Copperplate Gothic Light" pitchFamily="34" charset="0"/>
              </a:rPr>
              <a:t>SESSION </a:t>
            </a:r>
            <a:endParaRPr lang="en-US" b="1" dirty="0">
              <a:solidFill>
                <a:srgbClr val="0033CC"/>
              </a:solidFill>
              <a:latin typeface="Copperplate Gothic Light" pitchFamily="34" charset="0"/>
            </a:endParaRPr>
          </a:p>
          <a:p>
            <a:r>
              <a:rPr lang="fr-FR" b="1" dirty="0" smtClean="0">
                <a:solidFill>
                  <a:schemeClr val="tx1"/>
                </a:solidFill>
              </a:rPr>
              <a:t>L’ARRIVÉ DE JACOB A CHARAN CHEZ SON ONCLE </a:t>
            </a:r>
            <a:r>
              <a:rPr lang="fr-FR" b="1" dirty="0" smtClean="0">
                <a:solidFill>
                  <a:schemeClr val="tx1"/>
                </a:solidFill>
              </a:rPr>
              <a:t>LABAN</a:t>
            </a:r>
          </a:p>
          <a:p>
            <a:r>
              <a:rPr lang="en-US" b="1" dirty="0" smtClean="0">
                <a:solidFill>
                  <a:srgbClr val="460000"/>
                </a:solidFill>
              </a:rPr>
              <a:t>THE </a:t>
            </a:r>
            <a:r>
              <a:rPr lang="en-US" b="1" dirty="0" smtClean="0">
                <a:solidFill>
                  <a:srgbClr val="460000"/>
                </a:solidFill>
              </a:rPr>
              <a:t>ARRIVAL OF JACOB AT CHARAN AT THE HOUSE OF LABAN</a:t>
            </a:r>
            <a:endParaRPr lang="en-US" dirty="0" smtClean="0">
              <a:solidFill>
                <a:srgbClr val="460000"/>
              </a:solidFill>
            </a:endParaRPr>
          </a:p>
          <a:p>
            <a:endParaRPr lang="en-US" dirty="0" smtClean="0">
              <a:solidFill>
                <a:schemeClr val="tx1"/>
              </a:solidFill>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2060"/>
          </a:solidFill>
        </p:spPr>
        <p:txBody>
          <a:bodyPr/>
          <a:lstStyle/>
          <a:p>
            <a:r>
              <a:rPr lang="en-US" b="1" dirty="0" smtClean="0">
                <a:solidFill>
                  <a:schemeClr val="bg1"/>
                </a:solidFill>
              </a:rPr>
              <a:t>VERSET DU JOUR</a:t>
            </a:r>
            <a:endParaRPr lang="en-US" b="1" dirty="0">
              <a:solidFill>
                <a:schemeClr val="bg1"/>
              </a:solidFill>
            </a:endParaRPr>
          </a:p>
        </p:txBody>
      </p:sp>
      <p:sp>
        <p:nvSpPr>
          <p:cNvPr id="3" name="Content Placeholder 2"/>
          <p:cNvSpPr>
            <a:spLocks noGrp="1"/>
          </p:cNvSpPr>
          <p:nvPr>
            <p:ph idx="1"/>
          </p:nvPr>
        </p:nvSpPr>
        <p:spPr>
          <a:xfrm>
            <a:off x="0" y="1600200"/>
            <a:ext cx="8991600" cy="52578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400" dirty="0" smtClean="0">
                <a:solidFill>
                  <a:srgbClr val="FFFF00"/>
                </a:solidFill>
                <a:latin typeface="Copperplate Gothic Bold" pitchFamily="34" charset="0"/>
              </a:rPr>
              <a:t>Genèse 29 :11</a:t>
            </a:r>
            <a:endParaRPr lang="fr-FR" sz="4400" dirty="0" smtClean="0">
              <a:solidFill>
                <a:srgbClr val="FFFF00"/>
              </a:solidFill>
              <a:latin typeface="Copperplate Gothic Bold" pitchFamily="34" charset="0"/>
            </a:endParaRPr>
          </a:p>
          <a:p>
            <a:pPr algn="just"/>
            <a:r>
              <a:rPr lang="fr-FR" sz="4800" dirty="0" smtClean="0"/>
              <a:t>Ge </a:t>
            </a:r>
            <a:r>
              <a:rPr lang="fr-FR" sz="4800" dirty="0" smtClean="0"/>
              <a:t>29:11 Et Jacob baisa Rachel, il éleva la voix et pleura. </a:t>
            </a:r>
            <a:endParaRPr lang="en-US" sz="4800" dirty="0" smtClean="0"/>
          </a:p>
          <a:p>
            <a:pPr algn="just"/>
            <a:r>
              <a:rPr lang="fr-FR" sz="4800" dirty="0" smtClean="0">
                <a:solidFill>
                  <a:srgbClr val="FFFF00"/>
                </a:solidFill>
              </a:rPr>
              <a:t> </a:t>
            </a:r>
            <a:r>
              <a:rPr lang="en-US" sz="4800" dirty="0" smtClean="0">
                <a:solidFill>
                  <a:srgbClr val="FFFF00"/>
                </a:solidFill>
              </a:rPr>
              <a:t>11 Then Jacob kissed Rachel, and lifted up his voice and wept. </a:t>
            </a:r>
            <a:endParaRPr lang="en-US" sz="4800" dirty="0">
              <a:solidFill>
                <a:srgbClr val="FFFF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tx1">
              <a:lumMod val="65000"/>
              <a:lumOff val="35000"/>
            </a:schemeClr>
          </a:solidFill>
        </p:spPr>
        <p:txBody>
          <a:bodyPr/>
          <a:lstStyle/>
          <a:p>
            <a:r>
              <a:rPr lang="en-US" dirty="0" smtClean="0">
                <a:solidFill>
                  <a:schemeClr val="bg1"/>
                </a:solidFill>
                <a:latin typeface="Copperplate Gothic Bold" pitchFamily="34" charset="0"/>
              </a:rPr>
              <a:t>PRIERE</a:t>
            </a:r>
            <a:endParaRPr lang="en-US" dirty="0">
              <a:solidFill>
                <a:schemeClr val="bg1"/>
              </a:solidFill>
              <a:latin typeface="Copperplate Gothic Bold" pitchFamily="34" charset="0"/>
            </a:endParaRPr>
          </a:p>
        </p:txBody>
      </p:sp>
      <p:sp>
        <p:nvSpPr>
          <p:cNvPr id="3" name="Content Placeholder 2"/>
          <p:cNvSpPr>
            <a:spLocks noGrp="1"/>
          </p:cNvSpPr>
          <p:nvPr>
            <p:ph idx="1"/>
          </p:nvPr>
        </p:nvSpPr>
        <p:spPr>
          <a:xfrm>
            <a:off x="0" y="1600200"/>
            <a:ext cx="9144000" cy="4525963"/>
          </a:xfrm>
        </p:spPr>
        <p:txBody>
          <a:bodyPr>
            <a:normAutofit fontScale="85000" lnSpcReduction="20000"/>
          </a:bodyPr>
          <a:lstStyle/>
          <a:p>
            <a:r>
              <a:rPr lang="en-US" sz="5400" dirty="0" smtClean="0"/>
              <a:t>INTRODUCTION</a:t>
            </a:r>
          </a:p>
          <a:p>
            <a:pPr marL="55563" indent="-55563" algn="ctr">
              <a:buNone/>
            </a:pPr>
            <a:r>
              <a:rPr lang="fr-FR" sz="3900" b="1" dirty="0" smtClean="0">
                <a:solidFill>
                  <a:srgbClr val="FF0000"/>
                </a:solidFill>
              </a:rPr>
              <a:t>Matière du jour</a:t>
            </a:r>
          </a:p>
          <a:p>
            <a:pPr marL="55563" indent="-55563" algn="ctr">
              <a:buNone/>
            </a:pPr>
            <a:endParaRPr lang="en-US" sz="3900" b="1" dirty="0" smtClean="0">
              <a:solidFill>
                <a:srgbClr val="FF0000"/>
              </a:solidFill>
            </a:endParaRPr>
          </a:p>
          <a:p>
            <a:pPr algn="ctr"/>
            <a:r>
              <a:rPr lang="en-US" sz="5400" b="1" dirty="0" smtClean="0"/>
              <a:t>THE ARRIVAL OF JACOB AT CHARAN AT THE HOUSE OF LABAN</a:t>
            </a:r>
            <a:endParaRPr lang="en-US" sz="5400" dirty="0" smtClean="0"/>
          </a:p>
          <a:p>
            <a:pPr algn="ctr"/>
            <a:r>
              <a:rPr lang="fr-FR" sz="5400" b="1" dirty="0" smtClean="0">
                <a:solidFill>
                  <a:srgbClr val="FF3300"/>
                </a:solidFill>
              </a:rPr>
              <a:t>L’ARRIVÉ DE JACOB A CHARAN CHEZ SON ONCLE LABAN</a:t>
            </a:r>
            <a:endParaRPr lang="en-US" sz="5400" dirty="0">
              <a:solidFill>
                <a:srgbClr val="FF33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marL="742950" lvl="0" indent="-742950" algn="just">
              <a:buFont typeface="+mj-lt"/>
              <a:buAutoNum type="arabicPeriod"/>
            </a:pPr>
            <a:r>
              <a:rPr lang="en-US" sz="4400" b="1" dirty="0" smtClean="0">
                <a:latin typeface="Arial Unicode MS" pitchFamily="34" charset="-128"/>
                <a:ea typeface="Arial Unicode MS" pitchFamily="34" charset="-128"/>
                <a:cs typeface="Arial Unicode MS" pitchFamily="34" charset="-128"/>
              </a:rPr>
              <a:t>What verdict King Salomon pronounced that made him famous for his wisdom?</a:t>
            </a:r>
          </a:p>
          <a:p>
            <a:pPr marL="742950" lvl="0" indent="-742950" algn="just">
              <a:buFont typeface="+mj-lt"/>
              <a:buAutoNum type="arabicPeriod"/>
            </a:pPr>
            <a:r>
              <a:rPr lang="en-US" sz="4400" b="1" dirty="0" smtClean="0">
                <a:solidFill>
                  <a:srgbClr val="0033CC"/>
                </a:solidFill>
                <a:latin typeface="Arial Unicode MS" pitchFamily="34" charset="-128"/>
                <a:ea typeface="Arial Unicode MS" pitchFamily="34" charset="-128"/>
                <a:cs typeface="Arial Unicode MS" pitchFamily="34" charset="-128"/>
              </a:rPr>
              <a:t>Which son of David caused him to flee away from Jerusalem to save his life?</a:t>
            </a:r>
          </a:p>
          <a:p>
            <a:pPr marL="742950" lvl="0" indent="-742950" algn="just">
              <a:buFont typeface="+mj-lt"/>
              <a:buAutoNum type="arabicPeriod"/>
            </a:pPr>
            <a:r>
              <a:rPr lang="en-US" sz="4400" b="1" dirty="0" smtClean="0">
                <a:latin typeface="Arial Unicode MS" pitchFamily="34" charset="-128"/>
                <a:ea typeface="Arial Unicode MS" pitchFamily="34" charset="-128"/>
                <a:cs typeface="Arial Unicode MS" pitchFamily="34" charset="-128"/>
              </a:rPr>
              <a:t>Who prayed and the earth opened up and swallowed his opponents</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dk1"/>
          </a:lnRef>
          <a:fillRef idx="2">
            <a:schemeClr val="dk1"/>
          </a:fillRef>
          <a:effectRef idx="1">
            <a:schemeClr val="dk1"/>
          </a:effectRef>
          <a:fontRef idx="minor">
            <a:schemeClr val="dk1"/>
          </a:fontRef>
        </p:style>
        <p:txBody>
          <a:bodyPr>
            <a:normAutofit fontScale="92500"/>
          </a:bodyPr>
          <a:lstStyle/>
          <a:p>
            <a:pPr marL="742950" lvl="0" indent="-742950" algn="just">
              <a:buNone/>
            </a:pPr>
            <a:r>
              <a:rPr lang="en-US" sz="4000" b="1" dirty="0" smtClean="0">
                <a:latin typeface="Arial Unicode MS" pitchFamily="34" charset="-128"/>
                <a:ea typeface="Arial Unicode MS" pitchFamily="34" charset="-128"/>
                <a:cs typeface="Arial Unicode MS" pitchFamily="34" charset="-128"/>
              </a:rPr>
              <a:t>4. What </a:t>
            </a:r>
            <a:r>
              <a:rPr lang="en-US" sz="4000" b="1" dirty="0" smtClean="0">
                <a:latin typeface="Arial Unicode MS" pitchFamily="34" charset="-128"/>
                <a:ea typeface="Arial Unicode MS" pitchFamily="34" charset="-128"/>
                <a:cs typeface="Arial Unicode MS" pitchFamily="34" charset="-128"/>
              </a:rPr>
              <a:t>is the name of the High priest who died when he heard that the Arch of the Covenant was seized by the enemies and that his two sons also died in the process?</a:t>
            </a:r>
          </a:p>
          <a:p>
            <a:pPr marL="742950" lvl="0" indent="-742950" algn="just">
              <a:buNone/>
            </a:pPr>
            <a:r>
              <a:rPr lang="en-US" sz="4000" b="1" dirty="0" smtClean="0">
                <a:solidFill>
                  <a:srgbClr val="0033CC"/>
                </a:solidFill>
                <a:latin typeface="Arial Unicode MS" pitchFamily="34" charset="-128"/>
                <a:ea typeface="Arial Unicode MS" pitchFamily="34" charset="-128"/>
                <a:cs typeface="Arial Unicode MS" pitchFamily="34" charset="-128"/>
              </a:rPr>
              <a:t>5. What </a:t>
            </a:r>
            <a:r>
              <a:rPr lang="en-US" sz="4000" b="1" dirty="0" smtClean="0">
                <a:solidFill>
                  <a:srgbClr val="0033CC"/>
                </a:solidFill>
                <a:latin typeface="Arial Unicode MS" pitchFamily="34" charset="-128"/>
                <a:ea typeface="Arial Unicode MS" pitchFamily="34" charset="-128"/>
                <a:cs typeface="Arial Unicode MS" pitchFamily="34" charset="-128"/>
              </a:rPr>
              <a:t>was Jesus’ first recorded miracle?</a:t>
            </a:r>
          </a:p>
          <a:p>
            <a:pPr marL="742950" lvl="0" indent="-742950" algn="just">
              <a:buNone/>
            </a:pPr>
            <a:r>
              <a:rPr lang="en-US" sz="4000" b="1" dirty="0" smtClean="0">
                <a:latin typeface="Arial Unicode MS" pitchFamily="34" charset="-128"/>
                <a:ea typeface="Arial Unicode MS" pitchFamily="34" charset="-128"/>
                <a:cs typeface="Arial Unicode MS" pitchFamily="34" charset="-128"/>
              </a:rPr>
              <a:t>6- Who </a:t>
            </a:r>
            <a:r>
              <a:rPr lang="en-US" sz="4000" b="1" dirty="0" smtClean="0">
                <a:latin typeface="Arial Unicode MS" pitchFamily="34" charset="-128"/>
                <a:ea typeface="Arial Unicode MS" pitchFamily="34" charset="-128"/>
                <a:cs typeface="Arial Unicode MS" pitchFamily="34" charset="-128"/>
              </a:rPr>
              <a:t>was a thief among the disciples of Jesus?</a:t>
            </a:r>
          </a:p>
          <a:p>
            <a:pPr marL="742950" lvl="0" indent="-742950" algn="just">
              <a:buNone/>
            </a:pPr>
            <a:r>
              <a:rPr lang="en-US" sz="4000" b="1" dirty="0" smtClean="0">
                <a:solidFill>
                  <a:srgbClr val="0033CC"/>
                </a:solidFill>
                <a:latin typeface="Arial Unicode MS" pitchFamily="34" charset="-128"/>
                <a:ea typeface="Arial Unicode MS" pitchFamily="34" charset="-128"/>
                <a:cs typeface="Arial Unicode MS" pitchFamily="34" charset="-128"/>
              </a:rPr>
              <a:t>7- Name </a:t>
            </a:r>
            <a:r>
              <a:rPr lang="en-US" sz="4000" b="1" dirty="0" smtClean="0">
                <a:solidFill>
                  <a:srgbClr val="0033CC"/>
                </a:solidFill>
                <a:latin typeface="Arial Unicode MS" pitchFamily="34" charset="-128"/>
                <a:ea typeface="Arial Unicode MS" pitchFamily="34" charset="-128"/>
                <a:cs typeface="Arial Unicode MS" pitchFamily="34" charset="-128"/>
              </a:rPr>
              <a:t>the two great missionary partners who got separated after a big fight</a:t>
            </a:r>
            <a:r>
              <a:rPr lang="en-US" sz="4000" b="1" dirty="0" smtClean="0">
                <a:solidFill>
                  <a:srgbClr val="0033CC"/>
                </a:solidFill>
                <a:latin typeface="Arial Unicode MS" pitchFamily="34" charset="-128"/>
                <a:ea typeface="Arial Unicode MS" pitchFamily="34" charset="-128"/>
                <a:cs typeface="Arial Unicode MS" pitchFamily="34" charset="-128"/>
              </a:rPr>
              <a:t>?</a:t>
            </a:r>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dk1"/>
          </a:lnRef>
          <a:fillRef idx="2">
            <a:schemeClr val="dk1"/>
          </a:fillRef>
          <a:effectRef idx="1">
            <a:schemeClr val="dk1"/>
          </a:effectRef>
          <a:fontRef idx="minor">
            <a:schemeClr val="dk1"/>
          </a:fontRef>
        </p:style>
        <p:txBody>
          <a:bodyPr>
            <a:normAutofit/>
          </a:bodyPr>
          <a:lstStyle/>
          <a:p>
            <a:pPr marL="742950" lvl="0" indent="-742950" algn="just">
              <a:buNone/>
            </a:pPr>
            <a:r>
              <a:rPr lang="en-US" sz="4800" b="1" dirty="0" smtClean="0">
                <a:latin typeface="Arial Unicode MS" pitchFamily="34" charset="-128"/>
                <a:ea typeface="Arial Unicode MS" pitchFamily="34" charset="-128"/>
                <a:cs typeface="Arial Unicode MS" pitchFamily="34" charset="-128"/>
              </a:rPr>
              <a:t>8- What </a:t>
            </a:r>
            <a:r>
              <a:rPr lang="en-US" sz="4800" b="1" dirty="0" smtClean="0">
                <a:latin typeface="Arial Unicode MS" pitchFamily="34" charset="-128"/>
                <a:ea typeface="Arial Unicode MS" pitchFamily="34" charset="-128"/>
                <a:cs typeface="Arial Unicode MS" pitchFamily="34" charset="-128"/>
              </a:rPr>
              <a:t>were the economic and spiritual conditions of the church of Smyrna?</a:t>
            </a:r>
          </a:p>
          <a:p>
            <a:pPr marL="742950" lvl="0" indent="-742950" algn="just">
              <a:buNone/>
            </a:pPr>
            <a:r>
              <a:rPr lang="en-US" sz="4800" b="1" dirty="0" smtClean="0">
                <a:solidFill>
                  <a:srgbClr val="0033CC"/>
                </a:solidFill>
                <a:latin typeface="Arial Unicode MS" pitchFamily="34" charset="-128"/>
                <a:ea typeface="Arial Unicode MS" pitchFamily="34" charset="-128"/>
                <a:cs typeface="Arial Unicode MS" pitchFamily="34" charset="-128"/>
              </a:rPr>
              <a:t>9-  What </a:t>
            </a:r>
            <a:r>
              <a:rPr lang="en-US" sz="4800" b="1" dirty="0" smtClean="0">
                <a:solidFill>
                  <a:srgbClr val="0033CC"/>
                </a:solidFill>
                <a:latin typeface="Arial Unicode MS" pitchFamily="34" charset="-128"/>
                <a:ea typeface="Arial Unicode MS" pitchFamily="34" charset="-128"/>
                <a:cs typeface="Arial Unicode MS" pitchFamily="34" charset="-128"/>
              </a:rPr>
              <a:t>is a eunuch?</a:t>
            </a:r>
          </a:p>
          <a:p>
            <a:pPr marL="742950" lvl="0" indent="-742950" algn="just">
              <a:buNone/>
            </a:pPr>
            <a:r>
              <a:rPr lang="en-US" sz="4800" b="1" dirty="0" smtClean="0">
                <a:latin typeface="Arial Unicode MS" pitchFamily="34" charset="-128"/>
                <a:ea typeface="Arial Unicode MS" pitchFamily="34" charset="-128"/>
                <a:cs typeface="Arial Unicode MS" pitchFamily="34" charset="-128"/>
              </a:rPr>
              <a:t>10- Who </a:t>
            </a:r>
            <a:r>
              <a:rPr lang="en-US" sz="4800" b="1" dirty="0" smtClean="0">
                <a:latin typeface="Arial Unicode MS" pitchFamily="34" charset="-128"/>
                <a:ea typeface="Arial Unicode MS" pitchFamily="34" charset="-128"/>
                <a:cs typeface="Arial Unicode MS" pitchFamily="34" charset="-128"/>
              </a:rPr>
              <a:t>warned Pilate to dismiss himself from the case of Jesus?</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en-US" sz="4000" b="1" dirty="0" smtClean="0">
                <a:solidFill>
                  <a:srgbClr val="99FF33"/>
                </a:solidFill>
                <a:latin typeface="Arial Unicode MS" pitchFamily="34" charset="-128"/>
                <a:ea typeface="Arial Unicode MS" pitchFamily="34" charset="-128"/>
                <a:cs typeface="Arial Unicode MS" pitchFamily="34" charset="-128"/>
              </a:rPr>
              <a:t>THE ARRIVAL OF JACOB AT CHARAN AT THE HOUSE OF LABAN</a:t>
            </a:r>
          </a:p>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L’ARRIVÉ DE JACOB A CHARAN CHEZ SON ONCLE LABAN</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rPr>
              <a:t>INTRODUCTION</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We’ve been following the story of Jacob in the few weeks.</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Although Jacob was a man of destiny, we see that nothing </a:t>
            </a:r>
            <a:r>
              <a:rPr lang="en-US" sz="4000" b="1" dirty="0" smtClean="0">
                <a:solidFill>
                  <a:srgbClr val="FFFF00"/>
                </a:solidFill>
                <a:latin typeface="Arial Unicode MS" pitchFamily="34" charset="-128"/>
                <a:ea typeface="Arial Unicode MS" pitchFamily="34" charset="-128"/>
                <a:cs typeface="Arial Unicode MS" pitchFamily="34" charset="-128"/>
              </a:rPr>
              <a:t>in life came </a:t>
            </a:r>
            <a:r>
              <a:rPr lang="en-US" sz="4000" b="1" dirty="0" smtClean="0">
                <a:solidFill>
                  <a:srgbClr val="FFFF00"/>
                </a:solidFill>
                <a:latin typeface="Arial Unicode MS" pitchFamily="34" charset="-128"/>
                <a:ea typeface="Arial Unicode MS" pitchFamily="34" charset="-128"/>
                <a:cs typeface="Arial Unicode MS" pitchFamily="34" charset="-128"/>
              </a:rPr>
              <a:t>easy for </a:t>
            </a:r>
            <a:r>
              <a:rPr lang="en-US" sz="4000" b="1" dirty="0" smtClean="0">
                <a:solidFill>
                  <a:srgbClr val="FFFF00"/>
                </a:solidFill>
                <a:latin typeface="Arial Unicode MS" pitchFamily="34" charset="-128"/>
                <a:ea typeface="Arial Unicode MS" pitchFamily="34" charset="-128"/>
                <a:cs typeface="Arial Unicode MS" pitchFamily="34" charset="-128"/>
              </a:rPr>
              <a:t>him.</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Jacob </a:t>
            </a:r>
            <a:r>
              <a:rPr lang="en-US" sz="4000" b="1" dirty="0" smtClean="0">
                <a:solidFill>
                  <a:schemeClr val="bg1"/>
                </a:solidFill>
                <a:latin typeface="Arial Unicode MS" pitchFamily="34" charset="-128"/>
                <a:ea typeface="Arial Unicode MS" pitchFamily="34" charset="-128"/>
                <a:cs typeface="Arial Unicode MS" pitchFamily="34" charset="-128"/>
              </a:rPr>
              <a:t>left home with a lot of uncertainties in his heart.</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People of destiny are always restless until they hit the center of God’s will for their lives.</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Everything Jacob had done thus far was propelled by pressure and odd circumstances.</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The departure from his father was circumstantial move</a:t>
            </a:r>
            <a:r>
              <a:rPr lang="en-US"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Yet</a:t>
            </a:r>
            <a:r>
              <a:rPr lang="en-US" sz="4400" b="1" dirty="0" smtClean="0">
                <a:solidFill>
                  <a:schemeClr val="bg1"/>
                </a:solidFill>
                <a:latin typeface="Arial Unicode MS" pitchFamily="34" charset="-128"/>
                <a:ea typeface="Arial Unicode MS" pitchFamily="34" charset="-128"/>
                <a:cs typeface="Arial Unicode MS" pitchFamily="34" charset="-128"/>
              </a:rPr>
              <a:t>, all the events in the lives of Jacob were orchestrated by God.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God led him in the wilderness so that He could have a one on one with Jacob.</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Although Jacob was covered in the alliance of Abraham, he also had to sign his own contract with God</a:t>
            </a:r>
            <a:r>
              <a:rPr lang="en-US" sz="4400" b="1" dirty="0" smtClean="0">
                <a:solidFill>
                  <a:schemeClr val="bg1"/>
                </a:solidFill>
                <a:latin typeface="Arial Unicode MS" pitchFamily="34" charset="-128"/>
                <a:ea typeface="Arial Unicode MS" pitchFamily="34" charset="-128"/>
                <a:cs typeface="Arial Unicode MS" pitchFamily="34" charset="-128"/>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When God met Jacob in the wilderness, He already knew where Jacob was heading.</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God </a:t>
            </a:r>
            <a:r>
              <a:rPr lang="en-US" sz="4800" b="1" dirty="0" smtClean="0">
                <a:solidFill>
                  <a:srgbClr val="FFFF00"/>
                </a:solidFill>
                <a:latin typeface="Arial Unicode MS" pitchFamily="34" charset="-128"/>
                <a:ea typeface="Arial Unicode MS" pitchFamily="34" charset="-128"/>
                <a:cs typeface="Arial Unicode MS" pitchFamily="34" charset="-128"/>
              </a:rPr>
              <a:t>already promised Jacob a safe arrival and a safe return to Canaan.</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That prophecy covered </a:t>
            </a:r>
            <a:r>
              <a:rPr lang="en-US" sz="4800" b="1" dirty="0" smtClean="0">
                <a:solidFill>
                  <a:schemeClr val="bg1"/>
                </a:solidFill>
                <a:latin typeface="Arial Unicode MS" pitchFamily="34" charset="-128"/>
                <a:ea typeface="Arial Unicode MS" pitchFamily="34" charset="-128"/>
                <a:cs typeface="Arial Unicode MS" pitchFamily="34" charset="-128"/>
              </a:rPr>
              <a:t>for a </a:t>
            </a:r>
            <a:r>
              <a:rPr lang="en-US" sz="4800" b="1" dirty="0" smtClean="0">
                <a:solidFill>
                  <a:schemeClr val="bg1"/>
                </a:solidFill>
                <a:latin typeface="Arial Unicode MS" pitchFamily="34" charset="-128"/>
                <a:ea typeface="Arial Unicode MS" pitchFamily="34" charset="-128"/>
                <a:cs typeface="Arial Unicode MS" pitchFamily="34" charset="-128"/>
              </a:rPr>
              <a:t>span of 20 years</a:t>
            </a:r>
            <a:r>
              <a:rPr lang="en-US" sz="4800" b="1" dirty="0" smtClean="0">
                <a:solidFill>
                  <a:schemeClr val="bg1"/>
                </a:solidFill>
                <a:latin typeface="Arial Unicode MS" pitchFamily="34" charset="-128"/>
                <a:ea typeface="Arial Unicode MS" pitchFamily="34" charset="-128"/>
                <a:cs typeface="Arial Unicode MS" pitchFamily="34" charset="-128"/>
              </a:rPr>
              <a:t>.</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Jacob </a:t>
            </a:r>
            <a:r>
              <a:rPr lang="en-US" sz="4000" b="1" dirty="0" smtClean="0">
                <a:solidFill>
                  <a:schemeClr val="bg1"/>
                </a:solidFill>
                <a:latin typeface="Arial Unicode MS" pitchFamily="34" charset="-128"/>
                <a:ea typeface="Arial Unicode MS" pitchFamily="34" charset="-128"/>
                <a:cs typeface="Arial Unicode MS" pitchFamily="34" charset="-128"/>
              </a:rPr>
              <a:t>promised to God to be a faithful devotee of Him if he keeps all His promises.</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The human element is still with us even if we’ve had the most sublime </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encounter with God.</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Jacob kept his pace toward </a:t>
            </a:r>
            <a:r>
              <a:rPr lang="en-US" sz="4000" b="1" dirty="0" err="1" smtClean="0">
                <a:solidFill>
                  <a:schemeClr val="bg1"/>
                </a:solidFill>
                <a:latin typeface="Arial Unicode MS" pitchFamily="34" charset="-128"/>
                <a:ea typeface="Arial Unicode MS" pitchFamily="34" charset="-128"/>
                <a:cs typeface="Arial Unicode MS" pitchFamily="34" charset="-128"/>
              </a:rPr>
              <a:t>Padan</a:t>
            </a:r>
            <a:r>
              <a:rPr lang="en-US" sz="4000" b="1" dirty="0" smtClean="0">
                <a:solidFill>
                  <a:schemeClr val="bg1"/>
                </a:solidFill>
                <a:latin typeface="Arial Unicode MS" pitchFamily="34" charset="-128"/>
                <a:ea typeface="Arial Unicode MS" pitchFamily="34" charset="-128"/>
                <a:cs typeface="Arial Unicode MS" pitchFamily="34" charset="-128"/>
              </a:rPr>
              <a:t>-Aram not knowing what the future held for him.</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alpha val="86000"/>
            </a:srgbClr>
          </a:solidFill>
        </p:spPr>
        <p:style>
          <a:lnRef idx="1">
            <a:schemeClr val="dk1"/>
          </a:lnRef>
          <a:fillRef idx="2">
            <a:schemeClr val="dk1"/>
          </a:fillRef>
          <a:effectRef idx="1">
            <a:schemeClr val="dk1"/>
          </a:effectRef>
          <a:fontRef idx="minor">
            <a:schemeClr val="dk1"/>
          </a:fontRef>
        </p:style>
        <p:txBody>
          <a:bodyPr>
            <a:normAutofit/>
          </a:bodyPr>
          <a:lstStyle/>
          <a:p>
            <a:pPr marL="365760" algn="ctr">
              <a:spcBef>
                <a:spcPts val="0"/>
              </a:spcBef>
              <a:buNone/>
            </a:pPr>
            <a:r>
              <a:rPr lang="fr-FR" sz="4000" b="1" dirty="0" smtClean="0">
                <a:solidFill>
                  <a:schemeClr val="bg1"/>
                </a:solidFill>
                <a:latin typeface="Arial Unicode MS" pitchFamily="34" charset="-128"/>
                <a:ea typeface="Arial Unicode MS" pitchFamily="34" charset="-128"/>
                <a:cs typeface="Arial Unicode MS" pitchFamily="34" charset="-128"/>
              </a:rPr>
              <a:t> </a:t>
            </a:r>
            <a:endParaRPr lang="en-US" sz="2400" b="1" dirty="0" smtClean="0">
              <a:solidFill>
                <a:schemeClr val="bg1"/>
              </a:solidFill>
              <a:latin typeface="Arial Unicode MS" pitchFamily="34" charset="-128"/>
              <a:ea typeface="Arial Unicode MS" pitchFamily="34" charset="-128"/>
              <a:cs typeface="Arial Unicode MS" pitchFamily="34" charset="-128"/>
            </a:endParaRPr>
          </a:p>
        </p:txBody>
      </p:sp>
      <p:pic>
        <p:nvPicPr>
          <p:cNvPr id="4" name="Picture 3" descr="Map of the Journeys &amp; History of Abraham, Isaac &amp; Jacob"/>
          <p:cNvPicPr/>
          <p:nvPr/>
        </p:nvPicPr>
        <p:blipFill>
          <a:blip r:embed="rId2"/>
          <a:srcRect/>
          <a:stretch>
            <a:fillRect/>
          </a:stretch>
        </p:blipFill>
        <p:spPr bwMode="auto">
          <a:xfrm>
            <a:off x="0" y="0"/>
            <a:ext cx="9144000" cy="67056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000" b="1" dirty="0" smtClean="0">
                <a:latin typeface="Arial Unicode MS" pitchFamily="34" charset="-128"/>
                <a:ea typeface="Arial Unicode MS" pitchFamily="34" charset="-128"/>
                <a:cs typeface="Arial Unicode MS" pitchFamily="34" charset="-128"/>
              </a:rPr>
              <a:t>MIRACULOUS MEEETING BETWEEN JACOB AND LABAN</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This portion of the story of the life of Jacob is like a déjà-vu.</a:t>
            </a:r>
          </a:p>
          <a:p>
            <a:pPr lvl="0" algn="just"/>
            <a:r>
              <a:rPr lang="en-US" sz="4000" b="1" dirty="0" smtClean="0">
                <a:latin typeface="Arial Unicode MS" pitchFamily="34" charset="-128"/>
                <a:ea typeface="Arial Unicode MS" pitchFamily="34" charset="-128"/>
                <a:cs typeface="Arial Unicode MS" pitchFamily="34" charset="-128"/>
              </a:rPr>
              <a:t>Some 40 plus years earlier, </a:t>
            </a:r>
            <a:r>
              <a:rPr lang="en-US" sz="4000" b="1" dirty="0" err="1" smtClean="0">
                <a:latin typeface="Arial Unicode MS" pitchFamily="34" charset="-128"/>
                <a:ea typeface="Arial Unicode MS" pitchFamily="34" charset="-128"/>
                <a:cs typeface="Arial Unicode MS" pitchFamily="34" charset="-128"/>
              </a:rPr>
              <a:t>Eliezer</a:t>
            </a:r>
            <a:r>
              <a:rPr lang="en-US" sz="4000" b="1" dirty="0" smtClean="0">
                <a:latin typeface="Arial Unicode MS" pitchFamily="34" charset="-128"/>
                <a:ea typeface="Arial Unicode MS" pitchFamily="34" charset="-128"/>
                <a:cs typeface="Arial Unicode MS" pitchFamily="34" charset="-128"/>
              </a:rPr>
              <a:t> took the same direction top look for a wife for Isaac.</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Although </a:t>
            </a:r>
            <a:r>
              <a:rPr lang="en-US" sz="4000" b="1" dirty="0" err="1" smtClean="0">
                <a:solidFill>
                  <a:srgbClr val="FFFF00"/>
                </a:solidFill>
                <a:latin typeface="Arial Unicode MS" pitchFamily="34" charset="-128"/>
                <a:ea typeface="Arial Unicode MS" pitchFamily="34" charset="-128"/>
                <a:cs typeface="Arial Unicode MS" pitchFamily="34" charset="-128"/>
              </a:rPr>
              <a:t>Eliezer</a:t>
            </a:r>
            <a:r>
              <a:rPr lang="en-US" sz="4000" b="1" dirty="0" smtClean="0">
                <a:solidFill>
                  <a:srgbClr val="FFFF00"/>
                </a:solidFill>
                <a:latin typeface="Arial Unicode MS" pitchFamily="34" charset="-128"/>
                <a:ea typeface="Arial Unicode MS" pitchFamily="34" charset="-128"/>
                <a:cs typeface="Arial Unicode MS" pitchFamily="34" charset="-128"/>
              </a:rPr>
              <a:t> would have loved to land at the house of </a:t>
            </a:r>
            <a:r>
              <a:rPr lang="en-US" sz="4000" b="1" dirty="0" err="1" smtClean="0">
                <a:solidFill>
                  <a:srgbClr val="FFFF00"/>
                </a:solidFill>
                <a:latin typeface="Arial Unicode MS" pitchFamily="34" charset="-128"/>
                <a:ea typeface="Arial Unicode MS" pitchFamily="34" charset="-128"/>
                <a:cs typeface="Arial Unicode MS" pitchFamily="34" charset="-128"/>
              </a:rPr>
              <a:t>Bethuel</a:t>
            </a:r>
            <a:r>
              <a:rPr lang="en-US" sz="4000" b="1" dirty="0" smtClean="0">
                <a:solidFill>
                  <a:srgbClr val="FFFF00"/>
                </a:solidFill>
                <a:latin typeface="Arial Unicode MS" pitchFamily="34" charset="-128"/>
                <a:ea typeface="Arial Unicode MS" pitchFamily="34" charset="-128"/>
                <a:cs typeface="Arial Unicode MS" pitchFamily="34" charset="-128"/>
              </a:rPr>
              <a:t>, but the providence of God orchestrated that Rebecca was chosen</a:t>
            </a:r>
            <a:r>
              <a:rPr lang="en-US"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Autofit/>
          </a:bodyPr>
          <a:lstStyle/>
          <a:p>
            <a:pPr lvl="0" algn="just"/>
            <a:r>
              <a:rPr lang="en-US" sz="4200" b="1" dirty="0" smtClean="0">
                <a:latin typeface="Arial Unicode MS" pitchFamily="34" charset="-128"/>
                <a:ea typeface="Arial Unicode MS" pitchFamily="34" charset="-128"/>
                <a:cs typeface="Arial Unicode MS" pitchFamily="34" charset="-128"/>
              </a:rPr>
              <a:t>This </a:t>
            </a:r>
            <a:r>
              <a:rPr lang="en-US" sz="4200" b="1" dirty="0" smtClean="0">
                <a:latin typeface="Arial Unicode MS" pitchFamily="34" charset="-128"/>
                <a:ea typeface="Arial Unicode MS" pitchFamily="34" charset="-128"/>
                <a:cs typeface="Arial Unicode MS" pitchFamily="34" charset="-128"/>
              </a:rPr>
              <a:t>time it is Rebecca’s son who took the journey for a dual purpose of safety and search for a bride.</a:t>
            </a:r>
          </a:p>
          <a:p>
            <a:pPr lvl="0" algn="just"/>
            <a:r>
              <a:rPr lang="en-US" sz="4200" b="1" dirty="0" smtClean="0">
                <a:solidFill>
                  <a:srgbClr val="FFFF00"/>
                </a:solidFill>
                <a:latin typeface="Arial Unicode MS" pitchFamily="34" charset="-128"/>
                <a:ea typeface="Arial Unicode MS" pitchFamily="34" charset="-128"/>
                <a:cs typeface="Arial Unicode MS" pitchFamily="34" charset="-128"/>
              </a:rPr>
              <a:t>Jacob is about to meet the love of his life in the same manner her mother was met. </a:t>
            </a:r>
          </a:p>
          <a:p>
            <a:pPr algn="just"/>
            <a:r>
              <a:rPr lang="en-US" sz="4200" b="1" dirty="0" err="1" smtClean="0">
                <a:latin typeface="Arial Unicode MS" pitchFamily="34" charset="-128"/>
                <a:ea typeface="Arial Unicode MS" pitchFamily="34" charset="-128"/>
                <a:cs typeface="Arial Unicode MS" pitchFamily="34" charset="-128"/>
              </a:rPr>
              <a:t>Ge</a:t>
            </a:r>
            <a:r>
              <a:rPr lang="en-US" sz="4200" b="1" dirty="0" smtClean="0">
                <a:latin typeface="Arial Unicode MS" pitchFamily="34" charset="-128"/>
                <a:ea typeface="Arial Unicode MS" pitchFamily="34" charset="-128"/>
                <a:cs typeface="Arial Unicode MS" pitchFamily="34" charset="-128"/>
              </a:rPr>
              <a:t> </a:t>
            </a:r>
            <a:r>
              <a:rPr lang="en-US" sz="4200" b="1" dirty="0" smtClean="0">
                <a:latin typeface="Arial Unicode MS" pitchFamily="34" charset="-128"/>
                <a:ea typeface="Arial Unicode MS" pitchFamily="34" charset="-128"/>
                <a:cs typeface="Arial Unicode MS" pitchFamily="34" charset="-128"/>
              </a:rPr>
              <a:t>29:1-11 </a:t>
            </a:r>
            <a:r>
              <a:rPr lang="en-US" sz="4200" b="1" dirty="0" smtClean="0">
                <a:latin typeface="Arial Unicode MS" pitchFamily="34" charset="-128"/>
                <a:ea typeface="Arial Unicode MS" pitchFamily="34" charset="-128"/>
                <a:cs typeface="Arial Unicode MS" pitchFamily="34" charset="-128"/>
              </a:rPr>
              <a:t>¶ Jacob se </a:t>
            </a:r>
            <a:r>
              <a:rPr lang="en-US" sz="4200" b="1" dirty="0" err="1" smtClean="0">
                <a:latin typeface="Arial Unicode MS" pitchFamily="34" charset="-128"/>
                <a:ea typeface="Arial Unicode MS" pitchFamily="34" charset="-128"/>
                <a:cs typeface="Arial Unicode MS" pitchFamily="34" charset="-128"/>
              </a:rPr>
              <a:t>mit</a:t>
            </a:r>
            <a:r>
              <a:rPr lang="en-US" sz="4200" b="1" dirty="0" smtClean="0">
                <a:latin typeface="Arial Unicode MS" pitchFamily="34" charset="-128"/>
                <a:ea typeface="Arial Unicode MS" pitchFamily="34" charset="-128"/>
                <a:cs typeface="Arial Unicode MS" pitchFamily="34" charset="-128"/>
              </a:rPr>
              <a:t> en </a:t>
            </a:r>
            <a:r>
              <a:rPr lang="en-US" sz="4200" b="1" dirty="0" err="1" smtClean="0">
                <a:latin typeface="Arial Unicode MS" pitchFamily="34" charset="-128"/>
                <a:ea typeface="Arial Unicode MS" pitchFamily="34" charset="-128"/>
                <a:cs typeface="Arial Unicode MS" pitchFamily="34" charset="-128"/>
              </a:rPr>
              <a:t>marche</a:t>
            </a:r>
            <a:r>
              <a:rPr lang="en-US" sz="4200" b="1" dirty="0" smtClean="0">
                <a:latin typeface="Arial Unicode MS" pitchFamily="34" charset="-128"/>
                <a:ea typeface="Arial Unicode MS" pitchFamily="34" charset="-128"/>
                <a:cs typeface="Arial Unicode MS" pitchFamily="34" charset="-128"/>
              </a:rPr>
              <a:t>, et </a:t>
            </a:r>
            <a:r>
              <a:rPr lang="en-US" sz="4200" b="1" dirty="0" err="1" smtClean="0">
                <a:latin typeface="Arial Unicode MS" pitchFamily="34" charset="-128"/>
                <a:ea typeface="Arial Unicode MS" pitchFamily="34" charset="-128"/>
                <a:cs typeface="Arial Unicode MS" pitchFamily="34" charset="-128"/>
              </a:rPr>
              <a:t>s'en</a:t>
            </a:r>
            <a:r>
              <a:rPr lang="en-US" sz="4200" b="1" dirty="0" smtClean="0">
                <a:latin typeface="Arial Unicode MS" pitchFamily="34" charset="-128"/>
                <a:ea typeface="Arial Unicode MS" pitchFamily="34" charset="-128"/>
                <a:cs typeface="Arial Unicode MS" pitchFamily="34" charset="-128"/>
              </a:rPr>
              <a:t> </a:t>
            </a:r>
            <a:r>
              <a:rPr lang="en-US" sz="4200" b="1" dirty="0" err="1" smtClean="0">
                <a:latin typeface="Arial Unicode MS" pitchFamily="34" charset="-128"/>
                <a:ea typeface="Arial Unicode MS" pitchFamily="34" charset="-128"/>
                <a:cs typeface="Arial Unicode MS" pitchFamily="34" charset="-128"/>
              </a:rPr>
              <a:t>alla</a:t>
            </a:r>
            <a:r>
              <a:rPr lang="en-US" sz="4200" b="1" dirty="0" smtClean="0">
                <a:latin typeface="Arial Unicode MS" pitchFamily="34" charset="-128"/>
                <a:ea typeface="Arial Unicode MS" pitchFamily="34" charset="-128"/>
                <a:cs typeface="Arial Unicode MS" pitchFamily="34" charset="-128"/>
              </a:rPr>
              <a:t> au pays des </a:t>
            </a:r>
            <a:r>
              <a:rPr lang="en-US" sz="4200" b="1" dirty="0" err="1" smtClean="0">
                <a:latin typeface="Arial Unicode MS" pitchFamily="34" charset="-128"/>
                <a:ea typeface="Arial Unicode MS" pitchFamily="34" charset="-128"/>
                <a:cs typeface="Arial Unicode MS" pitchFamily="34" charset="-128"/>
              </a:rPr>
              <a:t>fils</a:t>
            </a:r>
            <a:r>
              <a:rPr lang="en-US" sz="4200" b="1" dirty="0" smtClean="0">
                <a:latin typeface="Arial Unicode MS" pitchFamily="34" charset="-128"/>
                <a:ea typeface="Arial Unicode MS" pitchFamily="34" charset="-128"/>
                <a:cs typeface="Arial Unicode MS" pitchFamily="34" charset="-128"/>
              </a:rPr>
              <a:t> de </a:t>
            </a:r>
            <a:r>
              <a:rPr lang="en-US" sz="4200" b="1" dirty="0" err="1" smtClean="0">
                <a:latin typeface="Arial Unicode MS" pitchFamily="34" charset="-128"/>
                <a:ea typeface="Arial Unicode MS" pitchFamily="34" charset="-128"/>
                <a:cs typeface="Arial Unicode MS" pitchFamily="34" charset="-128"/>
              </a:rPr>
              <a:t>l'Orient</a:t>
            </a:r>
            <a:r>
              <a:rPr lang="en-US" sz="4200" b="1" dirty="0" smtClean="0">
                <a:latin typeface="Arial Unicode MS" pitchFamily="34" charset="-128"/>
                <a:ea typeface="Arial Unicode MS" pitchFamily="34" charset="-128"/>
                <a:cs typeface="Arial Unicode MS" pitchFamily="34" charset="-128"/>
              </a:rPr>
              <a:t>.</a:t>
            </a:r>
            <a:endParaRPr lang="en-US" sz="42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en-US" sz="4000" b="1" dirty="0" smtClean="0">
                <a:latin typeface="Arial Unicode MS" pitchFamily="34" charset="-128"/>
                <a:ea typeface="Arial Unicode MS" pitchFamily="34" charset="-128"/>
                <a:cs typeface="Arial Unicode MS" pitchFamily="34" charset="-128"/>
              </a:rPr>
              <a:t>2 </a:t>
            </a:r>
            <a:r>
              <a:rPr lang="en-US" sz="4000" b="1" dirty="0" smtClean="0">
                <a:latin typeface="Arial Unicode MS" pitchFamily="34" charset="-128"/>
                <a:ea typeface="Arial Unicode MS" pitchFamily="34" charset="-128"/>
                <a:cs typeface="Arial Unicode MS" pitchFamily="34" charset="-128"/>
              </a:rPr>
              <a:t>Il </a:t>
            </a:r>
            <a:r>
              <a:rPr lang="en-US" sz="4000" b="1" dirty="0" err="1" smtClean="0">
                <a:latin typeface="Arial Unicode MS" pitchFamily="34" charset="-128"/>
                <a:ea typeface="Arial Unicode MS" pitchFamily="34" charset="-128"/>
                <a:cs typeface="Arial Unicode MS" pitchFamily="34" charset="-128"/>
              </a:rPr>
              <a:t>regarda</a:t>
            </a:r>
            <a:r>
              <a:rPr lang="en-US" sz="4000" b="1" dirty="0" smtClean="0">
                <a:latin typeface="Arial Unicode MS" pitchFamily="34" charset="-128"/>
                <a:ea typeface="Arial Unicode MS" pitchFamily="34" charset="-128"/>
                <a:cs typeface="Arial Unicode MS" pitchFamily="34" charset="-128"/>
              </a:rPr>
              <a:t>. Et </a:t>
            </a:r>
            <a:r>
              <a:rPr lang="en-US" sz="4000" b="1" dirty="0" err="1" smtClean="0">
                <a:latin typeface="Arial Unicode MS" pitchFamily="34" charset="-128"/>
                <a:ea typeface="Arial Unicode MS" pitchFamily="34" charset="-128"/>
                <a:cs typeface="Arial Unicode MS" pitchFamily="34" charset="-128"/>
              </a:rPr>
              <a:t>voici</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il</a:t>
            </a:r>
            <a:r>
              <a:rPr lang="en-US" sz="4000" b="1" dirty="0" smtClean="0">
                <a:latin typeface="Arial Unicode MS" pitchFamily="34" charset="-128"/>
                <a:ea typeface="Arial Unicode MS" pitchFamily="34" charset="-128"/>
                <a:cs typeface="Arial Unicode MS" pitchFamily="34" charset="-128"/>
              </a:rPr>
              <a:t> y </a:t>
            </a:r>
            <a:r>
              <a:rPr lang="en-US" sz="4000" b="1" dirty="0" err="1" smtClean="0">
                <a:latin typeface="Arial Unicode MS" pitchFamily="34" charset="-128"/>
                <a:ea typeface="Arial Unicode MS" pitchFamily="34" charset="-128"/>
                <a:cs typeface="Arial Unicode MS" pitchFamily="34" charset="-128"/>
              </a:rPr>
              <a:t>avait</a:t>
            </a:r>
            <a:r>
              <a:rPr lang="en-US" sz="4000" b="1" dirty="0" smtClean="0">
                <a:latin typeface="Arial Unicode MS" pitchFamily="34" charset="-128"/>
                <a:ea typeface="Arial Unicode MS" pitchFamily="34" charset="-128"/>
                <a:cs typeface="Arial Unicode MS" pitchFamily="34" charset="-128"/>
              </a:rPr>
              <a:t> un </a:t>
            </a:r>
            <a:r>
              <a:rPr lang="en-US" sz="4000" b="1" dirty="0" err="1" smtClean="0">
                <a:latin typeface="Arial Unicode MS" pitchFamily="34" charset="-128"/>
                <a:ea typeface="Arial Unicode MS" pitchFamily="34" charset="-128"/>
                <a:cs typeface="Arial Unicode MS" pitchFamily="34" charset="-128"/>
              </a:rPr>
              <a:t>puits</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dans</a:t>
            </a:r>
            <a:r>
              <a:rPr lang="en-US"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les champs; et voici, il y avait à côté trois troupeaux de brebis qui se reposaient, car c'était à ce puits qu'on abreuvait les troupeaux. Et la pierre sur l'ouverture du puits était grande.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3 Tous les troupeaux se rassemblaient là; on roulait la pierre de dessus l'ouverture du puits, on abreuvait les troupeaux, et l'on remettait la pierre à sa place sur l'ouverture du puits.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4 </a:t>
            </a:r>
            <a:r>
              <a:rPr lang="fr-FR" sz="4000" b="1" dirty="0" smtClean="0">
                <a:latin typeface="Arial Unicode MS" pitchFamily="34" charset="-128"/>
                <a:ea typeface="Arial Unicode MS" pitchFamily="34" charset="-128"/>
                <a:cs typeface="Arial Unicode MS" pitchFamily="34" charset="-128"/>
              </a:rPr>
              <a:t>Jacob dit aux bergers: Mes frères, d'où êtes-vous? Ils répondirent: Nous sommes de </a:t>
            </a:r>
            <a:r>
              <a:rPr lang="fr-FR" sz="4000" b="1" dirty="0" err="1" smtClean="0">
                <a:latin typeface="Arial Unicode MS" pitchFamily="34" charset="-128"/>
                <a:ea typeface="Arial Unicode MS" pitchFamily="34" charset="-128"/>
                <a:cs typeface="Arial Unicode MS" pitchFamily="34" charset="-128"/>
              </a:rPr>
              <a:t>Charan</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5 Il leur dit: Connaissez-vous Laban, fils de </a:t>
            </a:r>
            <a:r>
              <a:rPr lang="fr-FR" sz="4000" b="1" dirty="0" err="1" smtClean="0">
                <a:solidFill>
                  <a:srgbClr val="FFFF00"/>
                </a:solidFill>
                <a:latin typeface="Arial Unicode MS" pitchFamily="34" charset="-128"/>
                <a:ea typeface="Arial Unicode MS" pitchFamily="34" charset="-128"/>
                <a:cs typeface="Arial Unicode MS" pitchFamily="34" charset="-128"/>
              </a:rPr>
              <a:t>Nachor</a:t>
            </a:r>
            <a:r>
              <a:rPr lang="fr-FR" sz="4000" b="1" dirty="0" smtClean="0">
                <a:solidFill>
                  <a:srgbClr val="FFFF00"/>
                </a:solidFill>
                <a:latin typeface="Arial Unicode MS" pitchFamily="34" charset="-128"/>
                <a:ea typeface="Arial Unicode MS" pitchFamily="34" charset="-128"/>
                <a:cs typeface="Arial Unicode MS" pitchFamily="34" charset="-128"/>
              </a:rPr>
              <a:t>? Ils répondirent: Nous le connaissons.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6 Il leur dit: Est-il en bonne santé? Ils répondirent: Il est en bonne santé; et voici Rachel, sa fille, qui vient avec le troupeau.</a:t>
            </a:r>
            <a:endParaRPr lang="en-US" sz="4000" b="1" dirty="0" smtClean="0">
              <a:latin typeface="Arial Unicode MS" pitchFamily="34" charset="-128"/>
              <a:ea typeface="Arial Unicode MS" pitchFamily="34" charset="-128"/>
              <a:cs typeface="Arial Unicode MS" pitchFamily="34" charset="-128"/>
            </a:endParaRPr>
          </a:p>
          <a:p>
            <a:pPr algn="just"/>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7 </a:t>
            </a:r>
            <a:r>
              <a:rPr lang="fr-FR" sz="4000" b="1" dirty="0" smtClean="0">
                <a:latin typeface="Arial Unicode MS" pitchFamily="34" charset="-128"/>
                <a:ea typeface="Arial Unicode MS" pitchFamily="34" charset="-128"/>
                <a:cs typeface="Arial Unicode MS" pitchFamily="34" charset="-128"/>
              </a:rPr>
              <a:t>Il dit: Voici, il est encore grand jour, et il n'est pas temps de rassembler les troupeaux; abreuvez les brebis, puis allez, et faites-les paître.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8 Ils répondirent: Nous ne le pouvons pas, jusqu'à ce que tous les troupeaux soient rassemblés; c'est alors qu'on roule la pierre de dessus l'ouverture du puits, et qu'on abreuve les brebis.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fontScale="92500"/>
          </a:bodyPr>
          <a:lstStyle/>
          <a:p>
            <a:pPr algn="just"/>
            <a:r>
              <a:rPr lang="fr-FR" sz="4000" b="1" dirty="0" smtClean="0">
                <a:latin typeface="Arial Unicode MS" pitchFamily="34" charset="-128"/>
                <a:ea typeface="Arial Unicode MS" pitchFamily="34" charset="-128"/>
                <a:cs typeface="Arial Unicode MS" pitchFamily="34" charset="-128"/>
              </a:rPr>
              <a:t>9 </a:t>
            </a:r>
            <a:r>
              <a:rPr lang="fr-FR" sz="4000" b="1" dirty="0" smtClean="0">
                <a:latin typeface="Arial Unicode MS" pitchFamily="34" charset="-128"/>
                <a:ea typeface="Arial Unicode MS" pitchFamily="34" charset="-128"/>
                <a:cs typeface="Arial Unicode MS" pitchFamily="34" charset="-128"/>
              </a:rPr>
              <a:t>¶ Comme il leur parlait encore, survint Rachel avec le troupeau de son père; car elle était bergère.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10 Lorsque Jacob vit Rachel, fille de Laban, frère de sa mère, et le troupeau de Laban, frère de sa mère, il s'approcha, roula la pierre de dessus l'ouverture du puits, et abreuva le troupeau de Laban, frère de sa mère.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11 Et Jacob baisa Rachel, il éleva la voix et pleura</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Fear </a:t>
            </a:r>
            <a:r>
              <a:rPr lang="en-US" sz="4000" b="1" dirty="0" smtClean="0">
                <a:latin typeface="Arial Unicode MS" pitchFamily="34" charset="-128"/>
                <a:ea typeface="Arial Unicode MS" pitchFamily="34" charset="-128"/>
                <a:cs typeface="Arial Unicode MS" pitchFamily="34" charset="-128"/>
              </a:rPr>
              <a:t>keeps us from trusting God wholeheartedly.</a:t>
            </a: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Only God could arrange for Jacob and Rachel to be spotted at the same time in that geographical location.</a:t>
            </a:r>
          </a:p>
          <a:p>
            <a:pPr lvl="0" algn="just"/>
            <a:r>
              <a:rPr lang="en-US" sz="4000" b="1" dirty="0" smtClean="0">
                <a:latin typeface="Arial Unicode MS" pitchFamily="34" charset="-128"/>
                <a:ea typeface="Arial Unicode MS" pitchFamily="34" charset="-128"/>
                <a:cs typeface="Arial Unicode MS" pitchFamily="34" charset="-128"/>
              </a:rPr>
              <a:t>God makes all the most difficult things that worry us to look easy.</a:t>
            </a: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Jacob could not believe the precision of God</a:t>
            </a:r>
            <a:r>
              <a:rPr lang="en-US" sz="4000" b="1" dirty="0" smtClean="0">
                <a:solidFill>
                  <a:srgbClr val="0033CC"/>
                </a:solidFill>
                <a:latin typeface="Arial Unicode MS" pitchFamily="34" charset="-128"/>
                <a:ea typeface="Arial Unicode MS" pitchFamily="34" charset="-128"/>
                <a:cs typeface="Arial Unicode MS" pitchFamily="34" charset="-128"/>
              </a:rPr>
              <a:t>.</a:t>
            </a:r>
            <a:endParaRPr lang="en-US" sz="40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There </a:t>
            </a:r>
            <a:r>
              <a:rPr lang="en-US" sz="4000" b="1" dirty="0" smtClean="0">
                <a:latin typeface="Arial Unicode MS" pitchFamily="34" charset="-128"/>
                <a:ea typeface="Arial Unicode MS" pitchFamily="34" charset="-128"/>
                <a:cs typeface="Arial Unicode MS" pitchFamily="34" charset="-128"/>
              </a:rPr>
              <a:t>no such things like coincidence in life.</a:t>
            </a: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Most of what we call coincidence is usually the work of God. </a:t>
            </a:r>
          </a:p>
          <a:p>
            <a:pPr lvl="0" algn="just"/>
            <a:r>
              <a:rPr lang="en-US" sz="4000" b="1" dirty="0" smtClean="0">
                <a:latin typeface="Arial Unicode MS" pitchFamily="34" charset="-128"/>
                <a:ea typeface="Arial Unicode MS" pitchFamily="34" charset="-128"/>
                <a:cs typeface="Arial Unicode MS" pitchFamily="34" charset="-128"/>
              </a:rPr>
              <a:t>Jacob could no longer hold his emotion.</a:t>
            </a:r>
          </a:p>
          <a:p>
            <a:pPr lvl="0" algn="just"/>
            <a:r>
              <a:rPr lang="en-US" sz="4000" b="1" dirty="0" err="1" smtClean="0">
                <a:solidFill>
                  <a:srgbClr val="0033CC"/>
                </a:solidFill>
                <a:latin typeface="Arial Unicode MS" pitchFamily="34" charset="-128"/>
                <a:ea typeface="Arial Unicode MS" pitchFamily="34" charset="-128"/>
                <a:cs typeface="Arial Unicode MS" pitchFamily="34" charset="-128"/>
              </a:rPr>
              <a:t>Laban</a:t>
            </a:r>
            <a:r>
              <a:rPr lang="en-US" sz="4000" b="1" dirty="0" smtClean="0">
                <a:solidFill>
                  <a:srgbClr val="0033CC"/>
                </a:solidFill>
                <a:latin typeface="Arial Unicode MS" pitchFamily="34" charset="-128"/>
                <a:ea typeface="Arial Unicode MS" pitchFamily="34" charset="-128"/>
                <a:cs typeface="Arial Unicode MS" pitchFamily="34" charset="-128"/>
              </a:rPr>
              <a:t> is alive.</a:t>
            </a:r>
          </a:p>
          <a:p>
            <a:pPr lvl="0" algn="just"/>
            <a:r>
              <a:rPr lang="en-US" sz="4000" b="1" dirty="0" err="1" smtClean="0">
                <a:latin typeface="Arial Unicode MS" pitchFamily="34" charset="-128"/>
                <a:ea typeface="Arial Unicode MS" pitchFamily="34" charset="-128"/>
                <a:cs typeface="Arial Unicode MS" pitchFamily="34" charset="-128"/>
              </a:rPr>
              <a:t>Laban</a:t>
            </a:r>
            <a:r>
              <a:rPr lang="en-US" sz="4000" b="1" dirty="0" smtClean="0">
                <a:latin typeface="Arial Unicode MS" pitchFamily="34" charset="-128"/>
                <a:ea typeface="Arial Unicode MS" pitchFamily="34" charset="-128"/>
                <a:cs typeface="Arial Unicode MS" pitchFamily="34" charset="-128"/>
              </a:rPr>
              <a:t> has a beautiful, hard working daughter just like her mother was</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Rachel was very welcoming </a:t>
            </a:r>
            <a:r>
              <a:rPr lang="en-US" sz="4400" b="1" dirty="0" smtClean="0">
                <a:latin typeface="Arial Unicode MS" pitchFamily="34" charset="-128"/>
                <a:ea typeface="Arial Unicode MS" pitchFamily="34" charset="-128"/>
                <a:cs typeface="Arial Unicode MS" pitchFamily="34" charset="-128"/>
              </a:rPr>
              <a:t>just like </a:t>
            </a:r>
            <a:r>
              <a:rPr lang="en-US" sz="4400" b="1" dirty="0" smtClean="0">
                <a:latin typeface="Arial Unicode MS" pitchFamily="34" charset="-128"/>
                <a:ea typeface="Arial Unicode MS" pitchFamily="34" charset="-128"/>
                <a:cs typeface="Arial Unicode MS" pitchFamily="34" charset="-128"/>
              </a:rPr>
              <a:t>Rebecca was.</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Jacob was already at work to help Rachel with the sheep.</a:t>
            </a:r>
          </a:p>
          <a:p>
            <a:pPr lvl="0" algn="just"/>
            <a:r>
              <a:rPr lang="en-US" sz="4400" b="1" dirty="0" smtClean="0">
                <a:latin typeface="Arial Unicode MS" pitchFamily="34" charset="-128"/>
                <a:ea typeface="Arial Unicode MS" pitchFamily="34" charset="-128"/>
                <a:cs typeface="Arial Unicode MS" pitchFamily="34" charset="-128"/>
              </a:rPr>
              <a:t>If people had more faith in God to take more journeys throughout their lives, they would discover the rest of their destiny</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en-US" sz="4000" b="1" dirty="0" smtClean="0">
                <a:latin typeface="Arial Unicode MS" pitchFamily="34" charset="-128"/>
                <a:ea typeface="Arial Unicode MS" pitchFamily="34" charset="-128"/>
                <a:cs typeface="Arial Unicode MS" pitchFamily="34" charset="-128"/>
              </a:rPr>
              <a:t>Gen 29:12 </a:t>
            </a:r>
            <a:r>
              <a:rPr lang="en-US" sz="4000" b="1" dirty="0" smtClean="0">
                <a:latin typeface="Arial Unicode MS" pitchFamily="34" charset="-128"/>
                <a:ea typeface="Arial Unicode MS" pitchFamily="34" charset="-128"/>
                <a:cs typeface="Arial Unicode MS" pitchFamily="34" charset="-128"/>
              </a:rPr>
              <a:t>Jacob </a:t>
            </a:r>
            <a:r>
              <a:rPr lang="en-US" sz="4000" b="1" dirty="0" err="1" smtClean="0">
                <a:latin typeface="Arial Unicode MS" pitchFamily="34" charset="-128"/>
                <a:ea typeface="Arial Unicode MS" pitchFamily="34" charset="-128"/>
                <a:cs typeface="Arial Unicode MS" pitchFamily="34" charset="-128"/>
              </a:rPr>
              <a:t>apprit</a:t>
            </a:r>
            <a:r>
              <a:rPr lang="en-US" sz="4000" b="1" dirty="0" smtClean="0">
                <a:latin typeface="Arial Unicode MS" pitchFamily="34" charset="-128"/>
                <a:ea typeface="Arial Unicode MS" pitchFamily="34" charset="-128"/>
                <a:cs typeface="Arial Unicode MS" pitchFamily="34" charset="-128"/>
              </a:rPr>
              <a:t> à Rachel </a:t>
            </a:r>
            <a:r>
              <a:rPr lang="en-US" sz="4000" b="1" dirty="0" err="1" smtClean="0">
                <a:latin typeface="Arial Unicode MS" pitchFamily="34" charset="-128"/>
                <a:ea typeface="Arial Unicode MS" pitchFamily="34" charset="-128"/>
                <a:cs typeface="Arial Unicode MS" pitchFamily="34" charset="-128"/>
              </a:rPr>
              <a:t>qu'il</a:t>
            </a:r>
            <a:r>
              <a:rPr lang="en-US" sz="4000" b="1" dirty="0" smtClean="0">
                <a:latin typeface="Arial Unicode MS" pitchFamily="34" charset="-128"/>
                <a:ea typeface="Arial Unicode MS" pitchFamily="34" charset="-128"/>
                <a:cs typeface="Arial Unicode MS" pitchFamily="34" charset="-128"/>
              </a:rPr>
              <a:t> é</a:t>
            </a:r>
            <a:r>
              <a:rPr lang="fr-FR" sz="4000" b="1" dirty="0" smtClean="0">
                <a:latin typeface="Arial Unicode MS" pitchFamily="34" charset="-128"/>
                <a:ea typeface="Arial Unicode MS" pitchFamily="34" charset="-128"/>
                <a:cs typeface="Arial Unicode MS" pitchFamily="34" charset="-128"/>
              </a:rPr>
              <a:t>tait parent de son père, qu'il était fils de Rebecca. Et elle courut l'annoncer à son père.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13 Dès que Laban eut entendu parler de Jacob, fils de sa sœur, il courut au-devant de lui, il l'embrassa et le baisa, et il le fit venir dans sa maison. Jacob raconta à Laban toutes ces choses.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14 Et Laban lui dit: Certainement, tu es mon os et ma chair. Jacob demeura un mois chez Laban.</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rgbClr val="FF0000"/>
                </a:solidFill>
                <a:latin typeface="Arial Unicode MS" pitchFamily="34" charset="-128"/>
                <a:ea typeface="Arial Unicode MS" pitchFamily="34" charset="-128"/>
                <a:cs typeface="Arial Unicode MS" pitchFamily="34" charset="-128"/>
              </a:rPr>
              <a:t>THE WELCOME OF LABAN</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Not all families are created equals.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sweetness ran in </a:t>
            </a:r>
            <a:r>
              <a:rPr lang="en-US" sz="4400" b="1" dirty="0" smtClean="0">
                <a:solidFill>
                  <a:srgbClr val="FF0000"/>
                </a:solidFill>
                <a:latin typeface="Arial Unicode MS" pitchFamily="34" charset="-128"/>
                <a:ea typeface="Arial Unicode MS" pitchFamily="34" charset="-128"/>
                <a:cs typeface="Arial Unicode MS" pitchFamily="34" charset="-128"/>
              </a:rPr>
              <a:t>Abraham’s </a:t>
            </a:r>
            <a:r>
              <a:rPr lang="en-US" sz="4400" b="1" dirty="0" smtClean="0">
                <a:solidFill>
                  <a:srgbClr val="FF0000"/>
                </a:solidFill>
                <a:latin typeface="Arial Unicode MS" pitchFamily="34" charset="-128"/>
                <a:ea typeface="Arial Unicode MS" pitchFamily="34" charset="-128"/>
                <a:cs typeface="Arial Unicode MS" pitchFamily="34" charset="-128"/>
              </a:rPr>
              <a:t>family.</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From what I understand, God had been working in that family for a long time although they were </a:t>
            </a:r>
            <a:r>
              <a:rPr lang="en-US" sz="4400" b="1" dirty="0" smtClean="0">
                <a:solidFill>
                  <a:srgbClr val="0033CC"/>
                </a:solidFill>
                <a:latin typeface="Arial Unicode MS" pitchFamily="34" charset="-128"/>
                <a:ea typeface="Arial Unicode MS" pitchFamily="34" charset="-128"/>
                <a:cs typeface="Arial Unicode MS" pitchFamily="34" charset="-128"/>
              </a:rPr>
              <a:t>pagans gods worshipers.</a:t>
            </a:r>
            <a:endParaRPr lang="en-US" sz="4400" b="1" dirty="0" smtClean="0">
              <a:solidFill>
                <a:srgbClr val="0033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err="1" smtClean="0">
                <a:solidFill>
                  <a:srgbClr val="0033CC"/>
                </a:solidFill>
                <a:latin typeface="Arial Unicode MS" pitchFamily="34" charset="-128"/>
                <a:ea typeface="Arial Unicode MS" pitchFamily="34" charset="-128"/>
                <a:cs typeface="Arial Unicode MS" pitchFamily="34" charset="-128"/>
              </a:rPr>
              <a:t>Laban</a:t>
            </a:r>
            <a:r>
              <a:rPr lang="en-US" sz="4400" b="1" dirty="0" smtClean="0">
                <a:solidFill>
                  <a:srgbClr val="0033CC"/>
                </a:solidFill>
                <a:latin typeface="Arial Unicode MS" pitchFamily="34" charset="-128"/>
                <a:ea typeface="Arial Unicode MS" pitchFamily="34" charset="-128"/>
                <a:cs typeface="Arial Unicode MS" pitchFamily="34" charset="-128"/>
              </a:rPr>
              <a:t> </a:t>
            </a:r>
            <a:r>
              <a:rPr lang="en-US" sz="4400" b="1" dirty="0" smtClean="0">
                <a:solidFill>
                  <a:srgbClr val="0033CC"/>
                </a:solidFill>
                <a:latin typeface="Arial Unicode MS" pitchFamily="34" charset="-128"/>
                <a:ea typeface="Arial Unicode MS" pitchFamily="34" charset="-128"/>
                <a:cs typeface="Arial Unicode MS" pitchFamily="34" charset="-128"/>
              </a:rPr>
              <a:t>loved his sister Rebecca very much</a:t>
            </a:r>
            <a:r>
              <a:rPr lang="en-US" sz="4400" b="1" dirty="0" smtClean="0">
                <a:solidFill>
                  <a:srgbClr val="0033CC"/>
                </a:solidFill>
                <a:latin typeface="Arial Unicode MS" pitchFamily="34" charset="-128"/>
                <a:ea typeface="Arial Unicode MS" pitchFamily="34" charset="-128"/>
                <a:cs typeface="Arial Unicode MS" pitchFamily="34" charset="-128"/>
              </a:rPr>
              <a:t>.</a:t>
            </a:r>
          </a:p>
          <a:p>
            <a:pPr lvl="0" algn="just"/>
            <a:r>
              <a:rPr lang="en-US" sz="4400" b="1" dirty="0" err="1" smtClean="0">
                <a:solidFill>
                  <a:srgbClr val="FF0000"/>
                </a:solidFill>
                <a:latin typeface="Arial Unicode MS" pitchFamily="34" charset="-128"/>
                <a:ea typeface="Arial Unicode MS" pitchFamily="34" charset="-128"/>
                <a:cs typeface="Arial Unicode MS" pitchFamily="34" charset="-128"/>
              </a:rPr>
              <a:t>Laban</a:t>
            </a:r>
            <a:r>
              <a:rPr lang="en-US" sz="4400" b="1" dirty="0" smtClean="0">
                <a:solidFill>
                  <a:srgbClr val="FF0000"/>
                </a:solidFill>
                <a:latin typeface="Arial Unicode MS" pitchFamily="34" charset="-128"/>
                <a:ea typeface="Arial Unicode MS" pitchFamily="34" charset="-128"/>
                <a:cs typeface="Arial Unicode MS" pitchFamily="34" charset="-128"/>
              </a:rPr>
              <a:t> was very protective of Rebecca.</a:t>
            </a: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The separation of </a:t>
            </a:r>
            <a:r>
              <a:rPr lang="en-US" sz="4400" b="1" dirty="0" err="1" smtClean="0">
                <a:solidFill>
                  <a:srgbClr val="0033CC"/>
                </a:solidFill>
                <a:latin typeface="Arial Unicode MS" pitchFamily="34" charset="-128"/>
                <a:ea typeface="Arial Unicode MS" pitchFamily="34" charset="-128"/>
                <a:cs typeface="Arial Unicode MS" pitchFamily="34" charset="-128"/>
              </a:rPr>
              <a:t>Laban</a:t>
            </a:r>
            <a:r>
              <a:rPr lang="en-US" sz="4400" b="1" dirty="0" smtClean="0">
                <a:solidFill>
                  <a:srgbClr val="0033CC"/>
                </a:solidFill>
                <a:latin typeface="Arial Unicode MS" pitchFamily="34" charset="-128"/>
                <a:ea typeface="Arial Unicode MS" pitchFamily="34" charset="-128"/>
                <a:cs typeface="Arial Unicode MS" pitchFamily="34" charset="-128"/>
              </a:rPr>
              <a:t> and Rebecca was very emotional.</a:t>
            </a:r>
          </a:p>
          <a:p>
            <a:pPr lvl="0" algn="just"/>
            <a:r>
              <a:rPr lang="en-US" sz="4400" b="1" dirty="0" err="1" smtClean="0">
                <a:solidFill>
                  <a:srgbClr val="FF0000"/>
                </a:solidFill>
                <a:latin typeface="Arial Unicode MS" pitchFamily="34" charset="-128"/>
                <a:ea typeface="Arial Unicode MS" pitchFamily="34" charset="-128"/>
                <a:cs typeface="Arial Unicode MS" pitchFamily="34" charset="-128"/>
              </a:rPr>
              <a:t>Laban</a:t>
            </a:r>
            <a:r>
              <a:rPr lang="en-US" sz="4400" b="1" dirty="0" smtClean="0">
                <a:solidFill>
                  <a:srgbClr val="FF0000"/>
                </a:solidFill>
                <a:latin typeface="Arial Unicode MS" pitchFamily="34" charset="-128"/>
                <a:ea typeface="Arial Unicode MS" pitchFamily="34" charset="-128"/>
                <a:cs typeface="Arial Unicode MS" pitchFamily="34" charset="-128"/>
              </a:rPr>
              <a:t> wanted to hold Rebecca back for another 15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b="1" dirty="0" smtClean="0">
                <a:solidFill>
                  <a:srgbClr val="0033CC"/>
                </a:solidFill>
                <a:latin typeface="Arial Unicode MS" pitchFamily="34" charset="-128"/>
                <a:ea typeface="Arial Unicode MS" pitchFamily="34" charset="-128"/>
                <a:cs typeface="Arial Unicode MS" pitchFamily="34" charset="-128"/>
              </a:rPr>
              <a:t>This </a:t>
            </a:r>
            <a:r>
              <a:rPr lang="fr-FR" sz="4400" b="1" dirty="0" err="1" smtClean="0">
                <a:solidFill>
                  <a:srgbClr val="0033CC"/>
                </a:solidFill>
                <a:latin typeface="Arial Unicode MS" pitchFamily="34" charset="-128"/>
                <a:ea typeface="Arial Unicode MS" pitchFamily="34" charset="-128"/>
                <a:cs typeface="Arial Unicode MS" pitchFamily="34" charset="-128"/>
              </a:rPr>
              <a:t>is</a:t>
            </a:r>
            <a:r>
              <a:rPr lang="fr-FR" sz="4400" b="1" dirty="0" smtClean="0">
                <a:solidFill>
                  <a:srgbClr val="0033CC"/>
                </a:solidFill>
                <a:latin typeface="Arial Unicode MS" pitchFamily="34" charset="-128"/>
                <a:ea typeface="Arial Unicode MS" pitchFamily="34" charset="-128"/>
                <a:cs typeface="Arial Unicode MS" pitchFamily="34" charset="-128"/>
              </a:rPr>
              <a:t> how Laban and the </a:t>
            </a:r>
            <a:r>
              <a:rPr lang="fr-FR" sz="4400" b="1" dirty="0" err="1" smtClean="0">
                <a:solidFill>
                  <a:srgbClr val="0033CC"/>
                </a:solidFill>
                <a:latin typeface="Arial Unicode MS" pitchFamily="34" charset="-128"/>
                <a:ea typeface="Arial Unicode MS" pitchFamily="34" charset="-128"/>
                <a:cs typeface="Arial Unicode MS" pitchFamily="34" charset="-128"/>
              </a:rPr>
              <a:t>others</a:t>
            </a:r>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err="1" smtClean="0">
                <a:solidFill>
                  <a:srgbClr val="0033CC"/>
                </a:solidFill>
                <a:latin typeface="Arial Unicode MS" pitchFamily="34" charset="-128"/>
                <a:ea typeface="Arial Unicode MS" pitchFamily="34" charset="-128"/>
                <a:cs typeface="Arial Unicode MS" pitchFamily="34" charset="-128"/>
              </a:rPr>
              <a:t>blessed</a:t>
            </a:r>
            <a:r>
              <a:rPr lang="fr-FR" sz="4400" b="1" dirty="0" smtClean="0">
                <a:solidFill>
                  <a:srgbClr val="0033CC"/>
                </a:solidFill>
                <a:latin typeface="Arial Unicode MS" pitchFamily="34" charset="-128"/>
                <a:ea typeface="Arial Unicode MS" pitchFamily="34" charset="-128"/>
                <a:cs typeface="Arial Unicode MS" pitchFamily="34" charset="-128"/>
              </a:rPr>
              <a:t> Rebecca </a:t>
            </a:r>
            <a:r>
              <a:rPr lang="fr-FR" sz="4400" b="1" dirty="0" err="1" smtClean="0">
                <a:solidFill>
                  <a:srgbClr val="0033CC"/>
                </a:solidFill>
                <a:latin typeface="Arial Unicode MS" pitchFamily="34" charset="-128"/>
                <a:ea typeface="Arial Unicode MS" pitchFamily="34" charset="-128"/>
                <a:cs typeface="Arial Unicode MS" pitchFamily="34" charset="-128"/>
              </a:rPr>
              <a:t>when</a:t>
            </a:r>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err="1" smtClean="0">
                <a:solidFill>
                  <a:srgbClr val="0033CC"/>
                </a:solidFill>
                <a:latin typeface="Arial Unicode MS" pitchFamily="34" charset="-128"/>
                <a:ea typeface="Arial Unicode MS" pitchFamily="34" charset="-128"/>
                <a:cs typeface="Arial Unicode MS" pitchFamily="34" charset="-128"/>
              </a:rPr>
              <a:t>she</a:t>
            </a:r>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err="1" smtClean="0">
                <a:solidFill>
                  <a:srgbClr val="0033CC"/>
                </a:solidFill>
                <a:latin typeface="Arial Unicode MS" pitchFamily="34" charset="-128"/>
                <a:ea typeface="Arial Unicode MS" pitchFamily="34" charset="-128"/>
                <a:cs typeface="Arial Unicode MS" pitchFamily="34" charset="-128"/>
              </a:rPr>
              <a:t>was</a:t>
            </a:r>
            <a:r>
              <a:rPr lang="fr-FR" sz="4400" b="1" dirty="0" smtClean="0">
                <a:solidFill>
                  <a:srgbClr val="0033CC"/>
                </a:solidFill>
                <a:latin typeface="Arial Unicode MS" pitchFamily="34" charset="-128"/>
                <a:ea typeface="Arial Unicode MS" pitchFamily="34" charset="-128"/>
                <a:cs typeface="Arial Unicode MS" pitchFamily="34" charset="-128"/>
              </a:rPr>
              <a:t> </a:t>
            </a:r>
            <a:r>
              <a:rPr lang="fr-FR" sz="4400" b="1" dirty="0" err="1" smtClean="0">
                <a:solidFill>
                  <a:srgbClr val="0033CC"/>
                </a:solidFill>
                <a:latin typeface="Arial Unicode MS" pitchFamily="34" charset="-128"/>
                <a:ea typeface="Arial Unicode MS" pitchFamily="34" charset="-128"/>
                <a:cs typeface="Arial Unicode MS" pitchFamily="34" charset="-128"/>
              </a:rPr>
              <a:t>leaving</a:t>
            </a:r>
            <a:r>
              <a:rPr lang="fr-FR" sz="4400" b="1" dirty="0" smtClean="0">
                <a:solidFill>
                  <a:srgbClr val="0033CC"/>
                </a:solidFill>
                <a:latin typeface="Arial Unicode MS" pitchFamily="34" charset="-128"/>
                <a:ea typeface="Arial Unicode MS" pitchFamily="34" charset="-128"/>
                <a:cs typeface="Arial Unicode MS" pitchFamily="34" charset="-128"/>
              </a:rPr>
              <a:t>.</a:t>
            </a: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Ge </a:t>
            </a:r>
            <a:r>
              <a:rPr lang="fr-FR" sz="4400" b="1" dirty="0" smtClean="0">
                <a:solidFill>
                  <a:srgbClr val="FF0000"/>
                </a:solidFill>
                <a:latin typeface="Arial Unicode MS" pitchFamily="34" charset="-128"/>
                <a:ea typeface="Arial Unicode MS" pitchFamily="34" charset="-128"/>
                <a:cs typeface="Arial Unicode MS" pitchFamily="34" charset="-128"/>
              </a:rPr>
              <a:t>24:60 Ils bénirent Rebecca, et lui dirent: O notre </a:t>
            </a:r>
            <a:r>
              <a:rPr lang="fr-FR" sz="4400" b="1" dirty="0" err="1" smtClean="0">
                <a:solidFill>
                  <a:srgbClr val="FF0000"/>
                </a:solidFill>
                <a:latin typeface="Arial Unicode MS" pitchFamily="34" charset="-128"/>
                <a:ea typeface="Arial Unicode MS" pitchFamily="34" charset="-128"/>
                <a:cs typeface="Arial Unicode MS" pitchFamily="34" charset="-128"/>
              </a:rPr>
              <a:t>soeur</a:t>
            </a:r>
            <a:r>
              <a:rPr lang="fr-FR" sz="4400" b="1" dirty="0" smtClean="0">
                <a:solidFill>
                  <a:srgbClr val="FF0000"/>
                </a:solidFill>
                <a:latin typeface="Arial Unicode MS" pitchFamily="34" charset="-128"/>
                <a:ea typeface="Arial Unicode MS" pitchFamily="34" charset="-128"/>
                <a:cs typeface="Arial Unicode MS" pitchFamily="34" charset="-128"/>
              </a:rPr>
              <a:t>, puisses-tu devenir des milliers de myriades, et que ta postérité possède la porte de ses ennemis! </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Upon </a:t>
            </a:r>
            <a:r>
              <a:rPr lang="en-US" sz="4400" b="1" dirty="0" smtClean="0">
                <a:solidFill>
                  <a:srgbClr val="0033CC"/>
                </a:solidFill>
                <a:latin typeface="Arial Unicode MS" pitchFamily="34" charset="-128"/>
                <a:ea typeface="Arial Unicode MS" pitchFamily="34" charset="-128"/>
                <a:cs typeface="Arial Unicode MS" pitchFamily="34" charset="-128"/>
              </a:rPr>
              <a:t>hearing that the son of Rebecca was in town, </a:t>
            </a:r>
            <a:r>
              <a:rPr lang="en-US" sz="4400" b="1" dirty="0" err="1" smtClean="0">
                <a:solidFill>
                  <a:srgbClr val="0033CC"/>
                </a:solidFill>
                <a:latin typeface="Arial Unicode MS" pitchFamily="34" charset="-128"/>
                <a:ea typeface="Arial Unicode MS" pitchFamily="34" charset="-128"/>
                <a:cs typeface="Arial Unicode MS" pitchFamily="34" charset="-128"/>
              </a:rPr>
              <a:t>Laban</a:t>
            </a:r>
            <a:r>
              <a:rPr lang="en-US" sz="4400" b="1" dirty="0" smtClean="0">
                <a:solidFill>
                  <a:srgbClr val="0033CC"/>
                </a:solidFill>
                <a:latin typeface="Arial Unicode MS" pitchFamily="34" charset="-128"/>
                <a:ea typeface="Arial Unicode MS" pitchFamily="34" charset="-128"/>
                <a:cs typeface="Arial Unicode MS" pitchFamily="34" charset="-128"/>
              </a:rPr>
              <a:t> was very excited</a:t>
            </a:r>
            <a:r>
              <a:rPr lang="en-US" sz="4400" b="1" dirty="0" smtClean="0">
                <a:solidFill>
                  <a:srgbClr val="0033CC"/>
                </a:solidFill>
                <a:latin typeface="Arial Unicode MS" pitchFamily="34" charset="-128"/>
                <a:ea typeface="Arial Unicode MS" pitchFamily="34" charset="-128"/>
                <a:cs typeface="Arial Unicode MS" pitchFamily="34" charset="-128"/>
              </a:rPr>
              <a:t>.</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That is the first news she had of them since she left.</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0033CC"/>
                </a:solidFill>
                <a:latin typeface="Arial Unicode MS" pitchFamily="34" charset="-128"/>
                <a:ea typeface="Arial Unicode MS" pitchFamily="34" charset="-128"/>
                <a:cs typeface="Arial Unicode MS" pitchFamily="34" charset="-128"/>
              </a:rPr>
              <a:t>Jacob did not have </a:t>
            </a:r>
            <a:r>
              <a:rPr lang="en-US" sz="4400" b="1" dirty="0" smtClean="0">
                <a:solidFill>
                  <a:srgbClr val="0033CC"/>
                </a:solidFill>
                <a:latin typeface="Arial Unicode MS" pitchFamily="34" charset="-128"/>
                <a:ea typeface="Arial Unicode MS" pitchFamily="34" charset="-128"/>
                <a:cs typeface="Arial Unicode MS" pitchFamily="34" charset="-128"/>
              </a:rPr>
              <a:t>to wonder </a:t>
            </a:r>
            <a:r>
              <a:rPr lang="en-US" sz="4400" b="1" dirty="0" smtClean="0">
                <a:solidFill>
                  <a:srgbClr val="0033CC"/>
                </a:solidFill>
                <a:latin typeface="Arial Unicode MS" pitchFamily="34" charset="-128"/>
                <a:ea typeface="Arial Unicode MS" pitchFamily="34" charset="-128"/>
                <a:cs typeface="Arial Unicode MS" pitchFamily="34" charset="-128"/>
              </a:rPr>
              <a:t>one more day.</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Upon arrival, he was given a place to live and a place to work.</a:t>
            </a:r>
            <a:endParaRPr lang="en-US" sz="4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400" b="1" dirty="0" smtClean="0">
                <a:solidFill>
                  <a:srgbClr val="FFFF00"/>
                </a:solidFill>
                <a:latin typeface="Arial Unicode MS" pitchFamily="34" charset="-128"/>
                <a:ea typeface="Arial Unicode MS" pitchFamily="34" charset="-128"/>
                <a:cs typeface="Arial Unicode MS" pitchFamily="34" charset="-128"/>
              </a:rPr>
              <a:t>LE DEBUT DE LA VIE FAMILIALE DE JACOB </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err="1" smtClean="0">
                <a:latin typeface="Arial Unicode MS" pitchFamily="34" charset="-128"/>
                <a:ea typeface="Arial Unicode MS" pitchFamily="34" charset="-128"/>
                <a:cs typeface="Arial Unicode MS" pitchFamily="34" charset="-128"/>
              </a:rPr>
              <a:t>Gen</a:t>
            </a:r>
            <a:r>
              <a:rPr lang="fr-FR" sz="4400" b="1" dirty="0" smtClean="0">
                <a:latin typeface="Arial Unicode MS" pitchFamily="34" charset="-128"/>
                <a:ea typeface="Arial Unicode MS" pitchFamily="34" charset="-128"/>
                <a:cs typeface="Arial Unicode MS" pitchFamily="34" charset="-128"/>
              </a:rPr>
              <a:t> 29:15-30</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15 </a:t>
            </a:r>
            <a:r>
              <a:rPr lang="fr-FR" sz="4400" b="1" dirty="0" smtClean="0">
                <a:solidFill>
                  <a:srgbClr val="FFFF00"/>
                </a:solidFill>
                <a:latin typeface="Arial Unicode MS" pitchFamily="34" charset="-128"/>
                <a:ea typeface="Arial Unicode MS" pitchFamily="34" charset="-128"/>
                <a:cs typeface="Arial Unicode MS" pitchFamily="34" charset="-128"/>
              </a:rPr>
              <a:t>¶ Puis Laban dit à Jacob: Parce que tu es mon parent, me serviras-tu pour rien? Dis-moi quel sera ton salaire.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16 Or, Laban avait deux filles: l'aînée s'appelait Léa, et la cadette Rachel.</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17 </a:t>
            </a:r>
            <a:r>
              <a:rPr lang="fr-FR" sz="4400" b="1" dirty="0" smtClean="0">
                <a:latin typeface="Arial Unicode MS" pitchFamily="34" charset="-128"/>
                <a:ea typeface="Arial Unicode MS" pitchFamily="34" charset="-128"/>
                <a:cs typeface="Arial Unicode MS" pitchFamily="34" charset="-128"/>
              </a:rPr>
              <a:t>Léa avait les yeux délicats; mais Rachel était belle de taille et belle de figure.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18 Jacob aimait Rachel, et il dit: Je te servirai sept ans pour Rachel, ta fille cadette.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19 Et Laban dit: J'aime mieux te la donner que de la donner à un autre homme. Reste chez moi</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20 </a:t>
            </a:r>
            <a:r>
              <a:rPr lang="fr-FR" sz="4400" b="1" dirty="0" smtClean="0">
                <a:latin typeface="Arial Unicode MS" pitchFamily="34" charset="-128"/>
                <a:ea typeface="Arial Unicode MS" pitchFamily="34" charset="-128"/>
                <a:cs typeface="Arial Unicode MS" pitchFamily="34" charset="-128"/>
              </a:rPr>
              <a:t>Ainsi Jacob servit sept années pour Rachel: et elles furent à ses yeux comme quelques jours, parce qu'il l'aimait.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21 Ensuite Jacob dit à Laban: Donne-moi ma femme, car mon temps est accompli: et j'irai vers elle.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22 </a:t>
            </a:r>
            <a:r>
              <a:rPr lang="fr-FR" sz="4400" b="1" dirty="0" smtClean="0">
                <a:latin typeface="Arial Unicode MS" pitchFamily="34" charset="-128"/>
                <a:ea typeface="Arial Unicode MS" pitchFamily="34" charset="-128"/>
                <a:cs typeface="Arial Unicode MS" pitchFamily="34" charset="-128"/>
              </a:rPr>
              <a:t>Laban </a:t>
            </a:r>
            <a:r>
              <a:rPr lang="fr-FR" sz="4400" b="1" dirty="0" smtClean="0">
                <a:latin typeface="Arial Unicode MS" pitchFamily="34" charset="-128"/>
                <a:ea typeface="Arial Unicode MS" pitchFamily="34" charset="-128"/>
                <a:cs typeface="Arial Unicode MS" pitchFamily="34" charset="-128"/>
              </a:rPr>
              <a:t>réunit tous les gens du lieu, et fit un festin.</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23 </a:t>
            </a:r>
            <a:r>
              <a:rPr lang="fr-FR" sz="4400" b="1" dirty="0" smtClean="0">
                <a:latin typeface="Arial Unicode MS" pitchFamily="34" charset="-128"/>
                <a:ea typeface="Arial Unicode MS" pitchFamily="34" charset="-128"/>
                <a:cs typeface="Arial Unicode MS" pitchFamily="34" charset="-128"/>
              </a:rPr>
              <a:t>Le soir, il prit Léa, sa fille, et l'amena vers Jacob, qui s'approcha d'elle.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24 Et Laban donna pour servante à Léa, sa fille, </a:t>
            </a:r>
            <a:r>
              <a:rPr lang="fr-FR" sz="4400" b="1" dirty="0" err="1" smtClean="0">
                <a:solidFill>
                  <a:srgbClr val="FFFF00"/>
                </a:solidFill>
                <a:latin typeface="Arial Unicode MS" pitchFamily="34" charset="-128"/>
                <a:ea typeface="Arial Unicode MS" pitchFamily="34" charset="-128"/>
                <a:cs typeface="Arial Unicode MS" pitchFamily="34" charset="-128"/>
              </a:rPr>
              <a:t>Zilpa</a:t>
            </a:r>
            <a:r>
              <a:rPr lang="fr-FR" sz="4400" b="1" dirty="0" smtClean="0">
                <a:solidFill>
                  <a:srgbClr val="FFFF00"/>
                </a:solidFill>
                <a:latin typeface="Arial Unicode MS" pitchFamily="34" charset="-128"/>
                <a:ea typeface="Arial Unicode MS" pitchFamily="34" charset="-128"/>
                <a:cs typeface="Arial Unicode MS" pitchFamily="34" charset="-128"/>
              </a:rPr>
              <a:t>, sa servante.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25 Le lendemain matin, voilà que c'était Léa. Alors Jacob dit à Laban: Qu'est-ce que tu m'as fait? N'est-ce pas pour Rachel que j'ai servi chez toi? Pourquoi m'as-tu trompé</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2">
              <a:lumMod val="10000"/>
            </a:schemeClr>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26 Laban dit: Ce n'est point la coutume dans ce lieu de donner la cadette avant l'aînée.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27 Achève la semaine avec celle-ci, et nous te donnerons aussi l'autre pour le service que tu feras encore chez moi pendant sept nouvelles années.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28 Jacob fit ainsi, et il acheva la semaine avec Léa; puis Laban lui donna pour femme Rachel, sa fille.</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2">
              <a:lumMod val="10000"/>
            </a:schemeClr>
          </a:solidFill>
        </p:spPr>
        <p:style>
          <a:lnRef idx="3">
            <a:schemeClr val="lt1"/>
          </a:lnRef>
          <a:fillRef idx="1">
            <a:schemeClr val="dk1"/>
          </a:fillRef>
          <a:effectRef idx="1">
            <a:schemeClr val="dk1"/>
          </a:effectRef>
          <a:fontRef idx="minor">
            <a:schemeClr val="lt1"/>
          </a:fontRef>
        </p:style>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29 </a:t>
            </a:r>
            <a:r>
              <a:rPr lang="fr-FR" sz="4400" b="1" dirty="0" smtClean="0">
                <a:latin typeface="Arial Unicode MS" pitchFamily="34" charset="-128"/>
                <a:ea typeface="Arial Unicode MS" pitchFamily="34" charset="-128"/>
                <a:cs typeface="Arial Unicode MS" pitchFamily="34" charset="-128"/>
              </a:rPr>
              <a:t>Et Laban donna pour servante à Rachel, sa fille, </a:t>
            </a:r>
            <a:r>
              <a:rPr lang="fr-FR" sz="4400" b="1" dirty="0" err="1" smtClean="0">
                <a:latin typeface="Arial Unicode MS" pitchFamily="34" charset="-128"/>
                <a:ea typeface="Arial Unicode MS" pitchFamily="34" charset="-128"/>
                <a:cs typeface="Arial Unicode MS" pitchFamily="34" charset="-128"/>
              </a:rPr>
              <a:t>Bilha</a:t>
            </a:r>
            <a:r>
              <a:rPr lang="fr-FR" sz="4400" b="1" dirty="0" smtClean="0">
                <a:latin typeface="Arial Unicode MS" pitchFamily="34" charset="-128"/>
                <a:ea typeface="Arial Unicode MS" pitchFamily="34" charset="-128"/>
                <a:cs typeface="Arial Unicode MS" pitchFamily="34" charset="-128"/>
              </a:rPr>
              <a:t>, sa servante.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30 Jacob alla aussi vers Rachel, qu'il aimait plus que Léa; et il servit encore chez Laban pendant sept nouvelles années.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We often talk about the polygamous life of Jacob, but Jacob did not make the choice, it was enforced on him</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2">
              <a:lumMod val="10000"/>
            </a:schemeClr>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Jacob </a:t>
            </a:r>
            <a:r>
              <a:rPr lang="en-US" sz="4400" b="1" dirty="0" smtClean="0">
                <a:latin typeface="Arial Unicode MS" pitchFamily="34" charset="-128"/>
                <a:ea typeface="Arial Unicode MS" pitchFamily="34" charset="-128"/>
                <a:cs typeface="Arial Unicode MS" pitchFamily="34" charset="-128"/>
              </a:rPr>
              <a:t>worked seven years for free as dot payment in exchange for the girl he loved.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On the wedding day, </a:t>
            </a:r>
            <a:r>
              <a:rPr lang="en-US" sz="4400" b="1" dirty="0" err="1" smtClean="0">
                <a:solidFill>
                  <a:srgbClr val="FFFF00"/>
                </a:solidFill>
                <a:latin typeface="Arial Unicode MS" pitchFamily="34" charset="-128"/>
                <a:ea typeface="Arial Unicode MS" pitchFamily="34" charset="-128"/>
                <a:cs typeface="Arial Unicode MS" pitchFamily="34" charset="-128"/>
              </a:rPr>
              <a:t>Laban</a:t>
            </a:r>
            <a:r>
              <a:rPr lang="en-US" sz="4400" b="1" dirty="0" smtClean="0">
                <a:solidFill>
                  <a:srgbClr val="FFFF00"/>
                </a:solidFill>
                <a:latin typeface="Arial Unicode MS" pitchFamily="34" charset="-128"/>
                <a:ea typeface="Arial Unicode MS" pitchFamily="34" charset="-128"/>
                <a:cs typeface="Arial Unicode MS" pitchFamily="34" charset="-128"/>
              </a:rPr>
              <a:t> slipped in Lea.</a:t>
            </a:r>
          </a:p>
          <a:p>
            <a:pPr lvl="0" algn="just"/>
            <a:r>
              <a:rPr lang="en-US" sz="4400" b="1" dirty="0" smtClean="0">
                <a:latin typeface="Arial Unicode MS" pitchFamily="34" charset="-128"/>
                <a:ea typeface="Arial Unicode MS" pitchFamily="34" charset="-128"/>
                <a:cs typeface="Arial Unicode MS" pitchFamily="34" charset="-128"/>
              </a:rPr>
              <a:t>Can you imagine the confusion in that next morning in that honeymoon?</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Jacob rightfully </a:t>
            </a:r>
            <a:r>
              <a:rPr lang="en-US" sz="4400" b="1" dirty="0" smtClean="0">
                <a:solidFill>
                  <a:srgbClr val="FFFF00"/>
                </a:solidFill>
                <a:latin typeface="Arial Unicode MS" pitchFamily="34" charset="-128"/>
                <a:ea typeface="Arial Unicode MS" pitchFamily="34" charset="-128"/>
                <a:cs typeface="Arial Unicode MS" pitchFamily="34" charset="-128"/>
              </a:rPr>
              <a:t>complained </a:t>
            </a:r>
            <a:r>
              <a:rPr lang="en-US" sz="4400" b="1" dirty="0" smtClean="0">
                <a:solidFill>
                  <a:srgbClr val="FFFF00"/>
                </a:solidFill>
                <a:latin typeface="Arial Unicode MS" pitchFamily="34" charset="-128"/>
                <a:ea typeface="Arial Unicode MS" pitchFamily="34" charset="-128"/>
                <a:cs typeface="Arial Unicode MS" pitchFamily="34" charset="-128"/>
              </a:rPr>
              <a:t>about the trick.</a:t>
            </a:r>
          </a:p>
          <a:p>
            <a:pPr lvl="0" algn="just"/>
            <a:r>
              <a:rPr lang="en-US" sz="4400" b="1" dirty="0" smtClean="0">
                <a:latin typeface="Arial Unicode MS" pitchFamily="34" charset="-128"/>
                <a:ea typeface="Arial Unicode MS" pitchFamily="34" charset="-128"/>
                <a:cs typeface="Arial Unicode MS" pitchFamily="34" charset="-128"/>
              </a:rPr>
              <a:t>Now, he is indebted to work another seven years</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2">
              <a:lumMod val="10000"/>
            </a:schemeClr>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He </a:t>
            </a:r>
            <a:r>
              <a:rPr lang="en-US" sz="4400" b="1" dirty="0" smtClean="0">
                <a:latin typeface="Arial Unicode MS" pitchFamily="34" charset="-128"/>
                <a:ea typeface="Arial Unicode MS" pitchFamily="34" charset="-128"/>
                <a:cs typeface="Arial Unicode MS" pitchFamily="34" charset="-128"/>
              </a:rPr>
              <a:t>so loved Rachel that he was willing to do whatever the sacrifice necessary to be with her.</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He did not have to wait seven years to get Rachel, but he had to work another seven years for free.</a:t>
            </a:r>
          </a:p>
          <a:p>
            <a:pPr lvl="0" algn="just"/>
            <a:r>
              <a:rPr lang="en-US" sz="4400" b="1" dirty="0" smtClean="0">
                <a:latin typeface="Arial Unicode MS" pitchFamily="34" charset="-128"/>
                <a:ea typeface="Arial Unicode MS" pitchFamily="34" charset="-128"/>
                <a:cs typeface="Arial Unicode MS" pitchFamily="34" charset="-128"/>
              </a:rPr>
              <a:t>Some girls deserve for  a man to labor fourteen years in order to be with her</a:t>
            </a:r>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FFFF00"/>
                </a:solidFill>
                <a:latin typeface="Arial Unicode MS" pitchFamily="34" charset="-128"/>
                <a:ea typeface="Arial Unicode MS" pitchFamily="34" charset="-128"/>
                <a:cs typeface="Arial Unicode MS" pitchFamily="34" charset="-128"/>
              </a:rPr>
              <a:t>Some but not all.</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fontScale="85000" lnSpcReduction="20000"/>
          </a:bodyPr>
          <a:lstStyle/>
          <a:p>
            <a:pPr lvl="0" algn="just"/>
            <a:r>
              <a:rPr lang="fr-FR" sz="4400" b="1" dirty="0" err="1" smtClean="0">
                <a:latin typeface="Arial Unicode MS" pitchFamily="34" charset="-128"/>
                <a:ea typeface="Arial Unicode MS" pitchFamily="34" charset="-128"/>
                <a:cs typeface="Arial Unicode MS" pitchFamily="34" charset="-128"/>
              </a:rPr>
              <a:t>Gen</a:t>
            </a:r>
            <a:r>
              <a:rPr lang="fr-FR" sz="4400" b="1" dirty="0" smtClean="0">
                <a:latin typeface="Arial Unicode MS" pitchFamily="34" charset="-128"/>
                <a:ea typeface="Arial Unicode MS" pitchFamily="34" charset="-128"/>
                <a:cs typeface="Arial Unicode MS" pitchFamily="34" charset="-128"/>
              </a:rPr>
              <a:t> 29:31 </a:t>
            </a:r>
            <a:r>
              <a:rPr lang="fr-FR" sz="4400" b="1" dirty="0" smtClean="0">
                <a:latin typeface="Arial Unicode MS" pitchFamily="34" charset="-128"/>
                <a:ea typeface="Arial Unicode MS" pitchFamily="34" charset="-128"/>
                <a:cs typeface="Arial Unicode MS" pitchFamily="34" charset="-128"/>
              </a:rPr>
              <a:t>¶ L'Éternel vit que Léa n'était pas aimée; et il la rendit féconde, tandis que Rachel était stérile.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32 Léa devint enceinte, et enfanta un fils, à qui elle donna le nom de Ruben; car elle dit: L'Éternel a vu mon humiliation, et maintenant mon mari m'aimera.</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33 Elle devint encore enceinte, et enfanta un fils, et elle dit: L'Éternel a entendu que je n'étais pas aimée, et il m'a aussi accordé celui-ci. Et elle lui donna le nom de Siméon.</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34 </a:t>
            </a:r>
            <a:r>
              <a:rPr lang="fr-FR" sz="4400" b="1" dirty="0" smtClean="0">
                <a:latin typeface="Arial Unicode MS" pitchFamily="34" charset="-128"/>
                <a:ea typeface="Arial Unicode MS" pitchFamily="34" charset="-128"/>
                <a:cs typeface="Arial Unicode MS" pitchFamily="34" charset="-128"/>
              </a:rPr>
              <a:t>Elle devint encore enceinte, et enfanta un fils, et elle dit: Pour cette fois, mon mari s'attachera à moi; car je lui ai enfanté trois fils. C'est pourquoi on lui donna le nom de Lévi.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35 Elle devint encore enceinte, et enfanta un fils, et elle dit: Cette fois, je louerai l'Éternel. C'est pourquoi elle lui donna le nom de Juda. Et elle cessa d'enfanter</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Here </a:t>
            </a:r>
            <a:r>
              <a:rPr lang="en-US" sz="4400" b="1" dirty="0" smtClean="0">
                <a:latin typeface="Arial Unicode MS" pitchFamily="34" charset="-128"/>
                <a:ea typeface="Arial Unicode MS" pitchFamily="34" charset="-128"/>
                <a:cs typeface="Arial Unicode MS" pitchFamily="34" charset="-128"/>
              </a:rPr>
              <a:t>again, we see how God is intertwined even in the imperfection of mankind to bring out his will.</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The dysfunctional family of Jacob had enough foreign elements in it for a specific purpose.</a:t>
            </a:r>
          </a:p>
          <a:p>
            <a:pPr lvl="0" algn="just"/>
            <a:r>
              <a:rPr lang="en-US" sz="4400" b="1" dirty="0" smtClean="0">
                <a:latin typeface="Arial Unicode MS" pitchFamily="34" charset="-128"/>
                <a:ea typeface="Arial Unicode MS" pitchFamily="34" charset="-128"/>
                <a:cs typeface="Arial Unicode MS" pitchFamily="34" charset="-128"/>
              </a:rPr>
              <a:t>The two wives of Jacob were in the same family tree of Abraham</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two concubines of Jacob were foreigners.</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God intentionally allowed that to happen so that all races could be present in the nations of Israel.</a:t>
            </a:r>
          </a:p>
          <a:p>
            <a:pPr lvl="0" algn="just"/>
            <a:r>
              <a:rPr lang="en-US" sz="4400" b="1" dirty="0" smtClean="0">
                <a:latin typeface="Arial Unicode MS" pitchFamily="34" charset="-128"/>
                <a:ea typeface="Arial Unicode MS" pitchFamily="34" charset="-128"/>
                <a:cs typeface="Arial Unicode MS" pitchFamily="34" charset="-128"/>
              </a:rPr>
              <a:t>The nation of Israel was never intended to be homogenous in texture or skin color.</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Lea was trying in vain to win the love of Jacob</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Sometimes </a:t>
            </a:r>
            <a:r>
              <a:rPr lang="en-US" sz="4400" b="1" dirty="0" smtClean="0">
                <a:latin typeface="Arial Unicode MS" pitchFamily="34" charset="-128"/>
                <a:ea typeface="Arial Unicode MS" pitchFamily="34" charset="-128"/>
                <a:cs typeface="Arial Unicode MS" pitchFamily="34" charset="-128"/>
              </a:rPr>
              <a:t>we waste our time thinking that we can make people love us by performance.</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Although Rachel was barren for many years, Lea was never able to change the trajectory of the affection of Jacob toward her.</a:t>
            </a:r>
          </a:p>
          <a:p>
            <a:pPr lvl="0" algn="just"/>
            <a:r>
              <a:rPr lang="en-US" sz="4400" b="1" dirty="0" smtClean="0">
                <a:latin typeface="Arial Unicode MS" pitchFamily="34" charset="-128"/>
                <a:ea typeface="Arial Unicode MS" pitchFamily="34" charset="-128"/>
                <a:cs typeface="Arial Unicode MS" pitchFamily="34" charset="-128"/>
              </a:rPr>
              <a:t>Quit trying to play those silly games.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000" b="1" dirty="0" smtClean="0">
                <a:solidFill>
                  <a:srgbClr val="0033CC"/>
                </a:solidFill>
                <a:latin typeface="Arial Unicode MS" pitchFamily="34" charset="-128"/>
                <a:ea typeface="Arial Unicode MS" pitchFamily="34" charset="-128"/>
                <a:cs typeface="Arial Unicode MS" pitchFamily="34" charset="-128"/>
              </a:rPr>
              <a:t>CONCLUSION</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We see </a:t>
            </a:r>
            <a:r>
              <a:rPr lang="en-US" sz="4000" b="1" dirty="0" smtClean="0">
                <a:solidFill>
                  <a:schemeClr val="tx1"/>
                </a:solidFill>
                <a:latin typeface="Arial Unicode MS" pitchFamily="34" charset="-128"/>
                <a:ea typeface="Arial Unicode MS" pitchFamily="34" charset="-128"/>
                <a:cs typeface="Arial Unicode MS" pitchFamily="34" charset="-128"/>
              </a:rPr>
              <a:t>clearly that </a:t>
            </a:r>
            <a:r>
              <a:rPr lang="en-US" sz="4000" b="1" dirty="0" smtClean="0">
                <a:solidFill>
                  <a:schemeClr val="tx1"/>
                </a:solidFill>
                <a:latin typeface="Arial Unicode MS" pitchFamily="34" charset="-128"/>
                <a:ea typeface="Arial Unicode MS" pitchFamily="34" charset="-128"/>
                <a:cs typeface="Arial Unicode MS" pitchFamily="34" charset="-128"/>
              </a:rPr>
              <a:t>God uses imperfect people like Jacob, like you and </a:t>
            </a:r>
            <a:r>
              <a:rPr lang="en-US" sz="4000" b="1" dirty="0" smtClean="0">
                <a:solidFill>
                  <a:schemeClr val="tx1"/>
                </a:solidFill>
                <a:latin typeface="Arial Unicode MS" pitchFamily="34" charset="-128"/>
                <a:ea typeface="Arial Unicode MS" pitchFamily="34" charset="-128"/>
                <a:cs typeface="Arial Unicode MS" pitchFamily="34" charset="-128"/>
              </a:rPr>
              <a:t>me to foster his will.</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We see that God can use even the wrongs that you endure from others as a stepping stone to launch you </a:t>
            </a:r>
            <a:r>
              <a:rPr lang="en-US" sz="4000" b="1" dirty="0" smtClean="0">
                <a:solidFill>
                  <a:srgbClr val="0033CC"/>
                </a:solidFill>
                <a:latin typeface="Arial Unicode MS" pitchFamily="34" charset="-128"/>
                <a:ea typeface="Arial Unicode MS" pitchFamily="34" charset="-128"/>
                <a:cs typeface="Arial Unicode MS" pitchFamily="34" charset="-128"/>
              </a:rPr>
              <a:t>toward  </a:t>
            </a:r>
            <a:r>
              <a:rPr lang="en-US" sz="4000" b="1" dirty="0" smtClean="0">
                <a:solidFill>
                  <a:srgbClr val="0033CC"/>
                </a:solidFill>
                <a:latin typeface="Arial Unicode MS" pitchFamily="34" charset="-128"/>
                <a:ea typeface="Arial Unicode MS" pitchFamily="34" charset="-128"/>
                <a:cs typeface="Arial Unicode MS" pitchFamily="34" charset="-128"/>
              </a:rPr>
              <a:t>your destiny.</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We </a:t>
            </a:r>
            <a:r>
              <a:rPr lang="en-US" sz="4000" b="1" dirty="0" smtClean="0">
                <a:solidFill>
                  <a:schemeClr val="tx1"/>
                </a:solidFill>
                <a:latin typeface="Arial Unicode MS" pitchFamily="34" charset="-128"/>
                <a:ea typeface="Arial Unicode MS" pitchFamily="34" charset="-128"/>
                <a:cs typeface="Arial Unicode MS" pitchFamily="34" charset="-128"/>
              </a:rPr>
              <a:t>also see </a:t>
            </a:r>
            <a:r>
              <a:rPr lang="en-US" sz="4000" b="1" dirty="0" smtClean="0">
                <a:solidFill>
                  <a:schemeClr val="tx1"/>
                </a:solidFill>
                <a:latin typeface="Arial Unicode MS" pitchFamily="34" charset="-128"/>
                <a:ea typeface="Arial Unicode MS" pitchFamily="34" charset="-128"/>
                <a:cs typeface="Arial Unicode MS" pitchFamily="34" charset="-128"/>
              </a:rPr>
              <a:t>how deception played a big role in the lives of the people in the time of Jacob.</a:t>
            </a: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Next week  God willing we will the end of Jacob’s sojourn in </a:t>
            </a:r>
            <a:r>
              <a:rPr lang="en-US" sz="4000" b="1" dirty="0" err="1" smtClean="0">
                <a:solidFill>
                  <a:schemeClr val="tx1"/>
                </a:solidFill>
                <a:latin typeface="Arial Unicode MS" pitchFamily="34" charset="-128"/>
                <a:ea typeface="Arial Unicode MS" pitchFamily="34" charset="-128"/>
                <a:cs typeface="Arial Unicode MS" pitchFamily="34" charset="-128"/>
              </a:rPr>
              <a:t>Charan</a:t>
            </a:r>
            <a:r>
              <a:rPr lang="en-US" sz="4000" b="1" dirty="0" smtClean="0">
                <a:solidFill>
                  <a:schemeClr val="tx1"/>
                </a:solidFill>
                <a:latin typeface="Arial Unicode MS" pitchFamily="34" charset="-128"/>
                <a:ea typeface="Arial Unicode MS" pitchFamily="34" charset="-128"/>
                <a:cs typeface="Arial Unicode MS" pitchFamily="34" charset="-128"/>
              </a:rPr>
              <a:t>.</a:t>
            </a: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Jacob will have to make a decisive return trip to his homeland.</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A person of destiny must be willing to sail  whenever the wind blows toward his God given mission in life.</a:t>
            </a:r>
          </a:p>
          <a:p>
            <a:pPr lvl="0" algn="just"/>
            <a:r>
              <a:rPr lang="en-US" sz="4000" b="1" dirty="0" smtClean="0">
                <a:solidFill>
                  <a:srgbClr val="0033CC"/>
                </a:solidFill>
                <a:latin typeface="Arial Unicode MS" pitchFamily="34" charset="-128"/>
                <a:ea typeface="Arial Unicode MS" pitchFamily="34" charset="-128"/>
                <a:cs typeface="Arial Unicode MS" pitchFamily="34" charset="-128"/>
              </a:rPr>
              <a:t>Jacob will again make people mad by his departure from </a:t>
            </a:r>
            <a:r>
              <a:rPr lang="en-US" sz="4000" b="1" dirty="0" err="1" smtClean="0">
                <a:solidFill>
                  <a:srgbClr val="0033CC"/>
                </a:solidFill>
                <a:latin typeface="Arial Unicode MS" pitchFamily="34" charset="-128"/>
                <a:ea typeface="Arial Unicode MS" pitchFamily="34" charset="-128"/>
                <a:cs typeface="Arial Unicode MS" pitchFamily="34" charset="-128"/>
              </a:rPr>
              <a:t>Charan</a:t>
            </a:r>
            <a:r>
              <a:rPr lang="en-US" sz="4000" b="1" dirty="0" smtClean="0">
                <a:solidFill>
                  <a:srgbClr val="0033CC"/>
                </a:solidFill>
                <a:latin typeface="Arial Unicode MS" pitchFamily="34" charset="-128"/>
                <a:ea typeface="Arial Unicode MS" pitchFamily="34" charset="-128"/>
                <a:cs typeface="Arial Unicode MS" pitchFamily="34" charset="-128"/>
              </a:rPr>
              <a:t>.</a:t>
            </a:r>
          </a:p>
          <a:p>
            <a:pPr lvl="0" algn="r"/>
            <a:r>
              <a:rPr lang="en-US" sz="4000" b="1" dirty="0" smtClean="0">
                <a:solidFill>
                  <a:schemeClr val="tx1"/>
                </a:solidFill>
                <a:latin typeface="Arial Unicode MS" pitchFamily="34" charset="-128"/>
                <a:ea typeface="Arial Unicode MS" pitchFamily="34" charset="-128"/>
                <a:cs typeface="Arial Unicode MS" pitchFamily="34" charset="-128"/>
              </a:rPr>
              <a:t>AMEN!</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marL="742950" lvl="0" indent="-742950" algn="just">
              <a:buFont typeface="+mj-lt"/>
              <a:buAutoNum type="arabicPeriod"/>
            </a:pPr>
            <a:r>
              <a:rPr lang="en-US" sz="4400" b="1" dirty="0" smtClean="0">
                <a:solidFill>
                  <a:schemeClr val="tx1"/>
                </a:solidFill>
                <a:latin typeface="Arial Unicode MS" pitchFamily="34" charset="-128"/>
                <a:ea typeface="Arial Unicode MS" pitchFamily="34" charset="-128"/>
                <a:cs typeface="Arial Unicode MS" pitchFamily="34" charset="-128"/>
              </a:rPr>
              <a:t>What verdict King Salomon pronounced that made him famous for his wisdom</a:t>
            </a:r>
            <a:r>
              <a:rPr lang="en-US" sz="4400" b="1" dirty="0" smtClean="0">
                <a:solidFill>
                  <a:schemeClr val="tx1"/>
                </a:solidFill>
                <a:latin typeface="Arial Unicode MS" pitchFamily="34" charset="-128"/>
                <a:ea typeface="Arial Unicode MS" pitchFamily="34" charset="-128"/>
                <a:cs typeface="Arial Unicode MS" pitchFamily="34" charset="-128"/>
              </a:rPr>
              <a:t>? (</a:t>
            </a:r>
            <a:r>
              <a:rPr lang="en-US" sz="4400" b="1" dirty="0" smtClean="0">
                <a:solidFill>
                  <a:schemeClr val="bg1"/>
                </a:solidFill>
                <a:latin typeface="Arial Unicode MS" pitchFamily="34" charset="-128"/>
                <a:ea typeface="Arial Unicode MS" pitchFamily="34" charset="-128"/>
                <a:cs typeface="Arial Unicode MS" pitchFamily="34" charset="-128"/>
              </a:rPr>
              <a:t>The women with the dead child)</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en-US" sz="4400" b="1" dirty="0" smtClean="0">
                <a:solidFill>
                  <a:schemeClr val="tx1"/>
                </a:solidFill>
                <a:latin typeface="Arial Unicode MS" pitchFamily="34" charset="-128"/>
                <a:ea typeface="Arial Unicode MS" pitchFamily="34" charset="-128"/>
                <a:cs typeface="Arial Unicode MS" pitchFamily="34" charset="-128"/>
              </a:rPr>
              <a:t>Which son of David caused him to flee away from Jerusalem to save his life</a:t>
            </a:r>
            <a:r>
              <a:rPr lang="en-US" sz="4400" b="1" dirty="0" smtClean="0">
                <a:solidFill>
                  <a:schemeClr val="tx1"/>
                </a:solidFill>
                <a:latin typeface="Arial Unicode MS" pitchFamily="34" charset="-128"/>
                <a:ea typeface="Arial Unicode MS" pitchFamily="34" charset="-128"/>
                <a:cs typeface="Arial Unicode MS" pitchFamily="34" charset="-128"/>
              </a:rPr>
              <a:t>? (</a:t>
            </a:r>
            <a:r>
              <a:rPr lang="en-US" sz="4400" b="1" dirty="0" err="1" smtClean="0">
                <a:solidFill>
                  <a:schemeClr val="bg1"/>
                </a:solidFill>
                <a:latin typeface="Arial Unicode MS" pitchFamily="34" charset="-128"/>
                <a:ea typeface="Arial Unicode MS" pitchFamily="34" charset="-128"/>
                <a:cs typeface="Arial Unicode MS" pitchFamily="34" charset="-128"/>
              </a:rPr>
              <a:t>Absalon</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Font typeface="+mj-lt"/>
              <a:buAutoNum type="arabicPeriod"/>
            </a:pPr>
            <a:r>
              <a:rPr lang="en-US" sz="4400" b="1" dirty="0" smtClean="0">
                <a:solidFill>
                  <a:schemeClr val="tx1"/>
                </a:solidFill>
                <a:latin typeface="Arial Unicode MS" pitchFamily="34" charset="-128"/>
                <a:ea typeface="Arial Unicode MS" pitchFamily="34" charset="-128"/>
                <a:cs typeface="Arial Unicode MS" pitchFamily="34" charset="-128"/>
              </a:rPr>
              <a:t>Who prayed and the earth opened up and swallowed his opponents</a:t>
            </a:r>
            <a:r>
              <a:rPr lang="en-US" sz="4400" b="1" dirty="0" smtClean="0">
                <a:solidFill>
                  <a:schemeClr val="tx1"/>
                </a:solidFill>
                <a:latin typeface="Arial Unicode MS" pitchFamily="34" charset="-128"/>
                <a:ea typeface="Arial Unicode MS" pitchFamily="34" charset="-128"/>
                <a:cs typeface="Arial Unicode MS" pitchFamily="34" charset="-128"/>
              </a:rPr>
              <a:t>? (</a:t>
            </a:r>
            <a:r>
              <a:rPr lang="en-US" sz="4400" b="1" dirty="0" smtClean="0">
                <a:solidFill>
                  <a:schemeClr val="bg1"/>
                </a:solidFill>
                <a:latin typeface="Arial Unicode MS" pitchFamily="34" charset="-128"/>
                <a:ea typeface="Arial Unicode MS" pitchFamily="34" charset="-128"/>
                <a:cs typeface="Arial Unicode MS" pitchFamily="34" charset="-128"/>
              </a:rPr>
              <a:t>Moses)</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rmAutofit/>
          </a:bodyPr>
          <a:lstStyle/>
          <a:p>
            <a:pPr marL="742950" lvl="0" indent="-742950" algn="just">
              <a:buNone/>
            </a:pPr>
            <a:r>
              <a:rPr lang="en-US" sz="4000" b="1" dirty="0" smtClean="0">
                <a:latin typeface="Arial Unicode MS" pitchFamily="34" charset="-128"/>
                <a:ea typeface="Arial Unicode MS" pitchFamily="34" charset="-128"/>
                <a:cs typeface="Arial Unicode MS" pitchFamily="34" charset="-128"/>
              </a:rPr>
              <a:t>4. What </a:t>
            </a:r>
            <a:r>
              <a:rPr lang="en-US" sz="4000" b="1" dirty="0" smtClean="0">
                <a:latin typeface="Arial Unicode MS" pitchFamily="34" charset="-128"/>
                <a:ea typeface="Arial Unicode MS" pitchFamily="34" charset="-128"/>
                <a:cs typeface="Arial Unicode MS" pitchFamily="34" charset="-128"/>
              </a:rPr>
              <a:t>is the name of the High priest who died when he heard that the Arch of the Covenant was seized by the enemies and that his two sons also died in the process</a:t>
            </a:r>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chemeClr val="bg1"/>
                </a:solidFill>
                <a:latin typeface="Arial Unicode MS" pitchFamily="34" charset="-128"/>
                <a:ea typeface="Arial Unicode MS" pitchFamily="34" charset="-128"/>
                <a:cs typeface="Arial Unicode MS" pitchFamily="34" charset="-128"/>
              </a:rPr>
              <a:t>Eli)</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marL="742950" lvl="0" indent="-742950" algn="just">
              <a:buNone/>
            </a:pPr>
            <a:r>
              <a:rPr lang="en-US" sz="4000" b="1" dirty="0" smtClean="0">
                <a:solidFill>
                  <a:schemeClr val="tx1"/>
                </a:solidFill>
                <a:latin typeface="Arial Unicode MS" pitchFamily="34" charset="-128"/>
                <a:ea typeface="Arial Unicode MS" pitchFamily="34" charset="-128"/>
                <a:cs typeface="Arial Unicode MS" pitchFamily="34" charset="-128"/>
              </a:rPr>
              <a:t>5. What </a:t>
            </a:r>
            <a:r>
              <a:rPr lang="en-US" sz="4000" b="1" dirty="0" smtClean="0">
                <a:solidFill>
                  <a:schemeClr val="tx1"/>
                </a:solidFill>
                <a:latin typeface="Arial Unicode MS" pitchFamily="34" charset="-128"/>
                <a:ea typeface="Arial Unicode MS" pitchFamily="34" charset="-128"/>
                <a:cs typeface="Arial Unicode MS" pitchFamily="34" charset="-128"/>
              </a:rPr>
              <a:t>was Jesus’ first recorded miracle</a:t>
            </a:r>
            <a:r>
              <a:rPr lang="en-US" sz="4000" b="1" dirty="0" smtClean="0">
                <a:solidFill>
                  <a:schemeClr val="tx1"/>
                </a:solidFill>
                <a:latin typeface="Arial Unicode MS" pitchFamily="34" charset="-128"/>
                <a:ea typeface="Arial Unicode MS" pitchFamily="34" charset="-128"/>
                <a:cs typeface="Arial Unicode MS" pitchFamily="34" charset="-128"/>
              </a:rPr>
              <a:t>?</a:t>
            </a:r>
          </a:p>
          <a:p>
            <a:pPr marL="742950" lvl="0" indent="-742950" algn="just">
              <a:buNone/>
            </a:pPr>
            <a:r>
              <a:rPr lang="en-US" sz="4000" b="1" dirty="0" smtClean="0">
                <a:solidFill>
                  <a:schemeClr val="tx1"/>
                </a:solidFill>
                <a:latin typeface="Arial Unicode MS" pitchFamily="34" charset="-128"/>
                <a:ea typeface="Arial Unicode MS" pitchFamily="34" charset="-128"/>
                <a:cs typeface="Arial Unicode MS" pitchFamily="34" charset="-128"/>
              </a:rPr>
              <a:t>(</a:t>
            </a:r>
            <a:r>
              <a:rPr lang="en-US" sz="4000" b="1" dirty="0" smtClean="0">
                <a:solidFill>
                  <a:schemeClr val="bg1"/>
                </a:solidFill>
                <a:latin typeface="Arial Unicode MS" pitchFamily="34" charset="-128"/>
                <a:ea typeface="Arial Unicode MS" pitchFamily="34" charset="-128"/>
                <a:cs typeface="Arial Unicode MS" pitchFamily="34" charset="-128"/>
              </a:rPr>
              <a:t>water unto wine)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None/>
            </a:pPr>
            <a:r>
              <a:rPr lang="en-US" sz="4000" b="1" dirty="0" smtClean="0">
                <a:solidFill>
                  <a:schemeClr val="tx1"/>
                </a:solidFill>
                <a:latin typeface="Arial Unicode MS" pitchFamily="34" charset="-128"/>
                <a:ea typeface="Arial Unicode MS" pitchFamily="34" charset="-128"/>
                <a:cs typeface="Arial Unicode MS" pitchFamily="34" charset="-128"/>
              </a:rPr>
              <a:t>6- Who </a:t>
            </a:r>
            <a:r>
              <a:rPr lang="en-US" sz="4000" b="1" dirty="0" smtClean="0">
                <a:solidFill>
                  <a:schemeClr val="tx1"/>
                </a:solidFill>
                <a:latin typeface="Arial Unicode MS" pitchFamily="34" charset="-128"/>
                <a:ea typeface="Arial Unicode MS" pitchFamily="34" charset="-128"/>
                <a:cs typeface="Arial Unicode MS" pitchFamily="34" charset="-128"/>
              </a:rPr>
              <a:t>was a thief among the disciples of Jesus</a:t>
            </a:r>
            <a:r>
              <a:rPr lang="en-US" sz="4000" b="1" dirty="0" smtClean="0">
                <a:solidFill>
                  <a:schemeClr val="tx1"/>
                </a:solidFill>
                <a:latin typeface="Arial Unicode MS" pitchFamily="34" charset="-128"/>
                <a:ea typeface="Arial Unicode MS" pitchFamily="34" charset="-128"/>
                <a:cs typeface="Arial Unicode MS" pitchFamily="34" charset="-128"/>
              </a:rPr>
              <a:t>? (</a:t>
            </a:r>
            <a:r>
              <a:rPr lang="en-US" sz="4000" b="1" dirty="0" smtClean="0">
                <a:solidFill>
                  <a:schemeClr val="bg1"/>
                </a:solidFill>
                <a:latin typeface="Arial Unicode MS" pitchFamily="34" charset="-128"/>
                <a:ea typeface="Arial Unicode MS" pitchFamily="34" charset="-128"/>
                <a:cs typeface="Arial Unicode MS" pitchFamily="34" charset="-128"/>
              </a:rPr>
              <a:t>Judas)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None/>
            </a:pP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marL="742950" lvl="0" indent="-742950" algn="just">
              <a:buNone/>
            </a:pPr>
            <a:r>
              <a:rPr lang="en-US" sz="4800" b="1" dirty="0" smtClean="0">
                <a:solidFill>
                  <a:schemeClr val="tx1"/>
                </a:solidFill>
                <a:latin typeface="Arial Unicode MS" pitchFamily="34" charset="-128"/>
                <a:ea typeface="Arial Unicode MS" pitchFamily="34" charset="-128"/>
                <a:cs typeface="Arial Unicode MS" pitchFamily="34" charset="-128"/>
              </a:rPr>
              <a:t>7- Name the two great missionary partners who got separated after a big fight</a:t>
            </a:r>
            <a:r>
              <a:rPr lang="en-US" sz="4800" b="1" dirty="0" smtClean="0">
                <a:solidFill>
                  <a:schemeClr val="tx1"/>
                </a:solidFill>
                <a:latin typeface="Arial Unicode MS" pitchFamily="34" charset="-128"/>
                <a:ea typeface="Arial Unicode MS" pitchFamily="34" charset="-128"/>
                <a:cs typeface="Arial Unicode MS" pitchFamily="34" charset="-128"/>
              </a:rPr>
              <a:t>?(</a:t>
            </a:r>
            <a:r>
              <a:rPr lang="en-US" sz="4800" b="1" dirty="0" smtClean="0">
                <a:solidFill>
                  <a:schemeClr val="bg1"/>
                </a:solidFill>
                <a:latin typeface="Arial Unicode MS" pitchFamily="34" charset="-128"/>
                <a:ea typeface="Arial Unicode MS" pitchFamily="34" charset="-128"/>
                <a:cs typeface="Arial Unicode MS" pitchFamily="34" charset="-128"/>
              </a:rPr>
              <a:t>Barnabas and Paul)</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None/>
            </a:pPr>
            <a:r>
              <a:rPr lang="en-US" sz="4800" b="1" dirty="0" smtClean="0">
                <a:solidFill>
                  <a:schemeClr val="tx1"/>
                </a:solidFill>
                <a:latin typeface="Arial Unicode MS" pitchFamily="34" charset="-128"/>
                <a:ea typeface="Arial Unicode MS" pitchFamily="34" charset="-128"/>
                <a:cs typeface="Arial Unicode MS" pitchFamily="34" charset="-128"/>
              </a:rPr>
              <a:t>8- What </a:t>
            </a:r>
            <a:r>
              <a:rPr lang="en-US" sz="4800" b="1" dirty="0" smtClean="0">
                <a:solidFill>
                  <a:schemeClr val="tx1"/>
                </a:solidFill>
                <a:latin typeface="Arial Unicode MS" pitchFamily="34" charset="-128"/>
                <a:ea typeface="Arial Unicode MS" pitchFamily="34" charset="-128"/>
                <a:cs typeface="Arial Unicode MS" pitchFamily="34" charset="-128"/>
              </a:rPr>
              <a:t>were the economic and spiritual conditions of the church of Smyrna</a:t>
            </a:r>
            <a:r>
              <a:rPr lang="en-US" sz="4800" b="1" dirty="0" smtClean="0">
                <a:solidFill>
                  <a:schemeClr val="tx1"/>
                </a:solidFill>
                <a:latin typeface="Arial Unicode MS" pitchFamily="34" charset="-128"/>
                <a:ea typeface="Arial Unicode MS" pitchFamily="34" charset="-128"/>
                <a:cs typeface="Arial Unicode MS" pitchFamily="34" charset="-128"/>
              </a:rPr>
              <a:t>? (</a:t>
            </a:r>
            <a:r>
              <a:rPr lang="en-US" sz="4800" b="1" dirty="0" smtClean="0">
                <a:solidFill>
                  <a:schemeClr val="bg1"/>
                </a:solidFill>
                <a:latin typeface="Arial Unicode MS" pitchFamily="34" charset="-128"/>
                <a:ea typeface="Arial Unicode MS" pitchFamily="34" charset="-128"/>
                <a:cs typeface="Arial Unicode MS" pitchFamily="34" charset="-128"/>
              </a:rPr>
              <a:t>poor, persecuted, but faithful to God)</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None/>
            </a:pPr>
            <a:r>
              <a:rPr lang="en-US" sz="4800" b="1" dirty="0" smtClean="0">
                <a:solidFill>
                  <a:schemeClr val="tx1"/>
                </a:solidFill>
                <a:latin typeface="Arial Unicode MS" pitchFamily="34" charset="-128"/>
                <a:ea typeface="Arial Unicode MS" pitchFamily="34" charset="-128"/>
                <a:cs typeface="Arial Unicode MS" pitchFamily="34" charset="-128"/>
              </a:rPr>
              <a:t>9-  What </a:t>
            </a:r>
            <a:r>
              <a:rPr lang="en-US" sz="4800" b="1" dirty="0" smtClean="0">
                <a:solidFill>
                  <a:schemeClr val="tx1"/>
                </a:solidFill>
                <a:latin typeface="Arial Unicode MS" pitchFamily="34" charset="-128"/>
                <a:ea typeface="Arial Unicode MS" pitchFamily="34" charset="-128"/>
                <a:cs typeface="Arial Unicode MS" pitchFamily="34" charset="-128"/>
              </a:rPr>
              <a:t>is a eunuch</a:t>
            </a:r>
            <a:r>
              <a:rPr lang="en-US" sz="4800" b="1" dirty="0" smtClean="0">
                <a:solidFill>
                  <a:schemeClr val="tx1"/>
                </a:solidFill>
                <a:latin typeface="Arial Unicode MS" pitchFamily="34" charset="-128"/>
                <a:ea typeface="Arial Unicode MS" pitchFamily="34" charset="-128"/>
                <a:cs typeface="Arial Unicode MS" pitchFamily="34" charset="-128"/>
              </a:rPr>
              <a:t>? (</a:t>
            </a:r>
            <a:r>
              <a:rPr lang="en-US" sz="4800" b="1" dirty="0" smtClean="0">
                <a:solidFill>
                  <a:schemeClr val="bg1"/>
                </a:solidFill>
                <a:latin typeface="Arial Unicode MS" pitchFamily="34" charset="-128"/>
                <a:ea typeface="Arial Unicode MS" pitchFamily="34" charset="-128"/>
                <a:cs typeface="Arial Unicode MS" pitchFamily="34" charset="-128"/>
              </a:rPr>
              <a:t>man castrated for service)  </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marL="742950" lvl="0" indent="-742950" algn="just">
              <a:buNone/>
            </a:pPr>
            <a:r>
              <a:rPr lang="en-US" sz="4800" b="1" dirty="0" smtClean="0">
                <a:solidFill>
                  <a:schemeClr val="tx1"/>
                </a:solidFill>
                <a:latin typeface="Arial Unicode MS" pitchFamily="34" charset="-128"/>
                <a:ea typeface="Arial Unicode MS" pitchFamily="34" charset="-128"/>
                <a:cs typeface="Arial Unicode MS" pitchFamily="34" charset="-128"/>
              </a:rPr>
              <a:t>10- Who </a:t>
            </a:r>
            <a:r>
              <a:rPr lang="en-US" sz="4800" b="1" dirty="0" smtClean="0">
                <a:solidFill>
                  <a:schemeClr val="tx1"/>
                </a:solidFill>
                <a:latin typeface="Arial Unicode MS" pitchFamily="34" charset="-128"/>
                <a:ea typeface="Arial Unicode MS" pitchFamily="34" charset="-128"/>
                <a:cs typeface="Arial Unicode MS" pitchFamily="34" charset="-128"/>
              </a:rPr>
              <a:t>warned Pilate to dismiss himself from the case of Jesus</a:t>
            </a:r>
            <a:r>
              <a:rPr lang="en-US" sz="4800" b="1" dirty="0" smtClean="0">
                <a:solidFill>
                  <a:schemeClr val="tx1"/>
                </a:solidFill>
                <a:latin typeface="Arial Unicode MS" pitchFamily="34" charset="-128"/>
                <a:ea typeface="Arial Unicode MS" pitchFamily="34" charset="-128"/>
                <a:cs typeface="Arial Unicode MS" pitchFamily="34" charset="-128"/>
              </a:rPr>
              <a:t>? (</a:t>
            </a:r>
            <a:r>
              <a:rPr lang="en-US" sz="4800" b="1" dirty="0" smtClean="0">
                <a:solidFill>
                  <a:schemeClr val="bg1"/>
                </a:solidFill>
                <a:latin typeface="Arial Unicode MS" pitchFamily="34" charset="-128"/>
                <a:ea typeface="Arial Unicode MS" pitchFamily="34" charset="-128"/>
                <a:cs typeface="Arial Unicode MS" pitchFamily="34" charset="-128"/>
              </a:rPr>
              <a:t>his wife)</a:t>
            </a:r>
            <a:endParaRPr lang="en-US" sz="48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(774) 217 6502</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fontScale="92500" lnSpcReduction="10000"/>
          </a:bodyPr>
          <a:lstStyle/>
          <a:p>
            <a:pPr algn="ctr">
              <a:buNone/>
            </a:pPr>
            <a:r>
              <a:rPr lang="en-US" sz="4400" dirty="0" smtClean="0">
                <a:solidFill>
                  <a:srgbClr val="C00000"/>
                </a:solidFill>
              </a:rPr>
              <a:t>ANNOUNCEMENTS</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p>
          <a:p>
            <a:pPr lvl="1"/>
            <a:r>
              <a:rPr lang="en-US" sz="3600" b="1" dirty="0" smtClean="0">
                <a:solidFill>
                  <a:srgbClr val="003300"/>
                </a:solidFill>
              </a:rPr>
              <a:t>SATURDAY</a:t>
            </a:r>
          </a:p>
          <a:p>
            <a:pPr lvl="1"/>
            <a:r>
              <a:rPr lang="en-US" sz="3600" b="1" dirty="0" smtClean="0"/>
              <a:t>10:00 -11:30 AM-----CTRC MEN ( </a:t>
            </a:r>
            <a:r>
              <a:rPr lang="en-US" sz="3600" b="1" dirty="0" smtClean="0">
                <a:solidFill>
                  <a:srgbClr val="460000"/>
                </a:solidFill>
                <a:latin typeface="Copperplate Gothic Bold" pitchFamily="34" charset="0"/>
              </a:rPr>
              <a:t>MEETING</a:t>
            </a:r>
            <a:r>
              <a:rPr lang="en-US" sz="3600" b="1" dirty="0" smtClean="0"/>
              <a:t>)</a:t>
            </a:r>
          </a:p>
          <a:p>
            <a:pPr lvl="1"/>
            <a:r>
              <a:rPr lang="en-US" sz="3200" b="1" dirty="0" smtClean="0"/>
              <a:t>3:00-500PM--------------CTRC YOUTH  (</a:t>
            </a:r>
            <a:r>
              <a:rPr lang="en-US" sz="3200" b="1" u="sng" dirty="0" smtClean="0">
                <a:solidFill>
                  <a:srgbClr val="0000CC"/>
                </a:solidFill>
              </a:rPr>
              <a:t>zoom</a:t>
            </a:r>
            <a:r>
              <a:rPr lang="en-US" sz="3200" b="1" dirty="0" smtClean="0"/>
              <a:t>)</a:t>
            </a:r>
          </a:p>
          <a:p>
            <a:pPr lvl="1"/>
            <a:r>
              <a:rPr lang="en-US" sz="3000" b="1" dirty="0" smtClean="0"/>
              <a:t>3:00-4:30 PM-----GAITE ENFANTINE  (</a:t>
            </a:r>
            <a:r>
              <a:rPr lang="en-US" sz="3000" b="1" u="sng" dirty="0" smtClean="0">
                <a:solidFill>
                  <a:srgbClr val="0000CC"/>
                </a:solidFill>
              </a:rPr>
              <a:t>IN CHURCH/ zoom</a:t>
            </a:r>
            <a:r>
              <a:rPr lang="en-US" sz="3000" b="1" dirty="0" smtClean="0"/>
              <a:t>)</a:t>
            </a:r>
          </a:p>
          <a:p>
            <a:pPr lvl="1"/>
            <a:r>
              <a:rPr lang="en-US" sz="3600" b="1" dirty="0" smtClean="0"/>
              <a:t>6:00-8:00PM--------CTRC LADIES</a:t>
            </a:r>
            <a:r>
              <a:rPr lang="en-US" sz="3600" dirty="0" smtClean="0"/>
              <a:t> # </a:t>
            </a:r>
            <a:r>
              <a:rPr lang="en-US" sz="3600" b="1" dirty="0" smtClean="0"/>
              <a:t>(</a:t>
            </a:r>
            <a:r>
              <a:rPr lang="en-US" sz="3600" b="1" u="sng" dirty="0" smtClean="0">
                <a:solidFill>
                  <a:srgbClr val="0000CC"/>
                </a:solidFill>
              </a:rPr>
              <a:t>774) 217 6502 </a:t>
            </a:r>
          </a:p>
          <a:p>
            <a:pPr lvl="1" algn="ctr">
              <a:buNone/>
            </a:pPr>
            <a:r>
              <a:rPr lang="en-US" sz="3600" b="1" u="sng" dirty="0" smtClean="0">
                <a:solidFill>
                  <a:srgbClr val="0000CC"/>
                </a:solidFill>
              </a:rPr>
              <a:t>STEM FOR ALL BROCKTON</a:t>
            </a:r>
            <a:r>
              <a:rPr lang="en-US" sz="3600" b="1" u="sng" dirty="0" smtClean="0">
                <a:solidFill>
                  <a:srgbClr val="0000CC"/>
                </a:solidFill>
              </a:rPr>
              <a:t>  </a:t>
            </a:r>
            <a:endParaRPr lang="en-US" sz="3600" b="1" u="sng" dirty="0" smtClean="0">
              <a:solidFill>
                <a:srgbClr val="0000CC"/>
              </a:solidFill>
            </a:endParaRPr>
          </a:p>
          <a:p>
            <a:pPr lvl="1"/>
            <a:endParaRPr lang="en-US" sz="3600" b="1"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5400" dirty="0"/>
              <a:t> </a:t>
            </a:r>
            <a:endParaRPr lang="en-US" sz="5400" dirty="0"/>
          </a:p>
          <a:p>
            <a:pPr>
              <a:buNone/>
            </a:pPr>
            <a:endParaRPr lang="fr-FR" sz="5400" dirty="0" smtClean="0"/>
          </a:p>
          <a:p>
            <a:r>
              <a:rPr lang="fr-FR" sz="5400" dirty="0" smtClean="0"/>
              <a:t>PRIÈRE 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12453</TotalTime>
  <Words>2568</Words>
  <Application>Microsoft Office PowerPoint</Application>
  <PresentationFormat>On-screen Show (4:3)</PresentationFormat>
  <Paragraphs>170</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CHRIST THE ROCK CONGREGATION PRÉSENTE ÉTUDIONS LA BIBLE </vt:lpstr>
      <vt:lpstr>VERSET DU JOUR</vt:lpstr>
      <vt:lpstr>PRIERE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105</cp:revision>
  <dcterms:created xsi:type="dcterms:W3CDTF">2022-04-13T13:36:19Z</dcterms:created>
  <dcterms:modified xsi:type="dcterms:W3CDTF">2022-08-17T13:30:00Z</dcterms:modified>
</cp:coreProperties>
</file>