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304" r:id="rId2"/>
    <p:sldId id="307" r:id="rId3"/>
    <p:sldId id="308" r:id="rId4"/>
    <p:sldId id="654" r:id="rId5"/>
    <p:sldId id="757" r:id="rId6"/>
    <p:sldId id="758" r:id="rId7"/>
    <p:sldId id="305" r:id="rId8"/>
    <p:sldId id="636" r:id="rId9"/>
    <p:sldId id="759" r:id="rId10"/>
    <p:sldId id="737" r:id="rId11"/>
    <p:sldId id="761" r:id="rId12"/>
    <p:sldId id="760" r:id="rId13"/>
    <p:sldId id="762" r:id="rId14"/>
    <p:sldId id="763" r:id="rId15"/>
    <p:sldId id="765" r:id="rId16"/>
    <p:sldId id="738" r:id="rId17"/>
    <p:sldId id="766" r:id="rId18"/>
    <p:sldId id="767" r:id="rId19"/>
    <p:sldId id="768" r:id="rId20"/>
    <p:sldId id="692" r:id="rId21"/>
    <p:sldId id="769" r:id="rId22"/>
    <p:sldId id="773" r:id="rId23"/>
    <p:sldId id="770" r:id="rId24"/>
    <p:sldId id="774" r:id="rId25"/>
    <p:sldId id="772" r:id="rId26"/>
    <p:sldId id="771" r:id="rId27"/>
    <p:sldId id="775" r:id="rId28"/>
    <p:sldId id="739" r:id="rId29"/>
    <p:sldId id="776" r:id="rId30"/>
    <p:sldId id="740" r:id="rId31"/>
    <p:sldId id="778" r:id="rId32"/>
    <p:sldId id="779" r:id="rId33"/>
    <p:sldId id="780" r:id="rId34"/>
    <p:sldId id="783" r:id="rId35"/>
    <p:sldId id="781" r:id="rId36"/>
    <p:sldId id="782" r:id="rId37"/>
    <p:sldId id="784" r:id="rId38"/>
    <p:sldId id="693" r:id="rId39"/>
    <p:sldId id="785" r:id="rId40"/>
    <p:sldId id="786" r:id="rId41"/>
    <p:sldId id="787" r:id="rId42"/>
    <p:sldId id="316" r:id="rId43"/>
    <p:sldId id="407" r:id="rId44"/>
    <p:sldId id="318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33"/>
    <a:srgbClr val="460000"/>
    <a:srgbClr val="0033CC"/>
    <a:srgbClr val="00FF00"/>
    <a:srgbClr val="FF3300"/>
    <a:srgbClr val="0DE52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407" autoAdjust="0"/>
  </p:normalViewPr>
  <p:slideViewPr>
    <p:cSldViewPr>
      <p:cViewPr varScale="1">
        <p:scale>
          <a:sx n="69" d="100"/>
          <a:sy n="69" d="100"/>
        </p:scale>
        <p:origin x="-11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3400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FAF5C8-1D43-4806-8BD8-4B4CD8D04E99}" type="datetimeFigureOut">
              <a:rPr lang="en-US" smtClean="0"/>
              <a:pPr/>
              <a:t>8/9/2022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8EF3A9-6767-417A-90ED-648F6232AE4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8/9/2022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8/9/2022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8/9/2022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8/9/2022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8/9/2022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8/9/2022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8/9/2022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8/9/2022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8/9/2022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8/9/2022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8/9/2022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81207-D212-45AE-B60F-0C7B3FAE7BD5}" type="datetimeFigureOut">
              <a:rPr lang="en-US" smtClean="0"/>
              <a:pPr/>
              <a:t>8/9/2022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BLE 2 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991600" cy="6858000"/>
          </a:xfrm>
          <a:prstGeom prst="rect">
            <a:avLst/>
          </a:prstGeom>
          <a:solidFill>
            <a:srgbClr val="00FF00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981200"/>
          </a:xfrm>
          <a:solidFill>
            <a:schemeClr val="accent6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CHRIST THE ROCK CONGREGATION</a:t>
            </a:r>
            <a:br>
              <a:rPr lang="en-US" sz="3600" b="1" dirty="0" smtClean="0">
                <a:solidFill>
                  <a:schemeClr val="bg1"/>
                </a:solidFill>
              </a:rPr>
            </a:br>
            <a:r>
              <a:rPr lang="en-US" sz="3600" b="1" dirty="0" smtClean="0">
                <a:solidFill>
                  <a:schemeClr val="bg1"/>
                </a:solidFill>
              </a:rPr>
              <a:t>PRÉSENTE</a:t>
            </a:r>
            <a:br>
              <a:rPr lang="en-US" sz="3600" b="1" dirty="0" smtClean="0">
                <a:solidFill>
                  <a:schemeClr val="bg1"/>
                </a:solidFill>
              </a:rPr>
            </a:br>
            <a:r>
              <a:rPr lang="en-US" sz="3600" b="1" dirty="0" smtClean="0">
                <a:solidFill>
                  <a:schemeClr val="bg1"/>
                </a:solidFill>
              </a:rPr>
              <a:t>ÉTUDIONS LA BIBLE 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733800"/>
            <a:ext cx="9144000" cy="2438400"/>
          </a:xfrm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VENDREDI </a:t>
            </a:r>
            <a:r>
              <a:rPr lang="fr-FR" b="1" dirty="0" smtClean="0">
                <a:solidFill>
                  <a:schemeClr val="bg1"/>
                </a:solidFill>
              </a:rPr>
              <a:t>12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  <a:r>
              <a:rPr lang="fr-FR" b="1" dirty="0" smtClean="0">
                <a:solidFill>
                  <a:schemeClr val="bg1"/>
                </a:solidFill>
              </a:rPr>
              <a:t>AOUT 2022 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fr-FR" b="1" dirty="0">
                <a:solidFill>
                  <a:srgbClr val="99FF33"/>
                </a:solidFill>
                <a:latin typeface="Copperplate Gothic Light" pitchFamily="34" charset="0"/>
              </a:rPr>
              <a:t>ETUDE BIBLIQUE </a:t>
            </a:r>
            <a:r>
              <a:rPr lang="fr-FR" b="1" dirty="0" smtClean="0">
                <a:solidFill>
                  <a:srgbClr val="99FF33"/>
                </a:solidFill>
                <a:latin typeface="Copperplate Gothic Light" pitchFamily="34" charset="0"/>
              </a:rPr>
              <a:t>21èME </a:t>
            </a:r>
            <a:r>
              <a:rPr lang="fr-FR" b="1" dirty="0" smtClean="0">
                <a:solidFill>
                  <a:srgbClr val="99FF33"/>
                </a:solidFill>
                <a:latin typeface="Copperplate Gothic Light" pitchFamily="34" charset="0"/>
              </a:rPr>
              <a:t>SESSION </a:t>
            </a:r>
            <a:endParaRPr lang="en-US" b="1" dirty="0">
              <a:solidFill>
                <a:srgbClr val="99FF33"/>
              </a:solidFill>
              <a:latin typeface="Copperplate Gothic Light" pitchFamily="34" charset="0"/>
            </a:endParaRPr>
          </a:p>
          <a:p>
            <a:r>
              <a:rPr lang="fr-FR" dirty="0">
                <a:solidFill>
                  <a:srgbClr val="FFFF00"/>
                </a:solidFill>
              </a:rPr>
              <a:t>PAR PASTEUR MARC </a:t>
            </a:r>
            <a:r>
              <a:rPr lang="fr-FR" dirty="0" smtClean="0">
                <a:solidFill>
                  <a:srgbClr val="FFFF00"/>
                </a:solidFill>
              </a:rPr>
              <a:t>SIMÉON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  <a:latin typeface="Arial Rounded MT Bold" pitchFamily="34" charset="0"/>
              </a:rPr>
              <a:t>LE PREMIER VOYAGE DE JACOB</a:t>
            </a:r>
            <a:endParaRPr lang="en-US" dirty="0">
              <a:solidFill>
                <a:schemeClr val="bg1"/>
              </a:solidFill>
              <a:latin typeface="Arial Rounded MT Bold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VERSET DU JOUR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991600" cy="52578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400" dirty="0" err="1" smtClean="0"/>
              <a:t>Ge</a:t>
            </a:r>
            <a:r>
              <a:rPr lang="en-US" sz="4400" dirty="0" smtClean="0"/>
              <a:t> 28:16 ¶ Then Jacob awoke from his sleep and said, "Surely the LORD is in this place, and I did not know it." </a:t>
            </a:r>
          </a:p>
          <a:p>
            <a:r>
              <a:rPr lang="fr-FR" sz="44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16 ¶ Jacob s'éveilla de son sommeil et il dit: Certainement, l'Éternel est en ce lieu, et moi, je ne le savais pas! </a:t>
            </a:r>
            <a:endParaRPr lang="en-US" sz="44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1">
              <a:lumMod val="65000"/>
              <a:lumOff val="35000"/>
            </a:schemeClr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Copperplate Gothic Bold" pitchFamily="34" charset="0"/>
              </a:rPr>
              <a:t>PRIERE</a:t>
            </a:r>
            <a:endParaRPr lang="en-US" dirty="0">
              <a:solidFill>
                <a:schemeClr val="bg1"/>
              </a:solidFill>
              <a:latin typeface="Copperplate Gothic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/>
          </a:bodyPr>
          <a:lstStyle/>
          <a:p>
            <a:r>
              <a:rPr lang="en-US" sz="5400" dirty="0" smtClean="0"/>
              <a:t>INTRODUCTION</a:t>
            </a:r>
          </a:p>
          <a:p>
            <a:pPr marL="55563" indent="-55563" algn="ctr">
              <a:buNone/>
            </a:pPr>
            <a:r>
              <a:rPr lang="fr-FR" sz="3900" b="1" dirty="0" smtClean="0">
                <a:solidFill>
                  <a:srgbClr val="FF0000"/>
                </a:solidFill>
              </a:rPr>
              <a:t>Matière du jour</a:t>
            </a:r>
          </a:p>
          <a:p>
            <a:pPr marL="55563" indent="-55563" algn="ctr">
              <a:buNone/>
            </a:pPr>
            <a:endParaRPr lang="en-US" sz="39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sz="5400" b="1" dirty="0" smtClean="0">
                <a:latin typeface="Bodoni MT Condensed" pitchFamily="18" charset="0"/>
              </a:rPr>
              <a:t>LE PREMIER VOYAGE </a:t>
            </a:r>
            <a:r>
              <a:rPr lang="en-US" sz="5400" b="1" dirty="0" smtClean="0">
                <a:latin typeface="Bodoni MT Condensed" pitchFamily="18" charset="0"/>
              </a:rPr>
              <a:t>DE JACOB </a:t>
            </a:r>
          </a:p>
          <a:p>
            <a:pPr algn="ctr">
              <a:buNone/>
            </a:pPr>
            <a:r>
              <a:rPr lang="en-US" sz="5400" b="1" dirty="0" smtClean="0">
                <a:latin typeface="Bodoni MT Condensed" pitchFamily="18" charset="0"/>
              </a:rPr>
              <a:t>THE FIRST JOURNEY OF JACOB</a:t>
            </a:r>
            <a:endParaRPr lang="en-US" sz="5400" b="1" dirty="0" smtClean="0">
              <a:latin typeface="Bodoni MT Condensed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4600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742950" lvl="0" indent="-742950" algn="just">
              <a:buFont typeface="+mj-lt"/>
              <a:buAutoNum type="arabicPeriod"/>
            </a:pPr>
            <a:r>
              <a:rPr lang="en-US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Who allowed Jesus to use his boat to preach after having spent all night fishing with no catch?</a:t>
            </a:r>
          </a:p>
          <a:p>
            <a:pPr marL="742950" lvl="0" indent="-742950" algn="just">
              <a:buFont typeface="+mj-lt"/>
              <a:buAutoNum type="arabicPeriod"/>
            </a:pPr>
            <a:r>
              <a:rPr lang="en-US" sz="4000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how many parties Esther invited the king and Haman before making known her request?</a:t>
            </a:r>
          </a:p>
          <a:p>
            <a:pPr marL="742950" lvl="0" indent="-742950" algn="just">
              <a:buFont typeface="+mj-lt"/>
              <a:buAutoNum type="arabicPeriod"/>
            </a:pPr>
            <a:r>
              <a:rPr lang="en-US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Who asked to be called Mara when she returned to Israel because of all her misfortune in life?</a:t>
            </a:r>
          </a:p>
          <a:p>
            <a:pPr marL="742950" lvl="0" indent="-742950" algn="just">
              <a:buFont typeface="+mj-lt"/>
              <a:buAutoNum type="arabicPeriod"/>
            </a:pPr>
            <a:r>
              <a:rPr lang="en-US" sz="4000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Who died instantly for having touched the Arch of the Covenant</a:t>
            </a:r>
            <a:r>
              <a:rPr lang="en-US" sz="4000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endParaRPr lang="en-US" sz="4000" dirty="0" smtClean="0">
              <a:solidFill>
                <a:srgbClr val="99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4600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742950" indent="-742950" algn="just">
              <a:buNone/>
            </a:pPr>
            <a:r>
              <a:rPr lang="en-US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5- What </a:t>
            </a:r>
            <a:r>
              <a:rPr lang="en-US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happened to the first tablets of the Commandments that Moses brought down from the mountain?</a:t>
            </a:r>
          </a:p>
          <a:p>
            <a:pPr marL="742950" indent="-742950" algn="just">
              <a:buNone/>
            </a:pPr>
            <a:r>
              <a:rPr lang="en-US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6- </a:t>
            </a:r>
            <a:r>
              <a:rPr lang="en-US" sz="4000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</a:t>
            </a:r>
            <a:r>
              <a:rPr lang="en-US" sz="4000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what occasion a divine hand began writing on a wall in Daniel’s time?</a:t>
            </a:r>
          </a:p>
          <a:p>
            <a:pPr marL="742950" indent="-742950" algn="just">
              <a:buNone/>
            </a:pPr>
            <a:r>
              <a:rPr lang="en-US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7- What </a:t>
            </a:r>
            <a:r>
              <a:rPr lang="en-US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 the name of the place where Jesus prayed his last prayer with some disciples before the crucifixion?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4600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742950" indent="-742950" algn="just">
              <a:buNone/>
            </a:pPr>
            <a:r>
              <a:rPr lang="en-US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8- In </a:t>
            </a:r>
            <a:r>
              <a:rPr lang="en-US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what way the </a:t>
            </a:r>
            <a:r>
              <a:rPr lang="en-US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Shunammite</a:t>
            </a:r>
            <a:r>
              <a:rPr lang="en-US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woman extended her hospitality to Prophet Elisha and his servant?</a:t>
            </a:r>
          </a:p>
          <a:p>
            <a:pPr marL="742950" indent="-742950" algn="just">
              <a:buNone/>
            </a:pPr>
            <a:r>
              <a:rPr lang="en-US" sz="4000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9- Where </a:t>
            </a:r>
            <a:r>
              <a:rPr lang="en-US" sz="4000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 this verse located? "Behold, I stand at the door and knock. If anyone hears My voice and opens the door, I will come in… </a:t>
            </a:r>
          </a:p>
          <a:p>
            <a:pPr marL="742950" indent="-742950" algn="just">
              <a:buNone/>
            </a:pPr>
            <a:r>
              <a:rPr lang="en-US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10- Why </a:t>
            </a:r>
            <a:r>
              <a:rPr lang="en-US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were the three young Hebrews thrown in the fiery furnace?</a:t>
            </a:r>
            <a:endParaRPr lang="en-US" sz="4000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5516562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rgbClr val="92D050"/>
                </a:solidFill>
                <a:latin typeface="Copperplate Gothic Light" pitchFamily="34" charset="0"/>
              </a:rPr>
              <a:t>ETUDE BIBLIQUE </a:t>
            </a:r>
            <a:r>
              <a:rPr lang="fr-FR" b="1" dirty="0" smtClean="0">
                <a:solidFill>
                  <a:srgbClr val="92D050"/>
                </a:solidFill>
                <a:latin typeface="Copperplate Gothic Light" pitchFamily="34" charset="0"/>
              </a:rPr>
              <a:t>21</a:t>
            </a:r>
            <a:r>
              <a:rPr lang="fr-FR" b="1" dirty="0" smtClean="0">
                <a:solidFill>
                  <a:srgbClr val="92D050"/>
                </a:solidFill>
                <a:latin typeface="Copperplate Gothic Light" pitchFamily="34" charset="0"/>
              </a:rPr>
              <a:t>EME </a:t>
            </a:r>
            <a:r>
              <a:rPr lang="fr-FR" b="1" dirty="0" smtClean="0">
                <a:solidFill>
                  <a:srgbClr val="92D050"/>
                </a:solidFill>
                <a:latin typeface="Copperplate Gothic Light" pitchFamily="34" charset="0"/>
              </a:rPr>
              <a:t>SESSION </a:t>
            </a:r>
            <a:r>
              <a:rPr lang="en-US" b="1" dirty="0" smtClean="0">
                <a:solidFill>
                  <a:srgbClr val="92D050"/>
                </a:solidFill>
                <a:latin typeface="Copperplate Gothic Light" pitchFamily="34" charset="0"/>
              </a:rPr>
              <a:t/>
            </a:r>
            <a:br>
              <a:rPr lang="en-US" b="1" dirty="0" smtClean="0">
                <a:solidFill>
                  <a:srgbClr val="92D050"/>
                </a:solidFill>
                <a:latin typeface="Copperplate Gothic Light" pitchFamily="34" charset="0"/>
              </a:rPr>
            </a:br>
            <a:r>
              <a:rPr lang="fr-FR" dirty="0" smtClean="0">
                <a:solidFill>
                  <a:schemeClr val="bg1"/>
                </a:solidFill>
              </a:rPr>
              <a:t>PAR PASTEUR MARC SIMÉON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sz="6600" b="1" dirty="0" smtClean="0">
                <a:solidFill>
                  <a:srgbClr val="FFFF00"/>
                </a:solidFill>
              </a:rPr>
              <a:t>LE 1ER VOYAGE DE </a:t>
            </a:r>
            <a:r>
              <a:rPr lang="en-US" sz="6600" b="1" dirty="0" smtClean="0">
                <a:solidFill>
                  <a:srgbClr val="FFFF00"/>
                </a:solidFill>
              </a:rPr>
              <a:t>JACOB </a:t>
            </a:r>
            <a:br>
              <a:rPr lang="en-US" sz="6600" b="1" dirty="0" smtClean="0">
                <a:solidFill>
                  <a:srgbClr val="FFFF00"/>
                </a:solidFill>
              </a:rPr>
            </a:br>
            <a:r>
              <a:rPr lang="en-US" sz="6600" b="1" dirty="0" smtClean="0">
                <a:solidFill>
                  <a:srgbClr val="99FF33"/>
                </a:solidFill>
              </a:rPr>
              <a:t>THE </a:t>
            </a:r>
            <a:r>
              <a:rPr lang="en-US" sz="6600" b="1" dirty="0" smtClean="0">
                <a:solidFill>
                  <a:srgbClr val="99FF33"/>
                </a:solidFill>
              </a:rPr>
              <a:t>FIRST JOURNEY </a:t>
            </a:r>
            <a:r>
              <a:rPr lang="en-US" sz="6600" b="1" dirty="0" smtClean="0">
                <a:solidFill>
                  <a:srgbClr val="99FF33"/>
                </a:solidFill>
              </a:rPr>
              <a:t>OF JACOB </a:t>
            </a:r>
            <a:endParaRPr lang="en-US" sz="6600" b="1" dirty="0">
              <a:solidFill>
                <a:srgbClr val="99FF33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RECAP</a:t>
            </a:r>
          </a:p>
          <a:p>
            <a:pPr algn="just"/>
            <a:r>
              <a:rPr lang="en-US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the last few weeks, we’ve introduced to you the man in question in this series of Bible study.</a:t>
            </a:r>
          </a:p>
          <a:p>
            <a:pPr algn="just"/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Jacob needs no more introductions for those who’ve followed our lessons in the last few weeks.</a:t>
            </a:r>
          </a:p>
          <a:p>
            <a:pPr lvl="0" algn="just"/>
            <a:r>
              <a:rPr lang="en-US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Jacob as we said it was a man of destiny</a:t>
            </a:r>
          </a:p>
          <a:p>
            <a:pPr lvl="0" algn="just"/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zeroed on the birth of 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Jacob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sz="44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rivalry between Jacob and Esau</a:t>
            </a:r>
          </a:p>
          <a:p>
            <a:pPr lvl="0" algn="just"/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deceptions of Jacob</a:t>
            </a:r>
          </a:p>
          <a:p>
            <a:pPr lvl="0" algn="just"/>
            <a:r>
              <a:rPr lang="en-US" sz="44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invisible hands of God in the life of Jacob</a:t>
            </a:r>
          </a:p>
          <a:p>
            <a:pPr lvl="0" algn="just"/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stopped at the point where Jacob was about to leave father’s house</a:t>
            </a:r>
          </a:p>
          <a:p>
            <a:pPr lvl="0" algn="just"/>
            <a:r>
              <a:rPr lang="en-US" sz="44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That too had some deceptions in it</a:t>
            </a:r>
            <a:endParaRPr lang="en-US" sz="4400" b="1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4600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</a:t>
            </a:r>
            <a:r>
              <a:rPr lang="en-US" sz="44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NTRODUCTION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human element is so vivid in the story Jacob that it may obscure to the view the mighty intervention of God.</a:t>
            </a:r>
          </a:p>
          <a:p>
            <a:pPr lvl="0" algn="just"/>
            <a:r>
              <a:rPr lang="en-US" sz="44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are preparing to take the first journey with Jacob.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 are lies and tricks involved in that one also as we mentioned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4600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Rebecca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saw that this schism between her two sons were about to turn bloody.</a:t>
            </a:r>
          </a:p>
          <a:p>
            <a:pPr lvl="0" algn="just"/>
            <a:r>
              <a:rPr lang="en-US" sz="40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Her mother’s instinct kicked in; she had to come up with a plan to get her beloved son out of the situation.</a:t>
            </a:r>
          </a:p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Remember that we are talking about a blind husband and a smart woman who is determined to get her way at all cost.</a:t>
            </a:r>
          </a:p>
          <a:p>
            <a:pPr algn="just">
              <a:buNone/>
            </a:pP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b="1" u="sng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Genèse </a:t>
            </a:r>
            <a:r>
              <a:rPr lang="fr-FR" sz="4000" b="1" u="sng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28:1-5</a:t>
            </a:r>
            <a:endParaRPr lang="en-US" sz="4000" b="1" dirty="0" smtClean="0">
              <a:solidFill>
                <a:srgbClr val="00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 ¶ Isaac appela Jacob, le bénit, et lui donna cet ordre: Tu ne prendras pas une femme parmi les filles de Canaan.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 Lève-toi, va à </a:t>
            </a:r>
            <a:r>
              <a:rPr lang="fr-FR" sz="4000" b="1" dirty="0" err="1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Paddan</a:t>
            </a:r>
            <a:r>
              <a:rPr lang="fr-FR" sz="40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-Aram, à la maison de </a:t>
            </a:r>
            <a:r>
              <a:rPr lang="fr-FR" sz="4000" b="1" dirty="0" err="1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Bethuel</a:t>
            </a:r>
            <a:r>
              <a:rPr lang="fr-FR" sz="40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père de ta mère, et prends-y une femme d'entre les filles de Laban, frère de ta mère.</a:t>
            </a:r>
            <a:endParaRPr lang="en-US" sz="4000" b="1" dirty="0" smtClean="0">
              <a:solidFill>
                <a:srgbClr val="99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le Dieu tout-puissant te bénisse, te rende fécond et te multiplie, afin que tu deviennes une multitude de peuples!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4 Qu'il te donne la bénédiction d'Abraham, à toi et à ta postérité avec toi, afin que tu possèdes le pays où tu habites comme étranger, et qu'il a donné à Abraham!</a:t>
            </a:r>
            <a:endParaRPr lang="en-US" sz="4000" b="1" dirty="0" smtClean="0">
              <a:solidFill>
                <a:srgbClr val="99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5 Et Isaac fit partir Jacob, qui s'en alla à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Paddan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-Aram, auprès de Laban, fils de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Bethuel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l'Araméen, frère de Rebecca, mère de Jacob et d'Ésaü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first journey was more a running away than a planed adventure.</a:t>
            </a:r>
          </a:p>
          <a:p>
            <a:pPr lvl="0" algn="just"/>
            <a:r>
              <a:rPr lang="en-US" sz="44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Nonetheless, it was an important journey.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Nonetheless, it was a journey of destiny.</a:t>
            </a:r>
          </a:p>
          <a:p>
            <a:pPr lvl="0" algn="just"/>
            <a:r>
              <a:rPr lang="en-US" sz="44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Nonetheless it was an obligatory journey. 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are puzzles in one’s destiny that will never be discovered except in a journey.</a:t>
            </a:r>
          </a:p>
          <a:p>
            <a:pPr lvl="0" algn="just"/>
            <a:r>
              <a:rPr lang="en-US" sz="44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Jacob was full of fear and doubt on his first journey, but he had no chance but to take it.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first journey of Jacob seemed risky and vague, but it was precisely in the will of God.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JOURNEYS OF OUR LIVES</a:t>
            </a:r>
          </a:p>
          <a:p>
            <a:pPr lvl="0" algn="just"/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 are times in life, when it becomes essential for each person to take a journey.</a:t>
            </a: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journey offers a new perspective</a:t>
            </a:r>
          </a:p>
          <a:p>
            <a:pPr lvl="0" algn="just"/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journey offers a new exposure</a:t>
            </a: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journey offers a chance for a new </a:t>
            </a: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adventure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</a:t>
            </a:r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journey offers a chance to start over</a:t>
            </a: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journey offers an escape from the territorial demons that have been threatening one’s life.</a:t>
            </a:r>
          </a:p>
          <a:p>
            <a:pPr lvl="0" algn="just"/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journey offers a chance to emancipate.</a:t>
            </a: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journey offers a chance for independence.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journey offers a chance for a self-discovery.</a:t>
            </a:r>
          </a:p>
          <a:p>
            <a:pPr lvl="0" algn="just"/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</a:t>
            </a: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journey offers a chance to catch-up with one’s purpose and assignment in life.</a:t>
            </a:r>
          </a:p>
          <a:p>
            <a:pPr lvl="0" algn="just"/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journey offers a chance to enhance one’s intimacy with God</a:t>
            </a:r>
          </a:p>
          <a:p>
            <a:pPr lvl="0" algn="just"/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journey offers a chance for one to choose his environment, his friends, and his family</a:t>
            </a: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</a:t>
            </a:r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journey offers a chance to disassociate oneself from some old acquaintances who would otherwise be toxic and detrimental to one’s future</a:t>
            </a: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journey offers the chance to remove oneself from the clutches of over- domineering parents and family members.</a:t>
            </a:r>
            <a:endParaRPr lang="en-US" sz="44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FIRST JOURNEY OF JACOB</a:t>
            </a:r>
          </a:p>
          <a:p>
            <a:pPr lvl="0" algn="just"/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first journey of Jacob affords him a close encounter with God that could not have happened in any other way.</a:t>
            </a:r>
          </a:p>
          <a:p>
            <a:pPr lvl="0" algn="just"/>
            <a:r>
              <a:rPr lang="en-US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Jacob was introduced to the spiritual world.</a:t>
            </a:r>
          </a:p>
          <a:p>
            <a:pPr algn="just"/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 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28:10-19 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Jacob partit de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Beer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Schéba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et s'en alla à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Charan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11 Il arriva dans un lieu où il passa la nuit; car le soleil était couché. Il y prit une pierre, dont il fit son chevet, et il se coucha dans ce lieu-là.</a:t>
            </a:r>
            <a:endParaRPr lang="en-US" sz="40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4000" b="1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12 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eut un songe. Et voici, une échelle était appuyée sur la terre, et son sommet touchait au ciel. Et voici, les anges de Dieu montaient et descendaient par cette échelle.</a:t>
            </a:r>
            <a:endParaRPr lang="en-US" sz="40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13 Et voici, l'Éternel se tenait au-dessus d'elle; et il dit: Je suis l'Éternel, le Dieu d'Abraham, ton père, et le Dieu d'Isaac. La terre sur laquelle tu es couché, je la donnerai à toi et à ta postérité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14 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 postérité sera comme la poussière de la terre; tu t'étendras à l'occident et à l'orient, au septentrion et au midi; et toutes les familles de la terre seront bénies en toi et en ta postérité.</a:t>
            </a:r>
            <a:endParaRPr lang="en-US" sz="40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15 Voici, je suis avec toi, je te garderai partout où tu iras, et je te ramènerai dans ce pays; car je ne t'abandonnerai point, que je n'aie exécuté ce que je te dis.</a:t>
            </a:r>
            <a:endParaRPr lang="en-US" sz="40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b="1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16 </a:t>
            </a:r>
            <a:r>
              <a:rPr lang="fr-FR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Jacob s'éveilla de son sommeil et il dit: Certainement, l'Éternel est en ce lieu, et moi, je ne le savais pas!</a:t>
            </a:r>
            <a:endParaRPr lang="en-US" sz="48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17 Il eut peur, et dit: Que ce lieu est redoutable! C'est ici la maison de Dieu, c'est ici la porte des cieux!</a:t>
            </a:r>
            <a:endParaRPr lang="en-US" sz="48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18 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Jacob se leva de bon matin; il prit la pierre dont il avait fait son chevet, il la dressa pour monument, et il versa de l'huile sur son sommet.</a:t>
            </a:r>
            <a:endParaRPr lang="en-US" sz="44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19 Il donna à ce lieu le nom de </a:t>
            </a:r>
            <a:r>
              <a:rPr lang="fr-FR" sz="4400" b="1" u="sng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Béthel</a:t>
            </a:r>
            <a:r>
              <a:rPr lang="fr-FR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mais la ville s'appelait auparavant </a:t>
            </a:r>
            <a:r>
              <a:rPr lang="fr-FR" sz="4400" b="1" dirty="0" err="1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Luz</a:t>
            </a:r>
            <a:r>
              <a:rPr lang="fr-FR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460000">
              <a:alpha val="86000"/>
            </a:srgb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65760" algn="ctr">
              <a:spcBef>
                <a:spcPts val="0"/>
              </a:spcBef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endParaRPr lang="en-US" sz="2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4" name="Picture 3" descr="Map of the Journeys &amp; History of Abraham, Isaac &amp; Jacob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All </a:t>
            </a: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journeys are risky, all journeys involve doubts</a:t>
            </a:r>
          </a:p>
          <a:p>
            <a:pPr lvl="0" algn="just"/>
            <a:r>
              <a:rPr lang="en-US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Jacob was reassured that he was on God’s GPS</a:t>
            </a:r>
          </a:p>
          <a:p>
            <a:pPr lvl="0" algn="just"/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 is as if God was telling Jacob, “Nothing in your life so far has happened by accident.”</a:t>
            </a:r>
          </a:p>
          <a:p>
            <a:pPr lvl="0" algn="just"/>
            <a:r>
              <a:rPr lang="en-US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Abraham the forefather of the Jewish nation has had his personal encounter with </a:t>
            </a:r>
            <a:r>
              <a:rPr lang="en-US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</a:t>
            </a:r>
            <a:endParaRPr lang="en-US" sz="40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Isaac </a:t>
            </a:r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one the patriarch of the nation of Israel has had his own revelation</a:t>
            </a:r>
          </a:p>
          <a:p>
            <a:pPr lvl="0" algn="just"/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This time it is Jacob’s turn.</a:t>
            </a:r>
          </a:p>
          <a:p>
            <a:pPr lvl="0" algn="just"/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 is no more doubt, there is no more running away</a:t>
            </a:r>
          </a:p>
          <a:p>
            <a:pPr lvl="0" algn="just"/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partnership, the covenant between Jacob and God had been officially established.</a:t>
            </a:r>
          </a:p>
          <a:p>
            <a:pPr algn="just"/>
            <a:endParaRPr lang="en-US" sz="4000" b="1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KEY ELEMENTS IN THE PROPHECY</a:t>
            </a:r>
          </a:p>
          <a:p>
            <a:pPr lvl="0" algn="just"/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is real</a:t>
            </a:r>
          </a:p>
          <a:p>
            <a:pPr lvl="0" algn="just"/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has chosen Jacob and has made a covenant with him.</a:t>
            </a:r>
          </a:p>
          <a:p>
            <a:pPr lvl="0" algn="just"/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will give the land of Canaan to the descendants of Abraham.</a:t>
            </a:r>
          </a:p>
          <a:p>
            <a:pPr lvl="0" algn="just"/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Jacob will have a safe journey to </a:t>
            </a:r>
            <a:r>
              <a:rPr lang="en-US" sz="44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Paddan</a:t>
            </a:r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-Aram.</a:t>
            </a:r>
          </a:p>
          <a:p>
            <a:pPr lvl="0" algn="just"/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Jacob will </a:t>
            </a: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prosper </a:t>
            </a: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that land.</a:t>
            </a:r>
          </a:p>
          <a:p>
            <a:pPr algn="just"/>
            <a:endParaRPr lang="en-US" sz="4000" b="1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Jacob </a:t>
            </a:r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will return back in the land of Canaan safe and sound.</a:t>
            </a:r>
          </a:p>
          <a:p>
            <a:pPr lvl="0" algn="just"/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Jacob had made the first execution as heir of the land, when he declared: This will be called </a:t>
            </a:r>
            <a:r>
              <a:rPr lang="en-US" sz="4400" b="1" u="sng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Bethel</a:t>
            </a: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(the House of God).</a:t>
            </a:r>
          </a:p>
          <a:p>
            <a:pPr lvl="0" algn="just"/>
            <a:r>
              <a:rPr lang="en-US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Jacob contracted himself with God when he said: Here will be the house of the Lord.</a:t>
            </a:r>
          </a:p>
          <a:p>
            <a:pPr algn="just"/>
            <a:endParaRPr lang="en-US" sz="4000" b="1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DOUDTS ARE STILL THERE EVEN WHEN GOD REVEALS HIMSELF TO US</a:t>
            </a:r>
          </a:p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always uses us beyond our wildest dreams</a:t>
            </a:r>
          </a:p>
          <a:p>
            <a:pPr lvl="0" algn="just"/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 is no way to easily grasp the promises God when considering the gulf between the insignificant </a:t>
            </a:r>
            <a:r>
              <a:rPr lang="en-US" sz="4000" b="1" u="sng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us</a:t>
            </a: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of the now versus the mighty </a:t>
            </a:r>
            <a:r>
              <a:rPr lang="en-US" sz="4000" b="1" u="sng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us</a:t>
            </a: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of tomorrow that God wants to transform us to.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  <a:ea typeface="Arial Unicode MS" pitchFamily="34" charset="-128"/>
                <a:cs typeface="Arial Unicode MS" pitchFamily="34" charset="-128"/>
              </a:rPr>
              <a:t>Le </a:t>
            </a:r>
            <a:r>
              <a:rPr lang="fr-FR" sz="4000" b="1" dirty="0" smtClean="0">
                <a:solidFill>
                  <a:srgbClr val="FFFF00"/>
                </a:solidFill>
                <a:latin typeface="Copperplate Gothic Bold" pitchFamily="34" charset="0"/>
                <a:ea typeface="Arial Unicode MS" pitchFamily="34" charset="-128"/>
                <a:cs typeface="Arial Unicode MS" pitchFamily="34" charset="-128"/>
              </a:rPr>
              <a:t>Vœu de Jacob</a:t>
            </a:r>
            <a:endParaRPr lang="en-US" sz="4000" b="1" dirty="0" smtClean="0">
              <a:solidFill>
                <a:srgbClr val="FFFF00"/>
              </a:solidFill>
              <a:latin typeface="Copperplate Gothic Bold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Genèse 28:20-21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20 Jacob fit un vœu, en disant: Si Dieu est avec moi et me garde pendant ce voyage que je fais, s'il me donne du pain à manger et des habits pour me vêtir,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21 et si je retourne en paix à la maison de mon père, alors l'Éternel sera mon Dieu;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22 cette pierre, que j'ai dressée pour monument, sera la maison de Dieu; et je te donnerai la dîme de tout ce que tu me donneras.  </a:t>
            </a: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4600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ctr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SUCCESS OF THE FIRST JOURNEY OF JACOB</a:t>
            </a:r>
          </a:p>
          <a:p>
            <a:pPr marL="742950" lvl="0" indent="-742950" algn="just">
              <a:buFont typeface="+mj-lt"/>
              <a:buAutoNum type="arabicPeriod"/>
            </a:pP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 meat God in the way</a:t>
            </a:r>
          </a:p>
          <a:p>
            <a:pPr marL="742950" lvl="0" indent="-742950" algn="just">
              <a:buFont typeface="+mj-lt"/>
              <a:buAutoNum type="arabicPeriod"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 made a safe arrival</a:t>
            </a:r>
          </a:p>
          <a:p>
            <a:pPr marL="742950" lvl="0" indent="-742950" algn="just">
              <a:buFont typeface="+mj-lt"/>
              <a:buAutoNum type="arabicPeriod"/>
            </a:pP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 found the house of his uncle </a:t>
            </a:r>
            <a:r>
              <a:rPr lang="en-US" sz="4000" b="1" dirty="0" err="1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Laban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742950" lvl="0" indent="-742950" algn="just">
              <a:buFont typeface="+mj-lt"/>
              <a:buAutoNum type="arabicPeriod"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 found a sweetheart whom he fail madly in love with</a:t>
            </a:r>
          </a:p>
          <a:p>
            <a:pPr marL="742950" lvl="0" indent="-742950" algn="just">
              <a:buFont typeface="+mj-lt"/>
              <a:buAutoNum type="arabicPeriod"/>
            </a:pP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 started a family</a:t>
            </a:r>
          </a:p>
          <a:p>
            <a:pPr marL="742950" lvl="0" indent="-742950" algn="just">
              <a:buFont typeface="+mj-lt"/>
              <a:buAutoNum type="arabicPeriod"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accumulated a lot of riches and cattle, and sheep and camels and gold and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silver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4600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ctr">
              <a:buNone/>
            </a:pP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EXPIERED WELCOME OF JACOB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Jacob is feeling that his welcome is expired in that land</a:t>
            </a:r>
          </a:p>
          <a:p>
            <a:pPr lvl="0" algn="just"/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That’s  </a:t>
            </a: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how journeys end.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song “slip sliding away, slip sliding away; until you reach destination, you get to slip sliding away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4600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have to know when to slip slide, otherwise you will find yourself in the wrong place and at the wrong time.</a:t>
            </a:r>
          </a:p>
          <a:p>
            <a:pPr lvl="0" algn="just"/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second journey in one’s life is as important as the first journey</a:t>
            </a:r>
          </a:p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first journey is about self discovery</a:t>
            </a:r>
          </a:p>
          <a:p>
            <a:pPr lvl="0" algn="just"/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first journey is about getting in the game</a:t>
            </a:r>
          </a:p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first journey is about learning to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survive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4600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first journey is about creating for oneself a little space in the universe</a:t>
            </a:r>
          </a:p>
          <a:p>
            <a:pPr lvl="0" algn="just"/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first journey is about getting established, making a name for </a:t>
            </a: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oneself.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first journey is about self preservation</a:t>
            </a:r>
          </a:p>
          <a:p>
            <a:pPr lvl="0" algn="just"/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Next week God willing, we will expand some more on the first journey of Jacob</a:t>
            </a: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4600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will see the development of Jacob away from the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protective shell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 his mom.</a:t>
            </a:r>
          </a:p>
          <a:p>
            <a:pPr lvl="0" algn="just"/>
            <a:r>
              <a:rPr lang="en-US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will see how Jacob turned himself to a mighty man with the grace of God.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will see how Jacob used his people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skills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survive in a hostile environment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4600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will see how the blessings of Abraham continued to evidence in the life of Jacob.</a:t>
            </a:r>
          </a:p>
          <a:p>
            <a:pPr lvl="0" algn="just"/>
            <a:r>
              <a:rPr lang="en-US" sz="4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will also see how Jacob had become sharper in the art of deception while living with </a:t>
            </a:r>
            <a:r>
              <a:rPr lang="en-US" sz="4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Lebam.</a:t>
            </a:r>
            <a:endParaRPr lang="en-US" sz="48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r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AMEN</a:t>
            </a:r>
            <a:endParaRPr lang="en-US" sz="48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marL="742950" lvl="0" indent="-742950" algn="just">
              <a:buFont typeface="+mj-lt"/>
              <a:buAutoNum type="arabicPeriod"/>
            </a:pP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Who allowed Jesus to use his boat to preach after having spent all night fishing with no catch? </a:t>
            </a: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 Peter / Pierre)</a:t>
            </a:r>
          </a:p>
          <a:p>
            <a:pPr marL="742950" lvl="0" indent="-742950" algn="just">
              <a:buFont typeface="+mj-lt"/>
              <a:buAutoNum type="arabicPeriod"/>
            </a:pP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how many parties Esther invited the king and Haman before making known her request? (</a:t>
            </a: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2)</a:t>
            </a:r>
          </a:p>
          <a:p>
            <a:pPr marL="742950" lvl="0" indent="-742950" algn="just">
              <a:buFont typeface="+mj-lt"/>
              <a:buAutoNum type="arabicPeriod"/>
            </a:pP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Who asked to be called Mara when she returned to Israel because of all her misfortune in life? (</a:t>
            </a: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Naomi</a:t>
            </a: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</a:p>
          <a:p>
            <a:pPr marL="742950" lvl="0" indent="-742950" algn="just">
              <a:buFont typeface="+mj-lt"/>
              <a:buAutoNum type="arabicPeriod"/>
            </a:pP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Who died instantly for having touched the Arch of the Covenant? (</a:t>
            </a:r>
            <a:r>
              <a:rPr lang="en-US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Uzza</a:t>
            </a: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  <a:endParaRPr lang="en-US" sz="40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742950" indent="-742950" algn="just">
              <a:buNone/>
            </a:pP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5- What </a:t>
            </a: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happened to the first tablets of the Commandments that Moses brought down from the mountain? (</a:t>
            </a: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Moses destroyed them in anger)</a:t>
            </a:r>
          </a:p>
          <a:p>
            <a:pPr marL="742950" indent="-742950" algn="just">
              <a:buNone/>
            </a:pP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6- In </a:t>
            </a: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what occasion a divine hand began writing on a wall in Daniel’s time? </a:t>
            </a: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Feast for </a:t>
            </a: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false gods by Belshazzar king of Babylon, when the vessels taken from the house of God were used</a:t>
            </a: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  <a:endParaRPr lang="en-US" sz="40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742950" lvl="0" indent="-742950" algn="just">
              <a:buNone/>
            </a:pP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7- What </a:t>
            </a: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 the name of the place where Jesus prayed his last prayer with some disciples before the crucifixion? (</a:t>
            </a: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Garden of Gethsemane) </a:t>
            </a:r>
          </a:p>
          <a:p>
            <a:pPr marL="742950" lvl="0" indent="-742950" algn="just">
              <a:buNone/>
            </a:pP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8- In </a:t>
            </a: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what way the </a:t>
            </a:r>
            <a:r>
              <a:rPr lang="en-US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Shunammite</a:t>
            </a: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woman extended her hospitality to Prophet Elisha and his servant? (</a:t>
            </a: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she built an upper room just for the prophet</a:t>
            </a: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  <a:endParaRPr lang="en-US" sz="40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742950" lvl="0" indent="-742950" algn="just">
              <a:buNone/>
            </a:pP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9- Where </a:t>
            </a: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 this verse located? "</a:t>
            </a:r>
            <a:r>
              <a:rPr lang="en-US" sz="40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Behold, I stand at the door and knock. If anyone hears My voice and opens the door, I will come in</a:t>
            </a: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 (</a:t>
            </a: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Revelation 3:20)</a:t>
            </a:r>
          </a:p>
          <a:p>
            <a:pPr marL="742950" lvl="0" indent="-742950" algn="just">
              <a:buNone/>
            </a:pP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10- Why </a:t>
            </a: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were the three young Hebrews thrown in the fiery furnace? (</a:t>
            </a: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Refusal to worship the golden statue of Nebuchadnezzar</a:t>
            </a: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  <a:endParaRPr lang="en-US" sz="4000" b="1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800" b="1" dirty="0" smtClean="0">
                <a:solidFill>
                  <a:srgbClr val="C00000"/>
                </a:solidFill>
                <a:latin typeface="Copperplate Gothic Bold" pitchFamily="34" charset="0"/>
              </a:rPr>
              <a:t>Format </a:t>
            </a:r>
            <a:r>
              <a:rPr lang="fr-FR" sz="4800" b="1" dirty="0">
                <a:solidFill>
                  <a:srgbClr val="C00000"/>
                </a:solidFill>
                <a:latin typeface="Copperplate Gothic Bold" pitchFamily="34" charset="0"/>
              </a:rPr>
              <a:t>des rencontres :</a:t>
            </a:r>
            <a:endParaRPr lang="en-US" sz="4800" dirty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just"/>
            <a:r>
              <a:rPr lang="fr-FR" sz="4800" dirty="0"/>
              <a:t>Chaque vendredi de </a:t>
            </a:r>
            <a:r>
              <a:rPr lang="fr-FR" sz="4800" dirty="0">
                <a:solidFill>
                  <a:srgbClr val="C00000"/>
                </a:solidFill>
              </a:rPr>
              <a:t>7 :30 a 9 :00 PM </a:t>
            </a:r>
            <a:endParaRPr lang="fr-FR" sz="4800" dirty="0" smtClean="0">
              <a:solidFill>
                <a:srgbClr val="C00000"/>
              </a:solidFill>
            </a:endParaRPr>
          </a:p>
          <a:p>
            <a:pPr algn="just"/>
            <a:r>
              <a:rPr lang="en-US" sz="3600" b="1" dirty="0" smtClean="0">
                <a:solidFill>
                  <a:srgbClr val="002060"/>
                </a:solidFill>
              </a:rPr>
              <a:t>YouTube Presentation 7:30-8:30pm</a:t>
            </a:r>
          </a:p>
          <a:p>
            <a:pPr algn="just"/>
            <a:r>
              <a:rPr lang="en-US" sz="3600" b="1" dirty="0" smtClean="0">
                <a:solidFill>
                  <a:srgbClr val="002060"/>
                </a:solidFill>
              </a:rPr>
              <a:t>Conference call  opens at 8:30pm for questions and comments </a:t>
            </a:r>
            <a:r>
              <a:rPr lang="en-US" sz="3600" b="1" dirty="0" smtClean="0">
                <a:solidFill>
                  <a:srgbClr val="FF0000"/>
                </a:solidFill>
              </a:rPr>
              <a:t>(774) 217 6502</a:t>
            </a:r>
          </a:p>
          <a:p>
            <a:pPr algn="just"/>
            <a:r>
              <a:rPr lang="en-US" sz="3600" b="1" dirty="0" smtClean="0">
                <a:solidFill>
                  <a:srgbClr val="002060"/>
                </a:solidFill>
              </a:rPr>
              <a:t>You can also text your questions to me at </a:t>
            </a:r>
            <a:r>
              <a:rPr lang="en-US" sz="3600" b="1" dirty="0" smtClean="0">
                <a:solidFill>
                  <a:srgbClr val="FF0000"/>
                </a:solidFill>
              </a:rPr>
              <a:t>(617) 291 3559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sz="4400" dirty="0" smtClean="0">
                <a:solidFill>
                  <a:srgbClr val="C00000"/>
                </a:solidFill>
              </a:rPr>
              <a:t>ANNOUNCEMENTS</a:t>
            </a:r>
          </a:p>
          <a:p>
            <a:pPr lvl="1"/>
            <a:r>
              <a:rPr lang="en-US" sz="3600" b="1" dirty="0" smtClean="0"/>
              <a:t>(Mon, Wed) 7:30-9:30PM     </a:t>
            </a:r>
            <a:r>
              <a:rPr lang="en-US" sz="3600" dirty="0" smtClean="0"/>
              <a:t>PRAYER MEETING LINE # </a:t>
            </a:r>
            <a:r>
              <a:rPr lang="en-US" sz="3600" b="1" u="sng" dirty="0" smtClean="0">
                <a:solidFill>
                  <a:srgbClr val="0000CC"/>
                </a:solidFill>
              </a:rPr>
              <a:t>(774) 217 6502</a:t>
            </a:r>
            <a:endParaRPr lang="en-US" sz="3600" b="1" dirty="0" smtClean="0"/>
          </a:p>
          <a:p>
            <a:pPr lvl="1"/>
            <a:r>
              <a:rPr lang="en-US" sz="3600" b="1" dirty="0" smtClean="0">
                <a:solidFill>
                  <a:srgbClr val="003300"/>
                </a:solidFill>
              </a:rPr>
              <a:t>FRIDAY</a:t>
            </a:r>
            <a:r>
              <a:rPr lang="en-US" sz="3600" b="1" dirty="0" smtClean="0"/>
              <a:t>: 7:30-9:00pm-----Bible Study (</a:t>
            </a:r>
            <a:r>
              <a:rPr lang="en-US" sz="3600" b="1" dirty="0" smtClean="0">
                <a:solidFill>
                  <a:srgbClr val="002060"/>
                </a:solidFill>
              </a:rPr>
              <a:t>YOU TUBE</a:t>
            </a:r>
            <a:r>
              <a:rPr lang="en-US" sz="3600" b="1" dirty="0" smtClean="0"/>
              <a:t>)</a:t>
            </a:r>
          </a:p>
          <a:p>
            <a:pPr lvl="1"/>
            <a:r>
              <a:rPr lang="en-US" sz="3600" b="1" dirty="0" smtClean="0">
                <a:solidFill>
                  <a:srgbClr val="003300"/>
                </a:solidFill>
              </a:rPr>
              <a:t>SATURDAY</a:t>
            </a:r>
          </a:p>
          <a:p>
            <a:pPr lvl="1"/>
            <a:r>
              <a:rPr lang="en-US" sz="3600" b="1" dirty="0" smtClean="0"/>
              <a:t>10:00 -11:30 AM-----CTRC MEN ( </a:t>
            </a:r>
            <a:r>
              <a:rPr lang="en-US" sz="3600" b="1" dirty="0" smtClean="0">
                <a:solidFill>
                  <a:srgbClr val="460000"/>
                </a:solidFill>
                <a:latin typeface="Copperplate Gothic Bold" pitchFamily="34" charset="0"/>
              </a:rPr>
              <a:t>MEETING</a:t>
            </a:r>
            <a:r>
              <a:rPr lang="en-US" sz="3600" b="1" dirty="0" smtClean="0"/>
              <a:t>)</a:t>
            </a:r>
          </a:p>
          <a:p>
            <a:pPr lvl="1"/>
            <a:r>
              <a:rPr lang="en-US" sz="3200" b="1" dirty="0" smtClean="0"/>
              <a:t>3:00-500PM--------------CTRC YOUTH  (</a:t>
            </a:r>
            <a:r>
              <a:rPr lang="en-US" sz="3200" b="1" u="sng" dirty="0" smtClean="0">
                <a:solidFill>
                  <a:srgbClr val="0000CC"/>
                </a:solidFill>
              </a:rPr>
              <a:t>zoom</a:t>
            </a:r>
            <a:r>
              <a:rPr lang="en-US" sz="3200" b="1" dirty="0" smtClean="0"/>
              <a:t>)</a:t>
            </a:r>
          </a:p>
          <a:p>
            <a:pPr lvl="1"/>
            <a:r>
              <a:rPr lang="en-US" sz="3000" b="1" dirty="0" smtClean="0"/>
              <a:t>3:00-4:30 PM-----GAITE ENFANTINE  (</a:t>
            </a:r>
            <a:r>
              <a:rPr lang="en-US" sz="3000" b="1" u="sng" dirty="0" smtClean="0">
                <a:solidFill>
                  <a:srgbClr val="0000CC"/>
                </a:solidFill>
              </a:rPr>
              <a:t>IN CHURCH/ zoom</a:t>
            </a:r>
            <a:r>
              <a:rPr lang="en-US" sz="3000" b="1" dirty="0" smtClean="0"/>
              <a:t>)</a:t>
            </a:r>
          </a:p>
          <a:p>
            <a:pPr lvl="1"/>
            <a:r>
              <a:rPr lang="en-US" sz="3600" b="1" dirty="0" smtClean="0"/>
              <a:t>6:00-8:00PM--------CTRC LADIES</a:t>
            </a:r>
            <a:r>
              <a:rPr lang="en-US" sz="3600" dirty="0" smtClean="0"/>
              <a:t> # </a:t>
            </a:r>
            <a:r>
              <a:rPr lang="en-US" sz="3600" b="1" dirty="0" smtClean="0"/>
              <a:t>(</a:t>
            </a:r>
            <a:r>
              <a:rPr lang="en-US" sz="3600" b="1" u="sng" dirty="0" smtClean="0">
                <a:solidFill>
                  <a:srgbClr val="0000CC"/>
                </a:solidFill>
              </a:rPr>
              <a:t>774) 217 6502 </a:t>
            </a:r>
          </a:p>
          <a:p>
            <a:pPr lvl="1" algn="ctr">
              <a:buNone/>
            </a:pPr>
            <a:r>
              <a:rPr lang="en-US" sz="3600" b="1" u="sng" dirty="0" smtClean="0">
                <a:solidFill>
                  <a:srgbClr val="0000CC"/>
                </a:solidFill>
              </a:rPr>
              <a:t>YOUTH NIGHT  </a:t>
            </a:r>
          </a:p>
          <a:p>
            <a:pPr lvl="1"/>
            <a:endParaRPr lang="en-US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fr-FR" sz="5400" dirty="0"/>
              <a:t> </a:t>
            </a:r>
            <a:endParaRPr lang="en-US" sz="5400" dirty="0"/>
          </a:p>
          <a:p>
            <a:pPr>
              <a:buNone/>
            </a:pPr>
            <a:endParaRPr lang="fr-FR" sz="5400" dirty="0" smtClean="0"/>
          </a:p>
          <a:p>
            <a:r>
              <a:rPr lang="fr-FR" sz="5400" dirty="0" smtClean="0"/>
              <a:t>PRIÈRE FINALE</a:t>
            </a:r>
          </a:p>
          <a:p>
            <a:r>
              <a:rPr lang="fr-FR" sz="5400" dirty="0" smtClean="0"/>
              <a:t>BENEDICTIONS</a:t>
            </a:r>
            <a:endParaRPr lang="en-US" sz="5400" dirty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12354</TotalTime>
  <Words>2281</Words>
  <Application>Microsoft Office PowerPoint</Application>
  <PresentationFormat>On-screen Show (4:3)</PresentationFormat>
  <Paragraphs>163</Paragraphs>
  <Slides>44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Office Theme</vt:lpstr>
      <vt:lpstr>CHRIST THE ROCK CONGREGATION PRÉSENTE ÉTUDIONS LA BIBLE </vt:lpstr>
      <vt:lpstr>VERSET DU JOUR</vt:lpstr>
      <vt:lpstr>PRIERE</vt:lpstr>
      <vt:lpstr>Slide 4</vt:lpstr>
      <vt:lpstr>Slide 5</vt:lpstr>
      <vt:lpstr>Slide 6</vt:lpstr>
      <vt:lpstr>ETUDE BIBLIQUE 21EME SESSION  PAR PASTEUR MARC SIMÉON LE 1ER VOYAGE DE JACOB  THE FIRST JOURNEY OF JACOB 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</dc:title>
  <dc:creator>MARC EDOUARD SIMEON</dc:creator>
  <cp:lastModifiedBy>MARC EDOUARD SIMEON</cp:lastModifiedBy>
  <cp:revision>102</cp:revision>
  <dcterms:created xsi:type="dcterms:W3CDTF">2022-04-13T13:36:19Z</dcterms:created>
  <dcterms:modified xsi:type="dcterms:W3CDTF">2022-08-09T22:55:14Z</dcterms:modified>
</cp:coreProperties>
</file>