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6" r:id="rId2"/>
    <p:sldId id="257" r:id="rId3"/>
    <p:sldId id="697" r:id="rId4"/>
    <p:sldId id="731" r:id="rId5"/>
    <p:sldId id="698" r:id="rId6"/>
    <p:sldId id="690" r:id="rId7"/>
    <p:sldId id="699" r:id="rId8"/>
    <p:sldId id="691" r:id="rId9"/>
    <p:sldId id="700" r:id="rId10"/>
    <p:sldId id="666" r:id="rId11"/>
    <p:sldId id="701" r:id="rId12"/>
    <p:sldId id="702" r:id="rId13"/>
    <p:sldId id="703" r:id="rId14"/>
    <p:sldId id="705" r:id="rId15"/>
    <p:sldId id="667" r:id="rId16"/>
    <p:sldId id="706" r:id="rId17"/>
    <p:sldId id="709" r:id="rId18"/>
    <p:sldId id="707" r:id="rId19"/>
    <p:sldId id="630" r:id="rId20"/>
    <p:sldId id="713" r:id="rId21"/>
    <p:sldId id="710" r:id="rId22"/>
    <p:sldId id="711" r:id="rId23"/>
    <p:sldId id="712" r:id="rId24"/>
    <p:sldId id="714" r:id="rId25"/>
    <p:sldId id="631" r:id="rId26"/>
    <p:sldId id="715" r:id="rId27"/>
    <p:sldId id="716" r:id="rId28"/>
    <p:sldId id="717" r:id="rId29"/>
    <p:sldId id="719" r:id="rId30"/>
    <p:sldId id="598" r:id="rId31"/>
    <p:sldId id="720" r:id="rId32"/>
    <p:sldId id="721" r:id="rId33"/>
    <p:sldId id="724" r:id="rId34"/>
    <p:sldId id="725" r:id="rId35"/>
    <p:sldId id="726" r:id="rId36"/>
    <p:sldId id="608" r:id="rId37"/>
    <p:sldId id="727" r:id="rId38"/>
    <p:sldId id="600" r:id="rId39"/>
    <p:sldId id="728" r:id="rId40"/>
    <p:sldId id="729" r:id="rId41"/>
    <p:sldId id="73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99CC"/>
    <a:srgbClr val="0D069A"/>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2475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7/30/2022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7/30/2022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JULY 31</a:t>
            </a:r>
            <a:r>
              <a:rPr lang="en-US" b="1" baseline="30000" dirty="0" smtClean="0">
                <a:solidFill>
                  <a:schemeClr val="tx1"/>
                </a:solidFill>
              </a:rPr>
              <a:t>st</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a:t>
            </a:r>
            <a:br>
              <a:rPr lang="en-US" b="1" dirty="0" smtClean="0">
                <a:solidFill>
                  <a:srgbClr val="C00000"/>
                </a:solidFill>
              </a:rPr>
            </a:br>
            <a:r>
              <a:rPr lang="en-US" b="1" dirty="0" smtClean="0">
                <a:solidFill>
                  <a:srgbClr val="C00000"/>
                </a:solidFill>
              </a:rPr>
              <a:t>Jean Claude Jean </a:t>
            </a:r>
            <a:r>
              <a:rPr lang="en-US" b="1" dirty="0" err="1" smtClean="0">
                <a:solidFill>
                  <a:srgbClr val="C00000"/>
                </a:solidFill>
              </a:rPr>
              <a:t>Baptiste</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r>
              <a:rPr lang="en-US" sz="4800" b="1" dirty="0" smtClean="0">
                <a:solidFill>
                  <a:schemeClr val="tx1"/>
                </a:solidFill>
              </a:rPr>
              <a:t>CONSIDER YOUR WAYS</a:t>
            </a:r>
          </a:p>
          <a:p>
            <a:r>
              <a:rPr lang="en-US" sz="4800" b="1" dirty="0" smtClean="0">
                <a:solidFill>
                  <a:srgbClr val="C00000"/>
                </a:solidFill>
              </a:rPr>
              <a:t>CONSIDEZ VOS VOIES</a:t>
            </a:r>
          </a:p>
          <a:p>
            <a:r>
              <a:rPr lang="en-US" sz="4800" b="1" dirty="0" smtClean="0">
                <a:solidFill>
                  <a:schemeClr val="tx1"/>
                </a:solidFill>
              </a:rPr>
              <a:t>LOUVRI JE’W GADE</a:t>
            </a:r>
            <a:endParaRPr lang="en-US" sz="48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000" b="1" dirty="0" smtClean="0">
                <a:solidFill>
                  <a:schemeClr val="bg1"/>
                </a:solidFill>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Aggee</a:t>
            </a:r>
            <a:r>
              <a:rPr lang="fr-FR" sz="4000" b="1" dirty="0" smtClean="0">
                <a:solidFill>
                  <a:srgbClr val="0D069A"/>
                </a:solidFill>
                <a:latin typeface="Arial Unicode MS" pitchFamily="34" charset="-128"/>
                <a:ea typeface="Arial Unicode MS" pitchFamily="34" charset="-128"/>
                <a:cs typeface="Arial Unicode MS" pitchFamily="34" charset="-128"/>
              </a:rPr>
              <a:t> 1: 1-7</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err="1" smtClean="0">
                <a:latin typeface="Arial Unicode MS" pitchFamily="34" charset="-128"/>
                <a:ea typeface="Arial Unicode MS" pitchFamily="34" charset="-128"/>
                <a:cs typeface="Arial Unicode MS" pitchFamily="34" charset="-128"/>
              </a:rPr>
              <a:t>Hag</a:t>
            </a:r>
            <a:r>
              <a:rPr lang="fr-FR" sz="4000" b="1" dirty="0" smtClean="0">
                <a:latin typeface="Arial Unicode MS" pitchFamily="34" charset="-128"/>
                <a:ea typeface="Arial Unicode MS" pitchFamily="34" charset="-128"/>
                <a:cs typeface="Arial Unicode MS" pitchFamily="34" charset="-128"/>
              </a:rPr>
              <a:t> 1:1 ¶ La seconde année du roi Darius, le premier jour du sixième mois, la parole de l'Éternel fut adressée par Aggée, le prophète, à Zorobabel, </a:t>
            </a:r>
            <a:r>
              <a:rPr lang="fr-FR" sz="4000" b="1" dirty="0" smtClean="0">
                <a:solidFill>
                  <a:srgbClr val="0D069A"/>
                </a:solidFill>
                <a:latin typeface="Arial Unicode MS" pitchFamily="34" charset="-128"/>
                <a:ea typeface="Arial Unicode MS" pitchFamily="34" charset="-128"/>
                <a:cs typeface="Arial Unicode MS" pitchFamily="34" charset="-128"/>
              </a:rPr>
              <a:t>fils de </a:t>
            </a:r>
            <a:r>
              <a:rPr lang="fr-FR" sz="4000" b="1" dirty="0" err="1" smtClean="0">
                <a:solidFill>
                  <a:srgbClr val="0D069A"/>
                </a:solidFill>
                <a:latin typeface="Arial Unicode MS" pitchFamily="34" charset="-128"/>
                <a:ea typeface="Arial Unicode MS" pitchFamily="34" charset="-128"/>
                <a:cs typeface="Arial Unicode MS" pitchFamily="34" charset="-128"/>
              </a:rPr>
              <a:t>Schealthiel</a:t>
            </a:r>
            <a:r>
              <a:rPr lang="fr-FR" sz="4000" b="1" dirty="0" smtClean="0">
                <a:solidFill>
                  <a:srgbClr val="0D069A"/>
                </a:solidFill>
                <a:latin typeface="Arial Unicode MS" pitchFamily="34" charset="-128"/>
                <a:ea typeface="Arial Unicode MS" pitchFamily="34" charset="-128"/>
                <a:cs typeface="Arial Unicode MS" pitchFamily="34" charset="-128"/>
              </a:rPr>
              <a:t>, gouverneur de Juda, et à Josué, fils de </a:t>
            </a:r>
            <a:r>
              <a:rPr lang="fr-FR" sz="4000" b="1" dirty="0" err="1" smtClean="0">
                <a:solidFill>
                  <a:srgbClr val="0D069A"/>
                </a:solidFill>
                <a:latin typeface="Arial Unicode MS" pitchFamily="34" charset="-128"/>
                <a:ea typeface="Arial Unicode MS" pitchFamily="34" charset="-128"/>
                <a:cs typeface="Arial Unicode MS" pitchFamily="34" charset="-128"/>
              </a:rPr>
              <a:t>Jotsadak</a:t>
            </a:r>
            <a:r>
              <a:rPr lang="fr-FR" sz="4000" b="1" dirty="0" smtClean="0">
                <a:solidFill>
                  <a:srgbClr val="0D069A"/>
                </a:solidFill>
                <a:latin typeface="Arial Unicode MS" pitchFamily="34" charset="-128"/>
                <a:ea typeface="Arial Unicode MS" pitchFamily="34" charset="-128"/>
                <a:cs typeface="Arial Unicode MS" pitchFamily="34" charset="-128"/>
              </a:rPr>
              <a:t>, le souverain sacrificateur, en ces mots: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fr-FR" sz="4800" b="1" dirty="0" smtClean="0">
                <a:latin typeface="Arial Unicode MS" pitchFamily="34" charset="-128"/>
                <a:ea typeface="Arial Unicode MS" pitchFamily="34" charset="-128"/>
                <a:cs typeface="Arial Unicode MS" pitchFamily="34" charset="-128"/>
              </a:rPr>
              <a:t>2 </a:t>
            </a:r>
            <a:r>
              <a:rPr lang="fr-FR" sz="4800" b="1" dirty="0" smtClean="0">
                <a:latin typeface="Arial Unicode MS" pitchFamily="34" charset="-128"/>
                <a:ea typeface="Arial Unicode MS" pitchFamily="34" charset="-128"/>
                <a:cs typeface="Arial Unicode MS" pitchFamily="34" charset="-128"/>
              </a:rPr>
              <a:t>Ainsi parle l'Éternel des armées: Ce peuple dit: Le temps n'est pas venu, le temps de rebâtir la maison de l'Éternel.</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0D069A"/>
                </a:solidFill>
                <a:latin typeface="Arial Unicode MS" pitchFamily="34" charset="-128"/>
                <a:ea typeface="Arial Unicode MS" pitchFamily="34" charset="-128"/>
                <a:cs typeface="Arial Unicode MS" pitchFamily="34" charset="-128"/>
              </a:rPr>
              <a:t> 3 C'est pourquoi la parole de l'Éternel leur fut adressée par Aggée, le prophète, en ces mots: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4 </a:t>
            </a:r>
            <a:r>
              <a:rPr lang="fr-FR" sz="4800" b="1" dirty="0" smtClean="0">
                <a:latin typeface="Arial Unicode MS" pitchFamily="34" charset="-128"/>
                <a:ea typeface="Arial Unicode MS" pitchFamily="34" charset="-128"/>
                <a:cs typeface="Arial Unicode MS" pitchFamily="34" charset="-128"/>
              </a:rPr>
              <a:t>Est-ce le temps pour vous d'habiter vos demeures lambrissées, Quand cette maison est détruite?</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0D069A"/>
                </a:solidFill>
                <a:latin typeface="Arial Unicode MS" pitchFamily="34" charset="-128"/>
                <a:ea typeface="Arial Unicode MS" pitchFamily="34" charset="-128"/>
                <a:cs typeface="Arial Unicode MS" pitchFamily="34" charset="-128"/>
              </a:rPr>
              <a:t> 5 Ainsi parle maintenant l'Éternel des armées: Considérez attentivement vos voies!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6 </a:t>
            </a:r>
            <a:r>
              <a:rPr lang="fr-FR" sz="4000" b="1" dirty="0" smtClean="0">
                <a:latin typeface="Arial Unicode MS" pitchFamily="34" charset="-128"/>
                <a:ea typeface="Arial Unicode MS" pitchFamily="34" charset="-128"/>
                <a:cs typeface="Arial Unicode MS" pitchFamily="34" charset="-128"/>
              </a:rPr>
              <a:t>Vous semez beaucoup, et vous recueillez peu, Vous mangez, et vous n'êtes pas rassasiés, Vous buvez, et vous n'êtes pas désaltérés, Vous êtes vêtus, et vous n'avez pas chaud; Le salaire de celui qui est à gages tombe dans un sac percé.</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 7 Ainsi parle l'Éternel des armées: Considérez attentivement vos voies!</a:t>
            </a:r>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Ainsi parle maintenant l’Eternel des armées : Considérez attentivement vos voies !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Vous </a:t>
            </a:r>
            <a:r>
              <a:rPr lang="fr-FR" sz="4400" b="1" dirty="0" smtClean="0">
                <a:solidFill>
                  <a:schemeClr val="bg1"/>
                </a:solidFill>
                <a:latin typeface="Arial Unicode MS" pitchFamily="34" charset="-128"/>
                <a:ea typeface="Arial Unicode MS" pitchFamily="34" charset="-128"/>
                <a:cs typeface="Arial Unicode MS" pitchFamily="34" charset="-128"/>
              </a:rPr>
              <a:t>semez beaucoup, et vous recueillez peu ; vous mangez et vous n’êtes pas rassasiés  ; vous buvez, et vous n’êtes pas désaltères ; </a:t>
            </a:r>
            <a:endParaRPr lang="fr-FR"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vous </a:t>
            </a:r>
            <a:r>
              <a:rPr lang="fr-FR" sz="4400" b="1" dirty="0" smtClean="0">
                <a:latin typeface="Arial Unicode MS" pitchFamily="34" charset="-128"/>
                <a:ea typeface="Arial Unicode MS" pitchFamily="34" charset="-128"/>
                <a:cs typeface="Arial Unicode MS" pitchFamily="34" charset="-128"/>
              </a:rPr>
              <a:t>êtes vêtus et vous n’avez pas chaud ; le salaire de celui qui est à gages tombe dans un sac percé. </a:t>
            </a:r>
            <a:endParaRPr lang="fr-FR" sz="4400" b="1" dirty="0" smtClean="0">
              <a:latin typeface="Arial Unicode MS" pitchFamily="34" charset="-128"/>
              <a:ea typeface="Arial Unicode MS" pitchFamily="34" charset="-128"/>
              <a:cs typeface="Arial Unicode MS" pitchFamily="34" charset="-128"/>
            </a:endParaRPr>
          </a:p>
          <a:p>
            <a:pPr algn="just"/>
            <a:r>
              <a:rPr lang="en-US" sz="4400" b="1" dirty="0" err="1" smtClean="0">
                <a:solidFill>
                  <a:schemeClr val="bg1"/>
                </a:solidFill>
                <a:latin typeface="Arial Unicode MS" pitchFamily="34" charset="-128"/>
                <a:ea typeface="Arial Unicode MS" pitchFamily="34" charset="-128"/>
                <a:cs typeface="Arial Unicode MS" pitchFamily="34" charset="-128"/>
              </a:rPr>
              <a:t>Ainsi</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parle</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l’Eternel</a:t>
            </a:r>
            <a:r>
              <a:rPr lang="en-US" sz="4400" b="1" dirty="0" smtClean="0">
                <a:solidFill>
                  <a:schemeClr val="bg1"/>
                </a:solidFill>
                <a:latin typeface="Arial Unicode MS" pitchFamily="34" charset="-128"/>
                <a:ea typeface="Arial Unicode MS" pitchFamily="34" charset="-128"/>
                <a:cs typeface="Arial Unicode MS" pitchFamily="34" charset="-128"/>
              </a:rPr>
              <a:t> des </a:t>
            </a:r>
            <a:r>
              <a:rPr lang="en-US" sz="4400" b="1" dirty="0" err="1" smtClean="0">
                <a:solidFill>
                  <a:schemeClr val="bg1"/>
                </a:solidFill>
                <a:latin typeface="Arial Unicode MS" pitchFamily="34" charset="-128"/>
                <a:ea typeface="Arial Unicode MS" pitchFamily="34" charset="-128"/>
                <a:cs typeface="Arial Unicode MS" pitchFamily="34" charset="-128"/>
              </a:rPr>
              <a:t>armées</a:t>
            </a:r>
            <a:r>
              <a:rPr lang="en-US" sz="4400" b="1" dirty="0" smtClean="0">
                <a:solidFill>
                  <a:schemeClr val="bg1"/>
                </a:solidFill>
                <a:latin typeface="Arial Unicode MS" pitchFamily="34" charset="-128"/>
                <a:ea typeface="Arial Unicode MS" pitchFamily="34" charset="-128"/>
                <a:cs typeface="Arial Unicode MS" pitchFamily="34" charset="-128"/>
              </a:rPr>
              <a:t> : </a:t>
            </a:r>
            <a:r>
              <a:rPr lang="en-US" sz="4400" b="1" dirty="0" err="1" smtClean="0">
                <a:solidFill>
                  <a:schemeClr val="bg1"/>
                </a:solidFill>
                <a:latin typeface="Arial Unicode MS" pitchFamily="34" charset="-128"/>
                <a:ea typeface="Arial Unicode MS" pitchFamily="34" charset="-128"/>
                <a:cs typeface="Arial Unicode MS" pitchFamily="34" charset="-128"/>
              </a:rPr>
              <a:t>considérez</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vos</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err="1" smtClean="0">
                <a:solidFill>
                  <a:schemeClr val="bg1"/>
                </a:solidFill>
                <a:latin typeface="Arial Unicode MS" pitchFamily="34" charset="-128"/>
                <a:ea typeface="Arial Unicode MS" pitchFamily="34" charset="-128"/>
                <a:cs typeface="Arial Unicode MS" pitchFamily="34" charset="-128"/>
              </a:rPr>
              <a:t>voies</a:t>
            </a:r>
            <a:r>
              <a:rPr lang="en-US" sz="4400" b="1" dirty="0" smtClean="0">
                <a:solidFill>
                  <a:schemeClr val="bg1"/>
                </a:solidFill>
                <a:latin typeface="Arial Unicode MS" pitchFamily="34" charset="-128"/>
                <a:ea typeface="Arial Unicode MS" pitchFamily="34" charset="-128"/>
                <a:cs typeface="Arial Unicode MS" pitchFamily="34" charset="-128"/>
              </a:rPr>
              <a:t>. </a:t>
            </a:r>
          </a:p>
          <a:p>
            <a:endParaRPr lang="en-US" sz="4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75000"/>
            </a:schemeClr>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en-US" sz="4400" b="1" dirty="0" smtClean="0">
                <a:latin typeface="Arial Unicode MS" pitchFamily="34" charset="-128"/>
                <a:ea typeface="Arial Unicode MS" pitchFamily="34" charset="-128"/>
                <a:cs typeface="Arial Unicode MS" pitchFamily="34" charset="-128"/>
              </a:rPr>
              <a:t>Now </a:t>
            </a:r>
            <a:r>
              <a:rPr lang="en-US" sz="4400" b="1" dirty="0" smtClean="0">
                <a:latin typeface="Arial Unicode MS" pitchFamily="34" charset="-128"/>
                <a:ea typeface="Arial Unicode MS" pitchFamily="34" charset="-128"/>
                <a:cs typeface="Arial Unicode MS" pitchFamily="34" charset="-128"/>
              </a:rPr>
              <a:t>therefore says the Lord of hosts: Consider your ways!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You </a:t>
            </a:r>
            <a:r>
              <a:rPr lang="en-US" sz="4400" b="1" dirty="0" smtClean="0">
                <a:solidFill>
                  <a:schemeClr val="bg1"/>
                </a:solidFill>
                <a:latin typeface="Arial Unicode MS" pitchFamily="34" charset="-128"/>
                <a:ea typeface="Arial Unicode MS" pitchFamily="34" charset="-128"/>
                <a:cs typeface="Arial Unicode MS" pitchFamily="34" charset="-128"/>
              </a:rPr>
              <a:t>have sown much, and bring in little ; you eat , but do not have enough ; you drink , but you are not filled with drink ;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you </a:t>
            </a:r>
            <a:r>
              <a:rPr lang="en-US" sz="4400" b="1" dirty="0" smtClean="0">
                <a:latin typeface="Arial Unicode MS" pitchFamily="34" charset="-128"/>
                <a:ea typeface="Arial Unicode MS" pitchFamily="34" charset="-128"/>
                <a:cs typeface="Arial Unicode MS" pitchFamily="34" charset="-128"/>
              </a:rPr>
              <a:t>clothe yourselves, but no one is warm ; and he who earns wages, </a:t>
            </a:r>
            <a:r>
              <a:rPr lang="en-US" sz="4400" b="1" dirty="0" smtClean="0">
                <a:latin typeface="Arial Unicode MS" pitchFamily="34" charset="-128"/>
                <a:ea typeface="Arial Unicode MS" pitchFamily="34" charset="-128"/>
                <a:cs typeface="Arial Unicode MS" pitchFamily="34" charset="-128"/>
              </a:rPr>
              <a:t>to </a:t>
            </a:r>
            <a:r>
              <a:rPr lang="en-US" sz="4400" b="1" dirty="0" smtClean="0">
                <a:latin typeface="Arial Unicode MS" pitchFamily="34" charset="-128"/>
                <a:ea typeface="Arial Unicode MS" pitchFamily="34" charset="-128"/>
                <a:cs typeface="Arial Unicode MS" pitchFamily="34" charset="-128"/>
              </a:rPr>
              <a:t>put into a bag with holes.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Thus </a:t>
            </a:r>
            <a:r>
              <a:rPr lang="en-US" sz="4400" b="1" dirty="0" smtClean="0">
                <a:solidFill>
                  <a:schemeClr val="bg1"/>
                </a:solidFill>
                <a:latin typeface="Arial Unicode MS" pitchFamily="34" charset="-128"/>
                <a:ea typeface="Arial Unicode MS" pitchFamily="34" charset="-128"/>
                <a:cs typeface="Arial Unicode MS" pitchFamily="34" charset="-128"/>
              </a:rPr>
              <a:t>says the Lord of </a:t>
            </a:r>
            <a:r>
              <a:rPr lang="en-US" sz="4400" b="1" dirty="0" smtClean="0">
                <a:solidFill>
                  <a:schemeClr val="bg1"/>
                </a:solidFill>
                <a:latin typeface="Arial Unicode MS" pitchFamily="34" charset="-128"/>
                <a:ea typeface="Arial Unicode MS" pitchFamily="34" charset="-128"/>
                <a:cs typeface="Arial Unicode MS" pitchFamily="34" charset="-128"/>
              </a:rPr>
              <a:t>hosts: Consider </a:t>
            </a:r>
            <a:r>
              <a:rPr lang="en-US" sz="4400" b="1" dirty="0" smtClean="0">
                <a:solidFill>
                  <a:schemeClr val="bg1"/>
                </a:solidFill>
                <a:latin typeface="Arial Unicode MS" pitchFamily="34" charset="-128"/>
                <a:ea typeface="Arial Unicode MS" pitchFamily="34" charset="-128"/>
                <a:cs typeface="Arial Unicode MS" pitchFamily="34" charset="-128"/>
              </a:rPr>
              <a:t>your ways!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buNone/>
            </a:pPr>
            <a:r>
              <a:rPr lang="en-US" sz="4400" b="1" dirty="0" smtClean="0">
                <a:solidFill>
                  <a:schemeClr val="bg1"/>
                </a:solidFill>
                <a:latin typeface="Arial Unicode MS" pitchFamily="34" charset="-128"/>
                <a:ea typeface="Arial Unicode MS" pitchFamily="34" charset="-128"/>
                <a:cs typeface="Arial Unicode MS" pitchFamily="34" charset="-128"/>
              </a:rPr>
              <a:t>THEME </a:t>
            </a:r>
            <a:r>
              <a:rPr lang="en-US" sz="4400" b="1" dirty="0" smtClean="0">
                <a:solidFill>
                  <a:schemeClr val="bg1"/>
                </a:solidFill>
                <a:latin typeface="Arial Unicode MS" pitchFamily="34" charset="-128"/>
                <a:ea typeface="Arial Unicode MS" pitchFamily="34" charset="-128"/>
                <a:cs typeface="Arial Unicode MS" pitchFamily="34" charset="-128"/>
              </a:rPr>
              <a:t>– </a:t>
            </a:r>
          </a:p>
          <a:p>
            <a:pPr algn="ctr">
              <a:buNone/>
            </a:pPr>
            <a:r>
              <a:rPr lang="en-US" sz="4400" b="1" dirty="0" smtClean="0">
                <a:latin typeface="Arial Unicode MS" pitchFamily="34" charset="-128"/>
                <a:ea typeface="Arial Unicode MS" pitchFamily="34" charset="-128"/>
                <a:cs typeface="Arial Unicode MS" pitchFamily="34" charset="-128"/>
              </a:rPr>
              <a:t>CONSIDER </a:t>
            </a:r>
            <a:r>
              <a:rPr lang="en-US" sz="4400" b="1" dirty="0" smtClean="0">
                <a:latin typeface="Arial Unicode MS" pitchFamily="34" charset="-128"/>
                <a:ea typeface="Arial Unicode MS" pitchFamily="34" charset="-128"/>
                <a:cs typeface="Arial Unicode MS" pitchFamily="34" charset="-128"/>
              </a:rPr>
              <a:t>YOUR </a:t>
            </a:r>
            <a:r>
              <a:rPr lang="en-US" sz="4400" b="1" dirty="0" smtClean="0">
                <a:latin typeface="Arial Unicode MS" pitchFamily="34" charset="-128"/>
                <a:ea typeface="Arial Unicode MS" pitchFamily="34" charset="-128"/>
                <a:cs typeface="Arial Unicode MS" pitchFamily="34" charset="-128"/>
              </a:rPr>
              <a:t>WAYS! </a:t>
            </a:r>
          </a:p>
          <a:p>
            <a:pPr algn="ctr">
              <a:buNone/>
            </a:pPr>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LOUVRI </a:t>
            </a:r>
            <a:r>
              <a:rPr lang="en-US" sz="4400" b="1" dirty="0" smtClean="0">
                <a:solidFill>
                  <a:schemeClr val="bg1"/>
                </a:solidFill>
                <a:latin typeface="Arial Unicode MS" pitchFamily="34" charset="-128"/>
                <a:ea typeface="Arial Unicode MS" pitchFamily="34" charset="-128"/>
                <a:cs typeface="Arial Unicode MS" pitchFamily="34" charset="-128"/>
              </a:rPr>
              <a:t>JE’W!</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INTRODUCTION -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Le verbe </a:t>
            </a:r>
            <a:r>
              <a:rPr lang="fr-FR" sz="4400" b="1" u="sng" dirty="0" smtClean="0">
                <a:solidFill>
                  <a:schemeClr val="bg1"/>
                </a:solidFill>
                <a:latin typeface="Copperplate Gothic Light" pitchFamily="34" charset="0"/>
                <a:ea typeface="Arial Unicode MS" pitchFamily="34" charset="-128"/>
                <a:cs typeface="Arial Unicode MS" pitchFamily="34" charset="-128"/>
              </a:rPr>
              <a:t>considérer</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signifie regarder </a:t>
            </a:r>
            <a:r>
              <a:rPr lang="fr-FR" sz="4400" b="1" dirty="0" smtClean="0">
                <a:latin typeface="Arial Unicode MS" pitchFamily="34" charset="-128"/>
                <a:ea typeface="Arial Unicode MS" pitchFamily="34" charset="-128"/>
                <a:cs typeface="Arial Unicode MS" pitchFamily="34" charset="-128"/>
              </a:rPr>
              <a:t>attentivement; </a:t>
            </a:r>
          </a:p>
          <a:p>
            <a:pPr algn="just"/>
            <a:r>
              <a:rPr lang="fr-FR" sz="4400" b="1" dirty="0" smtClean="0">
                <a:solidFill>
                  <a:schemeClr val="bg1"/>
                </a:solidFill>
                <a:latin typeface="Arial Unicode MS" pitchFamily="34" charset="-128"/>
                <a:ea typeface="Arial Unicode MS" pitchFamily="34" charset="-128"/>
                <a:cs typeface="Arial Unicode MS" pitchFamily="34" charset="-128"/>
              </a:rPr>
              <a:t>O</a:t>
            </a:r>
            <a:r>
              <a:rPr lang="fr-FR" sz="4400" b="1" dirty="0" smtClean="0">
                <a:solidFill>
                  <a:schemeClr val="bg1"/>
                </a:solidFill>
                <a:latin typeface="Arial Unicode MS" pitchFamily="34" charset="-128"/>
                <a:ea typeface="Arial Unicode MS" pitchFamily="34" charset="-128"/>
                <a:cs typeface="Arial Unicode MS" pitchFamily="34" charset="-128"/>
              </a:rPr>
              <a:t>bserver </a:t>
            </a:r>
            <a:r>
              <a:rPr lang="fr-FR" sz="4400" b="1" dirty="0" smtClean="0">
                <a:solidFill>
                  <a:schemeClr val="bg1"/>
                </a:solidFill>
                <a:latin typeface="Arial Unicode MS" pitchFamily="34" charset="-128"/>
                <a:ea typeface="Arial Unicode MS" pitchFamily="34" charset="-128"/>
                <a:cs typeface="Arial Unicode MS" pitchFamily="34" charset="-128"/>
              </a:rPr>
              <a:t>pour mieux comprendre, </a:t>
            </a:r>
            <a:endParaRPr lang="fr-FR"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étudier</a:t>
            </a:r>
            <a:r>
              <a:rPr lang="fr-FR" sz="4400" b="1" dirty="0" smtClean="0">
                <a:latin typeface="Arial Unicode MS" pitchFamily="34" charset="-128"/>
                <a:ea typeface="Arial Unicode MS" pitchFamily="34" charset="-128"/>
                <a:cs typeface="Arial Unicode MS" pitchFamily="34" charset="-128"/>
              </a:rPr>
              <a:t>, examiner, peser ou donner de l’importance à ce qui se passe, </a:t>
            </a:r>
            <a:r>
              <a:rPr lang="fr-FR" sz="4400" b="1" dirty="0" smtClean="0">
                <a:solidFill>
                  <a:schemeClr val="bg1"/>
                </a:solidFill>
                <a:latin typeface="Arial Unicode MS" pitchFamily="34" charset="-128"/>
                <a:ea typeface="Arial Unicode MS" pitchFamily="34" charset="-128"/>
                <a:cs typeface="Arial Unicode MS" pitchFamily="34" charset="-128"/>
              </a:rPr>
              <a:t>questionner.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est pratiquement impossible quand les choses tournent </a:t>
            </a:r>
            <a:r>
              <a:rPr lang="fr-FR" sz="4400" b="1" dirty="0" err="1" smtClean="0">
                <a:latin typeface="Arial Unicode MS" pitchFamily="34" charset="-128"/>
                <a:ea typeface="Arial Unicode MS" pitchFamily="34" charset="-128"/>
                <a:cs typeface="Arial Unicode MS" pitchFamily="34" charset="-128"/>
              </a:rPr>
              <a:t>àl’aigre</a:t>
            </a:r>
            <a:r>
              <a:rPr lang="fr-FR" sz="4400" b="1" dirty="0" smtClean="0">
                <a:latin typeface="Arial Unicode MS" pitchFamily="34" charset="-128"/>
                <a:ea typeface="Arial Unicode MS" pitchFamily="34" charset="-128"/>
                <a:cs typeface="Arial Unicode MS" pitchFamily="34" charset="-128"/>
              </a:rPr>
              <a:t>, quand votre vie est a l’envers de ne pas envisager des solutions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It is practically impossible when everything is going downhill to just stay put, idling and not trying to find the reason behind the disaster that surrounds us.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buNone/>
            </a:pPr>
            <a:r>
              <a:rPr lang="en-US" sz="4800" b="1" dirty="0" smtClean="0">
                <a:solidFill>
                  <a:srgbClr val="00B0F0"/>
                </a:solidFill>
                <a:latin typeface="Copperplate Gothic Light" pitchFamily="34" charset="0"/>
                <a:ea typeface="Arial Unicode MS" pitchFamily="34" charset="-128"/>
                <a:cs typeface="Arial Unicode MS" pitchFamily="34" charset="-128"/>
              </a:rPr>
              <a:t>Development- </a:t>
            </a:r>
            <a:endParaRPr lang="en-US" sz="4800" b="1" dirty="0" smtClean="0">
              <a:solidFill>
                <a:srgbClr val="00B0F0"/>
              </a:solidFill>
              <a:latin typeface="Copperplate Gothic Light" pitchFamily="34" charset="0"/>
              <a:ea typeface="Arial Unicode MS" pitchFamily="34" charset="-128"/>
              <a:cs typeface="Arial Unicode MS" pitchFamily="34" charset="-128"/>
            </a:endParaRPr>
          </a:p>
          <a:p>
            <a:pPr>
              <a:buNone/>
            </a:pPr>
            <a:endParaRPr lang="en-US" sz="4800" b="1" dirty="0" smtClean="0">
              <a:solidFill>
                <a:srgbClr val="00B0F0"/>
              </a:solidFill>
              <a:latin typeface="Copperplate Gothic Light" pitchFamily="34" charset="0"/>
              <a:ea typeface="Arial Unicode MS" pitchFamily="34" charset="-128"/>
              <a:cs typeface="Arial Unicode MS" pitchFamily="34" charset="-128"/>
            </a:endParaRPr>
          </a:p>
          <a:p>
            <a:pPr algn="just"/>
            <a:r>
              <a:rPr lang="en-US" sz="4800" b="1" dirty="0" smtClean="0">
                <a:latin typeface="Arial Unicode MS" pitchFamily="34" charset="-128"/>
                <a:ea typeface="Arial Unicode MS" pitchFamily="34" charset="-128"/>
                <a:cs typeface="Arial Unicode MS" pitchFamily="34" charset="-128"/>
              </a:rPr>
              <a:t>When the Israelites returned to Jerusalem after seventy years of captivity in Babylon, they focused on rebuilding their homes, reestablishing their businesses </a:t>
            </a:r>
            <a:r>
              <a:rPr lang="en-US" sz="4800" b="1" dirty="0" smtClean="0">
                <a:solidFill>
                  <a:srgbClr val="FFFF00"/>
                </a:solidFill>
                <a:latin typeface="Arial Unicode MS" pitchFamily="34" charset="-128"/>
                <a:ea typeface="Arial Unicode MS" pitchFamily="34" charset="-128"/>
                <a:cs typeface="Arial Unicode MS" pitchFamily="34" charset="-128"/>
              </a:rPr>
              <a:t>and creating a comfortable lifestyle for themselves back in their homeland</a:t>
            </a:r>
            <a:r>
              <a:rPr lang="en-US" sz="4800" b="1" dirty="0" smtClean="0">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10000"/>
          </a:bodyPr>
          <a:lstStyle/>
          <a:p>
            <a:pPr lvl="0" algn="just"/>
            <a:r>
              <a:rPr lang="en-US" sz="4800" b="1" dirty="0" smtClean="0">
                <a:latin typeface="Arial Unicode MS" pitchFamily="34" charset="-128"/>
                <a:ea typeface="Arial Unicode MS" pitchFamily="34" charset="-128"/>
                <a:cs typeface="Arial Unicode MS" pitchFamily="34" charset="-128"/>
              </a:rPr>
              <a:t>But </a:t>
            </a:r>
            <a:r>
              <a:rPr lang="en-US" sz="4800" b="1" dirty="0" smtClean="0">
                <a:latin typeface="Arial Unicode MS" pitchFamily="34" charset="-128"/>
                <a:ea typeface="Arial Unicode MS" pitchFamily="34" charset="-128"/>
                <a:cs typeface="Arial Unicode MS" pitchFamily="34" charset="-128"/>
              </a:rPr>
              <a:t>they completely forgot the importance of rebuilding their temple and reestablishing their relationship with God and consequently their lives were not rosy.  </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God wanted to prompt their mind by sending the prophet Haggai with a sharp and concise message: </a:t>
            </a:r>
          </a:p>
          <a:p>
            <a:pPr lvl="0" algn="just"/>
            <a:r>
              <a:rPr lang="en-US" sz="4800" b="1" dirty="0" smtClean="0">
                <a:latin typeface="Arial Unicode MS" pitchFamily="34" charset="-128"/>
                <a:ea typeface="Arial Unicode MS" pitchFamily="34" charset="-128"/>
                <a:cs typeface="Arial Unicode MS" pitchFamily="34" charset="-128"/>
              </a:rPr>
              <a:t>“ Is it time for you yourselves to dwell in your paneled houses, and the temple to lie in ruins”?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10000"/>
          </a:bodyPr>
          <a:lstStyle/>
          <a:p>
            <a:pPr lvl="0" algn="just"/>
            <a:r>
              <a:rPr lang="en-US" sz="4800" b="1" dirty="0" smtClean="0">
                <a:latin typeface="Arial Unicode MS" pitchFamily="34" charset="-128"/>
                <a:ea typeface="Arial Unicode MS" pitchFamily="34" charset="-128"/>
                <a:cs typeface="Arial Unicode MS" pitchFamily="34" charset="-128"/>
              </a:rPr>
              <a:t>Now </a:t>
            </a:r>
            <a:r>
              <a:rPr lang="en-US" sz="4800" b="1" dirty="0" smtClean="0">
                <a:latin typeface="Arial Unicode MS" pitchFamily="34" charset="-128"/>
                <a:ea typeface="Arial Unicode MS" pitchFamily="34" charset="-128"/>
                <a:cs typeface="Arial Unicode MS" pitchFamily="34" charset="-128"/>
              </a:rPr>
              <a:t>therefore, thus says the Lord of hosts : </a:t>
            </a:r>
            <a:r>
              <a:rPr lang="en-US" sz="4800" b="1" dirty="0" smtClean="0">
                <a:solidFill>
                  <a:srgbClr val="FFFF00"/>
                </a:solidFill>
                <a:latin typeface="Arial Unicode MS" pitchFamily="34" charset="-128"/>
                <a:ea typeface="Arial Unicode MS" pitchFamily="34" charset="-128"/>
                <a:cs typeface="Arial Unicode MS" pitchFamily="34" charset="-128"/>
              </a:rPr>
              <a:t>“ CONSIDER YOUR WAYS </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I believe this message needs to be heard today by modern believers, we are so consumed in building wealth for ourselves, </a:t>
            </a:r>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We’re so </a:t>
            </a:r>
            <a:r>
              <a:rPr lang="en-US" sz="4800" b="1" dirty="0" smtClean="0">
                <a:solidFill>
                  <a:srgbClr val="FFFF00"/>
                </a:solidFill>
                <a:latin typeface="Arial Unicode MS" pitchFamily="34" charset="-128"/>
                <a:ea typeface="Arial Unicode MS" pitchFamily="34" charset="-128"/>
                <a:cs typeface="Arial Unicode MS" pitchFamily="34" charset="-128"/>
              </a:rPr>
              <a:t>attached to the world and what is in it that our love for God is fading away. </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We </a:t>
            </a:r>
            <a:r>
              <a:rPr lang="en-US" sz="4800" b="1" dirty="0" smtClean="0">
                <a:latin typeface="Arial Unicode MS" pitchFamily="34" charset="-128"/>
                <a:ea typeface="Arial Unicode MS" pitchFamily="34" charset="-128"/>
                <a:cs typeface="Arial Unicode MS" pitchFamily="34" charset="-128"/>
              </a:rPr>
              <a:t>become so materialistic, so poor and desolate</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latin typeface="Arial Unicode MS" pitchFamily="34" charset="-128"/>
                <a:ea typeface="Arial Unicode MS" pitchFamily="34" charset="-128"/>
                <a:cs typeface="Arial Unicode MS" pitchFamily="34" charset="-128"/>
              </a:rPr>
              <a:t>Good </a:t>
            </a:r>
            <a:r>
              <a:rPr lang="en-US" sz="4400" b="1" dirty="0" smtClean="0">
                <a:latin typeface="Arial Unicode MS" pitchFamily="34" charset="-128"/>
                <a:ea typeface="Arial Unicode MS" pitchFamily="34" charset="-128"/>
                <a:cs typeface="Arial Unicode MS" pitchFamily="34" charset="-128"/>
              </a:rPr>
              <a:t>wants the first place in our </a:t>
            </a:r>
            <a:r>
              <a:rPr lang="en-US" sz="4400" b="1" dirty="0" smtClean="0">
                <a:latin typeface="Arial Unicode MS" pitchFamily="34" charset="-128"/>
                <a:ea typeface="Arial Unicode MS" pitchFamily="34" charset="-128"/>
                <a:cs typeface="Arial Unicode MS" pitchFamily="34" charset="-128"/>
              </a:rPr>
              <a:t>lives</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Mathew 6 : 33 “ Seek first the kingdom of God and His righteousness, and all these things will be given to you as well</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400" b="1" dirty="0" smtClean="0">
                <a:latin typeface="Arial Unicode MS" pitchFamily="34" charset="-128"/>
                <a:ea typeface="Arial Unicode MS" pitchFamily="34" charset="-128"/>
                <a:cs typeface="Arial Unicode MS" pitchFamily="34" charset="-128"/>
              </a:rPr>
              <a:t>His greatest commandment is to love Him with all “ our heart, soul, mind and strength Marc </a:t>
            </a:r>
            <a:r>
              <a:rPr lang="en-US" sz="4400" b="1" dirty="0" smtClean="0">
                <a:latin typeface="Arial Unicode MS" pitchFamily="34" charset="-128"/>
                <a:ea typeface="Arial Unicode MS" pitchFamily="34" charset="-128"/>
                <a:cs typeface="Arial Unicode MS" pitchFamily="34" charset="-128"/>
              </a:rPr>
              <a:t>12:30</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lvl="0" algn="just"/>
            <a:r>
              <a:rPr lang="en-US" sz="6000" b="1" dirty="0" smtClean="0">
                <a:latin typeface="Arial Unicode MS" pitchFamily="34" charset="-128"/>
                <a:ea typeface="Arial Unicode MS" pitchFamily="34" charset="-128"/>
                <a:cs typeface="Arial Unicode MS" pitchFamily="34" charset="-128"/>
              </a:rPr>
              <a:t>This </a:t>
            </a:r>
            <a:r>
              <a:rPr lang="en-US" sz="6000" b="1" dirty="0" smtClean="0">
                <a:latin typeface="Arial Unicode MS" pitchFamily="34" charset="-128"/>
                <a:ea typeface="Arial Unicode MS" pitchFamily="34" charset="-128"/>
                <a:cs typeface="Arial Unicode MS" pitchFamily="34" charset="-128"/>
              </a:rPr>
              <a:t>should be our constant focus if we do not want to lose touch with God and be out of the shelter of the Most high</a:t>
            </a:r>
            <a:r>
              <a:rPr lang="en-US" sz="6000" b="1" dirty="0" smtClean="0">
                <a:latin typeface="Arial Unicode MS" pitchFamily="34" charset="-128"/>
                <a:ea typeface="Arial Unicode MS" pitchFamily="34" charset="-128"/>
                <a:cs typeface="Arial Unicode MS" pitchFamily="34" charset="-128"/>
              </a:rPr>
              <a:t>.</a:t>
            </a:r>
            <a:endParaRPr lang="en-US" sz="6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000" b="1" dirty="0" smtClean="0">
                <a:solidFill>
                  <a:schemeClr val="bg1"/>
                </a:solidFill>
                <a:latin typeface="Arial Unicode MS" pitchFamily="34" charset="-128"/>
                <a:ea typeface="Arial Unicode MS" pitchFamily="34" charset="-128"/>
                <a:cs typeface="Arial Unicode MS" pitchFamily="34" charset="-128"/>
              </a:rPr>
              <a:t>NOS BOURSES SONT </a:t>
            </a:r>
            <a:r>
              <a:rPr lang="fr-FR" sz="4000" b="1" dirty="0" smtClean="0">
                <a:solidFill>
                  <a:schemeClr val="bg1"/>
                </a:solidFill>
                <a:latin typeface="Arial Unicode MS" pitchFamily="34" charset="-128"/>
                <a:ea typeface="Arial Unicode MS" pitchFamily="34" charset="-128"/>
                <a:cs typeface="Arial Unicode MS" pitchFamily="34" charset="-128"/>
              </a:rPr>
              <a:t>TROUÉES </a:t>
            </a:r>
            <a:r>
              <a:rPr lang="fr-FR" sz="4000" b="1" dirty="0" smtClean="0">
                <a:solidFill>
                  <a:schemeClr val="bg1"/>
                </a:solidFill>
                <a:latin typeface="Arial Unicode MS" pitchFamily="34" charset="-128"/>
                <a:ea typeface="Arial Unicode MS" pitchFamily="34" charset="-128"/>
                <a:cs typeface="Arial Unicode MS" pitchFamily="34" charset="-128"/>
              </a:rPr>
              <a:t>ET NOS SACS </a:t>
            </a:r>
            <a:r>
              <a:rPr lang="fr-FR" sz="4000" b="1" dirty="0" smtClean="0">
                <a:solidFill>
                  <a:schemeClr val="bg1"/>
                </a:solidFill>
                <a:latin typeface="Arial Unicode MS" pitchFamily="34" charset="-128"/>
                <a:ea typeface="Arial Unicode MS" pitchFamily="34" charset="-128"/>
                <a:cs typeface="Arial Unicode MS" pitchFamily="34" charset="-128"/>
              </a:rPr>
              <a:t>PERCÉS.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A cause de nos infidélités et de notre manque d’intérêt pour l’élargissement du travail de Dieu sur la terre nous nous privons de grandes </a:t>
            </a:r>
            <a:r>
              <a:rPr lang="fr-FR" sz="4000" b="1" dirty="0" smtClean="0">
                <a:solidFill>
                  <a:srgbClr val="00FF00"/>
                </a:solidFill>
                <a:latin typeface="Arial Unicode MS" pitchFamily="34" charset="-128"/>
                <a:ea typeface="Arial Unicode MS" pitchFamily="34" charset="-128"/>
                <a:cs typeface="Arial Unicode MS" pitchFamily="34" charset="-128"/>
              </a:rPr>
              <a:t>bénédictions.</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Ps 24:1 “ A l’Eternel la terre et ce qu’elle renferme, le monde et ceux qui l’habitent.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1 </a:t>
            </a:r>
            <a:r>
              <a:rPr lang="fr-FR" sz="4800" b="1" dirty="0" err="1" smtClean="0">
                <a:solidFill>
                  <a:schemeClr val="bg1"/>
                </a:solidFill>
                <a:latin typeface="Arial Unicode MS" pitchFamily="34" charset="-128"/>
                <a:ea typeface="Arial Unicode MS" pitchFamily="34" charset="-128"/>
                <a:cs typeface="Arial Unicode MS" pitchFamily="34" charset="-128"/>
              </a:rPr>
              <a:t>Timothee</a:t>
            </a:r>
            <a:r>
              <a:rPr lang="fr-FR" sz="4800" b="1" dirty="0" smtClean="0">
                <a:solidFill>
                  <a:schemeClr val="bg1"/>
                </a:solidFill>
                <a:latin typeface="Arial Unicode MS" pitchFamily="34" charset="-128"/>
                <a:ea typeface="Arial Unicode MS" pitchFamily="34" charset="-128"/>
                <a:cs typeface="Arial Unicode MS" pitchFamily="34" charset="-128"/>
              </a:rPr>
              <a:t> 6: 1Ti </a:t>
            </a:r>
            <a:r>
              <a:rPr lang="fr-FR" sz="4800" b="1" dirty="0" smtClean="0">
                <a:solidFill>
                  <a:schemeClr val="bg1"/>
                </a:solidFill>
                <a:latin typeface="Arial Unicode MS" pitchFamily="34" charset="-128"/>
                <a:ea typeface="Arial Unicode MS" pitchFamily="34" charset="-128"/>
                <a:cs typeface="Arial Unicode MS" pitchFamily="34" charset="-128"/>
              </a:rPr>
              <a:t>6:6-7 </a:t>
            </a:r>
            <a:r>
              <a:rPr lang="fr-FR" sz="4800" b="1" dirty="0" smtClean="0">
                <a:solidFill>
                  <a:schemeClr val="bg1"/>
                </a:solidFill>
                <a:latin typeface="Arial Unicode MS" pitchFamily="34" charset="-128"/>
                <a:ea typeface="Arial Unicode MS" pitchFamily="34" charset="-128"/>
                <a:cs typeface="Arial Unicode MS" pitchFamily="34" charset="-128"/>
              </a:rPr>
              <a:t>¶ C'est, en effet, une grande source de gain que la piété avec le contentement;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0FF00"/>
                </a:solidFill>
                <a:latin typeface="Arial Unicode MS" pitchFamily="34" charset="-128"/>
                <a:ea typeface="Arial Unicode MS" pitchFamily="34" charset="-128"/>
                <a:cs typeface="Arial Unicode MS" pitchFamily="34" charset="-128"/>
              </a:rPr>
              <a:t> 7 car nous n'avons rien apporté dans le monde, et il est évident que nous n'en pouvons rien emporter</a:t>
            </a:r>
            <a:r>
              <a:rPr lang="fr-FR" sz="4800" b="1" dirty="0" smtClean="0">
                <a:solidFill>
                  <a:srgbClr val="00FF00"/>
                </a:solidFill>
                <a:latin typeface="Arial Unicode MS" pitchFamily="34" charset="-128"/>
                <a:ea typeface="Arial Unicode MS" pitchFamily="34" charset="-128"/>
                <a:cs typeface="Arial Unicode MS" pitchFamily="34" charset="-128"/>
              </a:rPr>
              <a:t>;</a:t>
            </a:r>
            <a:endParaRPr lang="en-US" sz="48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solidFill>
                  <a:schemeClr val="bg1"/>
                </a:solidFill>
                <a:latin typeface="Arial Unicode MS" pitchFamily="34" charset="-128"/>
                <a:ea typeface="Arial Unicode MS" pitchFamily="34" charset="-128"/>
                <a:cs typeface="Arial Unicode MS" pitchFamily="34" charset="-128"/>
              </a:rPr>
              <a:t>Sur </a:t>
            </a:r>
            <a:r>
              <a:rPr lang="fr-FR" sz="5400" b="1" dirty="0" smtClean="0">
                <a:solidFill>
                  <a:schemeClr val="bg1"/>
                </a:solidFill>
                <a:latin typeface="Arial Unicode MS" pitchFamily="34" charset="-128"/>
                <a:ea typeface="Arial Unicode MS" pitchFamily="34" charset="-128"/>
                <a:cs typeface="Arial Unicode MS" pitchFamily="34" charset="-128"/>
              </a:rPr>
              <a:t>la terre nous sommes des locataires et non pas des propriétaires. </a:t>
            </a:r>
            <a:endParaRPr lang="fr-FR"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00FF00"/>
                </a:solidFill>
                <a:latin typeface="Arial Unicode MS" pitchFamily="34" charset="-128"/>
                <a:ea typeface="Arial Unicode MS" pitchFamily="34" charset="-128"/>
                <a:cs typeface="Arial Unicode MS" pitchFamily="34" charset="-128"/>
              </a:rPr>
              <a:t>Servir </a:t>
            </a:r>
            <a:r>
              <a:rPr lang="fr-FR" sz="5400" b="1" dirty="0" smtClean="0">
                <a:solidFill>
                  <a:srgbClr val="00FF00"/>
                </a:solidFill>
                <a:latin typeface="Arial Unicode MS" pitchFamily="34" charset="-128"/>
                <a:ea typeface="Arial Unicode MS" pitchFamily="34" charset="-128"/>
                <a:cs typeface="Arial Unicode MS" pitchFamily="34" charset="-128"/>
              </a:rPr>
              <a:t>Dieu avec fidélité doit être notre priorité, c’est le seul gage de notre succès </a:t>
            </a:r>
            <a:r>
              <a:rPr lang="fr-FR" sz="5400" b="1" dirty="0" smtClean="0">
                <a:solidFill>
                  <a:srgbClr val="00FF00"/>
                </a:solidFill>
                <a:latin typeface="Arial Unicode MS" pitchFamily="34" charset="-128"/>
                <a:ea typeface="Arial Unicode MS" pitchFamily="34" charset="-128"/>
                <a:cs typeface="Arial Unicode MS" pitchFamily="34" charset="-128"/>
              </a:rPr>
              <a:t>.</a:t>
            </a:r>
            <a:endParaRPr lang="en-US" sz="54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err="1" smtClean="0">
                <a:solidFill>
                  <a:schemeClr val="bg1"/>
                </a:solidFill>
                <a:latin typeface="Arial Unicode MS" pitchFamily="34" charset="-128"/>
                <a:ea typeface="Arial Unicode MS" pitchFamily="34" charset="-128"/>
                <a:cs typeface="Arial Unicode MS" pitchFamily="34" charset="-128"/>
              </a:rPr>
              <a:t>Prov</a:t>
            </a:r>
            <a:r>
              <a:rPr lang="en-US" sz="4800" b="1" dirty="0" smtClean="0">
                <a:solidFill>
                  <a:schemeClr val="bg1"/>
                </a:solidFill>
                <a:latin typeface="Arial Unicode MS" pitchFamily="34" charset="-128"/>
                <a:ea typeface="Arial Unicode MS" pitchFamily="34" charset="-128"/>
                <a:cs typeface="Arial Unicode MS" pitchFamily="34" charset="-128"/>
              </a:rPr>
              <a:t> </a:t>
            </a:r>
            <a:r>
              <a:rPr lang="en-US" sz="4800" b="1" dirty="0" smtClean="0">
                <a:solidFill>
                  <a:schemeClr val="bg1"/>
                </a:solidFill>
                <a:latin typeface="Arial Unicode MS" pitchFamily="34" charset="-128"/>
                <a:ea typeface="Arial Unicode MS" pitchFamily="34" charset="-128"/>
                <a:cs typeface="Arial Unicode MS" pitchFamily="34" charset="-128"/>
              </a:rPr>
              <a:t>10: 22 “ The blessing of the Lord makes one rich, and he adds no sorrow with it </a:t>
            </a:r>
            <a:r>
              <a:rPr lang="en-US"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0FF00"/>
                </a:solidFill>
                <a:latin typeface="Arial Unicode MS" pitchFamily="34" charset="-128"/>
                <a:ea typeface="Arial Unicode MS" pitchFamily="34" charset="-128"/>
                <a:cs typeface="Arial Unicode MS" pitchFamily="34" charset="-128"/>
              </a:rPr>
              <a:t>Ps 37 : 25 “ I was young and now </a:t>
            </a:r>
            <a:r>
              <a:rPr lang="en-US" sz="4800" b="1" dirty="0" smtClean="0">
                <a:solidFill>
                  <a:srgbClr val="00FF00"/>
                </a:solidFill>
                <a:latin typeface="Arial Unicode MS" pitchFamily="34" charset="-128"/>
                <a:ea typeface="Arial Unicode MS" pitchFamily="34" charset="-128"/>
                <a:cs typeface="Arial Unicode MS" pitchFamily="34" charset="-128"/>
              </a:rPr>
              <a:t>I </a:t>
            </a:r>
            <a:r>
              <a:rPr lang="en-US" sz="4800" b="1" dirty="0" smtClean="0">
                <a:solidFill>
                  <a:srgbClr val="00FF00"/>
                </a:solidFill>
                <a:latin typeface="Arial Unicode MS" pitchFamily="34" charset="-128"/>
                <a:ea typeface="Arial Unicode MS" pitchFamily="34" charset="-128"/>
                <a:cs typeface="Arial Unicode MS" pitchFamily="34" charset="-128"/>
              </a:rPr>
              <a:t>am old, yet </a:t>
            </a:r>
            <a:r>
              <a:rPr lang="en-US" sz="4800" b="1" dirty="0" smtClean="0">
                <a:solidFill>
                  <a:srgbClr val="00FF00"/>
                </a:solidFill>
                <a:latin typeface="Arial Unicode MS" pitchFamily="34" charset="-128"/>
                <a:ea typeface="Arial Unicode MS" pitchFamily="34" charset="-128"/>
                <a:cs typeface="Arial Unicode MS" pitchFamily="34" charset="-128"/>
              </a:rPr>
              <a:t>I </a:t>
            </a:r>
            <a:r>
              <a:rPr lang="en-US" sz="4800" b="1" dirty="0" smtClean="0">
                <a:solidFill>
                  <a:srgbClr val="00FF00"/>
                </a:solidFill>
                <a:latin typeface="Arial Unicode MS" pitchFamily="34" charset="-128"/>
                <a:ea typeface="Arial Unicode MS" pitchFamily="34" charset="-128"/>
                <a:cs typeface="Arial Unicode MS" pitchFamily="34" charset="-128"/>
              </a:rPr>
              <a:t>have never seen the righteous forsaken </a:t>
            </a:r>
            <a:r>
              <a:rPr lang="en-US" sz="4800" b="1" dirty="0" smtClean="0">
                <a:solidFill>
                  <a:srgbClr val="00FF00"/>
                </a:solidFill>
                <a:latin typeface="Arial Unicode MS" pitchFamily="34" charset="-128"/>
                <a:ea typeface="Arial Unicode MS" pitchFamily="34" charset="-128"/>
                <a:cs typeface="Arial Unicode MS" pitchFamily="34" charset="-128"/>
              </a:rPr>
              <a:t>nor </a:t>
            </a:r>
            <a:r>
              <a:rPr lang="en-US" sz="4800" b="1" dirty="0" smtClean="0">
                <a:solidFill>
                  <a:srgbClr val="00FF00"/>
                </a:solidFill>
                <a:latin typeface="Arial Unicode MS" pitchFamily="34" charset="-128"/>
                <a:ea typeface="Arial Unicode MS" pitchFamily="34" charset="-128"/>
                <a:cs typeface="Arial Unicode MS" pitchFamily="34" charset="-128"/>
              </a:rPr>
              <a:t>their children begging </a:t>
            </a:r>
            <a:r>
              <a:rPr lang="en-US" sz="4800" b="1" dirty="0" smtClean="0">
                <a:solidFill>
                  <a:srgbClr val="00FF00"/>
                </a:solidFill>
                <a:latin typeface="Arial Unicode MS" pitchFamily="34" charset="-128"/>
                <a:ea typeface="Arial Unicode MS" pitchFamily="34" charset="-128"/>
                <a:cs typeface="Arial Unicode MS" pitchFamily="34" charset="-128"/>
              </a:rPr>
              <a:t>for bread”</a:t>
            </a:r>
            <a:endParaRPr lang="en-US" sz="4800" b="1" dirty="0" smtClean="0">
              <a:solidFill>
                <a:srgbClr val="00FF00"/>
              </a:solidFill>
              <a:latin typeface="Arial Unicode MS" pitchFamily="34" charset="-128"/>
              <a:ea typeface="Arial Unicode MS" pitchFamily="34" charset="-128"/>
              <a:cs typeface="Arial Unicode MS" pitchFamily="34" charset="-128"/>
            </a:endParaRPr>
          </a:p>
          <a:p>
            <a:pPr lvl="0" algn="just"/>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LA NECESSITE DE BIEN SERVIR </a:t>
            </a:r>
            <a:r>
              <a:rPr lang="fr-FR" sz="4000" b="1" dirty="0" smtClean="0">
                <a:solidFill>
                  <a:srgbClr val="0D069A"/>
                </a:solidFill>
                <a:latin typeface="Arial Unicode MS" pitchFamily="34" charset="-128"/>
                <a:ea typeface="Arial Unicode MS" pitchFamily="34" charset="-128"/>
                <a:cs typeface="Arial Unicode MS" pitchFamily="34" charset="-128"/>
              </a:rPr>
              <a:t>DIEU</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300" b="1" dirty="0" smtClean="0">
                <a:latin typeface="Arial Unicode MS" pitchFamily="34" charset="-128"/>
                <a:ea typeface="Arial Unicode MS" pitchFamily="34" charset="-128"/>
                <a:cs typeface="Arial Unicode MS" pitchFamily="34" charset="-128"/>
              </a:rPr>
              <a:t>Si vous servez Dieu de la mauvaise façon, avec </a:t>
            </a:r>
            <a:r>
              <a:rPr lang="fr-FR" sz="4300" b="1" dirty="0" smtClean="0">
                <a:latin typeface="Arial Unicode MS" pitchFamily="34" charset="-128"/>
                <a:ea typeface="Arial Unicode MS" pitchFamily="34" charset="-128"/>
                <a:cs typeface="Arial Unicode MS" pitchFamily="34" charset="-128"/>
              </a:rPr>
              <a:t>négligence </a:t>
            </a:r>
            <a:r>
              <a:rPr lang="fr-FR" sz="4300" b="1" dirty="0" smtClean="0">
                <a:latin typeface="Arial Unicode MS" pitchFamily="34" charset="-128"/>
                <a:ea typeface="Arial Unicode MS" pitchFamily="34" charset="-128"/>
                <a:cs typeface="Arial Unicode MS" pitchFamily="34" charset="-128"/>
              </a:rPr>
              <a:t>et un </a:t>
            </a:r>
            <a:r>
              <a:rPr lang="fr-FR" sz="4300" b="1" dirty="0" smtClean="0">
                <a:latin typeface="Arial Unicode MS" pitchFamily="34" charset="-128"/>
                <a:ea typeface="Arial Unicode MS" pitchFamily="34" charset="-128"/>
                <a:cs typeface="Arial Unicode MS" pitchFamily="34" charset="-128"/>
              </a:rPr>
              <a:t>cœur partagé, </a:t>
            </a:r>
            <a:r>
              <a:rPr lang="fr-FR" sz="4300" b="1" dirty="0" smtClean="0">
                <a:latin typeface="Arial Unicode MS" pitchFamily="34" charset="-128"/>
                <a:ea typeface="Arial Unicode MS" pitchFamily="34" charset="-128"/>
                <a:cs typeface="Arial Unicode MS" pitchFamily="34" charset="-128"/>
              </a:rPr>
              <a:t>vous aurez bientôt la conviction que vous n’avancez pas et que vos </a:t>
            </a:r>
            <a:r>
              <a:rPr lang="fr-FR" sz="4300" b="1" dirty="0" smtClean="0">
                <a:latin typeface="Arial Unicode MS" pitchFamily="34" charset="-128"/>
                <a:ea typeface="Arial Unicode MS" pitchFamily="34" charset="-128"/>
                <a:cs typeface="Arial Unicode MS" pitchFamily="34" charset="-128"/>
              </a:rPr>
              <a:t>progrès </a:t>
            </a:r>
            <a:r>
              <a:rPr lang="fr-FR" sz="4300" b="1" dirty="0" smtClean="0">
                <a:latin typeface="Arial Unicode MS" pitchFamily="34" charset="-128"/>
                <a:ea typeface="Arial Unicode MS" pitchFamily="34" charset="-128"/>
                <a:cs typeface="Arial Unicode MS" pitchFamily="34" charset="-128"/>
              </a:rPr>
              <a:t>sont lents et </a:t>
            </a:r>
            <a:r>
              <a:rPr lang="fr-FR" sz="4300" b="1" dirty="0" smtClean="0">
                <a:latin typeface="Arial Unicode MS" pitchFamily="34" charset="-128"/>
                <a:ea typeface="Arial Unicode MS" pitchFamily="34" charset="-128"/>
                <a:cs typeface="Arial Unicode MS" pitchFamily="34" charset="-128"/>
              </a:rPr>
              <a:t>presque inexistants</a:t>
            </a:r>
            <a:r>
              <a:rPr lang="fr-FR" sz="4300" b="1" dirty="0" smtClean="0">
                <a:latin typeface="Arial Unicode MS" pitchFamily="34" charset="-128"/>
                <a:ea typeface="Arial Unicode MS" pitchFamily="34" charset="-128"/>
                <a:cs typeface="Arial Unicode MS" pitchFamily="34" charset="-128"/>
              </a:rPr>
              <a:t>. </a:t>
            </a:r>
            <a:endParaRPr lang="fr-FR" sz="4300" b="1" dirty="0" smtClean="0">
              <a:latin typeface="Arial Unicode MS" pitchFamily="34" charset="-128"/>
              <a:ea typeface="Arial Unicode MS" pitchFamily="34" charset="-128"/>
              <a:cs typeface="Arial Unicode MS" pitchFamily="34" charset="-128"/>
            </a:endParaRPr>
          </a:p>
          <a:p>
            <a:pPr lvl="0" algn="just"/>
            <a:r>
              <a:rPr lang="fr-FR" sz="4300" b="1" dirty="0" smtClean="0">
                <a:solidFill>
                  <a:srgbClr val="0D069A"/>
                </a:solidFill>
                <a:latin typeface="Arial Unicode MS" pitchFamily="34" charset="-128"/>
                <a:ea typeface="Arial Unicode MS" pitchFamily="34" charset="-128"/>
                <a:cs typeface="Arial Unicode MS" pitchFamily="34" charset="-128"/>
              </a:rPr>
              <a:t>Comme </a:t>
            </a:r>
            <a:r>
              <a:rPr lang="fr-FR" sz="4300" b="1" dirty="0" smtClean="0">
                <a:solidFill>
                  <a:srgbClr val="0D069A"/>
                </a:solidFill>
                <a:latin typeface="Arial Unicode MS" pitchFamily="34" charset="-128"/>
                <a:ea typeface="Arial Unicode MS" pitchFamily="34" charset="-128"/>
                <a:cs typeface="Arial Unicode MS" pitchFamily="34" charset="-128"/>
              </a:rPr>
              <a:t>les </a:t>
            </a:r>
            <a:r>
              <a:rPr lang="fr-FR" sz="4300" b="1" dirty="0" smtClean="0">
                <a:solidFill>
                  <a:srgbClr val="0D069A"/>
                </a:solidFill>
                <a:latin typeface="Arial Unicode MS" pitchFamily="34" charset="-128"/>
                <a:ea typeface="Arial Unicode MS" pitchFamily="34" charset="-128"/>
                <a:cs typeface="Arial Unicode MS" pitchFamily="34" charset="-128"/>
              </a:rPr>
              <a:t>Israélites </a:t>
            </a:r>
            <a:r>
              <a:rPr lang="fr-FR" sz="4300" b="1" dirty="0" smtClean="0">
                <a:solidFill>
                  <a:srgbClr val="0D069A"/>
                </a:solidFill>
                <a:latin typeface="Arial Unicode MS" pitchFamily="34" charset="-128"/>
                <a:ea typeface="Arial Unicode MS" pitchFamily="34" charset="-128"/>
                <a:cs typeface="Arial Unicode MS" pitchFamily="34" charset="-128"/>
              </a:rPr>
              <a:t>du temps d’ </a:t>
            </a:r>
            <a:r>
              <a:rPr lang="fr-FR" sz="4300" b="1" dirty="0" smtClean="0">
                <a:solidFill>
                  <a:srgbClr val="0D069A"/>
                </a:solidFill>
                <a:latin typeface="Arial Unicode MS" pitchFamily="34" charset="-128"/>
                <a:ea typeface="Arial Unicode MS" pitchFamily="34" charset="-128"/>
                <a:cs typeface="Arial Unicode MS" pitchFamily="34" charset="-128"/>
              </a:rPr>
              <a:t>Aggée, </a:t>
            </a:r>
            <a:r>
              <a:rPr lang="fr-FR" sz="4300" b="1" dirty="0" smtClean="0">
                <a:solidFill>
                  <a:srgbClr val="0D069A"/>
                </a:solidFill>
                <a:latin typeface="Arial Unicode MS" pitchFamily="34" charset="-128"/>
                <a:ea typeface="Arial Unicode MS" pitchFamily="34" charset="-128"/>
                <a:cs typeface="Arial Unicode MS" pitchFamily="34" charset="-128"/>
              </a:rPr>
              <a:t>vous avez l’impression d’être </a:t>
            </a:r>
            <a:r>
              <a:rPr lang="fr-FR" sz="4300" b="1" dirty="0" smtClean="0">
                <a:solidFill>
                  <a:srgbClr val="0D069A"/>
                </a:solidFill>
                <a:latin typeface="Arial Unicode MS" pitchFamily="34" charset="-128"/>
                <a:ea typeface="Arial Unicode MS" pitchFamily="34" charset="-128"/>
                <a:cs typeface="Arial Unicode MS" pitchFamily="34" charset="-128"/>
              </a:rPr>
              <a:t>barricadé, </a:t>
            </a:r>
            <a:r>
              <a:rPr lang="fr-FR" sz="4300" b="1" dirty="0" smtClean="0">
                <a:solidFill>
                  <a:srgbClr val="0D069A"/>
                </a:solidFill>
                <a:latin typeface="Arial Unicode MS" pitchFamily="34" charset="-128"/>
                <a:ea typeface="Arial Unicode MS" pitchFamily="34" charset="-128"/>
                <a:cs typeface="Arial Unicode MS" pitchFamily="34" charset="-128"/>
              </a:rPr>
              <a:t>rien ne semble bien </a:t>
            </a:r>
            <a:r>
              <a:rPr lang="fr-FR" sz="4300" b="1" dirty="0" smtClean="0">
                <a:solidFill>
                  <a:srgbClr val="0D069A"/>
                </a:solidFill>
                <a:latin typeface="Arial Unicode MS" pitchFamily="34" charset="-128"/>
                <a:ea typeface="Arial Unicode MS" pitchFamily="34" charset="-128"/>
                <a:cs typeface="Arial Unicode MS" pitchFamily="34" charset="-128"/>
              </a:rPr>
              <a:t>marché.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Aussitôt </a:t>
            </a:r>
            <a:r>
              <a:rPr lang="fr-FR" sz="4000" b="1" dirty="0" smtClean="0">
                <a:latin typeface="Arial Unicode MS" pitchFamily="34" charset="-128"/>
                <a:ea typeface="Arial Unicode MS" pitchFamily="34" charset="-128"/>
                <a:cs typeface="Arial Unicode MS" pitchFamily="34" charset="-128"/>
              </a:rPr>
              <a:t>que nous parvenons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économiser quelque </a:t>
            </a:r>
            <a:r>
              <a:rPr lang="fr-FR" sz="4000" b="1" dirty="0" smtClean="0">
                <a:latin typeface="Arial Unicode MS" pitchFamily="34" charset="-128"/>
                <a:ea typeface="Arial Unicode MS" pitchFamily="34" charset="-128"/>
                <a:cs typeface="Arial Unicode MS" pitchFamily="34" charset="-128"/>
              </a:rPr>
              <a:t>chose, </a:t>
            </a:r>
            <a:r>
              <a:rPr lang="fr-FR" sz="4000" b="1" dirty="0" smtClean="0">
                <a:latin typeface="Arial Unicode MS" pitchFamily="34" charset="-128"/>
                <a:ea typeface="Arial Unicode MS" pitchFamily="34" charset="-128"/>
                <a:cs typeface="Arial Unicode MS" pitchFamily="34" charset="-128"/>
              </a:rPr>
              <a:t>les problèmes surgissent de tout </a:t>
            </a:r>
            <a:r>
              <a:rPr lang="fr-FR" sz="4000" b="1" dirty="0" smtClean="0">
                <a:latin typeface="Arial Unicode MS" pitchFamily="34" charset="-128"/>
                <a:ea typeface="Arial Unicode MS" pitchFamily="34" charset="-128"/>
                <a:cs typeface="Arial Unicode MS" pitchFamily="34" charset="-128"/>
              </a:rPr>
              <a:t>coté. </a:t>
            </a: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Q</a:t>
            </a:r>
            <a:r>
              <a:rPr lang="fr-FR" sz="4000" b="1" dirty="0" smtClean="0">
                <a:solidFill>
                  <a:srgbClr val="0D069A"/>
                </a:solidFill>
                <a:latin typeface="Arial Unicode MS" pitchFamily="34" charset="-128"/>
                <a:ea typeface="Arial Unicode MS" pitchFamily="34" charset="-128"/>
                <a:cs typeface="Arial Unicode MS" pitchFamily="34" charset="-128"/>
              </a:rPr>
              <a:t>uand </a:t>
            </a:r>
            <a:r>
              <a:rPr lang="fr-FR" sz="4000" b="1" dirty="0" smtClean="0">
                <a:solidFill>
                  <a:srgbClr val="0D069A"/>
                </a:solidFill>
                <a:latin typeface="Arial Unicode MS" pitchFamily="34" charset="-128"/>
                <a:ea typeface="Arial Unicode MS" pitchFamily="34" charset="-128"/>
                <a:cs typeface="Arial Unicode MS" pitchFamily="34" charset="-128"/>
              </a:rPr>
              <a:t>ce n’est pas la voiture qui tombe en panne, c’est le chauffage, c’est la machine </a:t>
            </a:r>
            <a:r>
              <a:rPr lang="fr-FR" sz="4000" b="1" dirty="0" smtClean="0">
                <a:solidFill>
                  <a:srgbClr val="0D069A"/>
                </a:solidFill>
                <a:latin typeface="Arial Unicode MS" pitchFamily="34" charset="-128"/>
                <a:ea typeface="Arial Unicode MS" pitchFamily="34" charset="-128"/>
                <a:cs typeface="Arial Unicode MS" pitchFamily="34" charset="-128"/>
              </a:rPr>
              <a:t>à laver; </a:t>
            </a:r>
            <a:r>
              <a:rPr lang="fr-FR" sz="4000" b="1" dirty="0" smtClean="0">
                <a:solidFill>
                  <a:srgbClr val="0D069A"/>
                </a:solidFill>
                <a:latin typeface="Arial Unicode MS" pitchFamily="34" charset="-128"/>
                <a:ea typeface="Arial Unicode MS" pitchFamily="34" charset="-128"/>
                <a:cs typeface="Arial Unicode MS" pitchFamily="34" charset="-128"/>
              </a:rPr>
              <a:t>un enfant qui tombe </a:t>
            </a:r>
            <a:r>
              <a:rPr lang="fr-FR" sz="4000" b="1" dirty="0" smtClean="0">
                <a:solidFill>
                  <a:srgbClr val="0D069A"/>
                </a:solidFill>
                <a:latin typeface="Arial Unicode MS" pitchFamily="34" charset="-128"/>
                <a:ea typeface="Arial Unicode MS" pitchFamily="34" charset="-128"/>
                <a:cs typeface="Arial Unicode MS" pitchFamily="34" charset="-128"/>
              </a:rPr>
              <a:t>malade; </a:t>
            </a:r>
            <a:r>
              <a:rPr lang="fr-FR" sz="4000" b="1" dirty="0" smtClean="0">
                <a:solidFill>
                  <a:srgbClr val="0D069A"/>
                </a:solidFill>
                <a:latin typeface="Arial Unicode MS" pitchFamily="34" charset="-128"/>
                <a:ea typeface="Arial Unicode MS" pitchFamily="34" charset="-128"/>
                <a:cs typeface="Arial Unicode MS" pitchFamily="34" charset="-128"/>
              </a:rPr>
              <a:t>un appel d</a:t>
            </a:r>
            <a:r>
              <a:rPr lang="fr-FR" sz="4000" b="1" dirty="0" smtClean="0">
                <a:solidFill>
                  <a:srgbClr val="0D069A"/>
                </a:solidFill>
                <a:latin typeface="Arial Unicode MS" pitchFamily="34" charset="-128"/>
                <a:ea typeface="Arial Unicode MS" pitchFamily="34" charset="-128"/>
                <a:cs typeface="Arial Unicode MS" pitchFamily="34" charset="-128"/>
              </a:rPr>
              <a:t>’ Haïti </a:t>
            </a:r>
            <a:r>
              <a:rPr lang="fr-FR" sz="4000" b="1" dirty="0" smtClean="0">
                <a:solidFill>
                  <a:srgbClr val="0D069A"/>
                </a:solidFill>
                <a:latin typeface="Arial Unicode MS" pitchFamily="34" charset="-128"/>
                <a:ea typeface="Arial Unicode MS" pitchFamily="34" charset="-128"/>
                <a:cs typeface="Arial Unicode MS" pitchFamily="34" charset="-128"/>
              </a:rPr>
              <a:t>qui </a:t>
            </a:r>
            <a:r>
              <a:rPr lang="fr-FR" sz="4000" b="1" dirty="0" smtClean="0">
                <a:solidFill>
                  <a:srgbClr val="0D069A"/>
                </a:solidFill>
                <a:latin typeface="Arial Unicode MS" pitchFamily="34" charset="-128"/>
                <a:ea typeface="Arial Unicode MS" pitchFamily="34" charset="-128"/>
                <a:cs typeface="Arial Unicode MS" pitchFamily="34" charset="-128"/>
              </a:rPr>
              <a:t>dérange, </a:t>
            </a:r>
            <a:r>
              <a:rPr lang="fr-FR" sz="4000" b="1" dirty="0" err="1" smtClean="0">
                <a:solidFill>
                  <a:srgbClr val="0D069A"/>
                </a:solidFill>
                <a:latin typeface="Arial Unicode MS" pitchFamily="34" charset="-128"/>
                <a:ea typeface="Arial Unicode MS" pitchFamily="34" charset="-128"/>
                <a:cs typeface="Arial Unicode MS" pitchFamily="34" charset="-128"/>
              </a:rPr>
              <a:t>etc</a:t>
            </a:r>
            <a:r>
              <a:rPr lang="fr-FR" sz="4000" b="1" dirty="0" smtClean="0">
                <a:solidFill>
                  <a:srgbClr val="0D069A"/>
                </a:solidFill>
                <a:latin typeface="Arial Unicode MS" pitchFamily="34" charset="-128"/>
                <a:ea typeface="Arial Unicode MS" pitchFamily="34" charset="-128"/>
                <a:cs typeface="Arial Unicode MS" pitchFamily="34" charset="-128"/>
              </a:rPr>
              <a:t>, etc.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On </a:t>
            </a:r>
            <a:r>
              <a:rPr lang="fr-FR" sz="4000" b="1" dirty="0" smtClean="0">
                <a:latin typeface="Arial Unicode MS" pitchFamily="34" charset="-128"/>
                <a:ea typeface="Arial Unicode MS" pitchFamily="34" charset="-128"/>
                <a:cs typeface="Arial Unicode MS" pitchFamily="34" charset="-128"/>
              </a:rPr>
              <a:t>est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bout de souffle.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Pour </a:t>
            </a:r>
            <a:r>
              <a:rPr lang="fr-FR" sz="4000" b="1" dirty="0" smtClean="0">
                <a:latin typeface="Arial Unicode MS" pitchFamily="34" charset="-128"/>
                <a:ea typeface="Arial Unicode MS" pitchFamily="34" charset="-128"/>
                <a:cs typeface="Arial Unicode MS" pitchFamily="34" charset="-128"/>
              </a:rPr>
              <a:t>venir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bout de tout </a:t>
            </a:r>
            <a:r>
              <a:rPr lang="fr-FR" sz="4000" b="1" dirty="0" smtClean="0">
                <a:latin typeface="Arial Unicode MS" pitchFamily="34" charset="-128"/>
                <a:ea typeface="Arial Unicode MS" pitchFamily="34" charset="-128"/>
                <a:cs typeface="Arial Unicode MS" pitchFamily="34" charset="-128"/>
              </a:rPr>
              <a:t>cela, </a:t>
            </a:r>
            <a:r>
              <a:rPr lang="fr-FR" sz="4000" b="1" dirty="0" smtClean="0">
                <a:latin typeface="Arial Unicode MS" pitchFamily="34" charset="-128"/>
                <a:ea typeface="Arial Unicode MS" pitchFamily="34" charset="-128"/>
                <a:cs typeface="Arial Unicode MS" pitchFamily="34" charset="-128"/>
              </a:rPr>
              <a:t>on cherche des solutions partout : un second job or more </a:t>
            </a:r>
            <a:r>
              <a:rPr lang="fr-FR" sz="4000" b="1" dirty="0" smtClean="0">
                <a:latin typeface="Arial Unicode MS" pitchFamily="34" charset="-128"/>
                <a:ea typeface="Arial Unicode MS" pitchFamily="34" charset="-128"/>
                <a:cs typeface="Arial Unicode MS" pitchFamily="34" charset="-128"/>
              </a:rPr>
              <a:t>(</a:t>
            </a:r>
            <a:r>
              <a:rPr lang="fr-FR" sz="4000" b="1" dirty="0" err="1" smtClean="0">
                <a:latin typeface="Arial Unicode MS" pitchFamily="34" charset="-128"/>
                <a:ea typeface="Arial Unicode MS" pitchFamily="34" charset="-128"/>
                <a:cs typeface="Arial Unicode MS" pitchFamily="34" charset="-128"/>
              </a:rPr>
              <a:t>overtimes</a:t>
            </a:r>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et malgré </a:t>
            </a:r>
            <a:r>
              <a:rPr lang="fr-FR" sz="4000" b="1" dirty="0" smtClean="0">
                <a:latin typeface="Arial Unicode MS" pitchFamily="34" charset="-128"/>
                <a:ea typeface="Arial Unicode MS" pitchFamily="34" charset="-128"/>
                <a:cs typeface="Arial Unicode MS" pitchFamily="34" charset="-128"/>
              </a:rPr>
              <a:t>toutes </a:t>
            </a:r>
            <a:r>
              <a:rPr lang="fr-FR" sz="4000" b="1" dirty="0" smtClean="0">
                <a:latin typeface="Arial Unicode MS" pitchFamily="34" charset="-128"/>
                <a:ea typeface="Arial Unicode MS" pitchFamily="34" charset="-128"/>
                <a:cs typeface="Arial Unicode MS" pitchFamily="34" charset="-128"/>
              </a:rPr>
              <a:t>ces rentrées le </a:t>
            </a:r>
            <a:r>
              <a:rPr lang="fr-FR" sz="4000" b="1" dirty="0" smtClean="0">
                <a:latin typeface="Arial Unicode MS" pitchFamily="34" charset="-128"/>
                <a:ea typeface="Arial Unicode MS" pitchFamily="34" charset="-128"/>
                <a:cs typeface="Arial Unicode MS" pitchFamily="34" charset="-128"/>
              </a:rPr>
              <a:t>fossé </a:t>
            </a:r>
            <a:r>
              <a:rPr lang="fr-FR" sz="4000" b="1" dirty="0" smtClean="0">
                <a:latin typeface="Arial Unicode MS" pitchFamily="34" charset="-128"/>
                <a:ea typeface="Arial Unicode MS" pitchFamily="34" charset="-128"/>
                <a:cs typeface="Arial Unicode MS" pitchFamily="34" charset="-128"/>
              </a:rPr>
              <a:t>semble s’agrandir, s’élargir. </a:t>
            </a:r>
            <a:endParaRPr lang="fr-FR"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Les mêmes </a:t>
            </a:r>
            <a:r>
              <a:rPr lang="fr-FR" sz="4000" b="1" dirty="0" smtClean="0">
                <a:solidFill>
                  <a:srgbClr val="0D069A"/>
                </a:solidFill>
                <a:latin typeface="Arial Unicode MS" pitchFamily="34" charset="-128"/>
                <a:ea typeface="Arial Unicode MS" pitchFamily="34" charset="-128"/>
                <a:cs typeface="Arial Unicode MS" pitchFamily="34" charset="-128"/>
              </a:rPr>
              <a:t>causes produisent les </a:t>
            </a:r>
            <a:r>
              <a:rPr lang="fr-FR" sz="4000" b="1" dirty="0" smtClean="0">
                <a:solidFill>
                  <a:srgbClr val="0D069A"/>
                </a:solidFill>
                <a:latin typeface="Arial Unicode MS" pitchFamily="34" charset="-128"/>
                <a:ea typeface="Arial Unicode MS" pitchFamily="34" charset="-128"/>
                <a:cs typeface="Arial Unicode MS" pitchFamily="34" charset="-128"/>
              </a:rPr>
              <a:t>mêmes </a:t>
            </a:r>
            <a:r>
              <a:rPr lang="fr-FR" sz="4000" b="1" dirty="0" smtClean="0">
                <a:solidFill>
                  <a:srgbClr val="0D069A"/>
                </a:solidFill>
                <a:latin typeface="Arial Unicode MS" pitchFamily="34" charset="-128"/>
                <a:ea typeface="Arial Unicode MS" pitchFamily="34" charset="-128"/>
                <a:cs typeface="Arial Unicode MS" pitchFamily="34" charset="-128"/>
              </a:rPr>
              <a:t>effets.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Nous </a:t>
            </a:r>
            <a:r>
              <a:rPr lang="fr-FR" sz="4000" b="1" dirty="0" smtClean="0">
                <a:latin typeface="Arial Unicode MS" pitchFamily="34" charset="-128"/>
                <a:ea typeface="Arial Unicode MS" pitchFamily="34" charset="-128"/>
                <a:cs typeface="Arial Unicode MS" pitchFamily="34" charset="-128"/>
              </a:rPr>
              <a:t>sommes comme des fous qui font les </a:t>
            </a:r>
            <a:r>
              <a:rPr lang="fr-FR" sz="4000" b="1" dirty="0" smtClean="0">
                <a:latin typeface="Arial Unicode MS" pitchFamily="34" charset="-128"/>
                <a:ea typeface="Arial Unicode MS" pitchFamily="34" charset="-128"/>
                <a:cs typeface="Arial Unicode MS" pitchFamily="34" charset="-128"/>
              </a:rPr>
              <a:t>mêmes </a:t>
            </a:r>
            <a:r>
              <a:rPr lang="fr-FR" sz="4000" b="1" dirty="0" smtClean="0">
                <a:latin typeface="Arial Unicode MS" pitchFamily="34" charset="-128"/>
                <a:ea typeface="Arial Unicode MS" pitchFamily="34" charset="-128"/>
                <a:cs typeface="Arial Unicode MS" pitchFamily="34" charset="-128"/>
              </a:rPr>
              <a:t>choses et qui s’attendent </a:t>
            </a:r>
            <a:r>
              <a:rPr lang="fr-FR" sz="4000" b="1" dirty="0" smtClean="0">
                <a:latin typeface="Arial Unicode MS" pitchFamily="34" charset="-128"/>
                <a:ea typeface="Arial Unicode MS" pitchFamily="34" charset="-128"/>
                <a:cs typeface="Arial Unicode MS" pitchFamily="34" charset="-128"/>
              </a:rPr>
              <a:t>à </a:t>
            </a:r>
            <a:r>
              <a:rPr lang="fr-FR" sz="4000" b="1" dirty="0" smtClean="0">
                <a:latin typeface="Arial Unicode MS" pitchFamily="34" charset="-128"/>
                <a:ea typeface="Arial Unicode MS" pitchFamily="34" charset="-128"/>
                <a:cs typeface="Arial Unicode MS" pitchFamily="34" charset="-128"/>
              </a:rPr>
              <a:t>des résultats différents. </a:t>
            </a:r>
            <a:endParaRPr lang="fr-FR" sz="4000" b="1" dirty="0" smtClean="0">
              <a:latin typeface="Arial Unicode MS" pitchFamily="34" charset="-128"/>
              <a:ea typeface="Arial Unicode MS" pitchFamily="34" charset="-128"/>
              <a:cs typeface="Arial Unicode MS" pitchFamily="34" charset="-128"/>
            </a:endParaRPr>
          </a:p>
          <a:p>
            <a:pPr lvl="0" algn="just"/>
            <a:r>
              <a:rPr lang="en-US" sz="4000" b="1" dirty="0" err="1" smtClean="0">
                <a:solidFill>
                  <a:srgbClr val="0D069A"/>
                </a:solidFill>
                <a:latin typeface="Copperplate Gothic Light" pitchFamily="34" charset="0"/>
                <a:ea typeface="Arial Unicode MS" pitchFamily="34" charset="-128"/>
                <a:cs typeface="Arial Unicode MS" pitchFamily="34" charset="-128"/>
              </a:rPr>
              <a:t>C’est</a:t>
            </a:r>
            <a:r>
              <a:rPr lang="en-US" sz="4000" b="1" dirty="0" smtClean="0">
                <a:solidFill>
                  <a:srgbClr val="0D069A"/>
                </a:solidFill>
                <a:latin typeface="Copperplate Gothic Light" pitchFamily="34" charset="0"/>
                <a:ea typeface="Arial Unicode MS" pitchFamily="34" charset="-128"/>
                <a:cs typeface="Arial Unicode MS" pitchFamily="34" charset="-128"/>
              </a:rPr>
              <a:t> </a:t>
            </a:r>
            <a:r>
              <a:rPr lang="en-US" sz="4000" b="1" dirty="0" err="1" smtClean="0">
                <a:solidFill>
                  <a:srgbClr val="0D069A"/>
                </a:solidFill>
                <a:latin typeface="Copperplate Gothic Light" pitchFamily="34" charset="0"/>
                <a:ea typeface="Arial Unicode MS" pitchFamily="34" charset="-128"/>
                <a:cs typeface="Arial Unicode MS" pitchFamily="34" charset="-128"/>
              </a:rPr>
              <a:t>toute</a:t>
            </a:r>
            <a:r>
              <a:rPr lang="en-US" sz="4000" b="1" dirty="0" smtClean="0">
                <a:solidFill>
                  <a:srgbClr val="0D069A"/>
                </a:solidFill>
                <a:latin typeface="Copperplate Gothic Light" pitchFamily="34" charset="0"/>
                <a:ea typeface="Arial Unicode MS" pitchFamily="34" charset="-128"/>
                <a:cs typeface="Arial Unicode MS" pitchFamily="34" charset="-128"/>
              </a:rPr>
              <a:t> affaire </a:t>
            </a:r>
            <a:r>
              <a:rPr lang="en-US" sz="4000" b="1" dirty="0" err="1" smtClean="0">
                <a:solidFill>
                  <a:srgbClr val="0D069A"/>
                </a:solidFill>
                <a:latin typeface="Copperplate Gothic Light" pitchFamily="34" charset="0"/>
                <a:ea typeface="Arial Unicode MS" pitchFamily="34" charset="-128"/>
                <a:cs typeface="Arial Unicode MS" pitchFamily="34" charset="-128"/>
              </a:rPr>
              <a:t>coucou</a:t>
            </a:r>
            <a:r>
              <a:rPr lang="en-US" sz="4000" b="1" dirty="0" smtClean="0">
                <a:solidFill>
                  <a:srgbClr val="0D069A"/>
                </a:solidFill>
                <a:latin typeface="Copperplate Gothic Light" pitchFamily="34" charset="0"/>
                <a:ea typeface="Arial Unicode MS" pitchFamily="34" charset="-128"/>
                <a:cs typeface="Arial Unicode MS" pitchFamily="34" charset="-128"/>
              </a:rPr>
              <a:t>!</a:t>
            </a:r>
            <a:endParaRPr lang="en-US" sz="4000" b="1" dirty="0" smtClean="0">
              <a:solidFill>
                <a:srgbClr val="0D069A"/>
              </a:solidFill>
              <a:latin typeface="Copperplate Gothic Light"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Ps </a:t>
            </a:r>
            <a:r>
              <a:rPr lang="en-US" sz="4400" b="1" dirty="0" smtClean="0">
                <a:latin typeface="Arial Unicode MS" pitchFamily="34" charset="-128"/>
                <a:ea typeface="Arial Unicode MS" pitchFamily="34" charset="-128"/>
                <a:cs typeface="Arial Unicode MS" pitchFamily="34" charset="-128"/>
              </a:rPr>
              <a:t>127: 1-2 “ Unless the Lord builds the house its builders labor in vain. Unless the Lord watches over the city the watchmen stand guard in vain.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0D069A"/>
                </a:solidFill>
                <a:latin typeface="Arial Unicode MS" pitchFamily="34" charset="-128"/>
                <a:ea typeface="Arial Unicode MS" pitchFamily="34" charset="-128"/>
                <a:cs typeface="Arial Unicode MS" pitchFamily="34" charset="-128"/>
              </a:rPr>
              <a:t>In </a:t>
            </a:r>
            <a:r>
              <a:rPr lang="en-US" sz="4400" b="1" dirty="0" smtClean="0">
                <a:solidFill>
                  <a:srgbClr val="0D069A"/>
                </a:solidFill>
                <a:latin typeface="Arial Unicode MS" pitchFamily="34" charset="-128"/>
                <a:ea typeface="Arial Unicode MS" pitchFamily="34" charset="-128"/>
                <a:cs typeface="Arial Unicode MS" pitchFamily="34" charset="-128"/>
              </a:rPr>
              <a:t>vain you rise early and stay up late toiling for </a:t>
            </a:r>
            <a:r>
              <a:rPr lang="en-US" sz="4400" b="1" dirty="0" smtClean="0">
                <a:solidFill>
                  <a:srgbClr val="0D069A"/>
                </a:solidFill>
                <a:latin typeface="Arial Unicode MS" pitchFamily="34" charset="-128"/>
                <a:ea typeface="Arial Unicode MS" pitchFamily="34" charset="-128"/>
                <a:cs typeface="Arial Unicode MS" pitchFamily="34" charset="-128"/>
              </a:rPr>
              <a:t>food </a:t>
            </a:r>
            <a:r>
              <a:rPr lang="en-US" sz="4400" b="1" dirty="0" smtClean="0">
                <a:solidFill>
                  <a:srgbClr val="0D069A"/>
                </a:solidFill>
                <a:latin typeface="Arial Unicode MS" pitchFamily="34" charset="-128"/>
                <a:ea typeface="Arial Unicode MS" pitchFamily="34" charset="-128"/>
                <a:cs typeface="Arial Unicode MS" pitchFamily="34" charset="-128"/>
              </a:rPr>
              <a:t>to eat- for he grants sleep to those he loves. </a:t>
            </a:r>
            <a:r>
              <a:rPr lang="fr-FR" sz="4400" b="1" dirty="0" smtClean="0">
                <a:solidFill>
                  <a:srgbClr val="0D069A"/>
                </a:solidFill>
                <a:latin typeface="Arial Unicode MS" pitchFamily="34" charset="-128"/>
                <a:ea typeface="Arial Unicode MS" pitchFamily="34" charset="-128"/>
                <a:cs typeface="Arial Unicode MS" pitchFamily="34" charset="-128"/>
              </a:rPr>
              <a:t>“</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solidFill>
                  <a:srgbClr val="0D069A"/>
                </a:solidFill>
                <a:latin typeface="Arial Unicode MS" pitchFamily="34" charset="-128"/>
                <a:ea typeface="Arial Unicode MS" pitchFamily="34" charset="-128"/>
                <a:cs typeface="Arial Unicode MS" pitchFamily="34" charset="-128"/>
              </a:rPr>
              <a:t>Financial </a:t>
            </a:r>
            <a:r>
              <a:rPr lang="fr-FR" sz="4000" b="1" dirty="0" err="1" smtClean="0">
                <a:solidFill>
                  <a:srgbClr val="0D069A"/>
                </a:solidFill>
                <a:latin typeface="Arial Unicode MS" pitchFamily="34" charset="-128"/>
                <a:ea typeface="Arial Unicode MS" pitchFamily="34" charset="-128"/>
                <a:cs typeface="Arial Unicode MS" pitchFamily="34" charset="-128"/>
              </a:rPr>
              <a:t>problems</a:t>
            </a:r>
            <a:r>
              <a:rPr lang="fr-FR" sz="4000" b="1" dirty="0" smtClean="0">
                <a:solidFill>
                  <a:srgbClr val="0D069A"/>
                </a:solidFill>
                <a:latin typeface="Arial Unicode MS" pitchFamily="34" charset="-128"/>
                <a:ea typeface="Arial Unicode MS" pitchFamily="34" charset="-128"/>
                <a:cs typeface="Arial Unicode MS" pitchFamily="34" charset="-128"/>
              </a:rPr>
              <a:t> are </a:t>
            </a:r>
            <a:r>
              <a:rPr lang="fr-FR" sz="4000" b="1" dirty="0" err="1" smtClean="0">
                <a:solidFill>
                  <a:srgbClr val="0D069A"/>
                </a:solidFill>
                <a:latin typeface="Arial Unicode MS" pitchFamily="34" charset="-128"/>
                <a:ea typeface="Arial Unicode MS" pitchFamily="34" charset="-128"/>
                <a:cs typeface="Arial Unicode MS" pitchFamily="34" charset="-128"/>
              </a:rPr>
              <a:t>like</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hell</a:t>
            </a:r>
            <a:r>
              <a:rPr lang="fr-FR" sz="4000" b="1" dirty="0" smtClean="0">
                <a:solidFill>
                  <a:srgbClr val="0D069A"/>
                </a:solidFill>
                <a:latin typeface="Arial Unicode MS" pitchFamily="34" charset="-128"/>
                <a:ea typeface="Arial Unicode MS" pitchFamily="34" charset="-128"/>
                <a:cs typeface="Arial Unicode MS" pitchFamily="34" charset="-128"/>
              </a:rPr>
              <a:t>.  </a:t>
            </a:r>
          </a:p>
          <a:p>
            <a:pPr algn="just"/>
            <a:r>
              <a:rPr lang="fr-FR" sz="4000" b="1" dirty="0" smtClean="0">
                <a:latin typeface="Arial Unicode MS" pitchFamily="34" charset="-128"/>
                <a:ea typeface="Arial Unicode MS" pitchFamily="34" charset="-128"/>
                <a:cs typeface="Arial Unicode MS" pitchFamily="34" charset="-128"/>
              </a:rPr>
              <a:t>Quand </a:t>
            </a:r>
            <a:r>
              <a:rPr lang="fr-FR" sz="4000" b="1" dirty="0" smtClean="0">
                <a:latin typeface="Arial Unicode MS" pitchFamily="34" charset="-128"/>
                <a:ea typeface="Arial Unicode MS" pitchFamily="34" charset="-128"/>
                <a:cs typeface="Arial Unicode MS" pitchFamily="34" charset="-128"/>
              </a:rPr>
              <a:t>on ne peut pas </a:t>
            </a:r>
            <a:r>
              <a:rPr lang="fr-FR" sz="4000" b="1" dirty="0" smtClean="0">
                <a:latin typeface="Arial Unicode MS" pitchFamily="34" charset="-128"/>
                <a:ea typeface="Arial Unicode MS" pitchFamily="34" charset="-128"/>
                <a:cs typeface="Arial Unicode MS" pitchFamily="34" charset="-128"/>
              </a:rPr>
              <a:t>régulièrement </a:t>
            </a:r>
            <a:r>
              <a:rPr lang="fr-FR" sz="4000" b="1" dirty="0" smtClean="0">
                <a:latin typeface="Arial Unicode MS" pitchFamily="34" charset="-128"/>
                <a:ea typeface="Arial Unicode MS" pitchFamily="34" charset="-128"/>
                <a:cs typeface="Arial Unicode MS" pitchFamily="34" charset="-128"/>
              </a:rPr>
              <a:t>payer le loyer, </a:t>
            </a:r>
            <a:r>
              <a:rPr lang="fr-FR" sz="4000" b="1" dirty="0" smtClean="0">
                <a:latin typeface="Arial Unicode MS" pitchFamily="34" charset="-128"/>
                <a:ea typeface="Arial Unicode MS" pitchFamily="34" charset="-128"/>
                <a:cs typeface="Arial Unicode MS" pitchFamily="34" charset="-128"/>
              </a:rPr>
              <a:t>l’hypothèque, </a:t>
            </a:r>
            <a:r>
              <a:rPr lang="fr-FR" sz="4000" b="1" dirty="0" smtClean="0">
                <a:latin typeface="Arial Unicode MS" pitchFamily="34" charset="-128"/>
                <a:ea typeface="Arial Unicode MS" pitchFamily="34" charset="-128"/>
                <a:cs typeface="Arial Unicode MS" pitchFamily="34" charset="-128"/>
              </a:rPr>
              <a:t>les factures pour l’eau, l</a:t>
            </a:r>
            <a:r>
              <a:rPr lang="fr-FR" sz="4000" b="1" dirty="0" smtClean="0">
                <a:latin typeface="Arial Unicode MS" pitchFamily="34" charset="-128"/>
                <a:ea typeface="Arial Unicode MS" pitchFamily="34" charset="-128"/>
                <a:cs typeface="Arial Unicode MS" pitchFamily="34" charset="-128"/>
              </a:rPr>
              <a:t>’ électricité, </a:t>
            </a:r>
            <a:r>
              <a:rPr lang="fr-FR" sz="4000" b="1" dirty="0" smtClean="0">
                <a:latin typeface="Arial Unicode MS" pitchFamily="34" charset="-128"/>
                <a:ea typeface="Arial Unicode MS" pitchFamily="34" charset="-128"/>
                <a:cs typeface="Arial Unicode MS" pitchFamily="34" charset="-128"/>
              </a:rPr>
              <a:t>le chauffage, l’écolage, les soins des enfants cela </a:t>
            </a:r>
            <a:r>
              <a:rPr lang="fr-FR" sz="4000" b="1" dirty="0" smtClean="0">
                <a:latin typeface="Arial Unicode MS" pitchFamily="34" charset="-128"/>
                <a:ea typeface="Arial Unicode MS" pitchFamily="34" charset="-128"/>
                <a:cs typeface="Arial Unicode MS" pitchFamily="34" charset="-128"/>
              </a:rPr>
              <a:t>dérange. </a:t>
            </a:r>
          </a:p>
          <a:p>
            <a:pPr algn="just"/>
            <a:r>
              <a:rPr lang="fr-FR" sz="4000" b="1" dirty="0" smtClean="0">
                <a:solidFill>
                  <a:srgbClr val="0D069A"/>
                </a:solidFill>
                <a:latin typeface="Arial Unicode MS" pitchFamily="34" charset="-128"/>
                <a:ea typeface="Arial Unicode MS" pitchFamily="34" charset="-128"/>
                <a:cs typeface="Arial Unicode MS" pitchFamily="34" charset="-128"/>
              </a:rPr>
              <a:t>En </a:t>
            </a:r>
            <a:r>
              <a:rPr lang="fr-FR" sz="4000" b="1" dirty="0" smtClean="0">
                <a:solidFill>
                  <a:srgbClr val="0D069A"/>
                </a:solidFill>
                <a:latin typeface="Arial Unicode MS" pitchFamily="34" charset="-128"/>
                <a:ea typeface="Arial Unicode MS" pitchFamily="34" charset="-128"/>
                <a:cs typeface="Arial Unicode MS" pitchFamily="34" charset="-128"/>
              </a:rPr>
              <a:t>des temps si difficiles plus que jamais nous devons apprendre </a:t>
            </a:r>
            <a:r>
              <a:rPr lang="fr-FR" sz="4000" b="1" dirty="0" smtClean="0">
                <a:solidFill>
                  <a:srgbClr val="0D069A"/>
                </a:solidFill>
                <a:latin typeface="Arial Unicode MS" pitchFamily="34" charset="-128"/>
                <a:ea typeface="Arial Unicode MS" pitchFamily="34" charset="-128"/>
                <a:cs typeface="Arial Unicode MS" pitchFamily="34" charset="-128"/>
              </a:rPr>
              <a:t>à </a:t>
            </a:r>
            <a:r>
              <a:rPr lang="fr-FR" sz="4000" b="1" dirty="0" smtClean="0">
                <a:solidFill>
                  <a:srgbClr val="0D069A"/>
                </a:solidFill>
                <a:latin typeface="Arial Unicode MS" pitchFamily="34" charset="-128"/>
                <a:ea typeface="Arial Unicode MS" pitchFamily="34" charset="-128"/>
                <a:cs typeface="Arial Unicode MS" pitchFamily="34" charset="-128"/>
              </a:rPr>
              <a:t>compter sur Dieu et non sur notre propre force. </a:t>
            </a:r>
            <a:endParaRPr lang="fr-FR"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Realistically, we cannot make it without God on board. </a:t>
            </a:r>
          </a:p>
          <a:p>
            <a:pPr algn="just"/>
            <a:r>
              <a:rPr lang="fr-FR" sz="4000" b="1" dirty="0" smtClean="0">
                <a:solidFill>
                  <a:srgbClr val="0D069A"/>
                </a:solidFill>
                <a:latin typeface="Arial Unicode MS" pitchFamily="34" charset="-128"/>
                <a:ea typeface="Arial Unicode MS" pitchFamily="34" charset="-128"/>
                <a:cs typeface="Arial Unicode MS" pitchFamily="34" charset="-128"/>
              </a:rPr>
              <a:t>Il </a:t>
            </a:r>
            <a:r>
              <a:rPr lang="fr-FR" sz="4000" b="1" dirty="0" smtClean="0">
                <a:solidFill>
                  <a:srgbClr val="0D069A"/>
                </a:solidFill>
                <a:latin typeface="Arial Unicode MS" pitchFamily="34" charset="-128"/>
                <a:ea typeface="Arial Unicode MS" pitchFamily="34" charset="-128"/>
                <a:cs typeface="Arial Unicode MS" pitchFamily="34" charset="-128"/>
              </a:rPr>
              <a:t>nous faut apprendre </a:t>
            </a:r>
            <a:r>
              <a:rPr lang="fr-FR" sz="4000" b="1" dirty="0" smtClean="0">
                <a:solidFill>
                  <a:srgbClr val="0D069A"/>
                </a:solidFill>
                <a:latin typeface="Arial Unicode MS" pitchFamily="34" charset="-128"/>
                <a:ea typeface="Arial Unicode MS" pitchFamily="34" charset="-128"/>
                <a:cs typeface="Arial Unicode MS" pitchFamily="34" charset="-128"/>
              </a:rPr>
              <a:t>à obéir </a:t>
            </a:r>
            <a:r>
              <a:rPr lang="fr-FR" sz="4000" b="1" dirty="0" smtClean="0">
                <a:solidFill>
                  <a:srgbClr val="0D069A"/>
                </a:solidFill>
                <a:latin typeface="Arial Unicode MS" pitchFamily="34" charset="-128"/>
                <a:ea typeface="Arial Unicode MS" pitchFamily="34" charset="-128"/>
                <a:cs typeface="Arial Unicode MS" pitchFamily="34" charset="-128"/>
              </a:rPr>
              <a:t>et mettre Dieu </a:t>
            </a:r>
            <a:r>
              <a:rPr lang="fr-FR" sz="4000" b="1" dirty="0" smtClean="0">
                <a:solidFill>
                  <a:srgbClr val="0D069A"/>
                </a:solidFill>
                <a:latin typeface="Arial Unicode MS" pitchFamily="34" charset="-128"/>
                <a:ea typeface="Arial Unicode MS" pitchFamily="34" charset="-128"/>
                <a:cs typeface="Arial Unicode MS" pitchFamily="34" charset="-128"/>
              </a:rPr>
              <a:t>à </a:t>
            </a:r>
            <a:r>
              <a:rPr lang="fr-FR" sz="4000" b="1" dirty="0" smtClean="0">
                <a:solidFill>
                  <a:srgbClr val="0D069A"/>
                </a:solidFill>
                <a:latin typeface="Arial Unicode MS" pitchFamily="34" charset="-128"/>
                <a:ea typeface="Arial Unicode MS" pitchFamily="34" charset="-128"/>
                <a:cs typeface="Arial Unicode MS" pitchFamily="34" charset="-128"/>
              </a:rPr>
              <a:t>l’épreuve pour être secouru dans tous nos besoins. </a:t>
            </a:r>
            <a:endParaRPr lang="fr-FR" sz="40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000" b="1" dirty="0" smtClean="0">
                <a:solidFill>
                  <a:srgbClr val="0D069A"/>
                </a:solidFill>
                <a:latin typeface="Arial Unicode MS" pitchFamily="34" charset="-128"/>
                <a:ea typeface="Arial Unicode MS" pitchFamily="34" charset="-128"/>
                <a:cs typeface="Arial Unicode MS" pitchFamily="34" charset="-128"/>
              </a:rPr>
              <a:t>Il </a:t>
            </a:r>
            <a:r>
              <a:rPr lang="fr-FR" sz="4000" b="1" dirty="0" smtClean="0">
                <a:solidFill>
                  <a:srgbClr val="0D069A"/>
                </a:solidFill>
                <a:latin typeface="Arial Unicode MS" pitchFamily="34" charset="-128"/>
                <a:ea typeface="Arial Unicode MS" pitchFamily="34" charset="-128"/>
                <a:cs typeface="Arial Unicode MS" pitchFamily="34" charset="-128"/>
              </a:rPr>
              <a:t>est </a:t>
            </a:r>
            <a:r>
              <a:rPr lang="fr-FR" sz="4000" b="1" dirty="0" smtClean="0">
                <a:solidFill>
                  <a:srgbClr val="0D069A"/>
                </a:solidFill>
                <a:latin typeface="Arial Unicode MS" pitchFamily="34" charset="-128"/>
                <a:ea typeface="Arial Unicode MS" pitchFamily="34" charset="-128"/>
                <a:cs typeface="Arial Unicode MS" pitchFamily="34" charset="-128"/>
              </a:rPr>
              <a:t>fidèle. </a:t>
            </a:r>
          </a:p>
          <a:p>
            <a:pPr algn="just"/>
            <a:r>
              <a:rPr lang="fr-FR" sz="4000" b="1" dirty="0" smtClean="0">
                <a:latin typeface="Arial Unicode MS" pitchFamily="34" charset="-128"/>
                <a:ea typeface="Arial Unicode MS" pitchFamily="34" charset="-128"/>
                <a:cs typeface="Arial Unicode MS" pitchFamily="34" charset="-128"/>
              </a:rPr>
              <a:t>Si </a:t>
            </a:r>
            <a:r>
              <a:rPr lang="fr-FR" sz="4000" b="1" dirty="0" smtClean="0">
                <a:latin typeface="Arial Unicode MS" pitchFamily="34" charset="-128"/>
                <a:ea typeface="Arial Unicode MS" pitchFamily="34" charset="-128"/>
                <a:cs typeface="Arial Unicode MS" pitchFamily="34" charset="-128"/>
              </a:rPr>
              <a:t>nous sommes infidèles c’est nous qui </a:t>
            </a:r>
            <a:r>
              <a:rPr lang="fr-FR" sz="4000" b="1" dirty="0" smtClean="0">
                <a:latin typeface="Arial Unicode MS" pitchFamily="34" charset="-128"/>
                <a:ea typeface="Arial Unicode MS" pitchFamily="34" charset="-128"/>
                <a:cs typeface="Arial Unicode MS" pitchFamily="34" charset="-128"/>
              </a:rPr>
              <a:t>serons éprouvés</a:t>
            </a:r>
            <a:r>
              <a:rPr lang="fr-FR" sz="4000" b="1" dirty="0" smtClean="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0" indent="0" algn="ctr">
              <a:buNone/>
            </a:pPr>
            <a:r>
              <a:rPr lang="fr-FR" sz="4800" b="1" dirty="0" smtClean="0">
                <a:solidFill>
                  <a:srgbClr val="FF0000"/>
                </a:solidFill>
                <a:latin typeface="Arial Unicode MS" pitchFamily="34" charset="-128"/>
                <a:ea typeface="Arial Unicode MS" pitchFamily="34" charset="-128"/>
                <a:cs typeface="Arial Unicode MS" pitchFamily="34" charset="-128"/>
              </a:rPr>
              <a:t>DES CHRÉTIENS NÉGLIGENTS </a:t>
            </a:r>
            <a:r>
              <a:rPr lang="fr-FR" sz="4800" b="1" dirty="0" smtClean="0">
                <a:solidFill>
                  <a:srgbClr val="FF0000"/>
                </a:solidFill>
                <a:latin typeface="Arial Unicode MS" pitchFamily="34" charset="-128"/>
                <a:ea typeface="Arial Unicode MS" pitchFamily="34" charset="-128"/>
                <a:cs typeface="Arial Unicode MS" pitchFamily="34" charset="-128"/>
              </a:rPr>
              <a:t>,</a:t>
            </a:r>
          </a:p>
          <a:p>
            <a:pPr marL="0" indent="0" algn="ctr">
              <a:buNone/>
            </a:pPr>
            <a:r>
              <a:rPr lang="fr-FR" sz="4800" b="1" dirty="0" smtClean="0">
                <a:solidFill>
                  <a:srgbClr val="FF0000"/>
                </a:solidFill>
                <a:latin typeface="Arial Unicode MS" pitchFamily="34" charset="-128"/>
                <a:ea typeface="Arial Unicode MS" pitchFamily="34" charset="-128"/>
                <a:cs typeface="Arial Unicode MS" pitchFamily="34" charset="-128"/>
              </a:rPr>
              <a:t> </a:t>
            </a:r>
            <a:r>
              <a:rPr lang="fr-FR" sz="4800" b="1" dirty="0" smtClean="0">
                <a:solidFill>
                  <a:schemeClr val="tx1"/>
                </a:solidFill>
                <a:latin typeface="Arial Unicode MS" pitchFamily="34" charset="-128"/>
                <a:ea typeface="Arial Unicode MS" pitchFamily="34" charset="-128"/>
                <a:cs typeface="Arial Unicode MS" pitchFamily="34" charset="-128"/>
              </a:rPr>
              <a:t>SELFISH ET FAIBLE DANS LA </a:t>
            </a:r>
            <a:r>
              <a:rPr lang="fr-FR" sz="4800" b="1" dirty="0" smtClean="0">
                <a:solidFill>
                  <a:schemeClr val="tx1"/>
                </a:solidFill>
                <a:latin typeface="Arial Unicode MS" pitchFamily="34" charset="-128"/>
                <a:ea typeface="Arial Unicode MS" pitchFamily="34" charset="-128"/>
                <a:cs typeface="Arial Unicode MS" pitchFamily="34" charset="-128"/>
              </a:rPr>
              <a:t>FOI</a:t>
            </a:r>
            <a:endParaRPr lang="en-US" sz="4800" b="1"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Dans le livre d’ </a:t>
            </a:r>
            <a:r>
              <a:rPr lang="fr-FR" sz="4800" b="1" dirty="0" smtClean="0">
                <a:solidFill>
                  <a:srgbClr val="0D069A"/>
                </a:solidFill>
                <a:latin typeface="Arial Unicode MS" pitchFamily="34" charset="-128"/>
                <a:ea typeface="Arial Unicode MS" pitchFamily="34" charset="-128"/>
                <a:cs typeface="Arial Unicode MS" pitchFamily="34" charset="-128"/>
              </a:rPr>
              <a:t>Aggée </a:t>
            </a:r>
            <a:r>
              <a:rPr lang="fr-FR" sz="4800" b="1" dirty="0" smtClean="0">
                <a:solidFill>
                  <a:srgbClr val="0D069A"/>
                </a:solidFill>
                <a:latin typeface="Arial Unicode MS" pitchFamily="34" charset="-128"/>
                <a:ea typeface="Arial Unicode MS" pitchFamily="34" charset="-128"/>
                <a:cs typeface="Arial Unicode MS" pitchFamily="34" charset="-128"/>
              </a:rPr>
              <a:t>nous sommes en face d’une communauté troublée parce qu’elle n’a pas </a:t>
            </a:r>
            <a:r>
              <a:rPr lang="fr-FR" sz="4800" b="1" dirty="0" smtClean="0">
                <a:solidFill>
                  <a:srgbClr val="0D069A"/>
                </a:solidFill>
                <a:latin typeface="Arial Unicode MS" pitchFamily="34" charset="-128"/>
                <a:ea typeface="Arial Unicode MS" pitchFamily="34" charset="-128"/>
                <a:cs typeface="Arial Unicode MS" pitchFamily="34" charset="-128"/>
              </a:rPr>
              <a:t>appris à </a:t>
            </a:r>
            <a:r>
              <a:rPr lang="fr-FR" sz="4800" b="1" dirty="0" smtClean="0">
                <a:solidFill>
                  <a:srgbClr val="0D069A"/>
                </a:solidFill>
                <a:latin typeface="Arial Unicode MS" pitchFamily="34" charset="-128"/>
                <a:ea typeface="Arial Unicode MS" pitchFamily="34" charset="-128"/>
                <a:cs typeface="Arial Unicode MS" pitchFamily="34" charset="-128"/>
              </a:rPr>
              <a:t>mettre Dieu en premier.</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Elle se dit : Le temps n’est pas venu, le temps de rebâtir la maison de </a:t>
            </a:r>
            <a:r>
              <a:rPr lang="fr-FR" sz="4800" b="1" dirty="0" smtClean="0">
                <a:solidFill>
                  <a:srgbClr val="FF0000"/>
                </a:solidFill>
                <a:latin typeface="Arial Unicode MS" pitchFamily="34" charset="-128"/>
                <a:ea typeface="Arial Unicode MS" pitchFamily="34" charset="-128"/>
                <a:cs typeface="Arial Unicode MS" pitchFamily="34" charset="-128"/>
              </a:rPr>
              <a:t>l’Eternel</a:t>
            </a:r>
            <a:r>
              <a:rPr lang="fr-FR" sz="4800" b="1" dirty="0" smtClean="0">
                <a:solidFill>
                  <a:srgbClr val="FF0000"/>
                </a:solidFill>
                <a:latin typeface="Arial Unicode MS" pitchFamily="34" charset="-128"/>
                <a:ea typeface="Arial Unicode MS" pitchFamily="34" charset="-128"/>
                <a:cs typeface="Arial Unicode MS" pitchFamily="34" charset="-128"/>
              </a:rPr>
              <a:t>. </a:t>
            </a:r>
            <a:endParaRPr lang="fr-FR"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800" b="1" dirty="0" smtClean="0">
                <a:solidFill>
                  <a:srgbClr val="0D069A"/>
                </a:solidFill>
                <a:latin typeface="Arial Unicode MS" pitchFamily="34" charset="-128"/>
                <a:ea typeface="Arial Unicode MS" pitchFamily="34" charset="-128"/>
                <a:cs typeface="Arial Unicode MS" pitchFamily="34" charset="-128"/>
              </a:rPr>
              <a:t>Mais </a:t>
            </a:r>
            <a:r>
              <a:rPr lang="fr-FR" sz="4800" b="1" dirty="0" smtClean="0">
                <a:solidFill>
                  <a:srgbClr val="0D069A"/>
                </a:solidFill>
                <a:latin typeface="Arial Unicode MS" pitchFamily="34" charset="-128"/>
                <a:ea typeface="Arial Unicode MS" pitchFamily="34" charset="-128"/>
                <a:cs typeface="Arial Unicode MS" pitchFamily="34" charset="-128"/>
              </a:rPr>
              <a:t>c’est le temps d’habiter leurs maisons </a:t>
            </a:r>
            <a:r>
              <a:rPr lang="fr-FR" sz="4800" b="1" dirty="0" smtClean="0">
                <a:solidFill>
                  <a:srgbClr val="0D069A"/>
                </a:solidFill>
                <a:latin typeface="Arial Unicode MS" pitchFamily="34" charset="-128"/>
                <a:ea typeface="Arial Unicode MS" pitchFamily="34" charset="-128"/>
                <a:cs typeface="Arial Unicode MS" pitchFamily="34" charset="-128"/>
              </a:rPr>
              <a:t>lambrissées </a:t>
            </a:r>
            <a:r>
              <a:rPr lang="fr-FR" sz="4800" b="1" dirty="0" smtClean="0">
                <a:solidFill>
                  <a:srgbClr val="0D069A"/>
                </a:solidFill>
                <a:latin typeface="Arial Unicode MS" pitchFamily="34" charset="-128"/>
                <a:ea typeface="Arial Unicode MS" pitchFamily="34" charset="-128"/>
                <a:cs typeface="Arial Unicode MS" pitchFamily="34" charset="-128"/>
              </a:rPr>
              <a:t>quand bien </a:t>
            </a:r>
            <a:r>
              <a:rPr lang="fr-FR" sz="4800" b="1" dirty="0" smtClean="0">
                <a:solidFill>
                  <a:srgbClr val="0D069A"/>
                </a:solidFill>
                <a:latin typeface="Arial Unicode MS" pitchFamily="34" charset="-128"/>
                <a:ea typeface="Arial Unicode MS" pitchFamily="34" charset="-128"/>
                <a:cs typeface="Arial Unicode MS" pitchFamily="34" charset="-128"/>
              </a:rPr>
              <a:t>même </a:t>
            </a:r>
            <a:r>
              <a:rPr lang="fr-FR" sz="4800" b="1" dirty="0" smtClean="0">
                <a:solidFill>
                  <a:srgbClr val="0D069A"/>
                </a:solidFill>
                <a:latin typeface="Arial Unicode MS" pitchFamily="34" charset="-128"/>
                <a:ea typeface="Arial Unicode MS" pitchFamily="34" charset="-128"/>
                <a:cs typeface="Arial Unicode MS" pitchFamily="34" charset="-128"/>
              </a:rPr>
              <a:t>la maison de l’ Eternel est en ruine, détruite. </a:t>
            </a:r>
            <a:endParaRPr lang="fr-FR" sz="48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Dieu </a:t>
            </a:r>
            <a:r>
              <a:rPr lang="fr-FR" sz="4800" b="1" dirty="0" smtClean="0">
                <a:solidFill>
                  <a:srgbClr val="FF0000"/>
                </a:solidFill>
                <a:latin typeface="Arial Unicode MS" pitchFamily="34" charset="-128"/>
                <a:ea typeface="Arial Unicode MS" pitchFamily="34" charset="-128"/>
                <a:cs typeface="Arial Unicode MS" pitchFamily="34" charset="-128"/>
              </a:rPr>
              <a:t>ne tolère, ni ne </a:t>
            </a:r>
            <a:r>
              <a:rPr lang="fr-FR" sz="4800" b="1" dirty="0" smtClean="0">
                <a:solidFill>
                  <a:srgbClr val="FF0000"/>
                </a:solidFill>
                <a:latin typeface="Arial Unicode MS" pitchFamily="34" charset="-128"/>
                <a:ea typeface="Arial Unicode MS" pitchFamily="34" charset="-128"/>
                <a:cs typeface="Arial Unicode MS" pitchFamily="34" charset="-128"/>
              </a:rPr>
              <a:t>récompense l’infidélité </a:t>
            </a:r>
            <a:r>
              <a:rPr lang="fr-FR" sz="4800" b="1" dirty="0" smtClean="0">
                <a:solidFill>
                  <a:srgbClr val="FF0000"/>
                </a:solidFill>
                <a:latin typeface="Arial Unicode MS" pitchFamily="34" charset="-128"/>
                <a:ea typeface="Arial Unicode MS" pitchFamily="34" charset="-128"/>
                <a:cs typeface="Arial Unicode MS" pitchFamily="34" charset="-128"/>
              </a:rPr>
              <a:t>de son peuple ( </a:t>
            </a:r>
            <a:r>
              <a:rPr lang="fr-FR" sz="4800" b="1" dirty="0" smtClean="0">
                <a:solidFill>
                  <a:srgbClr val="FF0000"/>
                </a:solidFill>
                <a:latin typeface="Arial Unicode MS" pitchFamily="34" charset="-128"/>
                <a:ea typeface="Arial Unicode MS" pitchFamily="34" charset="-128"/>
                <a:cs typeface="Arial Unicode MS" pitchFamily="34" charset="-128"/>
              </a:rPr>
              <a:t>Aggée </a:t>
            </a:r>
            <a:r>
              <a:rPr lang="fr-FR" sz="4800" b="1" dirty="0" smtClean="0">
                <a:solidFill>
                  <a:srgbClr val="FF0000"/>
                </a:solidFill>
                <a:latin typeface="Arial Unicode MS" pitchFamily="34" charset="-128"/>
                <a:ea typeface="Arial Unicode MS" pitchFamily="34" charset="-128"/>
                <a:cs typeface="Arial Unicode MS" pitchFamily="34" charset="-128"/>
              </a:rPr>
              <a:t>1:5-7 )</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err="1" smtClean="0">
                <a:solidFill>
                  <a:srgbClr val="0D069A"/>
                </a:solidFill>
                <a:latin typeface="Arial Unicode MS" pitchFamily="34" charset="-128"/>
                <a:ea typeface="Arial Unicode MS" pitchFamily="34" charset="-128"/>
                <a:cs typeface="Arial Unicode MS" pitchFamily="34" charset="-128"/>
              </a:rPr>
              <a:t>Hag</a:t>
            </a:r>
            <a:r>
              <a:rPr lang="fr-FR" sz="4800" b="1" dirty="0" smtClean="0">
                <a:solidFill>
                  <a:srgbClr val="0D069A"/>
                </a:solidFill>
                <a:latin typeface="Arial Unicode MS" pitchFamily="34" charset="-128"/>
                <a:ea typeface="Arial Unicode MS" pitchFamily="34" charset="-128"/>
                <a:cs typeface="Arial Unicode MS" pitchFamily="34" charset="-128"/>
              </a:rPr>
              <a:t> 1:5 Ainsi parle maintenant l'Éternel des armées: Considérez attentivement vos voies!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800" b="1" dirty="0" smtClean="0">
                <a:solidFill>
                  <a:srgbClr val="0D069A"/>
                </a:solidFill>
                <a:latin typeface="Arial Unicode MS" pitchFamily="34" charset="-128"/>
                <a:ea typeface="Arial Unicode MS" pitchFamily="34" charset="-128"/>
                <a:cs typeface="Arial Unicode MS" pitchFamily="34" charset="-128"/>
              </a:rPr>
              <a:t>6 </a:t>
            </a:r>
            <a:r>
              <a:rPr lang="fr-FR" sz="4800" b="1" dirty="0" smtClean="0">
                <a:solidFill>
                  <a:srgbClr val="0D069A"/>
                </a:solidFill>
                <a:latin typeface="Arial Unicode MS" pitchFamily="34" charset="-128"/>
                <a:ea typeface="Arial Unicode MS" pitchFamily="34" charset="-128"/>
                <a:cs typeface="Arial Unicode MS" pitchFamily="34" charset="-128"/>
              </a:rPr>
              <a:t>Vous semez beaucoup, et vous recueillez peu, Vous mangez, et vous n'êtes pas rassasiés, Vous buvez, et vous n'êtes pas désaltérés, Vous êtes vêtus, et vous n'avez pas chaud; Le salaire de celui qui est à gages tombe dans un sac percé.</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 7 Ainsi parle l'Éternel des armées: Considérez attentivement vos voies</a:t>
            </a:r>
            <a:r>
              <a:rPr lang="fr-FR" sz="4800" b="1" dirty="0" smtClean="0">
                <a:solidFill>
                  <a:srgbClr val="FF0000"/>
                </a:solidFill>
                <a:latin typeface="Arial Unicode MS" pitchFamily="34" charset="-128"/>
                <a:ea typeface="Arial Unicode MS" pitchFamily="34" charset="-128"/>
                <a:cs typeface="Arial Unicode MS" pitchFamily="34" charset="-128"/>
              </a:rPr>
              <a:t>!</a:t>
            </a:r>
            <a:endParaRPr lang="en-US" sz="48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Dieu </a:t>
            </a:r>
            <a:r>
              <a:rPr lang="fr-FR" sz="4800" b="1" dirty="0" smtClean="0">
                <a:solidFill>
                  <a:srgbClr val="0D069A"/>
                </a:solidFill>
                <a:latin typeface="Arial Unicode MS" pitchFamily="34" charset="-128"/>
                <a:ea typeface="Arial Unicode MS" pitchFamily="34" charset="-128"/>
                <a:cs typeface="Arial Unicode MS" pitchFamily="34" charset="-128"/>
              </a:rPr>
              <a:t>veut que nous considérons nos voies </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Mettre en premier la construction de notre propre </a:t>
            </a:r>
            <a:r>
              <a:rPr lang="fr-FR" sz="4800" b="1" dirty="0" smtClean="0">
                <a:solidFill>
                  <a:srgbClr val="FF0000"/>
                </a:solidFill>
                <a:latin typeface="Arial Unicode MS" pitchFamily="34" charset="-128"/>
                <a:ea typeface="Arial Unicode MS" pitchFamily="34" charset="-128"/>
                <a:cs typeface="Arial Unicode MS" pitchFamily="34" charset="-128"/>
              </a:rPr>
              <a:t>maison; </a:t>
            </a:r>
            <a:r>
              <a:rPr lang="fr-FR" sz="4800" b="1" dirty="0" smtClean="0">
                <a:solidFill>
                  <a:srgbClr val="FF0000"/>
                </a:solidFill>
                <a:latin typeface="Arial Unicode MS" pitchFamily="34" charset="-128"/>
                <a:ea typeface="Arial Unicode MS" pitchFamily="34" charset="-128"/>
                <a:cs typeface="Arial Unicode MS" pitchFamily="34" charset="-128"/>
              </a:rPr>
              <a:t>nous soucier de notre petit </a:t>
            </a:r>
            <a:r>
              <a:rPr lang="fr-FR" sz="4800" b="1" dirty="0" smtClean="0">
                <a:solidFill>
                  <a:srgbClr val="FF0000"/>
                </a:solidFill>
                <a:latin typeface="Arial Unicode MS" pitchFamily="34" charset="-128"/>
                <a:ea typeface="Arial Unicode MS" pitchFamily="34" charset="-128"/>
                <a:cs typeface="Arial Unicode MS" pitchFamily="34" charset="-128"/>
              </a:rPr>
              <a:t>confort; </a:t>
            </a:r>
            <a:r>
              <a:rPr lang="fr-FR" sz="4800" b="1" dirty="0" smtClean="0">
                <a:solidFill>
                  <a:srgbClr val="FF0000"/>
                </a:solidFill>
                <a:latin typeface="Arial Unicode MS" pitchFamily="34" charset="-128"/>
                <a:ea typeface="Arial Unicode MS" pitchFamily="34" charset="-128"/>
                <a:cs typeface="Arial Unicode MS" pitchFamily="34" charset="-128"/>
              </a:rPr>
              <a:t>satisfaire nos </a:t>
            </a:r>
            <a:r>
              <a:rPr lang="fr-FR" sz="4800" b="1" dirty="0" smtClean="0">
                <a:solidFill>
                  <a:srgbClr val="FF0000"/>
                </a:solidFill>
                <a:latin typeface="Arial Unicode MS" pitchFamily="34" charset="-128"/>
                <a:ea typeface="Arial Unicode MS" pitchFamily="34" charset="-128"/>
                <a:cs typeface="Arial Unicode MS" pitchFamily="34" charset="-128"/>
              </a:rPr>
              <a:t>vanités; </a:t>
            </a:r>
            <a:r>
              <a:rPr lang="fr-FR" sz="4800" b="1" dirty="0" smtClean="0">
                <a:solidFill>
                  <a:srgbClr val="FF0000"/>
                </a:solidFill>
                <a:latin typeface="Arial Unicode MS" pitchFamily="34" charset="-128"/>
                <a:ea typeface="Arial Unicode MS" pitchFamily="34" charset="-128"/>
                <a:cs typeface="Arial Unicode MS" pitchFamily="34" charset="-128"/>
              </a:rPr>
              <a:t>négliger le travail de Dieu, les besoins de votre </a:t>
            </a:r>
            <a:r>
              <a:rPr lang="fr-FR" sz="4800" b="1" dirty="0" smtClean="0">
                <a:solidFill>
                  <a:srgbClr val="FF0000"/>
                </a:solidFill>
                <a:latin typeface="Arial Unicode MS" pitchFamily="34" charset="-128"/>
                <a:ea typeface="Arial Unicode MS" pitchFamily="34" charset="-128"/>
                <a:cs typeface="Arial Unicode MS" pitchFamily="34" charset="-128"/>
              </a:rPr>
              <a:t>église;</a:t>
            </a: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a:t>
            </a:r>
            <a:r>
              <a:rPr lang="fr-FR" sz="4800" b="1" dirty="0" smtClean="0">
                <a:solidFill>
                  <a:srgbClr val="0D069A"/>
                </a:solidFill>
                <a:latin typeface="Arial Unicode MS" pitchFamily="34" charset="-128"/>
                <a:ea typeface="Arial Unicode MS" pitchFamily="34" charset="-128"/>
                <a:cs typeface="Arial Unicode MS" pitchFamily="34" charset="-128"/>
              </a:rPr>
              <a:t>onner </a:t>
            </a:r>
            <a:r>
              <a:rPr lang="fr-FR" sz="4800" b="1" dirty="0" smtClean="0">
                <a:solidFill>
                  <a:srgbClr val="0D069A"/>
                </a:solidFill>
                <a:latin typeface="Arial Unicode MS" pitchFamily="34" charset="-128"/>
                <a:ea typeface="Arial Unicode MS" pitchFamily="34" charset="-128"/>
                <a:cs typeface="Arial Unicode MS" pitchFamily="34" charset="-128"/>
              </a:rPr>
              <a:t>ce qu’on veut et quand on peut</a:t>
            </a:r>
            <a:r>
              <a:rPr lang="fr-FR" sz="4800" b="1" dirty="0" smtClean="0">
                <a:solidFill>
                  <a:srgbClr val="0D069A"/>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Parfois </a:t>
            </a:r>
            <a:r>
              <a:rPr lang="fr-FR" sz="4800" b="1" dirty="0" smtClean="0">
                <a:solidFill>
                  <a:srgbClr val="0D069A"/>
                </a:solidFill>
                <a:latin typeface="Arial Unicode MS" pitchFamily="34" charset="-128"/>
                <a:ea typeface="Arial Unicode MS" pitchFamily="34" charset="-128"/>
                <a:cs typeface="Arial Unicode MS" pitchFamily="34" charset="-128"/>
              </a:rPr>
              <a:t>on se </a:t>
            </a:r>
            <a:r>
              <a:rPr lang="fr-FR" sz="4800" b="1" dirty="0" smtClean="0">
                <a:solidFill>
                  <a:srgbClr val="0D069A"/>
                </a:solidFill>
                <a:latin typeface="Arial Unicode MS" pitchFamily="34" charset="-128"/>
                <a:ea typeface="Arial Unicode MS" pitchFamily="34" charset="-128"/>
                <a:cs typeface="Arial Unicode MS" pitchFamily="34" charset="-128"/>
              </a:rPr>
              <a:t>dit ; :Je </a:t>
            </a:r>
            <a:r>
              <a:rPr lang="fr-FR" sz="4800" b="1" dirty="0" smtClean="0">
                <a:solidFill>
                  <a:srgbClr val="0D069A"/>
                </a:solidFill>
                <a:latin typeface="Arial Unicode MS" pitchFamily="34" charset="-128"/>
                <a:ea typeface="Arial Unicode MS" pitchFamily="34" charset="-128"/>
                <a:cs typeface="Arial Unicode MS" pitchFamily="34" charset="-128"/>
              </a:rPr>
              <a:t>ne peux pas </a:t>
            </a:r>
            <a:r>
              <a:rPr lang="fr-FR" sz="4800" b="1" dirty="0" smtClean="0">
                <a:solidFill>
                  <a:srgbClr val="0D069A"/>
                </a:solidFill>
                <a:latin typeface="Arial Unicode MS" pitchFamily="34" charset="-128"/>
                <a:ea typeface="Arial Unicode MS" pitchFamily="34" charset="-128"/>
                <a:cs typeface="Arial Unicode MS" pitchFamily="34" charset="-128"/>
              </a:rPr>
              <a:t>donner, </a:t>
            </a:r>
            <a:r>
              <a:rPr lang="fr-FR" sz="4800" b="1" dirty="0" smtClean="0">
                <a:solidFill>
                  <a:srgbClr val="0D069A"/>
                </a:solidFill>
                <a:latin typeface="Arial Unicode MS" pitchFamily="34" charset="-128"/>
                <a:ea typeface="Arial Unicode MS" pitchFamily="34" charset="-128"/>
                <a:cs typeface="Arial Unicode MS" pitchFamily="34" charset="-128"/>
              </a:rPr>
              <a:t>laissons faire </a:t>
            </a:r>
            <a:r>
              <a:rPr lang="fr-FR" sz="4800" b="1" dirty="0" smtClean="0">
                <a:solidFill>
                  <a:srgbClr val="0D069A"/>
                </a:solidFill>
                <a:latin typeface="Arial Unicode MS" pitchFamily="34" charset="-128"/>
                <a:ea typeface="Arial Unicode MS" pitchFamily="34" charset="-128"/>
                <a:cs typeface="Arial Unicode MS" pitchFamily="34" charset="-128"/>
              </a:rPr>
              <a:t>ceux </a:t>
            </a:r>
            <a:r>
              <a:rPr lang="fr-FR" sz="4800" b="1" dirty="0" smtClean="0">
                <a:solidFill>
                  <a:srgbClr val="0D069A"/>
                </a:solidFill>
                <a:latin typeface="Arial Unicode MS" pitchFamily="34" charset="-128"/>
                <a:ea typeface="Arial Unicode MS" pitchFamily="34" charset="-128"/>
                <a:cs typeface="Arial Unicode MS" pitchFamily="34" charset="-128"/>
              </a:rPr>
              <a:t>qui en ont. </a:t>
            </a:r>
            <a:endParaRPr lang="fr-FR" sz="48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La </a:t>
            </a:r>
            <a:r>
              <a:rPr lang="fr-FR" sz="4800" b="1" dirty="0" smtClean="0">
                <a:solidFill>
                  <a:srgbClr val="FF0000"/>
                </a:solidFill>
                <a:latin typeface="Arial Unicode MS" pitchFamily="34" charset="-128"/>
                <a:ea typeface="Arial Unicode MS" pitchFamily="34" charset="-128"/>
                <a:cs typeface="Arial Unicode MS" pitchFamily="34" charset="-128"/>
              </a:rPr>
              <a:t>mission et les besoins de l’église sont trop vastes pour que nous soyons si indifférents. </a:t>
            </a:r>
            <a:endParaRPr lang="fr-FR" sz="48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D069A"/>
                </a:solidFill>
                <a:latin typeface="Arial Unicode MS" pitchFamily="34" charset="-128"/>
                <a:ea typeface="Arial Unicode MS" pitchFamily="34" charset="-128"/>
                <a:cs typeface="Arial Unicode MS" pitchFamily="34" charset="-128"/>
              </a:rPr>
              <a:t>Dieu </a:t>
            </a:r>
            <a:r>
              <a:rPr lang="fr-FR" sz="4800" b="1" dirty="0" smtClean="0">
                <a:solidFill>
                  <a:srgbClr val="0D069A"/>
                </a:solidFill>
                <a:latin typeface="Arial Unicode MS" pitchFamily="34" charset="-128"/>
                <a:ea typeface="Arial Unicode MS" pitchFamily="34" charset="-128"/>
                <a:cs typeface="Arial Unicode MS" pitchFamily="34" charset="-128"/>
              </a:rPr>
              <a:t>ne nous demande pas ce qu’il ne nous a pas </a:t>
            </a:r>
            <a:r>
              <a:rPr lang="fr-FR" sz="4800" b="1" dirty="0" smtClean="0">
                <a:solidFill>
                  <a:srgbClr val="0D069A"/>
                </a:solidFill>
                <a:latin typeface="Arial Unicode MS" pitchFamily="34" charset="-128"/>
                <a:ea typeface="Arial Unicode MS" pitchFamily="34" charset="-128"/>
                <a:cs typeface="Arial Unicode MS" pitchFamily="34" charset="-128"/>
              </a:rPr>
              <a:t>donné. </a:t>
            </a:r>
          </a:p>
          <a:p>
            <a:pPr lvl="0" algn="just"/>
            <a:r>
              <a:rPr lang="fr-FR" sz="4800" b="1" dirty="0" smtClean="0">
                <a:solidFill>
                  <a:srgbClr val="FF0000"/>
                </a:solidFill>
                <a:latin typeface="Arial Unicode MS" pitchFamily="34" charset="-128"/>
                <a:ea typeface="Arial Unicode MS" pitchFamily="34" charset="-128"/>
                <a:cs typeface="Arial Unicode MS" pitchFamily="34" charset="-128"/>
              </a:rPr>
              <a:t>Si </a:t>
            </a:r>
            <a:r>
              <a:rPr lang="fr-FR" sz="4800" b="1" dirty="0" smtClean="0">
                <a:solidFill>
                  <a:srgbClr val="FF0000"/>
                </a:solidFill>
                <a:latin typeface="Arial Unicode MS" pitchFamily="34" charset="-128"/>
                <a:ea typeface="Arial Unicode MS" pitchFamily="34" charset="-128"/>
                <a:cs typeface="Arial Unicode MS" pitchFamily="34" charset="-128"/>
              </a:rPr>
              <a:t>nous ne servons pas Dieu dans les petites </a:t>
            </a:r>
            <a:r>
              <a:rPr lang="fr-FR" sz="4800" b="1" dirty="0" smtClean="0">
                <a:solidFill>
                  <a:srgbClr val="FF0000"/>
                </a:solidFill>
                <a:latin typeface="Arial Unicode MS" pitchFamily="34" charset="-128"/>
                <a:ea typeface="Arial Unicode MS" pitchFamily="34" charset="-128"/>
                <a:cs typeface="Arial Unicode MS" pitchFamily="34" charset="-128"/>
              </a:rPr>
              <a:t>choses, </a:t>
            </a:r>
            <a:r>
              <a:rPr lang="fr-FR" sz="4800" b="1" dirty="0" smtClean="0">
                <a:solidFill>
                  <a:srgbClr val="FF0000"/>
                </a:solidFill>
                <a:latin typeface="Arial Unicode MS" pitchFamily="34" charset="-128"/>
                <a:ea typeface="Arial Unicode MS" pitchFamily="34" charset="-128"/>
                <a:cs typeface="Arial Unicode MS" pitchFamily="34" charset="-128"/>
              </a:rPr>
              <a:t>il ne nous confiera pas les grandes.</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sz="4400" b="1" dirty="0" smtClean="0">
                <a:solidFill>
                  <a:srgbClr val="FF99CC"/>
                </a:solidFill>
                <a:latin typeface="Arial Unicode MS" pitchFamily="34" charset="-128"/>
                <a:ea typeface="Arial Unicode MS" pitchFamily="34" charset="-128"/>
                <a:cs typeface="Arial Unicode MS" pitchFamily="34" charset="-128"/>
              </a:rPr>
              <a:t>DIEU </a:t>
            </a:r>
            <a:r>
              <a:rPr lang="fr-FR" sz="4400" b="1" dirty="0" smtClean="0">
                <a:solidFill>
                  <a:srgbClr val="FF99CC"/>
                </a:solidFill>
                <a:latin typeface="Arial Unicode MS" pitchFamily="34" charset="-128"/>
                <a:ea typeface="Arial Unicode MS" pitchFamily="34" charset="-128"/>
                <a:cs typeface="Arial Unicode MS" pitchFamily="34" charset="-128"/>
              </a:rPr>
              <a:t>BENIT </a:t>
            </a:r>
            <a:r>
              <a:rPr lang="fr-FR" sz="4400" b="1" dirty="0" smtClean="0">
                <a:solidFill>
                  <a:srgbClr val="FF99CC"/>
                </a:solidFill>
                <a:latin typeface="Arial Unicode MS" pitchFamily="34" charset="-128"/>
                <a:ea typeface="Arial Unicode MS" pitchFamily="34" charset="-128"/>
                <a:cs typeface="Arial Unicode MS" pitchFamily="34" charset="-128"/>
              </a:rPr>
              <a:t>SES ENFANTS QUAND ON A  LA </a:t>
            </a:r>
            <a:r>
              <a:rPr lang="fr-FR" sz="4400" b="1" dirty="0" smtClean="0">
                <a:solidFill>
                  <a:srgbClr val="FF99CC"/>
                </a:solidFill>
                <a:latin typeface="Arial Unicode MS" pitchFamily="34" charset="-128"/>
                <a:ea typeface="Arial Unicode MS" pitchFamily="34" charset="-128"/>
                <a:cs typeface="Arial Unicode MS" pitchFamily="34" charset="-128"/>
              </a:rPr>
              <a:t>PENSÉE </a:t>
            </a:r>
            <a:r>
              <a:rPr lang="fr-FR" sz="4400" b="1" dirty="0" smtClean="0">
                <a:solidFill>
                  <a:srgbClr val="FF99CC"/>
                </a:solidFill>
                <a:latin typeface="Arial Unicode MS" pitchFamily="34" charset="-128"/>
                <a:ea typeface="Arial Unicode MS" pitchFamily="34" charset="-128"/>
                <a:cs typeface="Arial Unicode MS" pitchFamily="34" charset="-128"/>
              </a:rPr>
              <a:t>DE L’HONORER </a:t>
            </a:r>
            <a:r>
              <a:rPr lang="fr-FR" sz="4400" b="1" dirty="0" smtClean="0">
                <a:solidFill>
                  <a:srgbClr val="FF99CC"/>
                </a:solidFill>
                <a:latin typeface="Arial Unicode MS" pitchFamily="34" charset="-128"/>
                <a:ea typeface="Arial Unicode MS" pitchFamily="34" charset="-128"/>
                <a:cs typeface="Arial Unicode MS" pitchFamily="34" charset="-128"/>
              </a:rPr>
              <a:t>PREMIEREMENT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a:t>
            </a:r>
            <a:r>
              <a:rPr lang="fr-FR" sz="4400" b="1" dirty="0" smtClean="0">
                <a:latin typeface="Arial Unicode MS" pitchFamily="34" charset="-128"/>
                <a:ea typeface="Arial Unicode MS" pitchFamily="34" charset="-128"/>
                <a:cs typeface="Arial Unicode MS" pitchFamily="34" charset="-128"/>
              </a:rPr>
              <a:t>ingrats, </a:t>
            </a:r>
            <a:r>
              <a:rPr lang="fr-FR" sz="4400" b="1" dirty="0" smtClean="0">
                <a:latin typeface="Arial Unicode MS" pitchFamily="34" charset="-128"/>
                <a:ea typeface="Arial Unicode MS" pitchFamily="34" charset="-128"/>
                <a:cs typeface="Arial Unicode MS" pitchFamily="34" charset="-128"/>
              </a:rPr>
              <a:t>ceux qui murmurent et n’obéissent pas </a:t>
            </a:r>
            <a:r>
              <a:rPr lang="fr-FR" sz="4400" b="1" dirty="0" smtClean="0">
                <a:latin typeface="Arial Unicode MS" pitchFamily="34" charset="-128"/>
                <a:ea typeface="Arial Unicode MS" pitchFamily="34" charset="-128"/>
                <a:cs typeface="Arial Unicode MS" pitchFamily="34" charset="-128"/>
              </a:rPr>
              <a:t>à </a:t>
            </a:r>
            <a:r>
              <a:rPr lang="fr-FR" sz="4400" b="1" dirty="0" smtClean="0">
                <a:latin typeface="Arial Unicode MS" pitchFamily="34" charset="-128"/>
                <a:ea typeface="Arial Unicode MS" pitchFamily="34" charset="-128"/>
                <a:cs typeface="Arial Unicode MS" pitchFamily="34" charset="-128"/>
              </a:rPr>
              <a:t>la parole ne prospèrent point. </a:t>
            </a:r>
            <a:r>
              <a:rPr lang="en-US" sz="4400" b="1" dirty="0" smtClean="0">
                <a:latin typeface="Arial Unicode MS" pitchFamily="34" charset="-128"/>
                <a:ea typeface="Arial Unicode MS" pitchFamily="34" charset="-128"/>
                <a:cs typeface="Arial Unicode MS" pitchFamily="34" charset="-128"/>
              </a:rPr>
              <a:t>“ Le </a:t>
            </a:r>
            <a:r>
              <a:rPr lang="en-US" sz="4400" b="1" dirty="0" err="1" smtClean="0">
                <a:latin typeface="Arial Unicode MS" pitchFamily="34" charset="-128"/>
                <a:ea typeface="Arial Unicode MS" pitchFamily="34" charset="-128"/>
                <a:cs typeface="Arial Unicode MS" pitchFamily="34" charset="-128"/>
              </a:rPr>
              <a:t>juste</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vivra</a:t>
            </a:r>
            <a:r>
              <a:rPr lang="en-US" sz="4400" b="1" dirty="0" smtClean="0">
                <a:latin typeface="Arial Unicode MS" pitchFamily="34" charset="-128"/>
                <a:ea typeface="Arial Unicode MS" pitchFamily="34" charset="-128"/>
                <a:cs typeface="Arial Unicode MS" pitchFamily="34" charset="-128"/>
              </a:rPr>
              <a:t> par </a:t>
            </a:r>
            <a:r>
              <a:rPr lang="en-US" sz="4400" b="1" dirty="0" err="1" smtClean="0">
                <a:latin typeface="Arial Unicode MS" pitchFamily="34" charset="-128"/>
                <a:ea typeface="Arial Unicode MS" pitchFamily="34" charset="-128"/>
                <a:cs typeface="Arial Unicode MS" pitchFamily="34" charset="-128"/>
              </a:rPr>
              <a:t>sa</a:t>
            </a:r>
            <a:r>
              <a:rPr lang="en-US" sz="4400" b="1" dirty="0" smtClean="0">
                <a:latin typeface="Arial Unicode MS" pitchFamily="34" charset="-128"/>
                <a:ea typeface="Arial Unicode MS" pitchFamily="34" charset="-128"/>
                <a:cs typeface="Arial Unicode MS" pitchFamily="34" charset="-128"/>
              </a:rPr>
              <a:t> </a:t>
            </a:r>
            <a:r>
              <a:rPr lang="en-US" sz="4400" b="1" dirty="0" err="1" smtClean="0">
                <a:latin typeface="Arial Unicode MS" pitchFamily="34" charset="-128"/>
                <a:ea typeface="Arial Unicode MS" pitchFamily="34" charset="-128"/>
                <a:cs typeface="Arial Unicode MS" pitchFamily="34" charset="-128"/>
              </a:rPr>
              <a:t>foi</a:t>
            </a:r>
            <a:r>
              <a:rPr lang="en-US" sz="4400" b="1" dirty="0" smtClean="0">
                <a:latin typeface="Arial Unicode MS" pitchFamily="34" charset="-128"/>
                <a:ea typeface="Arial Unicode MS" pitchFamily="34" charset="-128"/>
                <a:cs typeface="Arial Unicode MS" pitchFamily="34" charset="-128"/>
              </a:rPr>
              <a:t> “ Ha </a:t>
            </a:r>
            <a:r>
              <a:rPr lang="en-US" sz="4400" b="1" dirty="0" smtClean="0">
                <a:latin typeface="Arial Unicode MS" pitchFamily="34" charset="-128"/>
                <a:ea typeface="Arial Unicode MS" pitchFamily="34" charset="-128"/>
                <a:cs typeface="Arial Unicode MS" pitchFamily="34" charset="-128"/>
              </a:rPr>
              <a:t>2:4</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99CC"/>
                </a:solidFill>
                <a:latin typeface="Arial Unicode MS" pitchFamily="34" charset="-128"/>
                <a:ea typeface="Arial Unicode MS" pitchFamily="34" charset="-128"/>
                <a:cs typeface="Arial Unicode MS" pitchFamily="34" charset="-128"/>
              </a:rPr>
              <a:t>Prenez le temps de réfléchir sur votre façon de servir Dieu, </a:t>
            </a:r>
            <a:r>
              <a:rPr lang="fr-FR" sz="4400" b="1" dirty="0" smtClean="0">
                <a:solidFill>
                  <a:srgbClr val="FF99CC"/>
                </a:solidFill>
                <a:latin typeface="Arial Unicode MS" pitchFamily="34" charset="-128"/>
                <a:ea typeface="Arial Unicode MS" pitchFamily="34" charset="-128"/>
                <a:cs typeface="Arial Unicode MS" pitchFamily="34" charset="-128"/>
              </a:rPr>
              <a:t>d’opérer </a:t>
            </a:r>
            <a:r>
              <a:rPr lang="fr-FR" sz="4400" b="1" dirty="0" smtClean="0">
                <a:solidFill>
                  <a:srgbClr val="FF99CC"/>
                </a:solidFill>
                <a:latin typeface="Arial Unicode MS" pitchFamily="34" charset="-128"/>
                <a:ea typeface="Arial Unicode MS" pitchFamily="34" charset="-128"/>
                <a:cs typeface="Arial Unicode MS" pitchFamily="34" charset="-128"/>
              </a:rPr>
              <a:t>financièrement </a:t>
            </a:r>
            <a:r>
              <a:rPr lang="fr-FR" sz="4400" b="1" dirty="0" smtClean="0">
                <a:solidFill>
                  <a:srgbClr val="FF99CC"/>
                </a:solidFill>
                <a:latin typeface="Arial Unicode MS" pitchFamily="34" charset="-128"/>
                <a:ea typeface="Arial Unicode MS" pitchFamily="34" charset="-128"/>
                <a:cs typeface="Arial Unicode MS" pitchFamily="34" charset="-128"/>
              </a:rPr>
              <a:t>à </a:t>
            </a:r>
            <a:r>
              <a:rPr lang="fr-FR" sz="4400" b="1" dirty="0" smtClean="0">
                <a:solidFill>
                  <a:srgbClr val="FF99CC"/>
                </a:solidFill>
                <a:latin typeface="Arial Unicode MS" pitchFamily="34" charset="-128"/>
                <a:ea typeface="Arial Unicode MS" pitchFamily="34" charset="-128"/>
                <a:cs typeface="Arial Unicode MS" pitchFamily="34" charset="-128"/>
              </a:rPr>
              <a:t>ce que Dieu vous commande. </a:t>
            </a:r>
            <a:endParaRPr lang="fr-FR" sz="4400" b="1"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Posez </a:t>
            </a:r>
            <a:r>
              <a:rPr lang="fr-FR" sz="4400" b="1" dirty="0" smtClean="0">
                <a:latin typeface="Arial Unicode MS" pitchFamily="34" charset="-128"/>
                <a:ea typeface="Arial Unicode MS" pitchFamily="34" charset="-128"/>
                <a:cs typeface="Arial Unicode MS" pitchFamily="34" charset="-128"/>
              </a:rPr>
              <a:t>vous la question : Qu’est ce que Dieu veut que je fasse différemment pour que je sois réellement béni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99CC"/>
                </a:solidFill>
                <a:latin typeface="Arial Unicode MS" pitchFamily="34" charset="-128"/>
                <a:ea typeface="Arial Unicode MS" pitchFamily="34" charset="-128"/>
                <a:cs typeface="Arial Unicode MS" pitchFamily="34" charset="-128"/>
              </a:rPr>
              <a:t>Quand Dieu vous indique la cause de vos </a:t>
            </a:r>
            <a:r>
              <a:rPr lang="fr-FR" sz="4400" b="1" dirty="0" smtClean="0">
                <a:solidFill>
                  <a:srgbClr val="FF99CC"/>
                </a:solidFill>
                <a:latin typeface="Arial Unicode MS" pitchFamily="34" charset="-128"/>
                <a:ea typeface="Arial Unicode MS" pitchFamily="34" charset="-128"/>
                <a:cs typeface="Arial Unicode MS" pitchFamily="34" charset="-128"/>
              </a:rPr>
              <a:t>déboires, </a:t>
            </a:r>
            <a:r>
              <a:rPr lang="fr-FR" sz="4400" b="1" dirty="0" smtClean="0">
                <a:solidFill>
                  <a:srgbClr val="FF99CC"/>
                </a:solidFill>
                <a:latin typeface="Arial Unicode MS" pitchFamily="34" charset="-128"/>
                <a:ea typeface="Arial Unicode MS" pitchFamily="34" charset="-128"/>
                <a:cs typeface="Arial Unicode MS" pitchFamily="34" charset="-128"/>
              </a:rPr>
              <a:t>c’est </a:t>
            </a:r>
            <a:r>
              <a:rPr lang="fr-FR" sz="4400" b="1" dirty="0" smtClean="0">
                <a:solidFill>
                  <a:srgbClr val="FF99CC"/>
                </a:solidFill>
                <a:latin typeface="Arial Unicode MS" pitchFamily="34" charset="-128"/>
                <a:ea typeface="Arial Unicode MS" pitchFamily="34" charset="-128"/>
                <a:cs typeface="Arial Unicode MS" pitchFamily="34" charset="-128"/>
              </a:rPr>
              <a:t>à </a:t>
            </a:r>
            <a:r>
              <a:rPr lang="fr-FR" sz="4400" b="1" dirty="0" smtClean="0">
                <a:solidFill>
                  <a:srgbClr val="FF99CC"/>
                </a:solidFill>
                <a:latin typeface="Arial Unicode MS" pitchFamily="34" charset="-128"/>
                <a:ea typeface="Arial Unicode MS" pitchFamily="34" charset="-128"/>
                <a:cs typeface="Arial Unicode MS" pitchFamily="34" charset="-128"/>
              </a:rPr>
              <a:t>vous de prendre le contre pied, de changer de direction, de réagir, sinon vous allez rester a patauger dans le </a:t>
            </a:r>
            <a:r>
              <a:rPr lang="fr-FR" sz="4400" b="1" dirty="0" smtClean="0">
                <a:solidFill>
                  <a:srgbClr val="FF99CC"/>
                </a:solidFill>
                <a:latin typeface="Arial Unicode MS" pitchFamily="34" charset="-128"/>
                <a:ea typeface="Arial Unicode MS" pitchFamily="34" charset="-128"/>
                <a:cs typeface="Arial Unicode MS" pitchFamily="34" charset="-128"/>
              </a:rPr>
              <a:t>même </a:t>
            </a:r>
            <a:r>
              <a:rPr lang="fr-FR" sz="4400" b="1" dirty="0" smtClean="0">
                <a:solidFill>
                  <a:srgbClr val="FF99CC"/>
                </a:solidFill>
                <a:latin typeface="Arial Unicode MS" pitchFamily="34" charset="-128"/>
                <a:ea typeface="Arial Unicode MS" pitchFamily="34" charset="-128"/>
                <a:cs typeface="Arial Unicode MS" pitchFamily="34" charset="-128"/>
              </a:rPr>
              <a:t>bourbier et </a:t>
            </a:r>
            <a:r>
              <a:rPr lang="fr-FR" sz="4400" b="1" dirty="0" smtClean="0">
                <a:latin typeface="Arial Unicode MS" pitchFamily="34" charset="-128"/>
                <a:ea typeface="Arial Unicode MS" pitchFamily="34" charset="-128"/>
                <a:cs typeface="Arial Unicode MS" pitchFamily="34" charset="-128"/>
              </a:rPr>
              <a:t>vous finirez par vous enliser et vous ensevelir</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Malachie </a:t>
            </a:r>
            <a:r>
              <a:rPr lang="fr-FR" sz="4400" b="1" dirty="0" smtClean="0">
                <a:solidFill>
                  <a:srgbClr val="FFFF00"/>
                </a:solidFill>
                <a:latin typeface="Arial Unicode MS" pitchFamily="34" charset="-128"/>
                <a:ea typeface="Arial Unicode MS" pitchFamily="34" charset="-128"/>
                <a:cs typeface="Arial Unicode MS" pitchFamily="34" charset="-128"/>
              </a:rPr>
              <a:t>3: </a:t>
            </a:r>
            <a:r>
              <a:rPr lang="fr-FR" sz="4400" b="1" dirty="0" smtClean="0">
                <a:solidFill>
                  <a:srgbClr val="FFFF00"/>
                </a:solidFill>
                <a:latin typeface="Arial Unicode MS" pitchFamily="34" charset="-128"/>
                <a:ea typeface="Arial Unicode MS" pitchFamily="34" charset="-128"/>
                <a:cs typeface="Arial Unicode MS" pitchFamily="34" charset="-128"/>
              </a:rPr>
              <a:t>7-12</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Mal 3:7 ¶ Depuis le temps de vos pères, vous vous êtes écartés de mes ordonnances, Vous ne les avez point observées. Revenez à moi, et je reviendrai à vous, dit l'Éternel des armées. Et vous dites: En quoi devons-nous revenir?</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 8 Un homme trompe-t-il Dieu? Car vous me trompez, Et vous dites: En quoi t'avons-nous trompé? Dans les dîmes et les offrandes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chemeClr val="accent1"/>
            </a:solidFill>
          </a:ln>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9 </a:t>
            </a:r>
            <a:r>
              <a:rPr lang="fr-FR" sz="4400" b="1" dirty="0" smtClean="0">
                <a:latin typeface="Arial Unicode MS" pitchFamily="34" charset="-128"/>
                <a:ea typeface="Arial Unicode MS" pitchFamily="34" charset="-128"/>
                <a:cs typeface="Arial Unicode MS" pitchFamily="34" charset="-128"/>
              </a:rPr>
              <a:t>Vous êtes frappés par la malédiction, Et vous me trompez, La nation tout entière!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FF00"/>
                </a:solidFill>
                <a:latin typeface="Arial Unicode MS" pitchFamily="34" charset="-128"/>
                <a:ea typeface="Arial Unicode MS" pitchFamily="34" charset="-128"/>
                <a:cs typeface="Arial Unicode MS" pitchFamily="34" charset="-128"/>
              </a:rPr>
              <a:t>10 Apportez à la maison du trésor toutes les dîmes, Afin qu'il y ait de la nourriture dans ma maison; Mettez-moi de la sorte à l'épreuve, Dit l'Éternel des armées. </a:t>
            </a:r>
            <a:r>
              <a:rPr lang="fr-FR" sz="4400" b="1" dirty="0" smtClean="0">
                <a:solidFill>
                  <a:schemeClr val="bg1"/>
                </a:solidFill>
                <a:latin typeface="Arial Unicode MS" pitchFamily="34" charset="-128"/>
                <a:ea typeface="Arial Unicode MS" pitchFamily="34" charset="-128"/>
                <a:cs typeface="Arial Unicode MS" pitchFamily="34" charset="-128"/>
              </a:rPr>
              <a:t>Et vous verrez si je n'ouvre pas pour vous les écluses des cieux, Si je ne répands pas sur vous la bénédiction en abondance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11 Pour vous je menacerai celui qui dévore, Et il ne vous détruira pas les fruits de la terre, Et la vigne ne sera pas stérile dans vos campagnes, Dit l'Éternel des armées.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12 </a:t>
            </a:r>
            <a:r>
              <a:rPr lang="fr-FR" sz="4400" b="1" dirty="0" smtClean="0">
                <a:solidFill>
                  <a:srgbClr val="FFFF00"/>
                </a:solidFill>
                <a:latin typeface="Arial Unicode MS" pitchFamily="34" charset="-128"/>
                <a:ea typeface="Arial Unicode MS" pitchFamily="34" charset="-128"/>
                <a:cs typeface="Arial Unicode MS" pitchFamily="34" charset="-128"/>
              </a:rPr>
              <a:t>Toutes les nations vous diront heureux, Car vous serez un pays de délices, Dit l'Éternel des armées</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Si </a:t>
            </a:r>
            <a:r>
              <a:rPr lang="fr-FR" sz="4800" b="1" dirty="0" smtClean="0">
                <a:latin typeface="Arial Unicode MS" pitchFamily="34" charset="-128"/>
                <a:ea typeface="Arial Unicode MS" pitchFamily="34" charset="-128"/>
                <a:cs typeface="Arial Unicode MS" pitchFamily="34" charset="-128"/>
              </a:rPr>
              <a:t>vous voulez réellement prospérer et vivre </a:t>
            </a:r>
            <a:r>
              <a:rPr lang="fr-FR" sz="4800" b="1" dirty="0" smtClean="0">
                <a:latin typeface="Arial Unicode MS" pitchFamily="34" charset="-128"/>
                <a:ea typeface="Arial Unicode MS" pitchFamily="34" charset="-128"/>
                <a:cs typeface="Arial Unicode MS" pitchFamily="34" charset="-128"/>
              </a:rPr>
              <a:t>tranquillement, </a:t>
            </a:r>
            <a:r>
              <a:rPr lang="fr-FR" sz="4800" b="1" dirty="0" smtClean="0">
                <a:latin typeface="Arial Unicode MS" pitchFamily="34" charset="-128"/>
                <a:ea typeface="Arial Unicode MS" pitchFamily="34" charset="-128"/>
                <a:cs typeface="Arial Unicode MS" pitchFamily="34" charset="-128"/>
              </a:rPr>
              <a:t>faites la volonté de Dieu. </a:t>
            </a:r>
            <a:endParaRPr lang="fr-FR"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Vos </a:t>
            </a:r>
            <a:r>
              <a:rPr lang="fr-FR" sz="4800" b="1" dirty="0" smtClean="0">
                <a:solidFill>
                  <a:srgbClr val="FFFF00"/>
                </a:solidFill>
                <a:latin typeface="Arial Unicode MS" pitchFamily="34" charset="-128"/>
                <a:ea typeface="Arial Unicode MS" pitchFamily="34" charset="-128"/>
                <a:cs typeface="Arial Unicode MS" pitchFamily="34" charset="-128"/>
              </a:rPr>
              <a:t>prières seront plus objectives, plus effectives. </a:t>
            </a:r>
            <a:endParaRPr lang="fr-FR"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Vous </a:t>
            </a:r>
            <a:r>
              <a:rPr lang="fr-FR" sz="4800" b="1" dirty="0" smtClean="0">
                <a:latin typeface="Arial Unicode MS" pitchFamily="34" charset="-128"/>
                <a:ea typeface="Arial Unicode MS" pitchFamily="34" charset="-128"/>
                <a:cs typeface="Arial Unicode MS" pitchFamily="34" charset="-128"/>
              </a:rPr>
              <a:t>apprendrez plus à </a:t>
            </a:r>
            <a:r>
              <a:rPr lang="fr-FR" sz="4800" b="1" smtClean="0">
                <a:latin typeface="Arial Unicode MS" pitchFamily="34" charset="-128"/>
                <a:ea typeface="Arial Unicode MS" pitchFamily="34" charset="-128"/>
                <a:cs typeface="Arial Unicode MS" pitchFamily="34" charset="-128"/>
              </a:rPr>
              <a:t>remercier </a:t>
            </a:r>
            <a:r>
              <a:rPr lang="fr-FR" sz="4800" b="1" smtClean="0">
                <a:latin typeface="Arial Unicode MS" pitchFamily="34" charset="-128"/>
                <a:ea typeface="Arial Unicode MS" pitchFamily="34" charset="-128"/>
                <a:cs typeface="Arial Unicode MS" pitchFamily="34" charset="-128"/>
              </a:rPr>
              <a:t>qu’à</a:t>
            </a:r>
            <a:r>
              <a:rPr lang="fr-FR" sz="4800" b="1" dirty="0" smtClean="0">
                <a:latin typeface="Arial Unicode MS" pitchFamily="34" charset="-128"/>
                <a:ea typeface="Arial Unicode MS" pitchFamily="34" charset="-128"/>
                <a:cs typeface="Arial Unicode MS" pitchFamily="34" charset="-128"/>
              </a:rPr>
              <a:t>  demander.</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Mt </a:t>
            </a:r>
            <a:r>
              <a:rPr lang="fr-FR" sz="4400" b="1" dirty="0" smtClean="0">
                <a:solidFill>
                  <a:schemeClr val="bg1"/>
                </a:solidFill>
                <a:latin typeface="Arial Unicode MS" pitchFamily="34" charset="-128"/>
                <a:ea typeface="Arial Unicode MS" pitchFamily="34" charset="-128"/>
                <a:cs typeface="Arial Unicode MS" pitchFamily="34" charset="-128"/>
              </a:rPr>
              <a:t>6:7-13 </a:t>
            </a:r>
            <a:r>
              <a:rPr lang="fr-FR" sz="4400" b="1" dirty="0" smtClean="0">
                <a:solidFill>
                  <a:schemeClr val="bg1"/>
                </a:solidFill>
                <a:latin typeface="Arial Unicode MS" pitchFamily="34" charset="-128"/>
                <a:ea typeface="Arial Unicode MS" pitchFamily="34" charset="-128"/>
                <a:cs typeface="Arial Unicode MS" pitchFamily="34" charset="-128"/>
              </a:rPr>
              <a:t>En priant, ne multipliez pas de vaines paroles, comme les païens, qui s'imaginent qu'à force de paroles ils seront exaucés.</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00FF00"/>
                </a:solidFill>
                <a:latin typeface="Arial Unicode MS" pitchFamily="34" charset="-128"/>
                <a:ea typeface="Arial Unicode MS" pitchFamily="34" charset="-128"/>
                <a:cs typeface="Arial Unicode MS" pitchFamily="34" charset="-128"/>
              </a:rPr>
              <a:t>8 Ne leur ressemblez pas; car votre Père sait de quoi vous avez besoin, avant que vous le lui demandiez.</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9 ¶ Voici donc comment vous devez prier: Notre Père qui es aux cieux! Que ton nom soit sanctifié;</a:t>
            </a:r>
          </a:p>
          <a:p>
            <a:pPr marL="0" indent="0" algn="just">
              <a:buNone/>
            </a:pP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10 </a:t>
            </a:r>
            <a:r>
              <a:rPr lang="fr-FR" sz="4400" b="1" dirty="0" smtClean="0">
                <a:solidFill>
                  <a:schemeClr val="bg1"/>
                </a:solidFill>
                <a:latin typeface="Arial Unicode MS" pitchFamily="34" charset="-128"/>
                <a:ea typeface="Arial Unicode MS" pitchFamily="34" charset="-128"/>
                <a:cs typeface="Arial Unicode MS" pitchFamily="34" charset="-128"/>
              </a:rPr>
              <a:t>que ton règne vienne; que ta volonté soit faite sur la terre comme au ciel.</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rgbClr val="00FF00"/>
                </a:solidFill>
                <a:latin typeface="Arial Unicode MS" pitchFamily="34" charset="-128"/>
                <a:ea typeface="Arial Unicode MS" pitchFamily="34" charset="-128"/>
                <a:cs typeface="Arial Unicode MS" pitchFamily="34" charset="-128"/>
              </a:rPr>
              <a:t>11 Donne-nous aujourd'hui notre pain quotidien;</a:t>
            </a:r>
          </a:p>
          <a:p>
            <a:pPr marL="0" indent="0"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12 pardonne-nous nos offenses, comme nous aussi nous pardonnons à ceux qui nous ont offensés;</a:t>
            </a:r>
          </a:p>
          <a:p>
            <a:pPr marL="0" indent="0" algn="just">
              <a:buNone/>
            </a:pPr>
            <a:r>
              <a:rPr lang="fr-FR" sz="4400" b="1" dirty="0" smtClean="0">
                <a:solidFill>
                  <a:srgbClr val="00FF00"/>
                </a:solidFill>
                <a:latin typeface="Arial Unicode MS" pitchFamily="34" charset="-128"/>
                <a:ea typeface="Arial Unicode MS" pitchFamily="34" charset="-128"/>
                <a:cs typeface="Arial Unicode MS" pitchFamily="34" charset="-128"/>
              </a:rPr>
              <a:t> 13 ne nous induis pas en tentation, mais délivre-nous du malin. Car c'est à toi qu'appartiennent, dans tous les siècles, le règne, la puissance et la gloire. Amen!</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400" b="1" dirty="0" smtClean="0">
                <a:solidFill>
                  <a:srgbClr val="0070C0"/>
                </a:solidFill>
                <a:latin typeface="Arial Unicode MS" pitchFamily="34" charset="-128"/>
                <a:ea typeface="Arial Unicode MS" pitchFamily="34" charset="-128"/>
                <a:cs typeface="Arial Unicode MS" pitchFamily="34" charset="-128"/>
              </a:rPr>
              <a:t>CONCLUSION</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Ps 116 : 12-14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Ps 116:12 Comment rendrai-je à l'Éternel Tous ses bienfaits envers moi?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70C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13 J'élèverai la coupe des délivrances, Et j'invoquerai le nom de l'Éternel;</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14 J'accomplirai mes </a:t>
            </a:r>
            <a:r>
              <a:rPr lang="fr-FR" sz="4400" b="1" dirty="0" smtClean="0">
                <a:latin typeface="Arial Unicode MS" pitchFamily="34" charset="-128"/>
                <a:ea typeface="Arial Unicode MS" pitchFamily="34" charset="-128"/>
                <a:cs typeface="Arial Unicode MS" pitchFamily="34" charset="-128"/>
              </a:rPr>
              <a:t>vœux </a:t>
            </a:r>
            <a:r>
              <a:rPr lang="fr-FR" sz="4400" b="1" dirty="0" smtClean="0">
                <a:latin typeface="Arial Unicode MS" pitchFamily="34" charset="-128"/>
                <a:ea typeface="Arial Unicode MS" pitchFamily="34" charset="-128"/>
                <a:cs typeface="Arial Unicode MS" pitchFamily="34" charset="-128"/>
              </a:rPr>
              <a:t>envers l'Éternel, En présence de tout son peuple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000" b="1" dirty="0" smtClean="0">
                <a:latin typeface="Arial Unicode MS" pitchFamily="34" charset="-128"/>
                <a:ea typeface="Arial Unicode MS" pitchFamily="34" charset="-128"/>
                <a:cs typeface="Arial Unicode MS" pitchFamily="34" charset="-128"/>
              </a:rPr>
              <a:t>Ps </a:t>
            </a:r>
            <a:r>
              <a:rPr lang="fr-FR" sz="5000" b="1" dirty="0" smtClean="0">
                <a:latin typeface="Arial Unicode MS" pitchFamily="34" charset="-128"/>
                <a:ea typeface="Arial Unicode MS" pitchFamily="34" charset="-128"/>
                <a:cs typeface="Arial Unicode MS" pitchFamily="34" charset="-128"/>
              </a:rPr>
              <a:t>116:17 Je t'offrirai un sacrifice d'actions de grâces, Et j'invoquerai le nom de l'Éternel;</a:t>
            </a:r>
            <a:endParaRPr lang="en-US" sz="5000" b="1" dirty="0" smtClean="0">
              <a:latin typeface="Arial Unicode MS" pitchFamily="34" charset="-128"/>
              <a:ea typeface="Arial Unicode MS" pitchFamily="34" charset="-128"/>
              <a:cs typeface="Arial Unicode MS" pitchFamily="34" charset="-128"/>
            </a:endParaRPr>
          </a:p>
          <a:p>
            <a:pPr algn="just"/>
            <a:r>
              <a:rPr lang="fr-FR" sz="5000" b="1" dirty="0" smtClean="0">
                <a:latin typeface="Arial Unicode MS" pitchFamily="34" charset="-128"/>
                <a:ea typeface="Arial Unicode MS" pitchFamily="34" charset="-128"/>
                <a:cs typeface="Arial Unicode MS" pitchFamily="34" charset="-128"/>
              </a:rPr>
              <a:t> </a:t>
            </a:r>
            <a:r>
              <a:rPr lang="fr-FR" sz="5000" b="1" dirty="0" smtClean="0">
                <a:solidFill>
                  <a:srgbClr val="FF0000"/>
                </a:solidFill>
                <a:latin typeface="Arial Unicode MS" pitchFamily="34" charset="-128"/>
                <a:ea typeface="Arial Unicode MS" pitchFamily="34" charset="-128"/>
                <a:cs typeface="Arial Unicode MS" pitchFamily="34" charset="-128"/>
              </a:rPr>
              <a:t>18 J'accomplirai mes </a:t>
            </a:r>
            <a:r>
              <a:rPr lang="fr-FR" sz="5000" b="1" dirty="0" smtClean="0">
                <a:solidFill>
                  <a:srgbClr val="FF0000"/>
                </a:solidFill>
                <a:latin typeface="Arial Unicode MS" pitchFamily="34" charset="-128"/>
                <a:ea typeface="Arial Unicode MS" pitchFamily="34" charset="-128"/>
                <a:cs typeface="Arial Unicode MS" pitchFamily="34" charset="-128"/>
              </a:rPr>
              <a:t>vœux </a:t>
            </a:r>
            <a:r>
              <a:rPr lang="fr-FR" sz="5000" b="1" dirty="0" smtClean="0">
                <a:solidFill>
                  <a:srgbClr val="FF0000"/>
                </a:solidFill>
                <a:latin typeface="Arial Unicode MS" pitchFamily="34" charset="-128"/>
                <a:ea typeface="Arial Unicode MS" pitchFamily="34" charset="-128"/>
                <a:cs typeface="Arial Unicode MS" pitchFamily="34" charset="-128"/>
              </a:rPr>
              <a:t>envers l'Éternel, En présence de tout son peuple</a:t>
            </a:r>
            <a:r>
              <a:rPr lang="fr-FR" sz="5000" b="1" dirty="0" smtClean="0">
                <a:solidFill>
                  <a:srgbClr val="FF0000"/>
                </a:solidFill>
                <a:latin typeface="Arial Unicode MS" pitchFamily="34" charset="-128"/>
                <a:ea typeface="Arial Unicode MS" pitchFamily="34" charset="-128"/>
                <a:cs typeface="Arial Unicode MS" pitchFamily="34" charset="-128"/>
              </a:rPr>
              <a:t>,</a:t>
            </a:r>
            <a:endParaRPr lang="en-US" sz="5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5400" b="1" dirty="0" smtClean="0">
                <a:latin typeface="Arial Unicode MS" pitchFamily="34" charset="-128"/>
                <a:ea typeface="Arial Unicode MS" pitchFamily="34" charset="-128"/>
                <a:cs typeface="Arial Unicode MS" pitchFamily="34" charset="-128"/>
              </a:rPr>
              <a:t>La </a:t>
            </a:r>
            <a:r>
              <a:rPr lang="fr-FR" sz="5400" b="1" dirty="0" smtClean="0">
                <a:latin typeface="Arial Unicode MS" pitchFamily="34" charset="-128"/>
                <a:ea typeface="Arial Unicode MS" pitchFamily="34" charset="-128"/>
                <a:cs typeface="Arial Unicode MS" pitchFamily="34" charset="-128"/>
              </a:rPr>
              <a:t>volonté de Dieu est de nous voir prospérer dans </a:t>
            </a:r>
            <a:r>
              <a:rPr lang="fr-FR" sz="5400" b="1" dirty="0" smtClean="0">
                <a:latin typeface="Arial Unicode MS" pitchFamily="34" charset="-128"/>
                <a:ea typeface="Arial Unicode MS" pitchFamily="34" charset="-128"/>
                <a:cs typeface="Arial Unicode MS" pitchFamily="34" charset="-128"/>
              </a:rPr>
              <a:t>l’obéiss</a:t>
            </a:r>
            <a:r>
              <a:rPr lang="fr-FR" sz="5400" b="1" dirty="0" smtClean="0">
                <a:latin typeface="Arial Unicode MS" pitchFamily="34" charset="-128"/>
                <a:ea typeface="Arial Unicode MS" pitchFamily="34" charset="-128"/>
                <a:cs typeface="Arial Unicode MS" pitchFamily="34" charset="-128"/>
              </a:rPr>
              <a:t>ance et la </a:t>
            </a:r>
            <a:r>
              <a:rPr lang="fr-FR" sz="5400" b="1" dirty="0" smtClean="0">
                <a:latin typeface="Arial Unicode MS" pitchFamily="34" charset="-128"/>
                <a:ea typeface="Arial Unicode MS" pitchFamily="34" charset="-128"/>
                <a:cs typeface="Arial Unicode MS" pitchFamily="34" charset="-128"/>
              </a:rPr>
              <a:t>paix. </a:t>
            </a:r>
          </a:p>
          <a:p>
            <a:pPr algn="just"/>
            <a:r>
              <a:rPr lang="fr-FR" sz="5400" b="1" dirty="0" smtClean="0">
                <a:solidFill>
                  <a:srgbClr val="FF0000"/>
                </a:solidFill>
                <a:latin typeface="Arial Unicode MS" pitchFamily="34" charset="-128"/>
                <a:ea typeface="Arial Unicode MS" pitchFamily="34" charset="-128"/>
                <a:cs typeface="Arial Unicode MS" pitchFamily="34" charset="-128"/>
              </a:rPr>
              <a:t>Si </a:t>
            </a:r>
            <a:r>
              <a:rPr lang="fr-FR" sz="5400" b="1" dirty="0" smtClean="0">
                <a:solidFill>
                  <a:srgbClr val="FF0000"/>
                </a:solidFill>
                <a:latin typeface="Arial Unicode MS" pitchFamily="34" charset="-128"/>
                <a:ea typeface="Arial Unicode MS" pitchFamily="34" charset="-128"/>
                <a:cs typeface="Arial Unicode MS" pitchFamily="34" charset="-128"/>
              </a:rPr>
              <a:t>tu veux vivre et prospérer obéis Dieu et le peu entre tes mains deviendra une grande quantité</a:t>
            </a:r>
            <a:r>
              <a:rPr lang="fr-FR" sz="5400" b="1" dirty="0" smtClean="0">
                <a:solidFill>
                  <a:srgbClr val="FF0000"/>
                </a:solidFill>
                <a:latin typeface="Arial Unicode MS" pitchFamily="34" charset="-128"/>
                <a:ea typeface="Arial Unicode MS" pitchFamily="34" charset="-128"/>
                <a:cs typeface="Arial Unicode MS" pitchFamily="34" charset="-128"/>
              </a:rPr>
              <a:t>.</a:t>
            </a:r>
            <a:endParaRPr lang="en-US" sz="5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“Je </a:t>
            </a:r>
            <a:r>
              <a:rPr lang="fr-FR" sz="4400" b="1" dirty="0" smtClean="0">
                <a:latin typeface="Arial Unicode MS" pitchFamily="34" charset="-128"/>
                <a:ea typeface="Arial Unicode MS" pitchFamily="34" charset="-128"/>
                <a:cs typeface="Arial Unicode MS" pitchFamily="34" charset="-128"/>
              </a:rPr>
              <a:t>suis le Dieu Tout Puissant. Marche devant ma face, et sois intègre. J’établirai mon alliance entre moi et toi et je te multipliai </a:t>
            </a:r>
            <a:r>
              <a:rPr lang="fr-FR" sz="4400" b="1" dirty="0" smtClean="0">
                <a:latin typeface="Arial Unicode MS" pitchFamily="34" charset="-128"/>
                <a:ea typeface="Arial Unicode MS" pitchFamily="34" charset="-128"/>
                <a:cs typeface="Arial Unicode MS" pitchFamily="34" charset="-128"/>
              </a:rPr>
              <a:t>à l’extrême.</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FF0000"/>
                </a:solidFill>
                <a:latin typeface="Arial Unicode MS" pitchFamily="34" charset="-128"/>
                <a:ea typeface="Arial Unicode MS" pitchFamily="34" charset="-128"/>
                <a:cs typeface="Arial Unicode MS" pitchFamily="34" charset="-128"/>
              </a:rPr>
              <a:t>What a great God we serve ! </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bless </a:t>
            </a:r>
            <a:r>
              <a:rPr lang="en-US" sz="4400" b="1" dirty="0" smtClean="0">
                <a:latin typeface="Arial Unicode MS" pitchFamily="34" charset="-128"/>
                <a:ea typeface="Arial Unicode MS" pitchFamily="34" charset="-128"/>
                <a:cs typeface="Arial Unicode MS" pitchFamily="34" charset="-128"/>
              </a:rPr>
              <a:t>you!</a:t>
            </a:r>
          </a:p>
          <a:p>
            <a:pPr algn="r"/>
            <a:r>
              <a:rPr lang="en-US" sz="4400" b="1" dirty="0" smtClean="0">
                <a:solidFill>
                  <a:srgbClr val="FF0000"/>
                </a:solidFill>
                <a:latin typeface="Arial Unicode MS" pitchFamily="34" charset="-128"/>
                <a:ea typeface="Arial Unicode MS" pitchFamily="34" charset="-128"/>
                <a:cs typeface="Arial Unicode MS" pitchFamily="34" charset="-128"/>
              </a:rPr>
              <a:t>AMEN!</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buNone/>
            </a:pPr>
            <a:endParaRPr lang="en-US" sz="4400" dirty="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39158</TotalTime>
  <Words>1710</Words>
  <Application>Microsoft Office PowerPoint</Application>
  <PresentationFormat>On-screen Show (4:3)</PresentationFormat>
  <Paragraphs>124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CHRIST THE ROCK CONGREGATION SUNDAY JULY 31st  2022  Sermon by Pastor  Jean Claude Jean Baptiste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158</cp:revision>
  <dcterms:created xsi:type="dcterms:W3CDTF">2020-08-22T16:53:36Z</dcterms:created>
  <dcterms:modified xsi:type="dcterms:W3CDTF">2022-07-31T02:02:58Z</dcterms:modified>
</cp:coreProperties>
</file>