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6" r:id="rId2"/>
    <p:sldId id="257" r:id="rId3"/>
    <p:sldId id="666" r:id="rId4"/>
    <p:sldId id="667" r:id="rId5"/>
    <p:sldId id="668" r:id="rId6"/>
    <p:sldId id="629" r:id="rId7"/>
    <p:sldId id="669" r:id="rId8"/>
    <p:sldId id="630" r:id="rId9"/>
    <p:sldId id="670" r:id="rId10"/>
    <p:sldId id="675" r:id="rId11"/>
    <p:sldId id="671" r:id="rId12"/>
    <p:sldId id="676" r:id="rId13"/>
    <p:sldId id="672" r:id="rId14"/>
    <p:sldId id="677" r:id="rId15"/>
    <p:sldId id="673" r:id="rId16"/>
    <p:sldId id="674" r:id="rId17"/>
    <p:sldId id="631" r:id="rId18"/>
    <p:sldId id="683" r:id="rId19"/>
    <p:sldId id="684" r:id="rId20"/>
    <p:sldId id="678" r:id="rId21"/>
    <p:sldId id="687" r:id="rId22"/>
    <p:sldId id="685" r:id="rId23"/>
    <p:sldId id="686" r:id="rId24"/>
    <p:sldId id="679" r:id="rId25"/>
    <p:sldId id="680" r:id="rId26"/>
    <p:sldId id="688" r:id="rId27"/>
    <p:sldId id="597" r:id="rId28"/>
    <p:sldId id="662" r:id="rId29"/>
    <p:sldId id="663" r:id="rId30"/>
    <p:sldId id="665" r:id="rId31"/>
    <p:sldId id="664" r:id="rId32"/>
    <p:sldId id="598" r:id="rId33"/>
    <p:sldId id="656" r:id="rId34"/>
    <p:sldId id="657" r:id="rId35"/>
    <p:sldId id="661" r:id="rId36"/>
    <p:sldId id="608" r:id="rId37"/>
    <p:sldId id="653" r:id="rId38"/>
    <p:sldId id="654" r:id="rId39"/>
    <p:sldId id="655" r:id="rId40"/>
    <p:sldId id="600" r:id="rId41"/>
    <p:sldId id="651" r:id="rId42"/>
    <p:sldId id="652" r:id="rId43"/>
    <p:sldId id="649" r:id="rId44"/>
    <p:sldId id="65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FF00"/>
    <a:srgbClr val="FF99CC"/>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212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7/8/2022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7/8/2022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JULY </a:t>
            </a:r>
            <a:r>
              <a:rPr lang="en-US" b="1" dirty="0" smtClean="0">
                <a:solidFill>
                  <a:schemeClr val="tx1"/>
                </a:solidFill>
              </a:rPr>
              <a:t>10</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2022 </a:t>
            </a:r>
            <a:r>
              <a:rPr lang="en-US" b="1" dirty="0" smtClean="0">
                <a:solidFill>
                  <a:schemeClr val="tx1"/>
                </a:solidFill>
              </a:rPr>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rgbClr val="00FF00"/>
          </a:solidFill>
        </p:spPr>
        <p:style>
          <a:lnRef idx="3">
            <a:schemeClr val="lt1"/>
          </a:lnRef>
          <a:fillRef idx="1">
            <a:schemeClr val="dk1"/>
          </a:fillRef>
          <a:effectRef idx="1">
            <a:schemeClr val="dk1"/>
          </a:effectRef>
          <a:fontRef idx="minor">
            <a:schemeClr val="lt1"/>
          </a:fontRef>
        </p:style>
        <p:txBody>
          <a:bodyPr>
            <a:normAutofit/>
          </a:bodyPr>
          <a:lstStyle/>
          <a:p>
            <a:r>
              <a:rPr lang="en-US" sz="4800" b="1" dirty="0" smtClean="0">
                <a:solidFill>
                  <a:srgbClr val="0D069A"/>
                </a:solidFill>
              </a:rPr>
              <a:t>THE </a:t>
            </a:r>
            <a:r>
              <a:rPr lang="en-US" sz="4800" b="1" dirty="0" smtClean="0">
                <a:solidFill>
                  <a:srgbClr val="0D069A"/>
                </a:solidFill>
              </a:rPr>
              <a:t>M</a:t>
            </a:r>
            <a:r>
              <a:rPr lang="en-US" sz="4800" b="1" dirty="0" smtClean="0">
                <a:solidFill>
                  <a:srgbClr val="0D069A"/>
                </a:solidFill>
              </a:rPr>
              <a:t>ORAL ATTRIBUTES </a:t>
            </a:r>
            <a:r>
              <a:rPr lang="en-US" sz="4800" b="1" dirty="0" smtClean="0">
                <a:solidFill>
                  <a:srgbClr val="0D069A"/>
                </a:solidFill>
              </a:rPr>
              <a:t>OF GOD</a:t>
            </a:r>
          </a:p>
          <a:p>
            <a:r>
              <a:rPr lang="en-US" sz="4800" b="1" dirty="0" smtClean="0"/>
              <a:t> </a:t>
            </a:r>
            <a:endParaRPr lang="en-US" sz="4800" dirty="0" smtClean="0"/>
          </a:p>
          <a:p>
            <a:r>
              <a:rPr lang="en-US" sz="4800" b="1" dirty="0" smtClean="0">
                <a:solidFill>
                  <a:srgbClr val="FF0000"/>
                </a:solidFill>
              </a:rPr>
              <a:t>LES ATTRIBUTS </a:t>
            </a:r>
            <a:r>
              <a:rPr lang="en-US" sz="4800" b="1" dirty="0" smtClean="0">
                <a:solidFill>
                  <a:srgbClr val="FF0000"/>
                </a:solidFill>
              </a:rPr>
              <a:t>MORAUX DE </a:t>
            </a:r>
            <a:r>
              <a:rPr lang="en-US" sz="4800" b="1" dirty="0" smtClean="0">
                <a:solidFill>
                  <a:srgbClr val="FF0000"/>
                </a:solidFill>
              </a:rPr>
              <a:t>DIEU</a:t>
            </a:r>
            <a:endParaRPr lang="en-US" sz="48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 Last week we talked about some of the attributes of God.</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We said that God has certain attributes that are absolute that can only be found on Him.</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God has both moral and non moral attributes.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non moral attributes of God are </a:t>
            </a:r>
            <a:r>
              <a:rPr lang="en-US" sz="4000" b="1" dirty="0" smtClean="0">
                <a:solidFill>
                  <a:srgbClr val="00FF00"/>
                </a:solidFill>
                <a:latin typeface="Arial Unicode MS" pitchFamily="34" charset="-128"/>
                <a:ea typeface="Arial Unicode MS" pitchFamily="34" charset="-128"/>
                <a:cs typeface="Arial Unicode MS" pitchFamily="34" charset="-128"/>
              </a:rPr>
              <a:t>part of his being regardless whether He was a good or bad God</a:t>
            </a:r>
            <a:r>
              <a:rPr lang="en-US" sz="4000" b="1" dirty="0" smtClean="0">
                <a:solidFill>
                  <a:srgbClr val="00FF00"/>
                </a:solidFill>
                <a:latin typeface="Arial Unicode MS" pitchFamily="34" charset="-128"/>
                <a:ea typeface="Arial Unicode MS" pitchFamily="34" charset="-128"/>
                <a:cs typeface="Arial Unicode MS" pitchFamily="34" charset="-128"/>
              </a:rPr>
              <a:t>.</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The </a:t>
            </a:r>
            <a:r>
              <a:rPr lang="en-US" sz="4800" b="1" dirty="0" smtClean="0">
                <a:solidFill>
                  <a:schemeClr val="bg1"/>
                </a:solidFill>
                <a:latin typeface="Arial Unicode MS" pitchFamily="34" charset="-128"/>
                <a:ea typeface="Arial Unicode MS" pitchFamily="34" charset="-128"/>
                <a:cs typeface="Arial Unicode MS" pitchFamily="34" charset="-128"/>
              </a:rPr>
              <a:t>four non moral attributes that we underlines were</a:t>
            </a:r>
          </a:p>
          <a:p>
            <a:pPr lvl="1" algn="just"/>
            <a:r>
              <a:rPr lang="en-US" sz="4800" b="1" dirty="0" smtClean="0">
                <a:solidFill>
                  <a:srgbClr val="00FF00"/>
                </a:solidFill>
                <a:latin typeface="Arial Unicode MS" pitchFamily="34" charset="-128"/>
                <a:ea typeface="Arial Unicode MS" pitchFamily="34" charset="-128"/>
                <a:cs typeface="Arial Unicode MS" pitchFamily="34" charset="-128"/>
              </a:rPr>
              <a:t>His omnipresence</a:t>
            </a:r>
          </a:p>
          <a:p>
            <a:pPr lvl="1" algn="just"/>
            <a:r>
              <a:rPr lang="en-US" sz="4800" b="1" dirty="0" smtClean="0">
                <a:solidFill>
                  <a:srgbClr val="00FF00"/>
                </a:solidFill>
                <a:latin typeface="Arial Unicode MS" pitchFamily="34" charset="-128"/>
                <a:ea typeface="Arial Unicode MS" pitchFamily="34" charset="-128"/>
                <a:cs typeface="Arial Unicode MS" pitchFamily="34" charset="-128"/>
              </a:rPr>
              <a:t>His omniscience</a:t>
            </a:r>
          </a:p>
          <a:p>
            <a:pPr lvl="1" algn="just"/>
            <a:r>
              <a:rPr lang="en-US" sz="4800" b="1" dirty="0" smtClean="0">
                <a:solidFill>
                  <a:srgbClr val="00FF00"/>
                </a:solidFill>
                <a:latin typeface="Arial Unicode MS" pitchFamily="34" charset="-128"/>
                <a:ea typeface="Arial Unicode MS" pitchFamily="34" charset="-128"/>
                <a:cs typeface="Arial Unicode MS" pitchFamily="34" charset="-128"/>
              </a:rPr>
              <a:t>His omnipotence</a:t>
            </a:r>
          </a:p>
          <a:p>
            <a:pPr lvl="1" algn="just"/>
            <a:r>
              <a:rPr lang="en-US" sz="4800" b="1" dirty="0" smtClean="0">
                <a:solidFill>
                  <a:srgbClr val="00FF00"/>
                </a:solidFill>
                <a:latin typeface="Arial Unicode MS" pitchFamily="34" charset="-128"/>
                <a:ea typeface="Arial Unicode MS" pitchFamily="34" charset="-128"/>
                <a:cs typeface="Arial Unicode MS" pitchFamily="34" charset="-128"/>
              </a:rPr>
              <a:t>His immutability</a:t>
            </a:r>
          </a:p>
          <a:p>
            <a:pPr algn="just">
              <a:buNone/>
            </a:pPr>
            <a:endParaRPr lang="en-US" sz="4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These </a:t>
            </a:r>
            <a:r>
              <a:rPr lang="en-US" sz="4000" b="1" dirty="0" smtClean="0">
                <a:solidFill>
                  <a:schemeClr val="bg1"/>
                </a:solidFill>
                <a:latin typeface="Arial Unicode MS" pitchFamily="34" charset="-128"/>
                <a:ea typeface="Arial Unicode MS" pitchFamily="34" charset="-128"/>
                <a:cs typeface="Arial Unicode MS" pitchFamily="34" charset="-128"/>
              </a:rPr>
              <a:t>are the core attributes of God.</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Since God is holy, He processes moral attributes as part of His essence.</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We can say that God is love</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We can say that God is justice</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The very </a:t>
            </a:r>
            <a:r>
              <a:rPr lang="en-US" sz="4000" b="1" dirty="0" smtClean="0">
                <a:solidFill>
                  <a:srgbClr val="00FF00"/>
                </a:solidFill>
                <a:latin typeface="Arial Unicode MS" pitchFamily="34" charset="-128"/>
                <a:ea typeface="Arial Unicode MS" pitchFamily="34" charset="-128"/>
                <a:cs typeface="Arial Unicode MS" pitchFamily="34" charset="-128"/>
              </a:rPr>
              <a:t>essence of </a:t>
            </a:r>
            <a:r>
              <a:rPr lang="en-US" sz="4000" b="1" dirty="0" smtClean="0">
                <a:solidFill>
                  <a:srgbClr val="00FF00"/>
                </a:solidFill>
                <a:latin typeface="Arial Unicode MS" pitchFamily="34" charset="-128"/>
                <a:ea typeface="Arial Unicode MS" pitchFamily="34" charset="-128"/>
                <a:cs typeface="Arial Unicode MS" pitchFamily="34" charset="-128"/>
              </a:rPr>
              <a:t>God contains many other attributes that cannot be discerned by </a:t>
            </a:r>
            <a:r>
              <a:rPr lang="en-US" sz="4000" b="1" dirty="0" smtClean="0">
                <a:solidFill>
                  <a:srgbClr val="00FF00"/>
                </a:solidFill>
                <a:latin typeface="Arial Unicode MS" pitchFamily="34" charset="-128"/>
                <a:ea typeface="Arial Unicode MS" pitchFamily="34" charset="-128"/>
                <a:cs typeface="Arial Unicode MS" pitchFamily="34" charset="-128"/>
              </a:rPr>
              <a:t>men because God is infinite.</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just">
              <a:buNone/>
            </a:pPr>
            <a:endParaRPr lang="en-US" sz="4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smtClean="0">
                <a:solidFill>
                  <a:schemeClr val="bg1"/>
                </a:solidFill>
                <a:latin typeface="Arial Unicode MS" pitchFamily="34" charset="-128"/>
                <a:ea typeface="Arial Unicode MS" pitchFamily="34" charset="-128"/>
                <a:cs typeface="Arial Unicode MS" pitchFamily="34" charset="-128"/>
              </a:rPr>
              <a:t>Of </a:t>
            </a:r>
            <a:r>
              <a:rPr lang="en-US" sz="4800" b="1" dirty="0" smtClean="0">
                <a:solidFill>
                  <a:schemeClr val="bg1"/>
                </a:solidFill>
                <a:latin typeface="Arial Unicode MS" pitchFamily="34" charset="-128"/>
                <a:ea typeface="Arial Unicode MS" pitchFamily="34" charset="-128"/>
                <a:cs typeface="Arial Unicode MS" pitchFamily="34" charset="-128"/>
              </a:rPr>
              <a:t>the few attributes that we can discern, we will concentrate on the moral attributes of God in our message today.</a:t>
            </a:r>
          </a:p>
          <a:p>
            <a:pPr lvl="0" algn="just"/>
            <a:r>
              <a:rPr lang="en-US" sz="4800" b="1" dirty="0" smtClean="0">
                <a:solidFill>
                  <a:srgbClr val="00FF00"/>
                </a:solidFill>
                <a:latin typeface="Arial Unicode MS" pitchFamily="34" charset="-128"/>
                <a:ea typeface="Arial Unicode MS" pitchFamily="34" charset="-128"/>
                <a:cs typeface="Arial Unicode MS" pitchFamily="34" charset="-128"/>
              </a:rPr>
              <a:t>Many of the attributes of </a:t>
            </a:r>
            <a:r>
              <a:rPr lang="en-US" sz="4800" b="1" dirty="0" smtClean="0">
                <a:solidFill>
                  <a:srgbClr val="00FF00"/>
                </a:solidFill>
                <a:latin typeface="Arial Unicode MS" pitchFamily="34" charset="-128"/>
                <a:ea typeface="Arial Unicode MS" pitchFamily="34" charset="-128"/>
                <a:cs typeface="Arial Unicode MS" pitchFamily="34" charset="-128"/>
              </a:rPr>
              <a:t>God are indicatives in the various names </a:t>
            </a:r>
            <a:r>
              <a:rPr lang="en-US" sz="4800" b="1" dirty="0" smtClean="0">
                <a:solidFill>
                  <a:srgbClr val="00FF00"/>
                </a:solidFill>
                <a:latin typeface="Arial Unicode MS" pitchFamily="34" charset="-128"/>
                <a:ea typeface="Arial Unicode MS" pitchFamily="34" charset="-128"/>
                <a:cs typeface="Arial Unicode MS" pitchFamily="34" charset="-128"/>
              </a:rPr>
              <a:t>of God.</a:t>
            </a:r>
          </a:p>
          <a:p>
            <a:pPr algn="just">
              <a:buNone/>
            </a:pPr>
            <a:endParaRPr lang="en-US" sz="4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991600" cy="67056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marL="0" indent="0" algn="ctr">
              <a:buNone/>
            </a:pPr>
            <a:r>
              <a:rPr lang="en-US" sz="4800" b="1" dirty="0" smtClean="0">
                <a:solidFill>
                  <a:srgbClr val="FF0000"/>
                </a:solidFill>
                <a:latin typeface="Arial Unicode MS" pitchFamily="34" charset="-128"/>
                <a:ea typeface="Arial Unicode MS" pitchFamily="34" charset="-128"/>
                <a:cs typeface="Arial Unicode MS" pitchFamily="34" charset="-128"/>
              </a:rPr>
              <a:t>NAMES OF GOD THAT DEFINE HIS ATTRIBUTES</a:t>
            </a:r>
          </a:p>
          <a:p>
            <a:pPr lvl="0" algn="just"/>
            <a:r>
              <a:rPr lang="fr-FR" sz="4800" b="1" dirty="0" smtClean="0">
                <a:solidFill>
                  <a:schemeClr val="tx1"/>
                </a:solidFill>
                <a:latin typeface="Arial Unicode MS" pitchFamily="34" charset="-128"/>
                <a:ea typeface="Arial Unicode MS" pitchFamily="34" charset="-128"/>
                <a:cs typeface="Arial Unicode MS" pitchFamily="34" charset="-128"/>
              </a:rPr>
              <a:t>Quelques noms différents de Dieu, qui expriment ses qualités, (attributs) : </a:t>
            </a:r>
            <a:endParaRPr lang="en-US" sz="4800" dirty="0" smtClean="0">
              <a:solidFill>
                <a:schemeClr val="tx1"/>
              </a:solidFill>
              <a:latin typeface="Arial Unicode MS" pitchFamily="34" charset="-128"/>
              <a:ea typeface="Arial Unicode MS" pitchFamily="34" charset="-128"/>
              <a:cs typeface="Arial Unicode MS" pitchFamily="34" charset="-128"/>
            </a:endParaRPr>
          </a:p>
          <a:p>
            <a:pPr lvl="0" algn="just"/>
            <a:r>
              <a:rPr lang="fr-FR" sz="4800" b="1" i="1" dirty="0" smtClean="0">
                <a:solidFill>
                  <a:srgbClr val="0D069A"/>
                </a:solidFill>
                <a:latin typeface="Arial Unicode MS" pitchFamily="34" charset="-128"/>
                <a:ea typeface="Arial Unicode MS" pitchFamily="34" charset="-128"/>
                <a:cs typeface="Arial Unicode MS" pitchFamily="34" charset="-128"/>
              </a:rPr>
              <a:t>Jéhovah-</a:t>
            </a:r>
            <a:r>
              <a:rPr lang="fr-FR" sz="4800" b="1" i="1" dirty="0" err="1" smtClean="0">
                <a:solidFill>
                  <a:srgbClr val="0D069A"/>
                </a:solidFill>
                <a:latin typeface="Arial Unicode MS" pitchFamily="34" charset="-128"/>
                <a:ea typeface="Arial Unicode MS" pitchFamily="34" charset="-128"/>
                <a:cs typeface="Arial Unicode MS" pitchFamily="34" charset="-128"/>
              </a:rPr>
              <a:t>Jiré</a:t>
            </a:r>
            <a:r>
              <a:rPr lang="fr-FR" sz="4800" dirty="0" smtClean="0">
                <a:solidFill>
                  <a:srgbClr val="0D069A"/>
                </a:solidFill>
                <a:latin typeface="Arial Unicode MS" pitchFamily="34" charset="-128"/>
                <a:ea typeface="Arial Unicode MS" pitchFamily="34" charset="-128"/>
                <a:cs typeface="Arial Unicode MS" pitchFamily="34" charset="-128"/>
              </a:rPr>
              <a:t>, (L'Eternel voit, pourvoit) </a:t>
            </a:r>
            <a:r>
              <a:rPr lang="fr-FR" sz="4800" i="1" dirty="0" smtClean="0">
                <a:solidFill>
                  <a:srgbClr val="FF0000"/>
                </a:solidFill>
                <a:latin typeface="Arial Unicode MS" pitchFamily="34" charset="-128"/>
                <a:ea typeface="Arial Unicode MS" pitchFamily="34" charset="-128"/>
                <a:cs typeface="Arial Unicode MS" pitchFamily="34" charset="-128"/>
              </a:rPr>
              <a:t>«… Abraham donna à cet endroit le noms Jéhovah-</a:t>
            </a:r>
            <a:r>
              <a:rPr lang="fr-FR" sz="4800" i="1" dirty="0" err="1" smtClean="0">
                <a:solidFill>
                  <a:srgbClr val="FF0000"/>
                </a:solidFill>
                <a:latin typeface="Arial Unicode MS" pitchFamily="34" charset="-128"/>
                <a:ea typeface="Arial Unicode MS" pitchFamily="34" charset="-128"/>
                <a:cs typeface="Arial Unicode MS" pitchFamily="34" charset="-128"/>
              </a:rPr>
              <a:t>Jiré</a:t>
            </a:r>
            <a:r>
              <a:rPr lang="fr-FR" sz="4800" i="1" dirty="0" smtClean="0">
                <a:solidFill>
                  <a:srgbClr val="FF0000"/>
                </a:solidFill>
                <a:latin typeface="Arial Unicode MS" pitchFamily="34" charset="-128"/>
                <a:ea typeface="Arial Unicode MS" pitchFamily="34" charset="-128"/>
                <a:cs typeface="Arial Unicode MS" pitchFamily="34" charset="-128"/>
              </a:rPr>
              <a:t>. C’est pourquoi il dit aujourd’hui : sur la montagne de l’Éternel il sera pourvu….»</a:t>
            </a:r>
            <a:r>
              <a:rPr lang="fr-FR" sz="4800" dirty="0" smtClean="0">
                <a:solidFill>
                  <a:srgbClr val="FF0000"/>
                </a:solidFill>
                <a:latin typeface="Arial Unicode MS" pitchFamily="34" charset="-128"/>
                <a:ea typeface="Arial Unicode MS" pitchFamily="34" charset="-128"/>
                <a:cs typeface="Arial Unicode MS" pitchFamily="34" charset="-128"/>
              </a:rPr>
              <a:t> </a:t>
            </a:r>
            <a:r>
              <a:rPr lang="fr-FR" sz="4800" b="1" i="1" dirty="0" smtClean="0">
                <a:solidFill>
                  <a:srgbClr val="0D069A"/>
                </a:solidFill>
                <a:latin typeface="Arial Unicode MS" pitchFamily="34" charset="-128"/>
                <a:ea typeface="Arial Unicode MS" pitchFamily="34" charset="-128"/>
                <a:cs typeface="Arial Unicode MS" pitchFamily="34" charset="-128"/>
              </a:rPr>
              <a:t>Genèse 22.14</a:t>
            </a:r>
            <a:r>
              <a:rPr lang="fr-FR" sz="4800" dirty="0" smtClean="0">
                <a:solidFill>
                  <a:srgbClr val="0D069A"/>
                </a:solidFill>
                <a:latin typeface="Arial Unicode MS" pitchFamily="34" charset="-128"/>
                <a:ea typeface="Arial Unicode MS" pitchFamily="34" charset="-128"/>
                <a:cs typeface="Arial Unicode MS" pitchFamily="34" charset="-128"/>
              </a:rPr>
              <a:t>. </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800" b="1" i="1" dirty="0" smtClean="0">
                <a:solidFill>
                  <a:srgbClr val="0D069A"/>
                </a:solidFill>
                <a:latin typeface="Arial Unicode MS" pitchFamily="34" charset="-128"/>
                <a:ea typeface="Arial Unicode MS" pitchFamily="34" charset="-128"/>
                <a:cs typeface="Arial Unicode MS" pitchFamily="34" charset="-128"/>
              </a:rPr>
              <a:t>Jéhovah-</a:t>
            </a:r>
            <a:r>
              <a:rPr lang="fr-FR" sz="4800" b="1" i="1" dirty="0" err="1" smtClean="0">
                <a:solidFill>
                  <a:srgbClr val="0D069A"/>
                </a:solidFill>
                <a:latin typeface="Arial Unicode MS" pitchFamily="34" charset="-128"/>
                <a:ea typeface="Arial Unicode MS" pitchFamily="34" charset="-128"/>
                <a:cs typeface="Arial Unicode MS" pitchFamily="34" charset="-128"/>
              </a:rPr>
              <a:t>Rophi</a:t>
            </a:r>
            <a:r>
              <a:rPr lang="fr-FR" sz="4800" dirty="0" smtClean="0">
                <a:solidFill>
                  <a:srgbClr val="0D069A"/>
                </a:solidFill>
                <a:latin typeface="Arial Unicode MS" pitchFamily="34" charset="-128"/>
                <a:ea typeface="Arial Unicode MS" pitchFamily="34" charset="-128"/>
                <a:cs typeface="Arial Unicode MS" pitchFamily="34" charset="-128"/>
              </a:rPr>
              <a:t>, (L'Eternel qui guérit) </a:t>
            </a:r>
            <a:r>
              <a:rPr lang="fr-FR" sz="4800" i="1" dirty="0" smtClean="0">
                <a:solidFill>
                  <a:srgbClr val="FF0000"/>
                </a:solidFill>
                <a:latin typeface="Arial Unicode MS" pitchFamily="34" charset="-128"/>
                <a:ea typeface="Arial Unicode MS" pitchFamily="34" charset="-128"/>
                <a:cs typeface="Arial Unicode MS" pitchFamily="34" charset="-128"/>
              </a:rPr>
              <a:t>«… car je suis l’Eternel qui te guérit…»</a:t>
            </a:r>
            <a:r>
              <a:rPr lang="fr-FR" sz="4800" dirty="0" smtClean="0">
                <a:solidFill>
                  <a:srgbClr val="FF0000"/>
                </a:solidFill>
                <a:latin typeface="Arial Unicode MS" pitchFamily="34" charset="-128"/>
                <a:ea typeface="Arial Unicode MS" pitchFamily="34" charset="-128"/>
                <a:cs typeface="Arial Unicode MS" pitchFamily="34" charset="-128"/>
              </a:rPr>
              <a:t> </a:t>
            </a:r>
            <a:r>
              <a:rPr lang="fr-FR" sz="4800" b="1" i="1" dirty="0" smtClean="0">
                <a:solidFill>
                  <a:srgbClr val="0D069A"/>
                </a:solidFill>
                <a:latin typeface="Arial Unicode MS" pitchFamily="34" charset="-128"/>
                <a:ea typeface="Arial Unicode MS" pitchFamily="34" charset="-128"/>
                <a:cs typeface="Arial Unicode MS" pitchFamily="34" charset="-128"/>
              </a:rPr>
              <a:t>Exode 15.26</a:t>
            </a:r>
            <a:r>
              <a:rPr lang="fr-FR" sz="4800" dirty="0" smtClean="0">
                <a:solidFill>
                  <a:srgbClr val="0D069A"/>
                </a:solidFill>
                <a:latin typeface="Arial Unicode MS" pitchFamily="34" charset="-128"/>
                <a:ea typeface="Arial Unicode MS" pitchFamily="34" charset="-128"/>
                <a:cs typeface="Arial Unicode MS" pitchFamily="34" charset="-128"/>
              </a:rPr>
              <a:t>. </a:t>
            </a:r>
            <a:endParaRPr lang="en-US" sz="4800"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r>
              <a:rPr lang="fr-FR" sz="4800" b="1" i="1" dirty="0" smtClean="0">
                <a:solidFill>
                  <a:srgbClr val="0D069A"/>
                </a:solidFill>
                <a:latin typeface="Arial Unicode MS" pitchFamily="34" charset="-128"/>
                <a:ea typeface="Arial Unicode MS" pitchFamily="34" charset="-128"/>
                <a:cs typeface="Arial Unicode MS" pitchFamily="34" charset="-128"/>
              </a:rPr>
              <a:t>Jéhovah-</a:t>
            </a:r>
            <a:r>
              <a:rPr lang="fr-FR" sz="4800" b="1" i="1" dirty="0" err="1" smtClean="0">
                <a:solidFill>
                  <a:srgbClr val="0D069A"/>
                </a:solidFill>
                <a:latin typeface="Arial Unicode MS" pitchFamily="34" charset="-128"/>
                <a:ea typeface="Arial Unicode MS" pitchFamily="34" charset="-128"/>
                <a:cs typeface="Arial Unicode MS" pitchFamily="34" charset="-128"/>
              </a:rPr>
              <a:t>Nissi</a:t>
            </a:r>
            <a:r>
              <a:rPr lang="fr-FR" sz="4800" dirty="0" smtClean="0">
                <a:solidFill>
                  <a:srgbClr val="0D069A"/>
                </a:solidFill>
                <a:latin typeface="Arial Unicode MS" pitchFamily="34" charset="-128"/>
                <a:ea typeface="Arial Unicode MS" pitchFamily="34" charset="-128"/>
                <a:cs typeface="Arial Unicode MS" pitchFamily="34" charset="-128"/>
              </a:rPr>
              <a:t>, (L'Eternel ma bannière) </a:t>
            </a:r>
            <a:r>
              <a:rPr lang="fr-FR" sz="4800" i="1" dirty="0" smtClean="0">
                <a:solidFill>
                  <a:srgbClr val="FF0000"/>
                </a:solidFill>
                <a:latin typeface="Arial Unicode MS" pitchFamily="34" charset="-128"/>
                <a:ea typeface="Arial Unicode MS" pitchFamily="34" charset="-128"/>
                <a:cs typeface="Arial Unicode MS" pitchFamily="34" charset="-128"/>
              </a:rPr>
              <a:t>«… et il l’appela du nom de l’Éternel mon étendard…» </a:t>
            </a:r>
            <a:r>
              <a:rPr lang="fr-FR" sz="4800" b="1" i="1" dirty="0" smtClean="0">
                <a:solidFill>
                  <a:srgbClr val="0D069A"/>
                </a:solidFill>
                <a:latin typeface="Arial Unicode MS" pitchFamily="34" charset="-128"/>
                <a:ea typeface="Arial Unicode MS" pitchFamily="34" charset="-128"/>
                <a:cs typeface="Arial Unicode MS" pitchFamily="34" charset="-128"/>
              </a:rPr>
              <a:t>Exode 17.15</a:t>
            </a:r>
            <a:r>
              <a:rPr lang="fr-FR" sz="4800" dirty="0" smtClean="0">
                <a:solidFill>
                  <a:srgbClr val="0D069A"/>
                </a:solidFill>
                <a:latin typeface="Arial Unicode MS" pitchFamily="34" charset="-128"/>
                <a:ea typeface="Arial Unicode MS" pitchFamily="34" charset="-128"/>
                <a:cs typeface="Arial Unicode MS" pitchFamily="34" charset="-128"/>
              </a:rPr>
              <a:t>. </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lvl="0"/>
            <a:r>
              <a:rPr lang="fr-FR" sz="4800" b="1" i="1" dirty="0" smtClean="0">
                <a:solidFill>
                  <a:srgbClr val="0D069A"/>
                </a:solidFill>
                <a:latin typeface="Arial Unicode MS" pitchFamily="34" charset="-128"/>
                <a:ea typeface="Arial Unicode MS" pitchFamily="34" charset="-128"/>
                <a:cs typeface="Arial Unicode MS" pitchFamily="34" charset="-128"/>
              </a:rPr>
              <a:t>Jéhovah-</a:t>
            </a:r>
            <a:r>
              <a:rPr lang="fr-FR" sz="4800" b="1" i="1" dirty="0" err="1" smtClean="0">
                <a:solidFill>
                  <a:srgbClr val="0D069A"/>
                </a:solidFill>
                <a:latin typeface="Arial Unicode MS" pitchFamily="34" charset="-128"/>
                <a:ea typeface="Arial Unicode MS" pitchFamily="34" charset="-128"/>
                <a:cs typeface="Arial Unicode MS" pitchFamily="34" charset="-128"/>
              </a:rPr>
              <a:t>Shalom</a:t>
            </a:r>
            <a:r>
              <a:rPr lang="fr-FR" sz="4800" dirty="0" smtClean="0">
                <a:solidFill>
                  <a:srgbClr val="0D069A"/>
                </a:solidFill>
                <a:latin typeface="Arial Unicode MS" pitchFamily="34" charset="-128"/>
                <a:ea typeface="Arial Unicode MS" pitchFamily="34" charset="-128"/>
                <a:cs typeface="Arial Unicode MS" pitchFamily="34" charset="-128"/>
              </a:rPr>
              <a:t>, (L'Eternel paix) </a:t>
            </a:r>
            <a:r>
              <a:rPr lang="fr-FR" sz="4800" i="1" dirty="0" smtClean="0">
                <a:solidFill>
                  <a:srgbClr val="0D069A"/>
                </a:solidFill>
                <a:latin typeface="Arial Unicode MS" pitchFamily="34" charset="-128"/>
                <a:ea typeface="Arial Unicode MS" pitchFamily="34" charset="-128"/>
                <a:cs typeface="Arial Unicode MS" pitchFamily="34" charset="-128"/>
              </a:rPr>
              <a:t>«… </a:t>
            </a:r>
            <a:r>
              <a:rPr lang="fr-FR" sz="4800" i="1" dirty="0" smtClean="0">
                <a:solidFill>
                  <a:srgbClr val="FF0000"/>
                </a:solidFill>
                <a:latin typeface="Arial Unicode MS" pitchFamily="34" charset="-128"/>
                <a:ea typeface="Arial Unicode MS" pitchFamily="34" charset="-128"/>
                <a:cs typeface="Arial Unicode MS" pitchFamily="34" charset="-128"/>
              </a:rPr>
              <a:t>et lui donna pour nom l’Eternel Paix…»</a:t>
            </a:r>
            <a:r>
              <a:rPr lang="fr-FR" sz="4800" dirty="0" smtClean="0">
                <a:solidFill>
                  <a:srgbClr val="0D069A"/>
                </a:solidFill>
                <a:latin typeface="Arial Unicode MS" pitchFamily="34" charset="-128"/>
                <a:ea typeface="Arial Unicode MS" pitchFamily="34" charset="-128"/>
                <a:cs typeface="Arial Unicode MS" pitchFamily="34" charset="-128"/>
              </a:rPr>
              <a:t> </a:t>
            </a:r>
            <a:r>
              <a:rPr lang="fr-FR" sz="4800" b="1" i="1" dirty="0" smtClean="0">
                <a:solidFill>
                  <a:srgbClr val="0D069A"/>
                </a:solidFill>
                <a:latin typeface="Arial Unicode MS" pitchFamily="34" charset="-128"/>
                <a:ea typeface="Arial Unicode MS" pitchFamily="34" charset="-128"/>
                <a:cs typeface="Arial Unicode MS" pitchFamily="34" charset="-128"/>
              </a:rPr>
              <a:t>Juges 6.24</a:t>
            </a:r>
            <a:r>
              <a:rPr lang="fr-FR" sz="4800" dirty="0" smtClean="0">
                <a:solidFill>
                  <a:srgbClr val="0D069A"/>
                </a:solidFill>
                <a:latin typeface="Arial Unicode MS" pitchFamily="34" charset="-128"/>
                <a:ea typeface="Arial Unicode MS" pitchFamily="34" charset="-128"/>
                <a:cs typeface="Arial Unicode MS" pitchFamily="34" charset="-128"/>
              </a:rPr>
              <a:t>. </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lvl="0"/>
            <a:r>
              <a:rPr lang="fr-FR" sz="4800" b="1" i="1" dirty="0" smtClean="0">
                <a:solidFill>
                  <a:srgbClr val="0D069A"/>
                </a:solidFill>
                <a:latin typeface="Arial Unicode MS" pitchFamily="34" charset="-128"/>
                <a:ea typeface="Arial Unicode MS" pitchFamily="34" charset="-128"/>
                <a:cs typeface="Arial Unicode MS" pitchFamily="34" charset="-128"/>
              </a:rPr>
              <a:t>Jéhovah-</a:t>
            </a:r>
            <a:r>
              <a:rPr lang="fr-FR" sz="4800" b="1" i="1" dirty="0" err="1" smtClean="0">
                <a:solidFill>
                  <a:srgbClr val="0D069A"/>
                </a:solidFill>
                <a:latin typeface="Arial Unicode MS" pitchFamily="34" charset="-128"/>
                <a:ea typeface="Arial Unicode MS" pitchFamily="34" charset="-128"/>
                <a:cs typeface="Arial Unicode MS" pitchFamily="34" charset="-128"/>
              </a:rPr>
              <a:t>Sébaoth</a:t>
            </a:r>
            <a:r>
              <a:rPr lang="fr-FR" sz="4800" dirty="0" smtClean="0">
                <a:solidFill>
                  <a:srgbClr val="0D069A"/>
                </a:solidFill>
                <a:latin typeface="Arial Unicode MS" pitchFamily="34" charset="-128"/>
                <a:ea typeface="Arial Unicode MS" pitchFamily="34" charset="-128"/>
                <a:cs typeface="Arial Unicode MS" pitchFamily="34" charset="-128"/>
              </a:rPr>
              <a:t>, (L'Eternel des armées) </a:t>
            </a:r>
            <a:r>
              <a:rPr lang="fr-FR" sz="4800" i="1" dirty="0" smtClean="0">
                <a:solidFill>
                  <a:srgbClr val="FF0000"/>
                </a:solidFill>
                <a:latin typeface="Arial Unicode MS" pitchFamily="34" charset="-128"/>
                <a:ea typeface="Arial Unicode MS" pitchFamily="34" charset="-128"/>
                <a:cs typeface="Arial Unicode MS" pitchFamily="34" charset="-128"/>
              </a:rPr>
              <a:t>«… pour se prosterner devant l’Éternel des armées…»</a:t>
            </a:r>
            <a:r>
              <a:rPr lang="fr-FR" sz="4800" dirty="0" smtClean="0">
                <a:solidFill>
                  <a:srgbClr val="FF0000"/>
                </a:solidFill>
                <a:latin typeface="Arial Unicode MS" pitchFamily="34" charset="-128"/>
                <a:ea typeface="Arial Unicode MS" pitchFamily="34" charset="-128"/>
                <a:cs typeface="Arial Unicode MS" pitchFamily="34" charset="-128"/>
              </a:rPr>
              <a:t> </a:t>
            </a:r>
            <a:r>
              <a:rPr lang="fr-FR" sz="4800" b="1" i="1" dirty="0" smtClean="0">
                <a:solidFill>
                  <a:srgbClr val="0D069A"/>
                </a:solidFill>
                <a:latin typeface="Arial Unicode MS" pitchFamily="34" charset="-128"/>
                <a:ea typeface="Arial Unicode MS" pitchFamily="34" charset="-128"/>
                <a:cs typeface="Arial Unicode MS" pitchFamily="34" charset="-128"/>
              </a:rPr>
              <a:t>1 Samuel 1.3</a:t>
            </a:r>
            <a:r>
              <a:rPr lang="fr-FR" sz="4800" dirty="0" smtClean="0">
                <a:solidFill>
                  <a:srgbClr val="0D069A"/>
                </a:solidFill>
                <a:latin typeface="Arial Unicode MS" pitchFamily="34" charset="-128"/>
                <a:ea typeface="Arial Unicode MS" pitchFamily="34" charset="-128"/>
                <a:cs typeface="Arial Unicode MS" pitchFamily="34" charset="-128"/>
              </a:rPr>
              <a:t>. </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lvl="0"/>
            <a:r>
              <a:rPr lang="fr-FR" sz="4800" b="1" i="1" dirty="0" smtClean="0">
                <a:solidFill>
                  <a:srgbClr val="0D069A"/>
                </a:solidFill>
                <a:latin typeface="Arial Unicode MS" pitchFamily="34" charset="-128"/>
                <a:ea typeface="Arial Unicode MS" pitchFamily="34" charset="-128"/>
                <a:cs typeface="Arial Unicode MS" pitchFamily="34" charset="-128"/>
              </a:rPr>
              <a:t>Jéhovah-</a:t>
            </a:r>
            <a:r>
              <a:rPr lang="fr-FR" sz="4800" b="1" i="1" dirty="0" err="1" smtClean="0">
                <a:solidFill>
                  <a:srgbClr val="0D069A"/>
                </a:solidFill>
                <a:latin typeface="Arial Unicode MS" pitchFamily="34" charset="-128"/>
                <a:ea typeface="Arial Unicode MS" pitchFamily="34" charset="-128"/>
                <a:cs typeface="Arial Unicode MS" pitchFamily="34" charset="-128"/>
              </a:rPr>
              <a:t>Roï</a:t>
            </a:r>
            <a:r>
              <a:rPr lang="fr-FR" sz="4800" b="1" i="1" dirty="0" smtClean="0">
                <a:solidFill>
                  <a:srgbClr val="0D069A"/>
                </a:solidFill>
                <a:latin typeface="Arial Unicode MS" pitchFamily="34" charset="-128"/>
                <a:ea typeface="Arial Unicode MS" pitchFamily="34" charset="-128"/>
                <a:cs typeface="Arial Unicode MS" pitchFamily="34" charset="-128"/>
              </a:rPr>
              <a:t>,</a:t>
            </a:r>
            <a:r>
              <a:rPr lang="fr-FR" sz="4800" dirty="0" smtClean="0">
                <a:solidFill>
                  <a:srgbClr val="0D069A"/>
                </a:solidFill>
                <a:latin typeface="Arial Unicode MS" pitchFamily="34" charset="-128"/>
                <a:ea typeface="Arial Unicode MS" pitchFamily="34" charset="-128"/>
                <a:cs typeface="Arial Unicode MS" pitchFamily="34" charset="-128"/>
              </a:rPr>
              <a:t> (L'Eternel mon berger) </a:t>
            </a:r>
            <a:r>
              <a:rPr lang="fr-FR" sz="4800" i="1" dirty="0" smtClean="0">
                <a:solidFill>
                  <a:srgbClr val="FF0000"/>
                </a:solidFill>
                <a:latin typeface="Arial Unicode MS" pitchFamily="34" charset="-128"/>
                <a:ea typeface="Arial Unicode MS" pitchFamily="34" charset="-128"/>
                <a:cs typeface="Arial Unicode MS" pitchFamily="34" charset="-128"/>
              </a:rPr>
              <a:t>«… L’Éternel est mon berger, je ne manquerai de rien…»</a:t>
            </a:r>
            <a:r>
              <a:rPr lang="fr-FR" sz="4800" dirty="0" smtClean="0">
                <a:solidFill>
                  <a:srgbClr val="FF0000"/>
                </a:solidFill>
                <a:latin typeface="Arial Unicode MS" pitchFamily="34" charset="-128"/>
                <a:ea typeface="Arial Unicode MS" pitchFamily="34" charset="-128"/>
                <a:cs typeface="Arial Unicode MS" pitchFamily="34" charset="-128"/>
              </a:rPr>
              <a:t> </a:t>
            </a:r>
            <a:r>
              <a:rPr lang="fr-FR" sz="4800" b="1" i="1" dirty="0" smtClean="0">
                <a:solidFill>
                  <a:srgbClr val="0D069A"/>
                </a:solidFill>
                <a:latin typeface="Arial Unicode MS" pitchFamily="34" charset="-128"/>
                <a:ea typeface="Arial Unicode MS" pitchFamily="34" charset="-128"/>
                <a:cs typeface="Arial Unicode MS" pitchFamily="34" charset="-128"/>
              </a:rPr>
              <a:t>Psaume 23.1</a:t>
            </a:r>
            <a:r>
              <a:rPr lang="fr-FR" sz="4800" dirty="0" smtClean="0">
                <a:solidFill>
                  <a:srgbClr val="0D069A"/>
                </a:solidFill>
                <a:latin typeface="Arial Unicode MS" pitchFamily="34" charset="-128"/>
                <a:ea typeface="Arial Unicode MS" pitchFamily="34" charset="-128"/>
                <a:cs typeface="Arial Unicode MS" pitchFamily="34" charset="-128"/>
              </a:rPr>
              <a:t>. </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lvl="0"/>
            <a:r>
              <a:rPr lang="fr-FR" sz="4800" b="1" i="1" dirty="0" smtClean="0">
                <a:solidFill>
                  <a:srgbClr val="0D069A"/>
                </a:solidFill>
                <a:latin typeface="Arial Unicode MS" pitchFamily="34" charset="-128"/>
                <a:ea typeface="Arial Unicode MS" pitchFamily="34" charset="-128"/>
                <a:cs typeface="Arial Unicode MS" pitchFamily="34" charset="-128"/>
              </a:rPr>
              <a:t>Jéhovah-</a:t>
            </a:r>
            <a:r>
              <a:rPr lang="fr-FR" sz="4800" b="1" i="1" dirty="0" err="1" smtClean="0">
                <a:solidFill>
                  <a:srgbClr val="0D069A"/>
                </a:solidFill>
                <a:latin typeface="Arial Unicode MS" pitchFamily="34" charset="-128"/>
                <a:ea typeface="Arial Unicode MS" pitchFamily="34" charset="-128"/>
                <a:cs typeface="Arial Unicode MS" pitchFamily="34" charset="-128"/>
              </a:rPr>
              <a:t>Shamma</a:t>
            </a:r>
            <a:r>
              <a:rPr lang="fr-FR" sz="4800" dirty="0" smtClean="0">
                <a:solidFill>
                  <a:srgbClr val="0D069A"/>
                </a:solidFill>
                <a:latin typeface="Arial Unicode MS" pitchFamily="34" charset="-128"/>
                <a:ea typeface="Arial Unicode MS" pitchFamily="34" charset="-128"/>
                <a:cs typeface="Arial Unicode MS" pitchFamily="34" charset="-128"/>
              </a:rPr>
              <a:t>, (L'Eternel présent) </a:t>
            </a:r>
            <a:r>
              <a:rPr lang="fr-FR" sz="4800" i="1" dirty="0" smtClean="0">
                <a:solidFill>
                  <a:srgbClr val="FF0000"/>
                </a:solidFill>
                <a:latin typeface="Arial Unicode MS" pitchFamily="34" charset="-128"/>
                <a:ea typeface="Arial Unicode MS" pitchFamily="34" charset="-128"/>
                <a:cs typeface="Arial Unicode MS" pitchFamily="34" charset="-128"/>
              </a:rPr>
              <a:t>«… l’Éternel est ici…»</a:t>
            </a:r>
            <a:r>
              <a:rPr lang="fr-FR" sz="4800" dirty="0" smtClean="0">
                <a:solidFill>
                  <a:srgbClr val="0D069A"/>
                </a:solidFill>
                <a:latin typeface="Arial Unicode MS" pitchFamily="34" charset="-128"/>
                <a:ea typeface="Arial Unicode MS" pitchFamily="34" charset="-128"/>
                <a:cs typeface="Arial Unicode MS" pitchFamily="34" charset="-128"/>
              </a:rPr>
              <a:t> </a:t>
            </a:r>
            <a:r>
              <a:rPr lang="fr-FR" sz="4800" b="1" i="1" dirty="0" smtClean="0">
                <a:solidFill>
                  <a:srgbClr val="0D069A"/>
                </a:solidFill>
                <a:latin typeface="Arial Unicode MS" pitchFamily="34" charset="-128"/>
                <a:ea typeface="Arial Unicode MS" pitchFamily="34" charset="-128"/>
                <a:cs typeface="Arial Unicode MS" pitchFamily="34" charset="-128"/>
              </a:rPr>
              <a:t>Ézéchiel 48.35</a:t>
            </a:r>
            <a:r>
              <a:rPr lang="fr-FR" sz="4800" dirty="0" smtClean="0">
                <a:solidFill>
                  <a:srgbClr val="0D069A"/>
                </a:solidFill>
                <a:latin typeface="Arial Unicode MS" pitchFamily="34" charset="-128"/>
                <a:ea typeface="Arial Unicode MS" pitchFamily="34" charset="-128"/>
                <a:cs typeface="Arial Unicode MS" pitchFamily="34" charset="-128"/>
              </a:rPr>
              <a:t>. </a:t>
            </a:r>
            <a:endParaRPr lang="en-US" sz="4800"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en-US" sz="3900" b="1" dirty="0" smtClean="0">
                <a:latin typeface="Copperplate Gothic Light" pitchFamily="34" charset="0"/>
                <a:ea typeface="Arial Unicode MS" pitchFamily="34" charset="-128"/>
                <a:cs typeface="Arial Unicode MS" pitchFamily="34" charset="-128"/>
              </a:rPr>
              <a:t>THE MORAL ATTRIBUTES OF GOD</a:t>
            </a:r>
          </a:p>
          <a:p>
            <a:pPr algn="ctr">
              <a:buNone/>
              <a:tabLst>
                <a:tab pos="512763" algn="l"/>
              </a:tabLst>
            </a:pPr>
            <a:r>
              <a:rPr lang="en-US" sz="3900" b="1" dirty="0" smtClean="0">
                <a:solidFill>
                  <a:srgbClr val="0D069A"/>
                </a:solidFill>
                <a:latin typeface="Copperplate Gothic Light" pitchFamily="34" charset="0"/>
                <a:ea typeface="Arial Unicode MS" pitchFamily="34" charset="-128"/>
                <a:cs typeface="Arial Unicode MS" pitchFamily="34" charset="-128"/>
              </a:rPr>
              <a:t>HOLINESS / La </a:t>
            </a:r>
            <a:r>
              <a:rPr lang="en-US" sz="3900" b="1" dirty="0" err="1" smtClean="0">
                <a:solidFill>
                  <a:srgbClr val="0D069A"/>
                </a:solidFill>
                <a:latin typeface="Copperplate Gothic Light" pitchFamily="34" charset="0"/>
                <a:ea typeface="Arial Unicode MS" pitchFamily="34" charset="-128"/>
                <a:cs typeface="Arial Unicode MS" pitchFamily="34" charset="-128"/>
              </a:rPr>
              <a:t>sainteté</a:t>
            </a:r>
            <a:r>
              <a:rPr lang="en-US" sz="3900" b="1" dirty="0" smtClean="0">
                <a:solidFill>
                  <a:srgbClr val="0D069A"/>
                </a:solidFill>
                <a:latin typeface="Copperplate Gothic Light" pitchFamily="34" charset="0"/>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 </a:t>
            </a:r>
          </a:p>
          <a:p>
            <a:pPr lvl="0" algn="just"/>
            <a:r>
              <a:rPr lang="fr-FR" sz="4000" b="1" dirty="0" smtClean="0">
                <a:latin typeface="Arial Unicode MS" pitchFamily="34" charset="-128"/>
                <a:ea typeface="Arial Unicode MS" pitchFamily="34" charset="-128"/>
                <a:cs typeface="Arial Unicode MS" pitchFamily="34" charset="-128"/>
              </a:rPr>
              <a:t>La sainteté élève Dieu au-dessus de toutes ses créatures, car il est exempt de tout mal et de tout péché.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La sainteté de Dieu nous parle de la perfection de Dieu dans tout ce qu’il est. </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En Dieu nous avons la pureté de l’être avant la pureté de sa volonté.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Lévitique</a:t>
            </a:r>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11:44 </a:t>
            </a:r>
            <a:r>
              <a:rPr lang="fr-FR" sz="4000" b="1" dirty="0" smtClean="0">
                <a:latin typeface="Arial Unicode MS" pitchFamily="34" charset="-128"/>
                <a:ea typeface="Arial Unicode MS" pitchFamily="34" charset="-128"/>
                <a:cs typeface="Arial Unicode MS" pitchFamily="34" charset="-128"/>
              </a:rPr>
              <a:t>Car je suis l'Éternel, votre Dieu; vous vous sanctifierez, et vous serez saints, car je suis saint; et vous ne vous rendrez point impurs par tous ces reptiles qui rampent sur la terre. </a:t>
            </a:r>
            <a:endParaRPr lang="en-US" sz="4000" b="1" dirty="0" smtClean="0">
              <a:latin typeface="Arial Unicode MS" pitchFamily="34" charset="-128"/>
              <a:ea typeface="Arial Unicode MS" pitchFamily="34" charset="-128"/>
              <a:cs typeface="Arial Unicode MS" pitchFamily="34" charset="-128"/>
            </a:endParaRPr>
          </a:p>
          <a:p>
            <a:pPr algn="just"/>
            <a:r>
              <a:rPr lang="en-US" sz="4000" b="1" dirty="0" smtClean="0">
                <a:latin typeface="Arial Unicode MS" pitchFamily="34" charset="-128"/>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44 'For I am the LORD your God. You shall therefore consecrate yourselves, and you shall be holy; for I am holy. Neither shall you defile yourselves with any creeping thing that creeps on the earth.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Autofit/>
          </a:bodyPr>
          <a:lstStyle/>
          <a:p>
            <a:pPr algn="just"/>
            <a:r>
              <a:rPr lang="fr-FR" sz="4400" b="1" dirty="0" smtClean="0">
                <a:solidFill>
                  <a:srgbClr val="FF0000"/>
                </a:solidFill>
                <a:latin typeface="Arial Unicode MS" pitchFamily="34" charset="-128"/>
                <a:ea typeface="Arial Unicode MS" pitchFamily="34" charset="-128"/>
                <a:cs typeface="Arial Unicode MS" pitchFamily="34" charset="-128"/>
              </a:rPr>
              <a:t>Lévitique</a:t>
            </a:r>
            <a:r>
              <a:rPr lang="fr-FR" sz="4400" b="1" dirty="0" smtClean="0">
                <a:solidFill>
                  <a:srgbClr val="FF000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11:45 </a:t>
            </a:r>
            <a:r>
              <a:rPr lang="fr-FR" sz="4400" b="1" dirty="0" smtClean="0">
                <a:latin typeface="Arial Unicode MS" pitchFamily="34" charset="-128"/>
                <a:ea typeface="Arial Unicode MS" pitchFamily="34" charset="-128"/>
                <a:cs typeface="Arial Unicode MS" pitchFamily="34" charset="-128"/>
              </a:rPr>
              <a:t>Car je suis l'Éternel, qui vous ai fait monter du pays d'Égypte, pour être votre Dieu, et pour que vous soyez saints; car je suis saint.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0D069A"/>
                </a:solidFill>
                <a:latin typeface="Arial Unicode MS" pitchFamily="34" charset="-128"/>
                <a:ea typeface="Arial Unicode MS" pitchFamily="34" charset="-128"/>
                <a:cs typeface="Arial Unicode MS" pitchFamily="34" charset="-128"/>
              </a:rPr>
              <a:t> 45 'For I am the LORD who brings you up out of the land of Egypt, to be your God. You shall therefore be holy, for I am holy.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Lévitique </a:t>
            </a:r>
            <a:r>
              <a:rPr lang="fr-FR" sz="4400" b="1" dirty="0" smtClean="0">
                <a:solidFill>
                  <a:srgbClr val="FF0000"/>
                </a:solidFill>
                <a:latin typeface="Arial Unicode MS" pitchFamily="34" charset="-128"/>
                <a:ea typeface="Arial Unicode MS" pitchFamily="34" charset="-128"/>
                <a:cs typeface="Arial Unicode MS" pitchFamily="34" charset="-128"/>
              </a:rPr>
              <a:t>19:2 </a:t>
            </a:r>
            <a:r>
              <a:rPr lang="fr-FR" sz="4400" b="1" dirty="0" smtClean="0">
                <a:latin typeface="Arial Unicode MS" pitchFamily="34" charset="-128"/>
                <a:ea typeface="Arial Unicode MS" pitchFamily="34" charset="-128"/>
                <a:cs typeface="Arial Unicode MS" pitchFamily="34" charset="-128"/>
              </a:rPr>
              <a:t>Parle à toute l'assemblée des enfants d'Israël, et tu leur diras: Soyez saints, car je suis saint, moi, l'Éternel, votre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Lévitique 20:26 </a:t>
            </a:r>
            <a:r>
              <a:rPr lang="fr-FR" sz="4400" b="1" dirty="0" smtClean="0">
                <a:solidFill>
                  <a:srgbClr val="0D069A"/>
                </a:solidFill>
                <a:latin typeface="Arial Unicode MS" pitchFamily="34" charset="-128"/>
                <a:ea typeface="Arial Unicode MS" pitchFamily="34" charset="-128"/>
                <a:cs typeface="Arial Unicode MS" pitchFamily="34" charset="-128"/>
              </a:rPr>
              <a:t>Vous serez saints pour moi, car je suis saint, moi, l'Éternel; je vous ai séparés des peuples, afin que vous soyez à moi</a:t>
            </a:r>
            <a:r>
              <a:rPr lang="fr-FR"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fr-FR" sz="4200" b="1" dirty="0" smtClean="0">
                <a:solidFill>
                  <a:srgbClr val="FF0000"/>
                </a:solidFill>
                <a:latin typeface="Arial Unicode MS" pitchFamily="34" charset="-128"/>
                <a:ea typeface="Arial Unicode MS" pitchFamily="34" charset="-128"/>
                <a:cs typeface="Arial Unicode MS" pitchFamily="34" charset="-128"/>
              </a:rPr>
              <a:t>Lévitique </a:t>
            </a:r>
            <a:r>
              <a:rPr lang="fr-FR" sz="4200" b="1" dirty="0" smtClean="0">
                <a:solidFill>
                  <a:srgbClr val="FF0000"/>
                </a:solidFill>
                <a:latin typeface="Arial Unicode MS" pitchFamily="34" charset="-128"/>
                <a:ea typeface="Arial Unicode MS" pitchFamily="34" charset="-128"/>
                <a:cs typeface="Arial Unicode MS" pitchFamily="34" charset="-128"/>
              </a:rPr>
              <a:t>22:32 </a:t>
            </a:r>
            <a:r>
              <a:rPr lang="fr-FR" sz="4200" b="1" dirty="0" smtClean="0">
                <a:latin typeface="Arial Unicode MS" pitchFamily="34" charset="-128"/>
                <a:ea typeface="Arial Unicode MS" pitchFamily="34" charset="-128"/>
                <a:cs typeface="Arial Unicode MS" pitchFamily="34" charset="-128"/>
              </a:rPr>
              <a:t>Vous ne profanerez point mon saint nom, afin que je sois sanctifié au milieu des enfants d'Israël.</a:t>
            </a:r>
            <a:endParaRPr lang="en-US" sz="4200" b="1" dirty="0" smtClean="0">
              <a:latin typeface="Arial Unicode MS" pitchFamily="34" charset="-128"/>
              <a:ea typeface="Arial Unicode MS" pitchFamily="34" charset="-128"/>
              <a:cs typeface="Arial Unicode MS" pitchFamily="34" charset="-128"/>
            </a:endParaRPr>
          </a:p>
          <a:p>
            <a:pPr lvl="0" algn="just"/>
            <a:r>
              <a:rPr lang="fr-FR" sz="4200" b="1" dirty="0" err="1" smtClean="0">
                <a:solidFill>
                  <a:srgbClr val="FF0000"/>
                </a:solidFill>
                <a:latin typeface="Arial Unicode MS" pitchFamily="34" charset="-128"/>
                <a:ea typeface="Arial Unicode MS" pitchFamily="34" charset="-128"/>
                <a:cs typeface="Arial Unicode MS" pitchFamily="34" charset="-128"/>
              </a:rPr>
              <a:t>Esaïe</a:t>
            </a:r>
            <a:r>
              <a:rPr lang="fr-FR" sz="4200" b="1" dirty="0" smtClean="0">
                <a:solidFill>
                  <a:srgbClr val="FF0000"/>
                </a:solidFill>
                <a:latin typeface="Arial Unicode MS" pitchFamily="34" charset="-128"/>
                <a:ea typeface="Arial Unicode MS" pitchFamily="34" charset="-128"/>
                <a:cs typeface="Arial Unicode MS" pitchFamily="34" charset="-128"/>
              </a:rPr>
              <a:t>  43:3 </a:t>
            </a:r>
            <a:r>
              <a:rPr lang="fr-FR" sz="4200" b="1" dirty="0" smtClean="0">
                <a:solidFill>
                  <a:srgbClr val="0D069A"/>
                </a:solidFill>
                <a:latin typeface="Arial Unicode MS" pitchFamily="34" charset="-128"/>
                <a:ea typeface="Arial Unicode MS" pitchFamily="34" charset="-128"/>
                <a:cs typeface="Arial Unicode MS" pitchFamily="34" charset="-128"/>
              </a:rPr>
              <a:t>Car je suis l'Éternel, ton Dieu, Le Saint d'Israël, ton sauveur;</a:t>
            </a:r>
            <a:endParaRPr lang="en-US" sz="42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200" b="1" dirty="0" err="1" smtClean="0">
                <a:solidFill>
                  <a:srgbClr val="FF0000"/>
                </a:solidFill>
                <a:latin typeface="Arial Unicode MS" pitchFamily="34" charset="-128"/>
                <a:ea typeface="Arial Unicode MS" pitchFamily="34" charset="-128"/>
                <a:cs typeface="Arial Unicode MS" pitchFamily="34" charset="-128"/>
              </a:rPr>
              <a:t>Esaïe</a:t>
            </a:r>
            <a:r>
              <a:rPr lang="fr-FR" sz="4200" b="1" dirty="0" smtClean="0">
                <a:solidFill>
                  <a:srgbClr val="FF0000"/>
                </a:solidFill>
                <a:latin typeface="Arial Unicode MS" pitchFamily="34" charset="-128"/>
                <a:ea typeface="Arial Unicode MS" pitchFamily="34" charset="-128"/>
                <a:cs typeface="Arial Unicode MS" pitchFamily="34" charset="-128"/>
              </a:rPr>
              <a:t> 43:15 </a:t>
            </a:r>
            <a:r>
              <a:rPr lang="fr-FR" sz="4200" b="1" dirty="0" smtClean="0">
                <a:latin typeface="Arial Unicode MS" pitchFamily="34" charset="-128"/>
                <a:ea typeface="Arial Unicode MS" pitchFamily="34" charset="-128"/>
                <a:cs typeface="Arial Unicode MS" pitchFamily="34" charset="-128"/>
              </a:rPr>
              <a:t>Je suis l'Éternel, votre Saint, Le créateur d'Israël, votre roi</a:t>
            </a:r>
            <a:r>
              <a:rPr lang="fr-FR" sz="4200" b="1" dirty="0" smtClean="0">
                <a:latin typeface="Arial Unicode MS" pitchFamily="34" charset="-128"/>
                <a:ea typeface="Arial Unicode MS" pitchFamily="34" charset="-128"/>
                <a:cs typeface="Arial Unicode MS" pitchFamily="34" charset="-128"/>
              </a:rPr>
              <a:t>.</a:t>
            </a:r>
            <a:endParaRPr lang="en-US" sz="42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Anyone </a:t>
            </a:r>
            <a:r>
              <a:rPr lang="en-US" sz="4000" b="1" dirty="0" smtClean="0">
                <a:latin typeface="Arial Unicode MS" pitchFamily="34" charset="-128"/>
                <a:ea typeface="Arial Unicode MS" pitchFamily="34" charset="-128"/>
                <a:cs typeface="Arial Unicode MS" pitchFamily="34" charset="-128"/>
              </a:rPr>
              <a:t>who wants to maintain a relationship with God must be complied to His holy nature</a:t>
            </a:r>
          </a:p>
          <a:p>
            <a:pPr algn="just"/>
            <a:r>
              <a:rPr lang="fr-FR" sz="4000" b="1" dirty="0" smtClean="0">
                <a:solidFill>
                  <a:srgbClr val="FF0000"/>
                </a:solidFill>
                <a:latin typeface="Arial Unicode MS" pitchFamily="34" charset="-128"/>
                <a:ea typeface="Arial Unicode MS" pitchFamily="34" charset="-128"/>
                <a:cs typeface="Arial Unicode MS" pitchFamily="34" charset="-128"/>
              </a:rPr>
              <a:t>Isa 6:5-7</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latin typeface="Arial Unicode MS" pitchFamily="34" charset="-128"/>
                <a:ea typeface="Arial Unicode MS" pitchFamily="34" charset="-128"/>
                <a:cs typeface="Arial Unicode MS" pitchFamily="34" charset="-128"/>
              </a:rPr>
              <a:t>5 ¶ </a:t>
            </a:r>
            <a:r>
              <a:rPr lang="fr-FR" sz="4000" b="1" dirty="0" smtClean="0">
                <a:latin typeface="Arial Unicode MS" pitchFamily="34" charset="-128"/>
                <a:ea typeface="Arial Unicode MS" pitchFamily="34" charset="-128"/>
                <a:cs typeface="Arial Unicode MS" pitchFamily="34" charset="-128"/>
              </a:rPr>
              <a:t>Alors je dis: Malheur à moi! je suis perdu, car je suis un homme dont les lèvres sont impures, j'habite au milieu d'un peuple dont les lèvres sont impures, et mes yeux ont vu le Roi, l'Éternel des armées.  </a:t>
            </a:r>
            <a:endParaRPr lang="fr-FR"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6 </a:t>
            </a:r>
            <a:r>
              <a:rPr lang="fr-FR" sz="4400" b="1" dirty="0" smtClean="0">
                <a:latin typeface="Arial Unicode MS" pitchFamily="34" charset="-128"/>
                <a:ea typeface="Arial Unicode MS" pitchFamily="34" charset="-128"/>
                <a:cs typeface="Arial Unicode MS" pitchFamily="34" charset="-128"/>
              </a:rPr>
              <a:t>Mais l'un des séraphins vola vers moi, tenant à la main une pierre ardente, qu'il avait prise sur l'autel avec des pincettes.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D069A"/>
                </a:solidFill>
                <a:latin typeface="Arial Unicode MS" pitchFamily="34" charset="-128"/>
                <a:ea typeface="Arial Unicode MS" pitchFamily="34" charset="-128"/>
                <a:cs typeface="Arial Unicode MS" pitchFamily="34" charset="-128"/>
              </a:rPr>
              <a:t>7 </a:t>
            </a:r>
            <a:r>
              <a:rPr lang="fr-FR" sz="4400" b="1" dirty="0" smtClean="0">
                <a:solidFill>
                  <a:srgbClr val="0D069A"/>
                </a:solidFill>
                <a:latin typeface="Arial Unicode MS" pitchFamily="34" charset="-128"/>
                <a:ea typeface="Arial Unicode MS" pitchFamily="34" charset="-128"/>
                <a:cs typeface="Arial Unicode MS" pitchFamily="34" charset="-128"/>
              </a:rPr>
              <a:t>Il en toucha ma bouche, et dit: Ceci a touché tes lèvres; ton iniquité est enlevée, et ton péché est expié. </a:t>
            </a:r>
            <a:r>
              <a:rPr lang="fr-FR" sz="4400" b="1" dirty="0" smtClean="0">
                <a:latin typeface="Arial Unicode MS" pitchFamily="34" charset="-128"/>
                <a:ea typeface="Arial Unicode MS" pitchFamily="34" charset="-128"/>
                <a:cs typeface="Arial Unicode MS" pitchFamily="34" charset="-128"/>
              </a:rPr>
              <a:t>(LSV</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r>
              <a:rPr lang="en-US" sz="4000" b="1" dirty="0" smtClean="0">
                <a:latin typeface="Arial Unicode MS" pitchFamily="34" charset="-128"/>
                <a:ea typeface="Arial Unicode MS" pitchFamily="34" charset="-128"/>
                <a:cs typeface="Arial Unicode MS" pitchFamily="34" charset="-128"/>
              </a:rPr>
              <a:t>5 </a:t>
            </a:r>
            <a:r>
              <a:rPr lang="en-US" sz="4000" b="1" dirty="0" smtClean="0">
                <a:latin typeface="Arial Unicode MS" pitchFamily="34" charset="-128"/>
                <a:ea typeface="Arial Unicode MS" pitchFamily="34" charset="-128"/>
                <a:cs typeface="Arial Unicode MS" pitchFamily="34" charset="-128"/>
              </a:rPr>
              <a:t>¶ So I said: "Woe is me, for I am undone! Because I am a man of unclean lips, And I dwell in the midst of a people of unclean lips; For my eyes have seen the King, The LORD of hosts." </a:t>
            </a:r>
            <a:r>
              <a:rPr lang="en-US" sz="4000" b="1" dirty="0" smtClean="0">
                <a:solidFill>
                  <a:srgbClr val="0D069A"/>
                </a:solidFill>
                <a:latin typeface="Arial Unicode MS" pitchFamily="34" charset="-128"/>
                <a:ea typeface="Arial Unicode MS" pitchFamily="34" charset="-128"/>
                <a:cs typeface="Arial Unicode MS" pitchFamily="34" charset="-128"/>
              </a:rPr>
              <a:t>6 Then one of the seraphim flew to me, having in his hand a live coal which he had taken with the tongs from the altar.</a:t>
            </a:r>
            <a:r>
              <a:rPr lang="en-US" sz="4000" b="1" dirty="0" smtClean="0">
                <a:latin typeface="Arial Unicode MS" pitchFamily="34" charset="-128"/>
                <a:ea typeface="Arial Unicode MS" pitchFamily="34" charset="-128"/>
                <a:cs typeface="Arial Unicode MS" pitchFamily="34" charset="-128"/>
              </a:rPr>
              <a:t> 7 And he touched my mouth with it, and said: "Behold, this has touched your lips; Your iniquity is taken away, And your sin purged." </a:t>
            </a:r>
            <a:r>
              <a:rPr lang="en-US" sz="4000" b="1" dirty="0" smtClean="0">
                <a:solidFill>
                  <a:srgbClr val="0D069A"/>
                </a:solidFill>
                <a:latin typeface="Arial Unicode MS" pitchFamily="34" charset="-128"/>
                <a:ea typeface="Arial Unicode MS" pitchFamily="34" charset="-128"/>
                <a:cs typeface="Arial Unicode MS" pitchFamily="34" charset="-128"/>
              </a:rPr>
              <a:t>(NKJV</a:t>
            </a:r>
            <a:r>
              <a:rPr lang="en-US" sz="4000" b="1" dirty="0" smtClean="0">
                <a:solidFill>
                  <a:srgbClr val="0D069A"/>
                </a:solidFill>
                <a:latin typeface="Arial Unicode MS" pitchFamily="34" charset="-128"/>
                <a:ea typeface="Arial Unicode MS" pitchFamily="34" charset="-128"/>
                <a:cs typeface="Arial Unicode MS" pitchFamily="34" charset="-128"/>
              </a:rPr>
              <a:t>)</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rgbClr val="FF0000"/>
                </a:solidFill>
                <a:latin typeface="Arial Unicode MS" pitchFamily="34" charset="-128"/>
                <a:ea typeface="Arial Unicode MS" pitchFamily="34" charset="-128"/>
                <a:cs typeface="Arial Unicode MS" pitchFamily="34" charset="-128"/>
              </a:rPr>
              <a:t>Luc </a:t>
            </a:r>
            <a:r>
              <a:rPr lang="fr-FR" sz="4400" b="1" dirty="0" smtClean="0">
                <a:solidFill>
                  <a:srgbClr val="FF0000"/>
                </a:solidFill>
                <a:latin typeface="Arial Unicode MS" pitchFamily="34" charset="-128"/>
                <a:ea typeface="Arial Unicode MS" pitchFamily="34" charset="-128"/>
                <a:cs typeface="Arial Unicode MS" pitchFamily="34" charset="-128"/>
              </a:rPr>
              <a:t>5:8 </a:t>
            </a:r>
            <a:r>
              <a:rPr lang="fr-FR" sz="4400" b="1" dirty="0" smtClean="0">
                <a:latin typeface="Arial Unicode MS" pitchFamily="34" charset="-128"/>
                <a:ea typeface="Arial Unicode MS" pitchFamily="34" charset="-128"/>
                <a:cs typeface="Arial Unicode MS" pitchFamily="34" charset="-128"/>
              </a:rPr>
              <a:t>Quand il vit cela, Simon Pierre tomba aux genoux de Jésus, et dit: Seigneur, retire-toi de moi, parce que je suis un homme pécheur.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D069A"/>
                </a:solidFill>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8 When Simon Peter saw it, he fell down at Jesus' knees, saying, "Depart from me, for I am a sinful man, O Lord</a:t>
            </a:r>
            <a:r>
              <a:rPr lang="en-US" sz="4400" b="1" dirty="0" smtClean="0">
                <a:solidFill>
                  <a:srgbClr val="0D069A"/>
                </a:solidFill>
                <a:latin typeface="Arial Unicode MS" pitchFamily="34" charset="-128"/>
                <a:ea typeface="Arial Unicode MS" pitchFamily="34" charset="-128"/>
                <a:cs typeface="Arial Unicode MS" pitchFamily="34" charset="-128"/>
              </a:rPr>
              <a:t>!"</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buNone/>
            </a:pPr>
            <a:endParaRPr lang="en-US" sz="4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JUSTICE / EQUITY  </a:t>
            </a:r>
          </a:p>
          <a:p>
            <a:pPr algn="ctr">
              <a:buNone/>
            </a:pP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smtClean="0">
                <a:solidFill>
                  <a:srgbClr val="0D069A"/>
                </a:solidFill>
                <a:latin typeface="Copperplate Gothic Light" pitchFamily="34" charset="0"/>
                <a:ea typeface="Arial Unicode MS" pitchFamily="34" charset="-128"/>
                <a:cs typeface="Arial Unicode MS" pitchFamily="34" charset="-128"/>
              </a:rPr>
              <a:t>La justice / l’équité.</a:t>
            </a:r>
            <a:endParaRPr lang="en-US" sz="4800" b="1" dirty="0" smtClean="0">
              <a:solidFill>
                <a:srgbClr val="0D069A"/>
              </a:solidFill>
              <a:latin typeface="Copperplate Gothic Light" pitchFamily="34" charset="0"/>
              <a:ea typeface="Arial Unicode MS" pitchFamily="34" charset="-128"/>
              <a:cs typeface="Arial Unicode MS" pitchFamily="34" charset="-128"/>
            </a:endParaRPr>
          </a:p>
          <a:p>
            <a:pPr algn="just"/>
            <a:r>
              <a:rPr lang="fr-FR" sz="4800" b="1" u="sng" dirty="0" smtClean="0">
                <a:solidFill>
                  <a:schemeClr val="tx1"/>
                </a:solidFill>
                <a:latin typeface="Arial Unicode MS" pitchFamily="34" charset="-128"/>
                <a:ea typeface="Arial Unicode MS" pitchFamily="34" charset="-128"/>
                <a:cs typeface="Arial Unicode MS" pitchFamily="34" charset="-128"/>
              </a:rPr>
              <a:t>Ps 89:14 (89:15) </a:t>
            </a:r>
            <a:r>
              <a:rPr lang="fr-FR" sz="4800" b="1" dirty="0" smtClean="0">
                <a:solidFill>
                  <a:srgbClr val="C00000"/>
                </a:solidFill>
                <a:latin typeface="Arial Unicode MS" pitchFamily="34" charset="-128"/>
                <a:ea typeface="Arial Unicode MS" pitchFamily="34" charset="-128"/>
                <a:cs typeface="Arial Unicode MS" pitchFamily="34" charset="-128"/>
              </a:rPr>
              <a:t>La justice et l'équité sont la base de ton trône. La bonté et la fidélité sont devant ta face. (LSV)</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r>
              <a:rPr lang="en-US" sz="4800" b="1" dirty="0" smtClean="0">
                <a:solidFill>
                  <a:srgbClr val="0D069A"/>
                </a:solidFill>
                <a:latin typeface="Arial Unicode MS" pitchFamily="34" charset="-128"/>
                <a:ea typeface="Arial Unicode MS" pitchFamily="34" charset="-128"/>
                <a:cs typeface="Arial Unicode MS" pitchFamily="34" charset="-128"/>
              </a:rPr>
              <a:t>14 Righteousness and justice are the foundation of Your throne; Mercy and truth go before Your face. </a:t>
            </a:r>
            <a:r>
              <a:rPr lang="fr-FR" sz="4800" b="1" dirty="0" smtClean="0">
                <a:solidFill>
                  <a:srgbClr val="0D069A"/>
                </a:solidFill>
                <a:latin typeface="Arial Unicode MS" pitchFamily="34" charset="-128"/>
                <a:ea typeface="Arial Unicode MS" pitchFamily="34" charset="-128"/>
                <a:cs typeface="Arial Unicode MS" pitchFamily="34" charset="-128"/>
              </a:rPr>
              <a:t>(NKJV</a:t>
            </a:r>
            <a:r>
              <a:rPr lang="fr-FR" sz="4800" b="1" dirty="0" smtClean="0">
                <a:solidFill>
                  <a:srgbClr val="0D069A"/>
                </a:solidFill>
                <a:latin typeface="Arial Unicode MS" pitchFamily="34" charset="-128"/>
                <a:ea typeface="Arial Unicode MS" pitchFamily="34" charset="-128"/>
                <a:cs typeface="Arial Unicode MS" pitchFamily="34" charset="-128"/>
              </a:rPr>
              <a:t>)</a:t>
            </a:r>
            <a:endParaRPr lang="en-US" sz="48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God’s </a:t>
            </a:r>
            <a:r>
              <a:rPr lang="en-US" sz="4800" b="1" dirty="0" smtClean="0">
                <a:solidFill>
                  <a:srgbClr val="0D069A"/>
                </a:solidFill>
                <a:latin typeface="Arial Unicode MS" pitchFamily="34" charset="-128"/>
                <a:ea typeface="Arial Unicode MS" pitchFamily="34" charset="-128"/>
                <a:cs typeface="Arial Unicode MS" pitchFamily="34" charset="-128"/>
              </a:rPr>
              <a:t>and God’s law cannot go void. </a:t>
            </a:r>
          </a:p>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Violation of God’s law cannot be ignored.</a:t>
            </a: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God being a God of justice and equity must carry out judgment on sin.</a:t>
            </a:r>
          </a:p>
          <a:p>
            <a:pPr algn="just"/>
            <a:r>
              <a:rPr lang="fr-FR" sz="4800" b="1" u="sng" dirty="0" smtClean="0">
                <a:solidFill>
                  <a:schemeClr val="tx1"/>
                </a:solidFill>
                <a:latin typeface="Arial Unicode MS" pitchFamily="34" charset="-128"/>
                <a:ea typeface="Arial Unicode MS" pitchFamily="34" charset="-128"/>
                <a:cs typeface="Arial Unicode MS" pitchFamily="34" charset="-128"/>
              </a:rPr>
              <a:t>Eze 18:20 </a:t>
            </a:r>
            <a:r>
              <a:rPr lang="fr-FR" sz="4800" b="1" dirty="0" smtClean="0">
                <a:solidFill>
                  <a:srgbClr val="C00000"/>
                </a:solidFill>
                <a:latin typeface="Arial Unicode MS" pitchFamily="34" charset="-128"/>
                <a:ea typeface="Arial Unicode MS" pitchFamily="34" charset="-128"/>
                <a:cs typeface="Arial Unicode MS" pitchFamily="34" charset="-128"/>
              </a:rPr>
              <a:t>L'âme qui pèche, c'est celle qui mourra. Le fils ne portera pas l'iniquité de son père, et le père ne portera pas l'iniquité de son fils. La justice du juste sera sur lui, et la méchanceté du méchant sera sur lui</a:t>
            </a:r>
            <a:r>
              <a:rPr lang="fr-FR" sz="4800" b="1" dirty="0" smtClean="0">
                <a:solidFill>
                  <a:srgbClr val="C00000"/>
                </a:solidFill>
                <a:latin typeface="Arial Unicode MS" pitchFamily="34" charset="-128"/>
                <a:ea typeface="Arial Unicode MS" pitchFamily="34" charset="-128"/>
                <a:cs typeface="Arial Unicode MS" pitchFamily="34" charset="-128"/>
              </a:rPr>
              <a:t>.</a:t>
            </a:r>
            <a:endParaRPr lang="en-US" sz="48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n-US" sz="4800" b="1" dirty="0" smtClean="0">
                <a:solidFill>
                  <a:srgbClr val="0D069A"/>
                </a:solidFill>
                <a:latin typeface="Arial Unicode MS" pitchFamily="34" charset="-128"/>
                <a:ea typeface="Arial Unicode MS" pitchFamily="34" charset="-128"/>
                <a:cs typeface="Arial Unicode MS" pitchFamily="34" charset="-128"/>
              </a:rPr>
              <a:t>20 </a:t>
            </a:r>
            <a:r>
              <a:rPr lang="en-US" sz="4800" b="1" dirty="0" smtClean="0">
                <a:solidFill>
                  <a:srgbClr val="0D069A"/>
                </a:solidFill>
                <a:latin typeface="Arial Unicode MS" pitchFamily="34" charset="-128"/>
                <a:ea typeface="Arial Unicode MS" pitchFamily="34" charset="-128"/>
                <a:cs typeface="Arial Unicode MS" pitchFamily="34" charset="-128"/>
              </a:rPr>
              <a:t>"The soul who sins shall die. The son shall not bear the guilt of the father, nor the father bear the guilt of the son. </a:t>
            </a:r>
            <a:r>
              <a:rPr lang="en-US" sz="4800" b="1" dirty="0" smtClean="0">
                <a:solidFill>
                  <a:srgbClr val="C00000"/>
                </a:solidFill>
                <a:latin typeface="Arial Unicode MS" pitchFamily="34" charset="-128"/>
                <a:ea typeface="Arial Unicode MS" pitchFamily="34" charset="-128"/>
                <a:cs typeface="Arial Unicode MS" pitchFamily="34" charset="-128"/>
              </a:rPr>
              <a:t>The righteousness of the righteous shall be upon himself, and the wickedness of the wicked shall be upon himself. </a:t>
            </a:r>
            <a:r>
              <a:rPr lang="fr-FR" sz="4800" b="1" dirty="0" smtClean="0">
                <a:solidFill>
                  <a:srgbClr val="0D069A"/>
                </a:solidFill>
                <a:latin typeface="Arial Unicode MS" pitchFamily="34" charset="-128"/>
                <a:ea typeface="Arial Unicode MS" pitchFamily="34" charset="-128"/>
                <a:cs typeface="Arial Unicode MS" pitchFamily="34" charset="-128"/>
              </a:rPr>
              <a:t>(NKJV)</a:t>
            </a:r>
            <a:r>
              <a:rPr lang="fr-FR" sz="4800" dirty="0" smtClean="0">
                <a:solidFill>
                  <a:srgbClr val="C00000"/>
                </a:solidFill>
                <a:latin typeface="Arial Unicode MS" pitchFamily="34" charset="-128"/>
                <a:ea typeface="Arial Unicode MS" pitchFamily="34" charset="-128"/>
                <a:cs typeface="Arial Unicode MS" pitchFamily="34" charset="-128"/>
              </a:rPr>
              <a:t/>
            </a:r>
            <a:br>
              <a:rPr lang="fr-FR" sz="4800" dirty="0" smtClean="0">
                <a:solidFill>
                  <a:srgbClr val="C00000"/>
                </a:solidFill>
                <a:latin typeface="Arial Unicode MS" pitchFamily="34" charset="-128"/>
                <a:ea typeface="Arial Unicode MS" pitchFamily="34" charset="-128"/>
                <a:cs typeface="Arial Unicode MS" pitchFamily="34" charset="-128"/>
              </a:rPr>
            </a:br>
            <a:r>
              <a:rPr lang="fr-FR" sz="4800" dirty="0" smtClean="0">
                <a:solidFill>
                  <a:srgbClr val="C00000"/>
                </a:solidFill>
                <a:latin typeface="Arial Unicode MS" pitchFamily="34" charset="-128"/>
                <a:ea typeface="Arial Unicode MS" pitchFamily="34" charset="-128"/>
                <a:cs typeface="Arial Unicode MS" pitchFamily="34" charset="-128"/>
              </a:rPr>
              <a:t/>
            </a:r>
            <a:br>
              <a:rPr lang="fr-FR" sz="4800" dirty="0" smtClean="0">
                <a:solidFill>
                  <a:srgbClr val="C00000"/>
                </a:solidFill>
                <a:latin typeface="Arial Unicode MS" pitchFamily="34" charset="-128"/>
                <a:ea typeface="Arial Unicode MS" pitchFamily="34" charset="-128"/>
                <a:cs typeface="Arial Unicode MS" pitchFamily="34" charset="-128"/>
              </a:rPr>
            </a:b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lgn="ctr">
              <a:buNone/>
            </a:pPr>
            <a:r>
              <a:rPr lang="fr-FR" sz="4800" b="1" dirty="0" err="1" smtClean="0">
                <a:solidFill>
                  <a:srgbClr val="0D069A"/>
                </a:solidFill>
                <a:latin typeface="Copperplate Gothic Light" pitchFamily="34" charset="0"/>
                <a:ea typeface="Arial Unicode MS" pitchFamily="34" charset="-128"/>
                <a:cs typeface="Arial Unicode MS" pitchFamily="34" charset="-128"/>
              </a:rPr>
              <a:t>God’s</a:t>
            </a: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smtClean="0">
                <a:solidFill>
                  <a:srgbClr val="0D069A"/>
                </a:solidFill>
                <a:latin typeface="Copperplate Gothic Light" pitchFamily="34" charset="0"/>
                <a:ea typeface="Arial Unicode MS" pitchFamily="34" charset="-128"/>
                <a:cs typeface="Arial Unicode MS" pitchFamily="34" charset="-128"/>
              </a:rPr>
              <a:t>justice </a:t>
            </a:r>
            <a:r>
              <a:rPr lang="fr-FR" sz="4800" b="1" dirty="0" err="1" smtClean="0">
                <a:solidFill>
                  <a:srgbClr val="0D069A"/>
                </a:solidFill>
                <a:latin typeface="Copperplate Gothic Light" pitchFamily="34" charset="0"/>
                <a:ea typeface="Arial Unicode MS" pitchFamily="34" charset="-128"/>
                <a:cs typeface="Arial Unicode MS" pitchFamily="34" charset="-128"/>
              </a:rPr>
              <a:t>is</a:t>
            </a: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err="1" smtClean="0">
                <a:solidFill>
                  <a:srgbClr val="0D069A"/>
                </a:solidFill>
                <a:latin typeface="Copperplate Gothic Light" pitchFamily="34" charset="0"/>
                <a:ea typeface="Arial Unicode MS" pitchFamily="34" charset="-128"/>
                <a:cs typeface="Arial Unicode MS" pitchFamily="34" charset="-128"/>
              </a:rPr>
              <a:t>revealed</a:t>
            </a:r>
            <a:r>
              <a:rPr lang="fr-FR" sz="4800" b="1" dirty="0" smtClean="0">
                <a:solidFill>
                  <a:srgbClr val="0D069A"/>
                </a:solidFill>
                <a:latin typeface="Copperplate Gothic Light" pitchFamily="34" charset="0"/>
                <a:ea typeface="Arial Unicode MS" pitchFamily="34" charset="-128"/>
                <a:cs typeface="Arial Unicode MS" pitchFamily="34" charset="-128"/>
              </a:rPr>
              <a:t> in four </a:t>
            </a:r>
            <a:r>
              <a:rPr lang="fr-FR" sz="4800" b="1" dirty="0" err="1" smtClean="0">
                <a:solidFill>
                  <a:srgbClr val="0D069A"/>
                </a:solidFill>
                <a:latin typeface="Copperplate Gothic Light" pitchFamily="34" charset="0"/>
                <a:ea typeface="Arial Unicode MS" pitchFamily="34" charset="-128"/>
                <a:cs typeface="Arial Unicode MS" pitchFamily="34" charset="-128"/>
              </a:rPr>
              <a:t>ways</a:t>
            </a:r>
            <a:r>
              <a:rPr lang="fr-FR" sz="4800" b="1" dirty="0" smtClean="0">
                <a:solidFill>
                  <a:srgbClr val="0D069A"/>
                </a:solidFill>
                <a:latin typeface="Copperplate Gothic Light" pitchFamily="34" charset="0"/>
                <a:ea typeface="Arial Unicode MS" pitchFamily="34" charset="-128"/>
                <a:cs typeface="Arial Unicode MS" pitchFamily="34" charset="-128"/>
              </a:rPr>
              <a:t> </a:t>
            </a:r>
            <a:endParaRPr lang="fr-FR" sz="4800" b="1" dirty="0" smtClean="0">
              <a:solidFill>
                <a:srgbClr val="0D069A"/>
              </a:solidFill>
              <a:latin typeface="Copperplate Gothic Light" pitchFamily="34" charset="0"/>
              <a:ea typeface="Arial Unicode MS" pitchFamily="34" charset="-128"/>
              <a:cs typeface="Arial Unicode MS" pitchFamily="34" charset="-128"/>
            </a:endParaRPr>
          </a:p>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 </a:t>
            </a:r>
            <a:r>
              <a:rPr lang="fr-FR" sz="4800" b="1" dirty="0" smtClean="0">
                <a:solidFill>
                  <a:srgbClr val="C00000"/>
                </a:solidFill>
                <a:latin typeface="Copperplate Gothic Light" pitchFamily="34" charset="0"/>
                <a:ea typeface="Arial Unicode MS" pitchFamily="34" charset="-128"/>
                <a:cs typeface="Arial Unicode MS" pitchFamily="34" charset="-128"/>
              </a:rPr>
              <a:t>Dieu révèle sa justice de quatre façons : </a:t>
            </a:r>
            <a:endParaRPr lang="en-US" sz="4800" b="1" dirty="0" smtClean="0">
              <a:solidFill>
                <a:srgbClr val="C00000"/>
              </a:solidFill>
              <a:latin typeface="Copperplate Gothic Light" pitchFamily="34" charset="0"/>
              <a:ea typeface="Arial Unicode MS" pitchFamily="34" charset="-128"/>
              <a:cs typeface="Arial Unicode MS" pitchFamily="34" charset="-128"/>
            </a:endParaRPr>
          </a:p>
          <a:p>
            <a:pPr lvl="0" algn="just">
              <a:buNone/>
            </a:pPr>
            <a:r>
              <a:rPr lang="fr-FR" sz="4800" b="1" dirty="0" smtClean="0">
                <a:solidFill>
                  <a:srgbClr val="0D069A"/>
                </a:solidFill>
                <a:latin typeface="Copperplate Gothic Light" pitchFamily="34" charset="0"/>
                <a:ea typeface="Arial Unicode MS" pitchFamily="34" charset="-128"/>
                <a:cs typeface="Arial Unicode MS" pitchFamily="34" charset="-128"/>
              </a:rPr>
              <a:t>1- </a:t>
            </a:r>
            <a:r>
              <a:rPr lang="fr-FR" sz="4800" b="1" dirty="0" err="1" smtClean="0">
                <a:solidFill>
                  <a:srgbClr val="0D069A"/>
                </a:solidFill>
                <a:latin typeface="Copperplate Gothic Light" pitchFamily="34" charset="0"/>
                <a:ea typeface="Arial Unicode MS" pitchFamily="34" charset="-128"/>
                <a:cs typeface="Arial Unicode MS" pitchFamily="34" charset="-128"/>
              </a:rPr>
              <a:t>God</a:t>
            </a: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err="1" smtClean="0">
                <a:solidFill>
                  <a:srgbClr val="0D069A"/>
                </a:solidFill>
                <a:latin typeface="Copperplate Gothic Light" pitchFamily="34" charset="0"/>
                <a:ea typeface="Arial Unicode MS" pitchFamily="34" charset="-128"/>
                <a:cs typeface="Arial Unicode MS" pitchFamily="34" charset="-128"/>
              </a:rPr>
              <a:t>punishes</a:t>
            </a:r>
            <a:r>
              <a:rPr lang="fr-FR" sz="4800" b="1" dirty="0" smtClean="0">
                <a:solidFill>
                  <a:srgbClr val="0D069A"/>
                </a:solidFill>
                <a:latin typeface="Copperplate Gothic Light" pitchFamily="34" charset="0"/>
                <a:ea typeface="Arial Unicode MS" pitchFamily="34" charset="-128"/>
                <a:cs typeface="Arial Unicode MS" pitchFamily="34" charset="-128"/>
              </a:rPr>
              <a:t> the </a:t>
            </a:r>
            <a:r>
              <a:rPr lang="fr-FR" sz="4800" b="1" dirty="0" err="1" smtClean="0">
                <a:solidFill>
                  <a:srgbClr val="0D069A"/>
                </a:solidFill>
                <a:latin typeface="Copperplate Gothic Light" pitchFamily="34" charset="0"/>
                <a:ea typeface="Arial Unicode MS" pitchFamily="34" charset="-128"/>
                <a:cs typeface="Arial Unicode MS" pitchFamily="34" charset="-128"/>
              </a:rPr>
              <a:t>wicked</a:t>
            </a:r>
            <a:r>
              <a:rPr lang="fr-FR" sz="4800" b="1" dirty="0" smtClean="0">
                <a:solidFill>
                  <a:srgbClr val="0D069A"/>
                </a:solidFill>
                <a:latin typeface="Copperplate Gothic Light" pitchFamily="34" charset="0"/>
                <a:ea typeface="Arial Unicode MS" pitchFamily="34" charset="-128"/>
                <a:cs typeface="Arial Unicode MS" pitchFamily="34" charset="-128"/>
              </a:rPr>
              <a:t> / Dieu punit les méchants, </a:t>
            </a:r>
            <a:endParaRPr lang="en-US" sz="4800" b="1" dirty="0" smtClean="0">
              <a:solidFill>
                <a:srgbClr val="0D069A"/>
              </a:solidFill>
              <a:latin typeface="Copperplate Gothic Light" pitchFamily="34" charset="0"/>
              <a:ea typeface="Arial Unicode MS" pitchFamily="34" charset="-128"/>
              <a:cs typeface="Arial Unicode MS" pitchFamily="34" charset="-128"/>
            </a:endParaRPr>
          </a:p>
          <a:p>
            <a:pPr algn="just"/>
            <a:r>
              <a:rPr lang="fr-FR" sz="4800" b="1" dirty="0" smtClean="0">
                <a:solidFill>
                  <a:srgbClr val="C00000"/>
                </a:solidFill>
                <a:latin typeface="Arial Unicode MS" pitchFamily="34" charset="-128"/>
                <a:ea typeface="Arial Unicode MS" pitchFamily="34" charset="-128"/>
                <a:cs typeface="Arial Unicode MS" pitchFamily="34" charset="-128"/>
              </a:rPr>
              <a:t>Psaume 73.16-20,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0D069A"/>
                </a:solidFill>
                <a:latin typeface="Arial Unicode MS" pitchFamily="34" charset="-128"/>
                <a:ea typeface="Arial Unicode MS" pitchFamily="34" charset="-128"/>
                <a:cs typeface="Arial Unicode MS" pitchFamily="34" charset="-128"/>
              </a:rPr>
              <a:t>16 Quand j'ai réfléchi là-dessus pour m'éclairer, La difficulté fut grande à mes yeux</a:t>
            </a:r>
            <a:r>
              <a:rPr lang="fr-FR" sz="4800" b="1" dirty="0" smtClean="0">
                <a:solidFill>
                  <a:srgbClr val="0D069A"/>
                </a:solidFill>
                <a:latin typeface="Arial Unicode MS" pitchFamily="34" charset="-128"/>
                <a:ea typeface="Arial Unicode MS" pitchFamily="34" charset="-128"/>
                <a:cs typeface="Arial Unicode MS" pitchFamily="34" charset="-128"/>
              </a:rPr>
              <a:t>,</a:t>
            </a:r>
          </a:p>
          <a:p>
            <a:pPr algn="just"/>
            <a:r>
              <a:rPr lang="fr-FR" sz="4800" b="1" dirty="0" smtClean="0">
                <a:solidFill>
                  <a:srgbClr val="C00000"/>
                </a:solidFill>
                <a:latin typeface="Arial Unicode MS" pitchFamily="34" charset="-128"/>
                <a:ea typeface="Arial Unicode MS" pitchFamily="34" charset="-128"/>
                <a:cs typeface="Arial Unicode MS" pitchFamily="34" charset="-128"/>
              </a:rPr>
              <a:t>17 </a:t>
            </a:r>
            <a:r>
              <a:rPr lang="fr-FR" sz="4800" b="1" dirty="0" smtClean="0">
                <a:solidFill>
                  <a:srgbClr val="C00000"/>
                </a:solidFill>
                <a:latin typeface="Arial Unicode MS" pitchFamily="34" charset="-128"/>
                <a:ea typeface="Arial Unicode MS" pitchFamily="34" charset="-128"/>
                <a:cs typeface="Arial Unicode MS" pitchFamily="34" charset="-128"/>
              </a:rPr>
              <a:t>Jusqu'à ce que j'eusse pénétré dans les sanctuaires de Dieu, Et que j'eusse pris garde au sort final des méchants. </a:t>
            </a:r>
            <a:endParaRPr lang="fr-FR" sz="48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8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800" b="1" dirty="0" smtClean="0">
                <a:solidFill>
                  <a:srgbClr val="C00000"/>
                </a:solidFill>
                <a:latin typeface="Arial Unicode MS" pitchFamily="34" charset="-128"/>
                <a:ea typeface="Arial Unicode MS" pitchFamily="34" charset="-128"/>
                <a:cs typeface="Arial Unicode MS" pitchFamily="34" charset="-128"/>
              </a:rPr>
              <a:t>18 </a:t>
            </a:r>
            <a:r>
              <a:rPr lang="fr-FR" sz="4800" b="1" dirty="0" smtClean="0">
                <a:solidFill>
                  <a:srgbClr val="C00000"/>
                </a:solidFill>
                <a:latin typeface="Arial Unicode MS" pitchFamily="34" charset="-128"/>
                <a:ea typeface="Arial Unicode MS" pitchFamily="34" charset="-128"/>
                <a:cs typeface="Arial Unicode MS" pitchFamily="34" charset="-128"/>
              </a:rPr>
              <a:t>Oui, tu les places sur des voies glissantes, Tu les fais tomber et les mets en ruines. </a:t>
            </a:r>
            <a:endParaRPr lang="fr-FR" sz="48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800" b="1" dirty="0" smtClean="0">
                <a:solidFill>
                  <a:srgbClr val="0D069A"/>
                </a:solidFill>
                <a:latin typeface="Arial Unicode MS" pitchFamily="34" charset="-128"/>
                <a:ea typeface="Arial Unicode MS" pitchFamily="34" charset="-128"/>
                <a:cs typeface="Arial Unicode MS" pitchFamily="34" charset="-128"/>
              </a:rPr>
              <a:t>19 </a:t>
            </a:r>
            <a:r>
              <a:rPr lang="fr-FR" sz="4800" b="1" dirty="0" smtClean="0">
                <a:solidFill>
                  <a:srgbClr val="0D069A"/>
                </a:solidFill>
                <a:latin typeface="Arial Unicode MS" pitchFamily="34" charset="-128"/>
                <a:ea typeface="Arial Unicode MS" pitchFamily="34" charset="-128"/>
                <a:cs typeface="Arial Unicode MS" pitchFamily="34" charset="-128"/>
              </a:rPr>
              <a:t>Eh quoi! en un instant les voilà détruits! Ils sont enlevés, anéantis par une fin soudaine! </a:t>
            </a:r>
            <a:endParaRPr lang="fr-FR" sz="48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800" b="1" dirty="0" smtClean="0">
                <a:solidFill>
                  <a:srgbClr val="C00000"/>
                </a:solidFill>
                <a:latin typeface="Arial Unicode MS" pitchFamily="34" charset="-128"/>
                <a:ea typeface="Arial Unicode MS" pitchFamily="34" charset="-128"/>
                <a:cs typeface="Arial Unicode MS" pitchFamily="34" charset="-128"/>
              </a:rPr>
              <a:t>20 </a:t>
            </a:r>
            <a:r>
              <a:rPr lang="fr-FR" sz="4800" b="1" dirty="0" smtClean="0">
                <a:solidFill>
                  <a:srgbClr val="C00000"/>
                </a:solidFill>
                <a:latin typeface="Arial Unicode MS" pitchFamily="34" charset="-128"/>
                <a:ea typeface="Arial Unicode MS" pitchFamily="34" charset="-128"/>
                <a:cs typeface="Arial Unicode MS" pitchFamily="34" charset="-128"/>
              </a:rPr>
              <a:t>Comme un songe au réveil, Seigneur, à ton réveil, tu repousses leur image.»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8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2- </a:t>
            </a:r>
            <a:r>
              <a:rPr lang="fr-FR" sz="4800" b="1" dirty="0" err="1" smtClean="0">
                <a:solidFill>
                  <a:srgbClr val="C00000"/>
                </a:solidFill>
                <a:latin typeface="Copperplate Gothic Light" pitchFamily="34" charset="0"/>
                <a:ea typeface="Arial Unicode MS" pitchFamily="34" charset="-128"/>
                <a:cs typeface="Arial Unicode MS" pitchFamily="34" charset="-128"/>
              </a:rPr>
              <a:t>God</a:t>
            </a:r>
            <a:r>
              <a:rPr lang="fr-FR" sz="4800" b="1" dirty="0" smtClean="0">
                <a:solidFill>
                  <a:srgbClr val="C00000"/>
                </a:solidFill>
                <a:latin typeface="Copperplate Gothic Light" pitchFamily="34" charset="0"/>
                <a:ea typeface="Arial Unicode MS" pitchFamily="34" charset="-128"/>
                <a:cs typeface="Arial Unicode MS" pitchFamily="34" charset="-128"/>
              </a:rPr>
              <a:t> </a:t>
            </a:r>
            <a:r>
              <a:rPr lang="fr-FR" sz="4800" b="1" dirty="0" err="1" smtClean="0">
                <a:solidFill>
                  <a:srgbClr val="C00000"/>
                </a:solidFill>
                <a:latin typeface="Copperplate Gothic Light" pitchFamily="34" charset="0"/>
                <a:ea typeface="Arial Unicode MS" pitchFamily="34" charset="-128"/>
                <a:cs typeface="Arial Unicode MS" pitchFamily="34" charset="-128"/>
              </a:rPr>
              <a:t>forgives</a:t>
            </a:r>
            <a:r>
              <a:rPr lang="fr-FR" sz="4800" b="1" dirty="0" smtClean="0">
                <a:solidFill>
                  <a:srgbClr val="C00000"/>
                </a:solidFill>
                <a:latin typeface="Copperplate Gothic Light" pitchFamily="34" charset="0"/>
                <a:ea typeface="Arial Unicode MS" pitchFamily="34" charset="-128"/>
                <a:cs typeface="Arial Unicode MS" pitchFamily="34" charset="-128"/>
              </a:rPr>
              <a:t> the repentant </a:t>
            </a:r>
            <a:r>
              <a:rPr lang="fr-FR" sz="4800" b="1" dirty="0" err="1" smtClean="0">
                <a:solidFill>
                  <a:srgbClr val="C00000"/>
                </a:solidFill>
                <a:latin typeface="Copperplate Gothic Light" pitchFamily="34" charset="0"/>
                <a:ea typeface="Arial Unicode MS" pitchFamily="34" charset="-128"/>
                <a:cs typeface="Arial Unicode MS" pitchFamily="34" charset="-128"/>
              </a:rPr>
              <a:t>sinner</a:t>
            </a:r>
            <a:r>
              <a:rPr lang="fr-FR" sz="4800" dirty="0" smtClean="0">
                <a:solidFill>
                  <a:srgbClr val="C00000"/>
                </a:solidFill>
                <a:latin typeface="Copperplate Gothic Light" pitchFamily="34" charset="0"/>
                <a:ea typeface="Arial Unicode MS" pitchFamily="34" charset="-128"/>
                <a:cs typeface="Arial Unicode MS" pitchFamily="34" charset="-128"/>
              </a:rPr>
              <a:t> </a:t>
            </a:r>
            <a:r>
              <a:rPr lang="fr-FR" sz="4800" dirty="0" smtClean="0">
                <a:solidFill>
                  <a:srgbClr val="0D069A"/>
                </a:solidFill>
                <a:latin typeface="Copperplate Gothic Light" pitchFamily="34" charset="0"/>
                <a:ea typeface="Arial Unicode MS" pitchFamily="34" charset="-128"/>
                <a:cs typeface="Arial Unicode MS" pitchFamily="34" charset="-128"/>
              </a:rPr>
              <a:t>/ </a:t>
            </a:r>
            <a:r>
              <a:rPr lang="fr-FR" sz="4800" b="1" dirty="0" smtClean="0">
                <a:solidFill>
                  <a:srgbClr val="0D069A"/>
                </a:solidFill>
                <a:latin typeface="Copperplate Gothic Light" pitchFamily="34" charset="0"/>
                <a:ea typeface="Arial Unicode MS" pitchFamily="34" charset="-128"/>
                <a:cs typeface="Arial Unicode MS" pitchFamily="34" charset="-128"/>
              </a:rPr>
              <a:t>Dieu pardonne au pécheur repentant</a:t>
            </a:r>
            <a:r>
              <a:rPr lang="fr-FR" sz="4800" dirty="0" smtClean="0">
                <a:solidFill>
                  <a:srgbClr val="0D069A"/>
                </a:solidFill>
                <a:latin typeface="Copperplate Gothic Light" pitchFamily="34" charset="0"/>
                <a:ea typeface="Arial Unicode MS" pitchFamily="34" charset="-128"/>
                <a:cs typeface="Arial Unicode MS" pitchFamily="34" charset="-128"/>
              </a:rPr>
              <a:t>, </a:t>
            </a:r>
            <a:endParaRPr lang="en-US" sz="4800" dirty="0" smtClean="0">
              <a:solidFill>
                <a:srgbClr val="0D069A"/>
              </a:solidFill>
              <a:latin typeface="Copperplate Gothic Light" pitchFamily="34" charset="0"/>
              <a:ea typeface="Arial Unicode MS" pitchFamily="34" charset="-128"/>
              <a:cs typeface="Arial Unicode MS" pitchFamily="34" charset="-128"/>
            </a:endParaRPr>
          </a:p>
          <a:p>
            <a:pPr algn="just"/>
            <a:r>
              <a:rPr lang="fr-FR" sz="4800" dirty="0" smtClean="0">
                <a:solidFill>
                  <a:srgbClr val="C00000"/>
                </a:solidFill>
                <a:latin typeface="Arial Unicode MS" pitchFamily="34" charset="-128"/>
                <a:ea typeface="Arial Unicode MS" pitchFamily="34" charset="-128"/>
                <a:cs typeface="Arial Unicode MS" pitchFamily="34" charset="-128"/>
              </a:rPr>
              <a:t>1Jo 1:9 Si nous confessons nos péchés, il est fidèle et juste pour nous les pardonner, et pour nous purifier de toute iniquité. (LSV)</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just"/>
            <a:r>
              <a:rPr lang="en-US" sz="4800" dirty="0" smtClean="0">
                <a:solidFill>
                  <a:srgbClr val="0D069A"/>
                </a:solidFill>
                <a:latin typeface="Arial Unicode MS" pitchFamily="34" charset="-128"/>
                <a:ea typeface="Arial Unicode MS" pitchFamily="34" charset="-128"/>
                <a:cs typeface="Arial Unicode MS" pitchFamily="34" charset="-128"/>
              </a:rPr>
              <a:t> 9 If we confess our sins, He is faithful and just to forgive us our sins and to cleanse us from all unrighteousness. </a:t>
            </a:r>
            <a:r>
              <a:rPr lang="fr-FR" sz="4800" dirty="0" smtClean="0">
                <a:solidFill>
                  <a:srgbClr val="0D069A"/>
                </a:solidFill>
                <a:latin typeface="Arial Unicode MS" pitchFamily="34" charset="-128"/>
                <a:ea typeface="Arial Unicode MS" pitchFamily="34" charset="-128"/>
                <a:cs typeface="Arial Unicode MS" pitchFamily="34" charset="-128"/>
              </a:rPr>
              <a:t>(NKJV)</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algn="just"/>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fr-FR" sz="4800" b="1" dirty="0" smtClean="0">
                <a:solidFill>
                  <a:srgbClr val="0D069A"/>
                </a:solidFill>
                <a:latin typeface="Copperplate Gothic Light" pitchFamily="34" charset="0"/>
                <a:ea typeface="Arial Unicode MS" pitchFamily="34" charset="-128"/>
                <a:cs typeface="Arial Unicode MS" pitchFamily="34" charset="-128"/>
              </a:rPr>
              <a:t>3- </a:t>
            </a:r>
            <a:r>
              <a:rPr lang="fr-FR" sz="4800" b="1" dirty="0" err="1" smtClean="0">
                <a:solidFill>
                  <a:srgbClr val="0D069A"/>
                </a:solidFill>
                <a:latin typeface="Copperplate Gothic Light" pitchFamily="34" charset="0"/>
                <a:ea typeface="Arial Unicode MS" pitchFamily="34" charset="-128"/>
                <a:cs typeface="Arial Unicode MS" pitchFamily="34" charset="-128"/>
              </a:rPr>
              <a:t>God</a:t>
            </a: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err="1" smtClean="0">
                <a:solidFill>
                  <a:srgbClr val="0D069A"/>
                </a:solidFill>
                <a:latin typeface="Copperplate Gothic Light" pitchFamily="34" charset="0"/>
                <a:ea typeface="Arial Unicode MS" pitchFamily="34" charset="-128"/>
                <a:cs typeface="Arial Unicode MS" pitchFamily="34" charset="-128"/>
              </a:rPr>
              <a:t>fulfills</a:t>
            </a: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err="1" smtClean="0">
                <a:solidFill>
                  <a:srgbClr val="0D069A"/>
                </a:solidFill>
                <a:latin typeface="Copperplate Gothic Light" pitchFamily="34" charset="0"/>
                <a:ea typeface="Arial Unicode MS" pitchFamily="34" charset="-128"/>
                <a:cs typeface="Arial Unicode MS" pitchFamily="34" charset="-128"/>
              </a:rPr>
              <a:t>His</a:t>
            </a:r>
            <a:r>
              <a:rPr lang="fr-FR" sz="4800" b="1" dirty="0" smtClean="0">
                <a:solidFill>
                  <a:srgbClr val="0D069A"/>
                </a:solidFill>
                <a:latin typeface="Copperplate Gothic Light" pitchFamily="34" charset="0"/>
                <a:ea typeface="Arial Unicode MS" pitchFamily="34" charset="-128"/>
                <a:cs typeface="Arial Unicode MS" pitchFamily="34" charset="-128"/>
              </a:rPr>
              <a:t> promises </a:t>
            </a:r>
            <a:r>
              <a:rPr lang="fr-FR" sz="4800" b="1" dirty="0" smtClean="0">
                <a:solidFill>
                  <a:srgbClr val="0D069A"/>
                </a:solidFill>
                <a:latin typeface="Copperplate Gothic Light" pitchFamily="34" charset="0"/>
                <a:ea typeface="Arial Unicode MS" pitchFamily="34" charset="-128"/>
                <a:cs typeface="Arial Unicode MS" pitchFamily="34" charset="-128"/>
              </a:rPr>
              <a:t> </a:t>
            </a:r>
          </a:p>
          <a:p>
            <a:pPr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Dieu </a:t>
            </a:r>
            <a:r>
              <a:rPr lang="fr-FR" sz="4800" b="1" dirty="0" smtClean="0">
                <a:solidFill>
                  <a:srgbClr val="C00000"/>
                </a:solidFill>
                <a:latin typeface="Copperplate Gothic Light" pitchFamily="34" charset="0"/>
                <a:ea typeface="Arial Unicode MS" pitchFamily="34" charset="-128"/>
                <a:cs typeface="Arial Unicode MS" pitchFamily="34" charset="-128"/>
              </a:rPr>
              <a:t>accomplit ses promesses</a:t>
            </a:r>
            <a:r>
              <a:rPr lang="fr-FR" sz="4800" dirty="0" smtClean="0">
                <a:solidFill>
                  <a:srgbClr val="C00000"/>
                </a:solidFill>
                <a:latin typeface="Copperplate Gothic Light" pitchFamily="34" charset="0"/>
                <a:ea typeface="Arial Unicode MS" pitchFamily="34" charset="-128"/>
                <a:cs typeface="Arial Unicode MS" pitchFamily="34" charset="-128"/>
              </a:rPr>
              <a:t>, </a:t>
            </a:r>
            <a:endParaRPr lang="en-US" sz="4800" dirty="0" smtClean="0">
              <a:solidFill>
                <a:srgbClr val="C00000"/>
              </a:solidFill>
              <a:latin typeface="Copperplate Gothic Light" pitchFamily="34" charset="0"/>
              <a:ea typeface="Arial Unicode MS" pitchFamily="34" charset="-128"/>
              <a:cs typeface="Arial Unicode MS" pitchFamily="34" charset="-128"/>
            </a:endParaRPr>
          </a:p>
          <a:p>
            <a:pPr algn="just"/>
            <a:r>
              <a:rPr lang="fr-FR" sz="4800" dirty="0" smtClean="0">
                <a:solidFill>
                  <a:srgbClr val="0D069A"/>
                </a:solidFill>
                <a:latin typeface="Arial Unicode MS" pitchFamily="34" charset="-128"/>
                <a:ea typeface="Arial Unicode MS" pitchFamily="34" charset="-128"/>
                <a:cs typeface="Arial Unicode MS" pitchFamily="34" charset="-128"/>
              </a:rPr>
              <a:t>Eze 12:28 C'est pourquoi dis-leur: Ainsi parle le Seigneur, l'Éternel: Il n'y aura plus de délai dans l'accomplissement de mes paroles; La parole que je prononcerai s'accomplira, Dit le Seigneur, l'Éternel. (LSV)</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algn="just"/>
            <a:endParaRPr lang="en-US" sz="48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dirty="0" smtClean="0">
                <a:solidFill>
                  <a:srgbClr val="0D069A"/>
                </a:solidFill>
                <a:latin typeface="Arial Unicode MS" pitchFamily="34" charset="-128"/>
                <a:ea typeface="Arial Unicode MS" pitchFamily="34" charset="-128"/>
                <a:cs typeface="Arial Unicode MS" pitchFamily="34" charset="-128"/>
              </a:rPr>
              <a:t>Eze 12:28</a:t>
            </a:r>
            <a:endParaRPr lang="en-US" sz="4800" dirty="0" smtClean="0">
              <a:solidFill>
                <a:srgbClr val="0D069A"/>
              </a:solidFill>
              <a:latin typeface="Arial Unicode MS" pitchFamily="34" charset="-128"/>
              <a:ea typeface="Arial Unicode MS" pitchFamily="34" charset="-128"/>
              <a:cs typeface="Arial Unicode MS" pitchFamily="34" charset="-128"/>
            </a:endParaRPr>
          </a:p>
          <a:p>
            <a:pPr algn="just"/>
            <a:r>
              <a:rPr lang="en-US" sz="4800" dirty="0" smtClean="0">
                <a:solidFill>
                  <a:srgbClr val="C00000"/>
                </a:solidFill>
                <a:latin typeface="Arial Unicode MS" pitchFamily="34" charset="-128"/>
                <a:ea typeface="Arial Unicode MS" pitchFamily="34" charset="-128"/>
                <a:cs typeface="Arial Unicode MS" pitchFamily="34" charset="-128"/>
              </a:rPr>
              <a:t> 28 "Therefore say to them, 'Thus says the Lord GOD: "None of My words will be postponed any more, but the word which I speak will be done," says the Lord GOD.'" </a:t>
            </a:r>
            <a:r>
              <a:rPr lang="fr-FR" sz="4800" dirty="0" smtClean="0">
                <a:solidFill>
                  <a:srgbClr val="C00000"/>
                </a:solidFill>
                <a:latin typeface="Arial Unicode MS" pitchFamily="34" charset="-128"/>
                <a:ea typeface="Arial Unicode MS" pitchFamily="34" charset="-128"/>
                <a:cs typeface="Arial Unicode MS" pitchFamily="34" charset="-128"/>
              </a:rPr>
              <a:t>(NKJV</a:t>
            </a:r>
            <a:r>
              <a:rPr lang="fr-FR" sz="4800" dirty="0" smtClean="0">
                <a:solidFill>
                  <a:srgbClr val="C00000"/>
                </a:solidFill>
                <a:latin typeface="Arial Unicode MS" pitchFamily="34" charset="-128"/>
                <a:ea typeface="Arial Unicode MS" pitchFamily="34" charset="-128"/>
                <a:cs typeface="Arial Unicode MS" pitchFamily="34" charset="-128"/>
              </a:rPr>
              <a:t>)</a:t>
            </a:r>
            <a:endParaRPr lang="en-US" sz="4800"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ctr">
              <a:buNone/>
            </a:pPr>
            <a:r>
              <a:rPr lang="fr-FR" sz="4800" b="1" dirty="0" smtClean="0">
                <a:solidFill>
                  <a:srgbClr val="0D069A"/>
                </a:solidFill>
                <a:latin typeface="Copperplate Gothic Light" pitchFamily="34" charset="0"/>
                <a:ea typeface="Arial Unicode MS" pitchFamily="34" charset="-128"/>
                <a:cs typeface="Arial Unicode MS" pitchFamily="34" charset="-128"/>
              </a:rPr>
              <a:t>4- </a:t>
            </a:r>
            <a:r>
              <a:rPr lang="fr-FR" sz="4800" b="1" dirty="0" err="1" smtClean="0">
                <a:solidFill>
                  <a:srgbClr val="0D069A"/>
                </a:solidFill>
                <a:latin typeface="Copperplate Gothic Light" pitchFamily="34" charset="0"/>
                <a:ea typeface="Arial Unicode MS" pitchFamily="34" charset="-128"/>
                <a:cs typeface="Arial Unicode MS" pitchFamily="34" charset="-128"/>
              </a:rPr>
              <a:t>God</a:t>
            </a: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err="1" smtClean="0">
                <a:solidFill>
                  <a:srgbClr val="0D069A"/>
                </a:solidFill>
                <a:latin typeface="Copperplate Gothic Light" pitchFamily="34" charset="0"/>
                <a:ea typeface="Arial Unicode MS" pitchFamily="34" charset="-128"/>
                <a:cs typeface="Arial Unicode MS" pitchFamily="34" charset="-128"/>
              </a:rPr>
              <a:t>rewards</a:t>
            </a:r>
            <a:r>
              <a:rPr lang="fr-FR" sz="4800" b="1" dirty="0" smtClean="0">
                <a:solidFill>
                  <a:srgbClr val="0D069A"/>
                </a:solidFill>
                <a:latin typeface="Copperplate Gothic Light" pitchFamily="34" charset="0"/>
                <a:ea typeface="Arial Unicode MS" pitchFamily="34" charset="-128"/>
                <a:cs typeface="Arial Unicode MS" pitchFamily="34" charset="-128"/>
              </a:rPr>
              <a:t> the </a:t>
            </a:r>
            <a:r>
              <a:rPr lang="fr-FR" sz="4800" b="1" dirty="0" err="1" smtClean="0">
                <a:solidFill>
                  <a:srgbClr val="0D069A"/>
                </a:solidFill>
                <a:latin typeface="Copperplate Gothic Light" pitchFamily="34" charset="0"/>
                <a:ea typeface="Arial Unicode MS" pitchFamily="34" charset="-128"/>
                <a:cs typeface="Arial Unicode MS" pitchFamily="34" charset="-128"/>
              </a:rPr>
              <a:t>faithful</a:t>
            </a:r>
            <a:r>
              <a:rPr lang="fr-FR" sz="4800" b="1" dirty="0" smtClean="0">
                <a:solidFill>
                  <a:srgbClr val="0D069A"/>
                </a:solidFill>
                <a:latin typeface="Copperplate Gothic Light" pitchFamily="34" charset="0"/>
                <a:ea typeface="Arial Unicode MS" pitchFamily="34" charset="-128"/>
                <a:cs typeface="Arial Unicode MS" pitchFamily="34" charset="-128"/>
              </a:rPr>
              <a:t> </a:t>
            </a:r>
            <a:r>
              <a:rPr lang="fr-FR" sz="4800" b="1" dirty="0" smtClean="0">
                <a:solidFill>
                  <a:srgbClr val="0D069A"/>
                </a:solidFill>
                <a:latin typeface="Copperplate Gothic Light" pitchFamily="34" charset="0"/>
                <a:ea typeface="Arial Unicode MS" pitchFamily="34" charset="-128"/>
                <a:cs typeface="Arial Unicode MS" pitchFamily="34" charset="-128"/>
              </a:rPr>
              <a:t> </a:t>
            </a:r>
          </a:p>
          <a:p>
            <a:pPr lvl="0" algn="ctr">
              <a:buNone/>
            </a:pPr>
            <a:r>
              <a:rPr lang="fr-FR" sz="4800" b="1" dirty="0" smtClean="0">
                <a:solidFill>
                  <a:srgbClr val="C00000"/>
                </a:solidFill>
                <a:latin typeface="Copperplate Gothic Light" pitchFamily="34" charset="0"/>
                <a:ea typeface="Arial Unicode MS" pitchFamily="34" charset="-128"/>
                <a:cs typeface="Arial Unicode MS" pitchFamily="34" charset="-128"/>
              </a:rPr>
              <a:t>Dieu </a:t>
            </a:r>
            <a:r>
              <a:rPr lang="fr-FR" sz="4800" b="1" dirty="0" smtClean="0">
                <a:solidFill>
                  <a:srgbClr val="C00000"/>
                </a:solidFill>
                <a:latin typeface="Copperplate Gothic Light" pitchFamily="34" charset="0"/>
                <a:ea typeface="Arial Unicode MS" pitchFamily="34" charset="-128"/>
                <a:cs typeface="Arial Unicode MS" pitchFamily="34" charset="-128"/>
              </a:rPr>
              <a:t>récompense ceux qui sont fidèles</a:t>
            </a:r>
            <a:r>
              <a:rPr lang="fr-FR" sz="4800" dirty="0" smtClean="0">
                <a:solidFill>
                  <a:srgbClr val="C00000"/>
                </a:solidFill>
                <a:latin typeface="Copperplate Gothic Light" pitchFamily="34" charset="0"/>
                <a:ea typeface="Arial Unicode MS" pitchFamily="34" charset="-128"/>
                <a:cs typeface="Arial Unicode MS" pitchFamily="34" charset="-128"/>
              </a:rPr>
              <a:t>, </a:t>
            </a:r>
            <a:endParaRPr lang="en-US" sz="4800" dirty="0" smtClean="0">
              <a:solidFill>
                <a:srgbClr val="C00000"/>
              </a:solidFill>
              <a:latin typeface="Copperplate Gothic Light" pitchFamily="34" charset="0"/>
              <a:ea typeface="Arial Unicode MS" pitchFamily="34" charset="-128"/>
              <a:cs typeface="Arial Unicode MS" pitchFamily="34" charset="-128"/>
            </a:endParaRPr>
          </a:p>
          <a:p>
            <a:pPr algn="just"/>
            <a:r>
              <a:rPr lang="fr-FR" sz="4800" u="sng" dirty="0" err="1" smtClean="0">
                <a:solidFill>
                  <a:schemeClr val="tx1"/>
                </a:solidFill>
                <a:latin typeface="Arial Unicode MS" pitchFamily="34" charset="-128"/>
                <a:ea typeface="Arial Unicode MS" pitchFamily="34" charset="-128"/>
                <a:cs typeface="Arial Unicode MS" pitchFamily="34" charset="-128"/>
              </a:rPr>
              <a:t>Heb</a:t>
            </a:r>
            <a:r>
              <a:rPr lang="fr-FR" sz="4800" u="sng" dirty="0" smtClean="0">
                <a:solidFill>
                  <a:schemeClr val="tx1"/>
                </a:solidFill>
                <a:latin typeface="Arial Unicode MS" pitchFamily="34" charset="-128"/>
                <a:ea typeface="Arial Unicode MS" pitchFamily="34" charset="-128"/>
                <a:cs typeface="Arial Unicode MS" pitchFamily="34" charset="-128"/>
              </a:rPr>
              <a:t> 6:10 </a:t>
            </a:r>
            <a:r>
              <a:rPr lang="fr-FR" sz="4800" dirty="0" smtClean="0">
                <a:solidFill>
                  <a:srgbClr val="0D069A"/>
                </a:solidFill>
                <a:latin typeface="Arial Unicode MS" pitchFamily="34" charset="-128"/>
                <a:ea typeface="Arial Unicode MS" pitchFamily="34" charset="-128"/>
                <a:cs typeface="Arial Unicode MS" pitchFamily="34" charset="-128"/>
              </a:rPr>
              <a:t>Car Dieu n'est pas injuste, pour oublier votre travail et l'amour que vous avez montré pour son nom, ayant rendu et rendant encore des services aux saints</a:t>
            </a:r>
            <a:r>
              <a:rPr lang="fr-FR" sz="4800" dirty="0" smtClean="0">
                <a:solidFill>
                  <a:srgbClr val="C00000"/>
                </a:solidFill>
                <a:latin typeface="Arial Unicode MS" pitchFamily="34" charset="-128"/>
                <a:ea typeface="Arial Unicode MS" pitchFamily="34" charset="-128"/>
                <a:cs typeface="Arial Unicode MS" pitchFamily="34" charset="-128"/>
              </a:rPr>
              <a:t>. (LSV)</a:t>
            </a:r>
            <a:endParaRPr lang="en-US" sz="4800"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800" dirty="0" smtClean="0">
                <a:solidFill>
                  <a:srgbClr val="C00000"/>
                </a:solidFill>
                <a:latin typeface="Arial Unicode MS" pitchFamily="34" charset="-128"/>
                <a:ea typeface="Arial Unicode MS" pitchFamily="34" charset="-128"/>
                <a:cs typeface="Arial Unicode MS" pitchFamily="34" charset="-128"/>
              </a:rPr>
              <a:t>10 </a:t>
            </a:r>
            <a:r>
              <a:rPr lang="en-US" sz="4800" dirty="0" smtClean="0">
                <a:solidFill>
                  <a:srgbClr val="C00000"/>
                </a:solidFill>
                <a:latin typeface="Arial Unicode MS" pitchFamily="34" charset="-128"/>
                <a:ea typeface="Arial Unicode MS" pitchFamily="34" charset="-128"/>
                <a:cs typeface="Arial Unicode MS" pitchFamily="34" charset="-128"/>
              </a:rPr>
              <a:t>For God is not unjust to forget your work and labor of love which you have shown toward His name, in that you have ministered to the saints, and do minister. </a:t>
            </a:r>
            <a:r>
              <a:rPr lang="fr-FR" sz="4800" dirty="0" smtClean="0">
                <a:solidFill>
                  <a:srgbClr val="C00000"/>
                </a:solidFill>
                <a:latin typeface="Arial Unicode MS" pitchFamily="34" charset="-128"/>
                <a:ea typeface="Arial Unicode MS" pitchFamily="34" charset="-128"/>
                <a:cs typeface="Arial Unicode MS" pitchFamily="34" charset="-128"/>
              </a:rPr>
              <a:t>(NKJV)</a:t>
            </a:r>
            <a:r>
              <a:rPr lang="fr-FR" sz="4800" dirty="0" smtClean="0">
                <a:latin typeface="Arial Unicode MS" pitchFamily="34" charset="-128"/>
                <a:ea typeface="Arial Unicode MS" pitchFamily="34" charset="-128"/>
                <a:cs typeface="Arial Unicode MS" pitchFamily="34" charset="-128"/>
              </a:rPr>
              <a:t/>
            </a:r>
            <a:br>
              <a:rPr lang="fr-FR" sz="4800" dirty="0" smtClean="0">
                <a:latin typeface="Arial Unicode MS" pitchFamily="34" charset="-128"/>
                <a:ea typeface="Arial Unicode MS" pitchFamily="34" charset="-128"/>
                <a:cs typeface="Arial Unicode MS" pitchFamily="34" charset="-128"/>
              </a:rPr>
            </a:b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400" b="1" dirty="0" smtClean="0">
                <a:solidFill>
                  <a:schemeClr val="bg1"/>
                </a:solidFill>
                <a:latin typeface="Copperplate Gothic Light" pitchFamily="34" charset="0"/>
                <a:ea typeface="Arial Unicode MS" pitchFamily="34" charset="-128"/>
                <a:cs typeface="Arial Unicode MS" pitchFamily="34" charset="-128"/>
              </a:rPr>
              <a:t>TRUTH / La </a:t>
            </a:r>
            <a:r>
              <a:rPr lang="en-US" sz="4400" b="1" dirty="0" err="1" smtClean="0">
                <a:solidFill>
                  <a:schemeClr val="bg1"/>
                </a:solidFill>
                <a:latin typeface="Copperplate Gothic Light" pitchFamily="34" charset="0"/>
                <a:ea typeface="Arial Unicode MS" pitchFamily="34" charset="-128"/>
                <a:cs typeface="Arial Unicode MS" pitchFamily="34" charset="-128"/>
              </a:rPr>
              <a:t>Vérité</a:t>
            </a:r>
            <a:r>
              <a:rPr lang="en-US" sz="4400" b="1" dirty="0" smtClean="0">
                <a:solidFill>
                  <a:schemeClr val="bg1"/>
                </a:solidFill>
                <a:latin typeface="Copperplate Gothic Light" pitchFamily="34" charset="0"/>
                <a:ea typeface="Arial Unicode MS" pitchFamily="34" charset="-128"/>
                <a:cs typeface="Arial Unicode MS" pitchFamily="34" charset="-128"/>
              </a:rPr>
              <a:t>.</a:t>
            </a:r>
          </a:p>
          <a:p>
            <a:pPr algn="just"/>
            <a:r>
              <a:rPr lang="en-US" sz="4400" b="1" dirty="0" smtClean="0">
                <a:latin typeface="Arial Unicode MS" pitchFamily="34" charset="-128"/>
                <a:ea typeface="Arial Unicode MS" pitchFamily="34" charset="-128"/>
                <a:cs typeface="Arial Unicode MS" pitchFamily="34" charset="-128"/>
              </a:rPr>
              <a:t>God is truth and everything about God is real.</a:t>
            </a:r>
          </a:p>
          <a:p>
            <a:pPr algn="just"/>
            <a:r>
              <a:rPr lang="en-US" sz="4400" b="1" dirty="0" smtClean="0">
                <a:solidFill>
                  <a:schemeClr val="bg1"/>
                </a:solidFill>
                <a:latin typeface="Arial Unicode MS" pitchFamily="34" charset="-128"/>
                <a:ea typeface="Arial Unicode MS" pitchFamily="34" charset="-128"/>
                <a:cs typeface="Arial Unicode MS" pitchFamily="34" charset="-128"/>
              </a:rPr>
              <a:t>Jesus said I am the truth.</a:t>
            </a:r>
          </a:p>
          <a:p>
            <a:pPr algn="just"/>
            <a:r>
              <a:rPr lang="en-US" sz="4400" b="1" dirty="0" smtClean="0">
                <a:latin typeface="Arial Unicode MS" pitchFamily="34" charset="-128"/>
                <a:ea typeface="Arial Unicode MS" pitchFamily="34" charset="-128"/>
                <a:cs typeface="Arial Unicode MS" pitchFamily="34" charset="-128"/>
              </a:rPr>
              <a:t>God is the source of all truth.</a:t>
            </a:r>
          </a:p>
          <a:p>
            <a:pPr algn="just"/>
            <a:r>
              <a:rPr lang="fr-FR" sz="4400" b="1" dirty="0" smtClean="0">
                <a:solidFill>
                  <a:schemeClr val="bg1"/>
                </a:solidFill>
                <a:latin typeface="Arial Unicode MS" pitchFamily="34" charset="-128"/>
                <a:ea typeface="Arial Unicode MS" pitchFamily="34" charset="-128"/>
                <a:cs typeface="Arial Unicode MS" pitchFamily="34" charset="-128"/>
              </a:rPr>
              <a:t>Dieu est vérité. Dieu est un vrai Dieu, Il est un Dieu sincère et fidèle, il est la source de toute vérité.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Jean </a:t>
            </a:r>
            <a:r>
              <a:rPr lang="fr-FR" sz="4400" b="1" dirty="0" smtClean="0">
                <a:solidFill>
                  <a:schemeClr val="bg1"/>
                </a:solidFill>
                <a:latin typeface="Arial Unicode MS" pitchFamily="34" charset="-128"/>
                <a:ea typeface="Arial Unicode MS" pitchFamily="34" charset="-128"/>
                <a:cs typeface="Arial Unicode MS" pitchFamily="34" charset="-128"/>
              </a:rPr>
              <a:t>17:3 </a:t>
            </a:r>
            <a:r>
              <a:rPr lang="fr-FR" sz="4400" b="1" dirty="0" smtClean="0">
                <a:latin typeface="Arial Unicode MS" pitchFamily="34" charset="-128"/>
                <a:ea typeface="Arial Unicode MS" pitchFamily="34" charset="-128"/>
                <a:cs typeface="Arial Unicode MS" pitchFamily="34" charset="-128"/>
              </a:rPr>
              <a:t>Or, la vie éternelle, c'est qu'ils te connaissent, toi, le seul vrai Dieu, et celui que tu as envoyé, Jésus-Christ. (LSV)</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 3 "And this is eternal life, that they may know You, the only true God, and Jesus Christ whom You have sent. </a:t>
            </a:r>
            <a:r>
              <a:rPr lang="fr-FR" sz="4400" b="1" dirty="0" smtClean="0">
                <a:solidFill>
                  <a:schemeClr val="bg1"/>
                </a:solidFill>
                <a:latin typeface="Arial Unicode MS" pitchFamily="34" charset="-128"/>
                <a:ea typeface="Arial Unicode MS" pitchFamily="34" charset="-128"/>
                <a:cs typeface="Arial Unicode MS" pitchFamily="34" charset="-128"/>
              </a:rPr>
              <a:t>(NKJV</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1Jean </a:t>
            </a:r>
            <a:r>
              <a:rPr lang="fr-FR" sz="4400" b="1" dirty="0" smtClean="0">
                <a:solidFill>
                  <a:schemeClr val="bg1"/>
                </a:solidFill>
                <a:latin typeface="Arial Unicode MS" pitchFamily="34" charset="-128"/>
                <a:ea typeface="Arial Unicode MS" pitchFamily="34" charset="-128"/>
                <a:cs typeface="Arial Unicode MS" pitchFamily="34" charset="-128"/>
              </a:rPr>
              <a:t>5:20 </a:t>
            </a:r>
            <a:r>
              <a:rPr lang="fr-FR" sz="4400" b="1" dirty="0" smtClean="0">
                <a:latin typeface="Arial Unicode MS" pitchFamily="34" charset="-128"/>
                <a:ea typeface="Arial Unicode MS" pitchFamily="34" charset="-128"/>
                <a:cs typeface="Arial Unicode MS" pitchFamily="34" charset="-128"/>
              </a:rPr>
              <a:t>Nous savons aussi que le Fils de Dieu est venu, et qu'il nous a donné l'intelligence pour connaître le Véritable; et nous sommes dans le Véritable, en son Fils Jésus-Christ.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a:t>
            </a:r>
            <a:r>
              <a:rPr lang="fr-FR" sz="4400" b="1" dirty="0" smtClean="0">
                <a:solidFill>
                  <a:schemeClr val="bg1"/>
                </a:solidFill>
                <a:latin typeface="Arial Unicode MS" pitchFamily="34" charset="-128"/>
                <a:ea typeface="Arial Unicode MS" pitchFamily="34" charset="-128"/>
                <a:cs typeface="Arial Unicode MS" pitchFamily="34" charset="-128"/>
              </a:rPr>
              <a:t>5:21) C'est lui qui est le Dieu véritable, et la vie éternelle. (LSV</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1John 5:20</a:t>
            </a:r>
          </a:p>
          <a:p>
            <a:pPr algn="just"/>
            <a:r>
              <a:rPr lang="en-US" sz="4400" b="1" dirty="0" smtClean="0">
                <a:latin typeface="Arial Unicode MS" pitchFamily="34" charset="-128"/>
                <a:ea typeface="Arial Unicode MS" pitchFamily="34" charset="-128"/>
                <a:cs typeface="Arial Unicode MS" pitchFamily="34" charset="-128"/>
              </a:rPr>
              <a:t>And </a:t>
            </a:r>
            <a:r>
              <a:rPr lang="en-US" sz="4400" b="1" dirty="0" smtClean="0">
                <a:latin typeface="Arial Unicode MS" pitchFamily="34" charset="-128"/>
                <a:ea typeface="Arial Unicode MS" pitchFamily="34" charset="-128"/>
                <a:cs typeface="Arial Unicode MS" pitchFamily="34" charset="-128"/>
              </a:rPr>
              <a:t>we know that the Son of God has come and has given us an understanding, that we may know Him who is true; </a:t>
            </a:r>
            <a:r>
              <a:rPr lang="en-US" sz="4400" b="1" dirty="0" smtClean="0">
                <a:solidFill>
                  <a:schemeClr val="bg1"/>
                </a:solidFill>
                <a:latin typeface="Arial Unicode MS" pitchFamily="34" charset="-128"/>
                <a:ea typeface="Arial Unicode MS" pitchFamily="34" charset="-128"/>
                <a:cs typeface="Arial Unicode MS" pitchFamily="34" charset="-128"/>
              </a:rPr>
              <a:t>and we are in Him who is true, in His Son Jesus Christ. </a:t>
            </a:r>
            <a:r>
              <a:rPr lang="fr-FR" sz="4400" b="1" dirty="0" smtClean="0">
                <a:solidFill>
                  <a:schemeClr val="bg1"/>
                </a:solidFill>
                <a:latin typeface="Arial Unicode MS" pitchFamily="34" charset="-128"/>
                <a:ea typeface="Arial Unicode MS" pitchFamily="34" charset="-128"/>
                <a:cs typeface="Arial Unicode MS" pitchFamily="34" charset="-128"/>
              </a:rPr>
              <a:t>This </a:t>
            </a:r>
            <a:r>
              <a:rPr lang="fr-FR" sz="4400" b="1" dirty="0" err="1" smtClean="0">
                <a:solidFill>
                  <a:schemeClr val="bg1"/>
                </a:solidFill>
                <a:latin typeface="Arial Unicode MS" pitchFamily="34" charset="-128"/>
                <a:ea typeface="Arial Unicode MS" pitchFamily="34" charset="-128"/>
                <a:cs typeface="Arial Unicode MS" pitchFamily="34" charset="-128"/>
              </a:rPr>
              <a:t>is</a:t>
            </a:r>
            <a:r>
              <a:rPr lang="fr-FR" sz="4400" b="1" dirty="0" smtClean="0">
                <a:solidFill>
                  <a:schemeClr val="bg1"/>
                </a:solidFill>
                <a:latin typeface="Arial Unicode MS" pitchFamily="34" charset="-128"/>
                <a:ea typeface="Arial Unicode MS" pitchFamily="34" charset="-128"/>
                <a:cs typeface="Arial Unicode MS" pitchFamily="34" charset="-128"/>
              </a:rPr>
              <a:t> the </a:t>
            </a:r>
            <a:r>
              <a:rPr lang="fr-FR" sz="4400" b="1" dirty="0" err="1" smtClean="0">
                <a:solidFill>
                  <a:schemeClr val="bg1"/>
                </a:solidFill>
                <a:latin typeface="Arial Unicode MS" pitchFamily="34" charset="-128"/>
                <a:ea typeface="Arial Unicode MS" pitchFamily="34" charset="-128"/>
                <a:cs typeface="Arial Unicode MS" pitchFamily="34" charset="-128"/>
              </a:rPr>
              <a:t>true</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err="1" smtClean="0">
                <a:solidFill>
                  <a:schemeClr val="bg1"/>
                </a:solidFill>
                <a:latin typeface="Arial Unicode MS" pitchFamily="34" charset="-128"/>
                <a:ea typeface="Arial Unicode MS" pitchFamily="34" charset="-128"/>
                <a:cs typeface="Arial Unicode MS" pitchFamily="34" charset="-128"/>
              </a:rPr>
              <a:t>God</a:t>
            </a:r>
            <a:r>
              <a:rPr lang="fr-FR" sz="4400" b="1" dirty="0" smtClean="0">
                <a:solidFill>
                  <a:schemeClr val="bg1"/>
                </a:solidFill>
                <a:latin typeface="Arial Unicode MS" pitchFamily="34" charset="-128"/>
                <a:ea typeface="Arial Unicode MS" pitchFamily="34" charset="-128"/>
                <a:cs typeface="Arial Unicode MS" pitchFamily="34" charset="-128"/>
              </a:rPr>
              <a:t> and </a:t>
            </a:r>
            <a:r>
              <a:rPr lang="fr-FR" sz="4400" b="1" dirty="0" err="1" smtClean="0">
                <a:solidFill>
                  <a:schemeClr val="bg1"/>
                </a:solidFill>
                <a:latin typeface="Arial Unicode MS" pitchFamily="34" charset="-128"/>
                <a:ea typeface="Arial Unicode MS" pitchFamily="34" charset="-128"/>
                <a:cs typeface="Arial Unicode MS" pitchFamily="34" charset="-128"/>
              </a:rPr>
              <a:t>eternal</a:t>
            </a:r>
            <a:r>
              <a:rPr lang="fr-FR" sz="4400" b="1" dirty="0" smtClean="0">
                <a:solidFill>
                  <a:schemeClr val="bg1"/>
                </a:solidFill>
                <a:latin typeface="Arial Unicode MS" pitchFamily="34" charset="-128"/>
                <a:ea typeface="Arial Unicode MS" pitchFamily="34" charset="-128"/>
                <a:cs typeface="Arial Unicode MS" pitchFamily="34" charset="-128"/>
              </a:rPr>
              <a:t> life.</a:t>
            </a:r>
            <a:r>
              <a:rPr lang="fr-FR" sz="4400" b="1" dirty="0" smtClean="0">
                <a:latin typeface="Arial Unicode MS" pitchFamily="34" charset="-128"/>
                <a:ea typeface="Arial Unicode MS" pitchFamily="34" charset="-128"/>
                <a:cs typeface="Arial Unicode MS" pitchFamily="34" charset="-128"/>
              </a:rPr>
              <a:t> (NKJV)</a:t>
            </a:r>
            <a:endParaRPr lang="en-US" sz="4400" b="1" dirty="0" smtClean="0">
              <a:latin typeface="Arial Unicode MS" pitchFamily="34" charset="-128"/>
              <a:ea typeface="Arial Unicode MS" pitchFamily="34" charset="-128"/>
              <a:cs typeface="Arial Unicode MS" pitchFamily="34" charset="-128"/>
            </a:endParaRPr>
          </a:p>
          <a:p>
            <a:pPr algn="just"/>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Josué </a:t>
            </a:r>
            <a:r>
              <a:rPr lang="fr-FR" sz="4400" b="1" dirty="0" smtClean="0">
                <a:solidFill>
                  <a:schemeClr val="bg1"/>
                </a:solidFill>
                <a:latin typeface="Arial Unicode MS" pitchFamily="34" charset="-128"/>
                <a:ea typeface="Arial Unicode MS" pitchFamily="34" charset="-128"/>
                <a:cs typeface="Arial Unicode MS" pitchFamily="34" charset="-128"/>
              </a:rPr>
              <a:t>21:45 </a:t>
            </a:r>
            <a:r>
              <a:rPr lang="fr-FR" sz="4400" b="1" dirty="0" smtClean="0">
                <a:latin typeface="Arial Unicode MS" pitchFamily="34" charset="-128"/>
                <a:ea typeface="Arial Unicode MS" pitchFamily="34" charset="-128"/>
                <a:cs typeface="Arial Unicode MS" pitchFamily="34" charset="-128"/>
              </a:rPr>
              <a:t>De toutes les bonnes paroles que l'Éternel avait dites à la maison d'Israël, aucune ne resta sans effet: toutes s'accomplirent. (LSV)</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chemeClr val="bg1"/>
                </a:solidFill>
                <a:latin typeface="Arial Unicode MS" pitchFamily="34" charset="-128"/>
                <a:ea typeface="Arial Unicode MS" pitchFamily="34" charset="-128"/>
                <a:cs typeface="Arial Unicode MS" pitchFamily="34" charset="-128"/>
              </a:rPr>
              <a:t>45 Not a word failed of any good thing which the LORD had spoken to the house of Israel. </a:t>
            </a:r>
            <a:r>
              <a:rPr lang="fr-FR" sz="4400" b="1" dirty="0" smtClean="0">
                <a:solidFill>
                  <a:schemeClr val="bg1"/>
                </a:solidFill>
                <a:latin typeface="Arial Unicode MS" pitchFamily="34" charset="-128"/>
                <a:ea typeface="Arial Unicode MS" pitchFamily="34" charset="-128"/>
                <a:cs typeface="Arial Unicode MS" pitchFamily="34" charset="-128"/>
              </a:rPr>
              <a:t>All came to </a:t>
            </a:r>
            <a:r>
              <a:rPr lang="fr-FR" sz="4400" b="1" dirty="0" err="1" smtClean="0">
                <a:solidFill>
                  <a:schemeClr val="bg1"/>
                </a:solidFill>
                <a:latin typeface="Arial Unicode MS" pitchFamily="34" charset="-128"/>
                <a:ea typeface="Arial Unicode MS" pitchFamily="34" charset="-128"/>
                <a:cs typeface="Arial Unicode MS" pitchFamily="34" charset="-128"/>
              </a:rPr>
              <a:t>pass</a:t>
            </a:r>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(NKJV)</a:t>
            </a:r>
            <a:endParaRPr lang="en-US" sz="4400" b="1" dirty="0" smtClean="0">
              <a:latin typeface="Arial Unicode MS" pitchFamily="34" charset="-128"/>
              <a:ea typeface="Arial Unicode MS" pitchFamily="34" charset="-128"/>
              <a:cs typeface="Arial Unicode MS" pitchFamily="34" charset="-128"/>
            </a:endParaRPr>
          </a:p>
          <a:p>
            <a:pPr algn="just"/>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77500" lnSpcReduction="20000"/>
          </a:bodyPr>
          <a:lstStyle/>
          <a:p>
            <a:pPr algn="ctr">
              <a:buNone/>
            </a:pPr>
            <a:r>
              <a:rPr lang="fr-FR" sz="4800" b="1" dirty="0" smtClean="0">
                <a:solidFill>
                  <a:srgbClr val="00FF00"/>
                </a:solidFill>
                <a:latin typeface="Copperplate Gothic Light" pitchFamily="34" charset="0"/>
                <a:ea typeface="Arial Unicode MS" pitchFamily="34" charset="-128"/>
                <a:cs typeface="Arial Unicode MS" pitchFamily="34" charset="-128"/>
              </a:rPr>
              <a:t>LOVE </a:t>
            </a:r>
            <a:r>
              <a:rPr lang="fr-FR" sz="4800" b="1" dirty="0" smtClean="0">
                <a:latin typeface="Copperplate Gothic Light" pitchFamily="34" charset="0"/>
                <a:ea typeface="Arial Unicode MS" pitchFamily="34" charset="-128"/>
                <a:cs typeface="Arial Unicode MS" pitchFamily="34" charset="-128"/>
              </a:rPr>
              <a:t>/ L’amour.</a:t>
            </a:r>
            <a:endParaRPr lang="en-US" sz="4800" b="1" dirty="0" smtClean="0">
              <a:latin typeface="Copperplate Gothic Light" pitchFamily="34" charset="0"/>
              <a:ea typeface="Arial Unicode MS" pitchFamily="34" charset="-128"/>
              <a:cs typeface="Arial Unicode MS" pitchFamily="34" charset="-128"/>
            </a:endParaRPr>
          </a:p>
          <a:p>
            <a:pPr algn="just"/>
            <a:r>
              <a:rPr lang="fr-FR" sz="4800" b="1" dirty="0" smtClean="0">
                <a:solidFill>
                  <a:srgbClr val="FF99CC"/>
                </a:solidFill>
                <a:latin typeface="Arial Unicode MS" pitchFamily="34" charset="-128"/>
                <a:ea typeface="Arial Unicode MS" pitchFamily="34" charset="-128"/>
                <a:cs typeface="Arial Unicode MS" pitchFamily="34" charset="-128"/>
              </a:rPr>
              <a:t>1JEAN 4:8-9</a:t>
            </a:r>
            <a:endParaRPr lang="en-US" sz="4800" b="1" dirty="0" smtClean="0">
              <a:solidFill>
                <a:srgbClr val="FF99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8 Celui qui n'aime pas n'a pas connu Dieu, car Dieu est amour. 9 L'amour de Dieu a été manifesté envers nous en ce que Dieu a envoyé son Fils unique dans le monde, afin que nous vivions par lui. (LSV)</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99CC"/>
                </a:solidFill>
                <a:latin typeface="Arial Unicode MS" pitchFamily="34" charset="-128"/>
                <a:ea typeface="Arial Unicode MS" pitchFamily="34" charset="-128"/>
                <a:cs typeface="Arial Unicode MS" pitchFamily="34" charset="-128"/>
              </a:rPr>
              <a:t> </a:t>
            </a:r>
            <a:r>
              <a:rPr lang="en-US" sz="4800" b="1" dirty="0" smtClean="0">
                <a:solidFill>
                  <a:srgbClr val="FF99CC"/>
                </a:solidFill>
                <a:latin typeface="Arial Unicode MS" pitchFamily="34" charset="-128"/>
                <a:ea typeface="Arial Unicode MS" pitchFamily="34" charset="-128"/>
                <a:cs typeface="Arial Unicode MS" pitchFamily="34" charset="-128"/>
              </a:rPr>
              <a:t>8 He who does not love does not know God, for God is love. 9 In this the love of God was manifested toward us, that God has sent His only begotten Son into the world, that we might live through Him. (NKJV)</a:t>
            </a:r>
          </a:p>
          <a:p>
            <a:pPr algn="just"/>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fr-FR" sz="4800" b="1" dirty="0" smtClean="0">
                <a:latin typeface="Arial Unicode MS" pitchFamily="34" charset="-128"/>
                <a:ea typeface="Arial Unicode MS" pitchFamily="34" charset="-128"/>
                <a:cs typeface="Arial Unicode MS" pitchFamily="34" charset="-128"/>
              </a:rPr>
              <a:t>1JEAN </a:t>
            </a:r>
            <a:r>
              <a:rPr lang="fr-FR" sz="4800" b="1" dirty="0" smtClean="0">
                <a:latin typeface="Arial Unicode MS" pitchFamily="34" charset="-128"/>
                <a:ea typeface="Arial Unicode MS" pitchFamily="34" charset="-128"/>
                <a:cs typeface="Arial Unicode MS" pitchFamily="34" charset="-128"/>
              </a:rPr>
              <a:t>4:16 Et nous, nous avons connu l'amour que Dieu a pour nous, et nous y avons cru. Dieu est amour; et celui qui demeure dans l'amour demeure en Dieu, et Dieu demeure en lui. (LSV)</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solidFill>
                  <a:srgbClr val="FF99CC"/>
                </a:solidFill>
                <a:latin typeface="Arial Unicode MS" pitchFamily="34" charset="-128"/>
                <a:ea typeface="Arial Unicode MS" pitchFamily="34" charset="-128"/>
                <a:cs typeface="Arial Unicode MS" pitchFamily="34" charset="-128"/>
              </a:rPr>
              <a:t> 16 And we have known and believed the love that God has for us. God is love, and he who abides in love abides in God, and God in him. </a:t>
            </a:r>
            <a:r>
              <a:rPr lang="fr-FR" sz="4800" b="1" dirty="0" smtClean="0">
                <a:solidFill>
                  <a:srgbClr val="FF99CC"/>
                </a:solidFill>
                <a:latin typeface="Arial Unicode MS" pitchFamily="34" charset="-128"/>
                <a:ea typeface="Arial Unicode MS" pitchFamily="34" charset="-128"/>
                <a:cs typeface="Arial Unicode MS" pitchFamily="34" charset="-128"/>
              </a:rPr>
              <a:t>(NKJV</a:t>
            </a:r>
            <a:r>
              <a:rPr lang="fr-FR" sz="4800" b="1" dirty="0" smtClean="0">
                <a:solidFill>
                  <a:srgbClr val="FF99CC"/>
                </a:solidFill>
                <a:latin typeface="Arial Unicode MS" pitchFamily="34" charset="-128"/>
                <a:ea typeface="Arial Unicode MS" pitchFamily="34" charset="-128"/>
                <a:cs typeface="Arial Unicode MS" pitchFamily="34" charset="-128"/>
              </a:rPr>
              <a:t>)</a:t>
            </a:r>
            <a:endParaRPr lang="en-US" sz="4800" b="1" dirty="0" smtClean="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77500" lnSpcReduction="20000"/>
          </a:bodyPr>
          <a:lstStyle/>
          <a:p>
            <a:pPr algn="just"/>
            <a:r>
              <a:rPr lang="fr-FR" sz="4800" b="1" dirty="0" smtClean="0">
                <a:solidFill>
                  <a:srgbClr val="FF99CC"/>
                </a:solidFill>
                <a:latin typeface="Arial Unicode MS" pitchFamily="34" charset="-128"/>
                <a:ea typeface="Arial Unicode MS" pitchFamily="34" charset="-128"/>
                <a:cs typeface="Arial Unicode MS" pitchFamily="34" charset="-128"/>
              </a:rPr>
              <a:t>Le </a:t>
            </a:r>
            <a:r>
              <a:rPr lang="fr-FR" sz="4800" b="1" dirty="0" smtClean="0">
                <a:solidFill>
                  <a:srgbClr val="FF99CC"/>
                </a:solidFill>
                <a:latin typeface="Arial Unicode MS" pitchFamily="34" charset="-128"/>
                <a:ea typeface="Arial Unicode MS" pitchFamily="34" charset="-128"/>
                <a:cs typeface="Arial Unicode MS" pitchFamily="34" charset="-128"/>
              </a:rPr>
              <a:t>Père aime le Fils</a:t>
            </a:r>
            <a:r>
              <a:rPr lang="fr-FR" sz="4800" b="1" dirty="0" smtClean="0">
                <a:latin typeface="Arial Unicode MS" pitchFamily="34" charset="-128"/>
                <a:ea typeface="Arial Unicode MS" pitchFamily="34" charset="-128"/>
                <a:cs typeface="Arial Unicode MS" pitchFamily="34" charset="-128"/>
              </a:rPr>
              <a:t>, </a:t>
            </a:r>
            <a:endParaRPr lang="fr-FR" sz="4800" b="1" dirty="0" smtClean="0">
              <a:latin typeface="Arial Unicode MS" pitchFamily="34" charset="-128"/>
              <a:ea typeface="Arial Unicode MS" pitchFamily="34" charset="-128"/>
              <a:cs typeface="Arial Unicode MS" pitchFamily="34" charset="-128"/>
            </a:endParaRPr>
          </a:p>
          <a:p>
            <a:r>
              <a:rPr lang="fr-FR" sz="4800" b="1" dirty="0" smtClean="0">
                <a:latin typeface="Arial Unicode MS" pitchFamily="34" charset="-128"/>
                <a:ea typeface="Arial Unicode MS" pitchFamily="34" charset="-128"/>
                <a:cs typeface="Arial Unicode MS" pitchFamily="34" charset="-128"/>
              </a:rPr>
              <a:t>Matthieu </a:t>
            </a:r>
            <a:r>
              <a:rPr lang="fr-FR" sz="4800" b="1" dirty="0" smtClean="0">
                <a:latin typeface="Arial Unicode MS" pitchFamily="34" charset="-128"/>
                <a:ea typeface="Arial Unicode MS" pitchFamily="34" charset="-128"/>
                <a:cs typeface="Arial Unicode MS" pitchFamily="34" charset="-128"/>
              </a:rPr>
              <a:t>3.17, «…Celui-ci est mon fils bien-aimé, en qui j’ai mis toute </a:t>
            </a:r>
            <a:r>
              <a:rPr lang="fr-FR" sz="4800" b="1" dirty="0" smtClean="0">
                <a:latin typeface="Arial Unicode MS" pitchFamily="34" charset="-128"/>
                <a:ea typeface="Arial Unicode MS" pitchFamily="34" charset="-128"/>
                <a:cs typeface="Arial Unicode MS" pitchFamily="34" charset="-128"/>
              </a:rPr>
              <a:t>mon affection</a:t>
            </a:r>
            <a:r>
              <a:rPr lang="fr-FR" sz="4800" b="1" dirty="0" smtClean="0">
                <a:latin typeface="Arial Unicode MS" pitchFamily="34" charset="-128"/>
                <a:ea typeface="Arial Unicode MS" pitchFamily="34" charset="-128"/>
                <a:cs typeface="Arial Unicode MS" pitchFamily="34" charset="-128"/>
              </a:rPr>
              <a:t>…» </a:t>
            </a:r>
            <a:br>
              <a:rPr lang="fr-FR" sz="4800" b="1" dirty="0" smtClean="0">
                <a:latin typeface="Arial Unicode MS" pitchFamily="34" charset="-128"/>
                <a:ea typeface="Arial Unicode MS" pitchFamily="34" charset="-128"/>
                <a:cs typeface="Arial Unicode MS" pitchFamily="34" charset="-128"/>
              </a:rPr>
            </a:br>
            <a:endParaRPr lang="fr-FR" sz="4800" b="1" dirty="0" smtClean="0">
              <a:latin typeface="Arial Unicode MS" pitchFamily="34" charset="-128"/>
              <a:ea typeface="Arial Unicode MS" pitchFamily="34" charset="-128"/>
              <a:cs typeface="Arial Unicode MS" pitchFamily="34" charset="-128"/>
            </a:endParaRPr>
          </a:p>
          <a:p>
            <a:r>
              <a:rPr lang="fr-FR" sz="4800" b="1" dirty="0" smtClean="0">
                <a:solidFill>
                  <a:srgbClr val="FF99CC"/>
                </a:solidFill>
                <a:latin typeface="Arial Unicode MS" pitchFamily="34" charset="-128"/>
                <a:ea typeface="Arial Unicode MS" pitchFamily="34" charset="-128"/>
                <a:cs typeface="Arial Unicode MS" pitchFamily="34" charset="-128"/>
              </a:rPr>
              <a:t>Le </a:t>
            </a:r>
            <a:r>
              <a:rPr lang="fr-FR" sz="4800" b="1" dirty="0" smtClean="0">
                <a:solidFill>
                  <a:srgbClr val="FF99CC"/>
                </a:solidFill>
                <a:latin typeface="Arial Unicode MS" pitchFamily="34" charset="-128"/>
                <a:ea typeface="Arial Unicode MS" pitchFamily="34" charset="-128"/>
                <a:cs typeface="Arial Unicode MS" pitchFamily="34" charset="-128"/>
              </a:rPr>
              <a:t>Fils aime le Père, </a:t>
            </a:r>
            <a:endParaRPr lang="en-US" sz="4800" b="1" dirty="0" smtClean="0">
              <a:solidFill>
                <a:srgbClr val="FF99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Jean 14.31, «…Que j’aime le père et que j’agis comme le Père me l’a demandé…» </a:t>
            </a:r>
            <a:br>
              <a:rPr lang="fr-FR" sz="4800" b="1" dirty="0" smtClean="0">
                <a:latin typeface="Arial Unicode MS" pitchFamily="34" charset="-128"/>
                <a:ea typeface="Arial Unicode MS" pitchFamily="34" charset="-128"/>
                <a:cs typeface="Arial Unicode MS" pitchFamily="34" charset="-128"/>
              </a:rPr>
            </a:br>
            <a:r>
              <a:rPr lang="fr-FR" sz="4800" b="1" dirty="0" smtClean="0">
                <a:latin typeface="Arial Unicode MS" pitchFamily="34" charset="-128"/>
                <a:ea typeface="Arial Unicode MS" pitchFamily="34" charset="-128"/>
                <a:cs typeface="Arial Unicode MS" pitchFamily="34" charset="-128"/>
              </a:rPr>
              <a:t>Dieu aime le monde, </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99CC"/>
                </a:solidFill>
                <a:latin typeface="Arial Unicode MS" pitchFamily="34" charset="-128"/>
                <a:ea typeface="Arial Unicode MS" pitchFamily="34" charset="-128"/>
                <a:cs typeface="Arial Unicode MS" pitchFamily="34" charset="-128"/>
              </a:rPr>
              <a:t>Jean 3.16, «…Car Dieu a tant aimé le monde qu’il a donné son fils unique afin que quiconque croit en lui ne périsse pas, mais qu’il ait la </a:t>
            </a:r>
            <a:r>
              <a:rPr lang="fr-FR" sz="4800" b="1" dirty="0" smtClean="0">
                <a:solidFill>
                  <a:srgbClr val="FF99CC"/>
                </a:solidFill>
                <a:latin typeface="Arial Unicode MS" pitchFamily="34" charset="-128"/>
                <a:ea typeface="Arial Unicode MS" pitchFamily="34" charset="-128"/>
                <a:cs typeface="Arial Unicode MS" pitchFamily="34" charset="-128"/>
              </a:rPr>
              <a:t>vie éternelle.</a:t>
            </a:r>
            <a:endParaRPr lang="en-US" sz="4800" b="1" dirty="0" smtClean="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buNone/>
            </a:pPr>
            <a:r>
              <a:rPr lang="fr-FR" sz="4800" b="1" dirty="0" smtClean="0">
                <a:solidFill>
                  <a:srgbClr val="FF99CC"/>
                </a:solidFill>
                <a:latin typeface="Arial Unicode MS" pitchFamily="34" charset="-128"/>
                <a:ea typeface="Arial Unicode MS" pitchFamily="34" charset="-128"/>
                <a:cs typeface="Arial Unicode MS" pitchFamily="34" charset="-128"/>
              </a:rPr>
              <a:t>Dieu </a:t>
            </a:r>
            <a:r>
              <a:rPr lang="fr-FR" sz="4800" b="1" dirty="0" smtClean="0">
                <a:solidFill>
                  <a:srgbClr val="FF99CC"/>
                </a:solidFill>
                <a:latin typeface="Arial Unicode MS" pitchFamily="34" charset="-128"/>
                <a:ea typeface="Arial Unicode MS" pitchFamily="34" charset="-128"/>
                <a:cs typeface="Arial Unicode MS" pitchFamily="34" charset="-128"/>
              </a:rPr>
              <a:t>aime ses enfants, </a:t>
            </a:r>
            <a:endParaRPr lang="en-US" sz="4800" b="1" dirty="0" smtClean="0">
              <a:solidFill>
                <a:srgbClr val="FF99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Jean 14.23, «…Un de ses disciples, celui que Jésus aimait…» </a:t>
            </a:r>
            <a:endParaRPr lang="fr-FR"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FF99CC"/>
                </a:solidFill>
                <a:latin typeface="Arial Unicode MS" pitchFamily="34" charset="-128"/>
                <a:ea typeface="Arial Unicode MS" pitchFamily="34" charset="-128"/>
                <a:cs typeface="Arial Unicode MS" pitchFamily="34" charset="-128"/>
              </a:rPr>
              <a:t>Dieu </a:t>
            </a:r>
            <a:r>
              <a:rPr lang="fr-FR" sz="4800" b="1" dirty="0" smtClean="0">
                <a:solidFill>
                  <a:srgbClr val="FF99CC"/>
                </a:solidFill>
                <a:latin typeface="Arial Unicode MS" pitchFamily="34" charset="-128"/>
                <a:ea typeface="Arial Unicode MS" pitchFamily="34" charset="-128"/>
                <a:cs typeface="Arial Unicode MS" pitchFamily="34" charset="-128"/>
              </a:rPr>
              <a:t>aime la justice et l’équité,</a:t>
            </a:r>
            <a:endParaRPr lang="en-US" sz="4800" b="1" dirty="0" smtClean="0">
              <a:solidFill>
                <a:srgbClr val="FF99CC"/>
              </a:solidFill>
              <a:latin typeface="Arial Unicode MS" pitchFamily="34" charset="-128"/>
              <a:ea typeface="Arial Unicode MS" pitchFamily="34" charset="-128"/>
              <a:cs typeface="Arial Unicode MS" pitchFamily="34" charset="-128"/>
            </a:endParaRPr>
          </a:p>
          <a:p>
            <a:pPr algn="just"/>
            <a:r>
              <a:rPr lang="fr-FR" sz="4800" b="1" dirty="0" smtClean="0">
                <a:latin typeface="Arial Unicode MS" pitchFamily="34" charset="-128"/>
                <a:ea typeface="Arial Unicode MS" pitchFamily="34" charset="-128"/>
                <a:cs typeface="Arial Unicode MS" pitchFamily="34" charset="-128"/>
              </a:rPr>
              <a:t> Psaume 11.7, «…Car l’Eternel est juste, il aime les actes justes…»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r>
              <a:rPr lang="fr-FR" sz="4400" b="1" dirty="0" smtClean="0">
                <a:solidFill>
                  <a:srgbClr val="FFFF00"/>
                </a:solidFill>
                <a:latin typeface="Arial Unicode MS" pitchFamily="34" charset="-128"/>
                <a:ea typeface="Arial Unicode MS" pitchFamily="34" charset="-128"/>
                <a:cs typeface="Arial Unicode MS" pitchFamily="34" charset="-128"/>
              </a:rPr>
              <a:t>GOODNESS / BONTE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ctr"/>
            <a:r>
              <a:rPr lang="fr-FR" sz="4400" b="1" dirty="0" smtClean="0">
                <a:solidFill>
                  <a:srgbClr val="FFFF00"/>
                </a:solidFill>
                <a:latin typeface="Arial Unicode MS" pitchFamily="34" charset="-128"/>
                <a:ea typeface="Arial Unicode MS" pitchFamily="34" charset="-128"/>
                <a:cs typeface="Arial Unicode MS" pitchFamily="34" charset="-128"/>
              </a:rPr>
              <a:t>AMABILITY / BIENVEILLANCE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La bonté, charité, bienfaisance, miséricorde, pitié, générosité, indulgence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La bienveillance, clémence, douceur, compréhension, longanimité, la régularité de Dieu. Le bon cœur de Dieu, l’amabilité de Dieu, la gentillesse de Dieu </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Ex </a:t>
            </a:r>
            <a:r>
              <a:rPr lang="fr-FR" sz="4400" b="1" dirty="0" smtClean="0">
                <a:solidFill>
                  <a:schemeClr val="bg1"/>
                </a:solidFill>
                <a:latin typeface="Arial Unicode MS" pitchFamily="34" charset="-128"/>
                <a:ea typeface="Arial Unicode MS" pitchFamily="34" charset="-128"/>
                <a:cs typeface="Arial Unicode MS" pitchFamily="34" charset="-128"/>
              </a:rPr>
              <a:t>34:4-6 Moïse tailla deux tables de pierre comme les premières; il se leva de bon matin, et monta sur la montagne de Sinaï, selon l'ordre que l'Éternel lui avait donné, et il prit dans sa main les deux tables de pierre. </a:t>
            </a:r>
            <a:r>
              <a:rPr lang="fr-FR" sz="4400" b="1" dirty="0" smtClean="0">
                <a:solidFill>
                  <a:srgbClr val="00FF00"/>
                </a:solidFill>
                <a:latin typeface="Arial Unicode MS" pitchFamily="34" charset="-128"/>
                <a:ea typeface="Arial Unicode MS" pitchFamily="34" charset="-128"/>
                <a:cs typeface="Arial Unicode MS" pitchFamily="34" charset="-128"/>
              </a:rPr>
              <a:t>5 ¶ L'Éternel descendit dans une nuée, se tint là auprès de lui, et proclama le nom de l'Éternel. </a:t>
            </a:r>
            <a:r>
              <a:rPr lang="fr-FR" sz="4400" b="1" dirty="0" smtClean="0">
                <a:solidFill>
                  <a:schemeClr val="bg1"/>
                </a:solidFill>
                <a:latin typeface="Arial Unicode MS" pitchFamily="34" charset="-128"/>
                <a:ea typeface="Arial Unicode MS" pitchFamily="34" charset="-128"/>
                <a:cs typeface="Arial Unicode MS" pitchFamily="34" charset="-128"/>
              </a:rPr>
              <a:t>6 Et l'Éternel passa devant lui, et s'écria: L'Éternel, l'Éternel, Dieu miséricordieux et compatissant, lent à la colère, riche en bonté et en fidélité</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Ex </a:t>
            </a:r>
            <a:r>
              <a:rPr lang="en-US" sz="4400" b="1" dirty="0" smtClean="0">
                <a:solidFill>
                  <a:schemeClr val="bg1"/>
                </a:solidFill>
                <a:latin typeface="Arial Unicode MS" pitchFamily="34" charset="-128"/>
                <a:ea typeface="Arial Unicode MS" pitchFamily="34" charset="-128"/>
                <a:cs typeface="Arial Unicode MS" pitchFamily="34" charset="-128"/>
              </a:rPr>
              <a:t>34:4 So he cut two tablets of stone like the first ones. Then Moses rose early in the morning and went up Mount Sinai, as the LORD had commanded him; and he took in his hand the two tablets of stone</a:t>
            </a:r>
            <a:r>
              <a:rPr lang="en-US" sz="4400" b="1" dirty="0" smtClean="0">
                <a:solidFill>
                  <a:schemeClr val="bg1"/>
                </a:solidFill>
                <a:latin typeface="Arial Unicode MS" pitchFamily="34" charset="-128"/>
                <a:ea typeface="Arial Unicode MS" pitchFamily="34" charset="-128"/>
                <a:cs typeface="Arial Unicode MS" pitchFamily="34" charset="-128"/>
              </a:rPr>
              <a:t>. </a:t>
            </a:r>
            <a:r>
              <a:rPr lang="en-US" sz="4400" b="1" dirty="0" smtClean="0">
                <a:solidFill>
                  <a:srgbClr val="00FF00"/>
                </a:solidFill>
                <a:latin typeface="Arial Unicode MS" pitchFamily="34" charset="-128"/>
                <a:ea typeface="Arial Unicode MS" pitchFamily="34" charset="-128"/>
                <a:cs typeface="Arial Unicode MS" pitchFamily="34" charset="-128"/>
              </a:rPr>
              <a:t>5 </a:t>
            </a:r>
            <a:r>
              <a:rPr lang="en-US" sz="4400" b="1" dirty="0" smtClean="0">
                <a:solidFill>
                  <a:srgbClr val="00FF00"/>
                </a:solidFill>
                <a:latin typeface="Arial Unicode MS" pitchFamily="34" charset="-128"/>
                <a:ea typeface="Arial Unicode MS" pitchFamily="34" charset="-128"/>
                <a:cs typeface="Arial Unicode MS" pitchFamily="34" charset="-128"/>
              </a:rPr>
              <a:t>¶ Now the LORD descended in the cloud and stood with him there, and proclaimed the name of the LORD.</a:t>
            </a:r>
            <a:r>
              <a:rPr lang="en-US" sz="4400" b="1" dirty="0" smtClean="0">
                <a:solidFill>
                  <a:schemeClr val="bg1"/>
                </a:solidFill>
                <a:latin typeface="Arial Unicode MS" pitchFamily="34" charset="-128"/>
                <a:ea typeface="Arial Unicode MS" pitchFamily="34" charset="-128"/>
                <a:cs typeface="Arial Unicode MS" pitchFamily="34" charset="-128"/>
              </a:rPr>
              <a:t> 6 And the LORD passed before him and proclaimed, "The LORD, the LORD God, merciful and gracious, longsuffering, and abounding in goodness and truth</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Ne </a:t>
            </a:r>
            <a:r>
              <a:rPr lang="fr-FR" sz="4400" b="1" dirty="0" smtClean="0">
                <a:solidFill>
                  <a:schemeClr val="bg1"/>
                </a:solidFill>
                <a:latin typeface="Arial Unicode MS" pitchFamily="34" charset="-128"/>
                <a:ea typeface="Arial Unicode MS" pitchFamily="34" charset="-128"/>
                <a:cs typeface="Arial Unicode MS" pitchFamily="34" charset="-128"/>
              </a:rPr>
              <a:t>9:17 ils refusèrent d'obéir, et ils mirent en oubli les merveilles que tu avais faites en leur faveur. Ils raidirent leur cou; et, dans leur rébellion, ils se donnèrent un chef pour retourner à leur servitude. </a:t>
            </a:r>
            <a:r>
              <a:rPr lang="fr-FR" sz="4400" b="1" dirty="0" smtClean="0">
                <a:solidFill>
                  <a:srgbClr val="00FF00"/>
                </a:solidFill>
                <a:latin typeface="Arial Unicode MS" pitchFamily="34" charset="-128"/>
                <a:ea typeface="Arial Unicode MS" pitchFamily="34" charset="-128"/>
                <a:cs typeface="Arial Unicode MS" pitchFamily="34" charset="-128"/>
              </a:rPr>
              <a:t>Mais toi, tu es un Dieu prêt à pardonner, compatissant et miséricordieux, lent à la colère et riche en bonté, et tu ne les abandonnas pas, </a:t>
            </a:r>
            <a:r>
              <a:rPr lang="fr-FR" sz="4400" b="1" dirty="0" smtClean="0">
                <a:solidFill>
                  <a:schemeClr val="bg1"/>
                </a:solidFill>
                <a:latin typeface="Arial Unicode MS" pitchFamily="34" charset="-128"/>
                <a:ea typeface="Arial Unicode MS" pitchFamily="34" charset="-128"/>
                <a:cs typeface="Arial Unicode MS" pitchFamily="34" charset="-128"/>
              </a:rPr>
              <a:t>(LSV)</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GRACE</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Eph</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2:5-8 </a:t>
            </a:r>
            <a:r>
              <a:rPr lang="fr-FR" sz="4400" b="1" dirty="0" smtClean="0">
                <a:latin typeface="Arial Unicode MS" pitchFamily="34" charset="-128"/>
                <a:ea typeface="Arial Unicode MS" pitchFamily="34" charset="-128"/>
                <a:cs typeface="Arial Unicode MS" pitchFamily="34" charset="-128"/>
              </a:rPr>
              <a:t>nous qui étions morts par nos offenses, nous a rendus à la vie avec Christ (c'est par grâce que vous êtes sauvés);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D069A"/>
                </a:solidFill>
                <a:latin typeface="Arial Unicode MS" pitchFamily="34" charset="-128"/>
                <a:ea typeface="Arial Unicode MS" pitchFamily="34" charset="-128"/>
                <a:cs typeface="Arial Unicode MS" pitchFamily="34" charset="-128"/>
              </a:rPr>
              <a:t>6 il nous a ressuscités ensemble, et nous a fait asseoir ensemble dans les lieux célestes, en Jésus-Christ,</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7 afin de montrer dans les siècles à venir l'infinie richesse de sa grâce par sa bonté envers nous en Jésus-Christ.</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8 </a:t>
            </a:r>
            <a:r>
              <a:rPr lang="fr-FR" sz="4400" b="1" dirty="0" smtClean="0">
                <a:latin typeface="Arial Unicode MS" pitchFamily="34" charset="-128"/>
                <a:ea typeface="Arial Unicode MS" pitchFamily="34" charset="-128"/>
                <a:cs typeface="Arial Unicode MS" pitchFamily="34" charset="-128"/>
              </a:rPr>
              <a:t>Car c'est par la grâce que vous êtes sauvés, par le moyen de la foi. Et cela ne vient pas de vous, c'est le don de Dieu.</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FF0000"/>
                </a:solidFill>
                <a:latin typeface="Arial Unicode MS" pitchFamily="34" charset="-128"/>
                <a:ea typeface="Arial Unicode MS" pitchFamily="34" charset="-128"/>
                <a:cs typeface="Arial Unicode MS" pitchFamily="34" charset="-128"/>
              </a:rPr>
              <a:t>Eph </a:t>
            </a:r>
            <a:r>
              <a:rPr lang="en-US" sz="4400" b="1" dirty="0" smtClean="0">
                <a:solidFill>
                  <a:srgbClr val="FF0000"/>
                </a:solidFill>
                <a:latin typeface="Arial Unicode MS" pitchFamily="34" charset="-128"/>
                <a:ea typeface="Arial Unicode MS" pitchFamily="34" charset="-128"/>
                <a:cs typeface="Arial Unicode MS" pitchFamily="34" charset="-128"/>
              </a:rPr>
              <a:t>2:5-8 </a:t>
            </a:r>
            <a:r>
              <a:rPr lang="en-US" sz="4400" b="1" dirty="0" smtClean="0">
                <a:solidFill>
                  <a:srgbClr val="0D069A"/>
                </a:solidFill>
                <a:latin typeface="Arial Unicode MS" pitchFamily="34" charset="-128"/>
                <a:ea typeface="Arial Unicode MS" pitchFamily="34" charset="-128"/>
                <a:cs typeface="Arial Unicode MS" pitchFamily="34" charset="-128"/>
              </a:rPr>
              <a:t>even when we were dead in trespasses, made us alive together with Christ (by grace you have been saved),</a:t>
            </a:r>
          </a:p>
          <a:p>
            <a:pPr algn="just"/>
            <a:r>
              <a:rPr lang="en-US" sz="4400" b="1" dirty="0" smtClean="0">
                <a:latin typeface="Arial Unicode MS" pitchFamily="34" charset="-128"/>
                <a:ea typeface="Arial Unicode MS" pitchFamily="34" charset="-128"/>
                <a:cs typeface="Arial Unicode MS" pitchFamily="34" charset="-128"/>
              </a:rPr>
              <a:t> 6 and raised us up together, and made us sit together in the heavenly places in Christ Jesus,</a:t>
            </a: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7 </a:t>
            </a:r>
            <a:r>
              <a:rPr lang="en-US" sz="4400" b="1" dirty="0" smtClean="0">
                <a:latin typeface="Arial Unicode MS" pitchFamily="34" charset="-128"/>
                <a:ea typeface="Arial Unicode MS" pitchFamily="34" charset="-128"/>
                <a:cs typeface="Arial Unicode MS" pitchFamily="34" charset="-128"/>
              </a:rPr>
              <a:t>that in the ages to come He might show the exceeding riches of His grace in His kindness toward us in Christ Jesus.</a:t>
            </a: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8 For by grace you have been saved through faith, and that not of yourselves; it is the gift of God,</a:t>
            </a:r>
            <a:endParaRPr lang="en-US" sz="44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buNone/>
            </a:pPr>
            <a:r>
              <a:rPr lang="en-US" sz="4400" b="1" dirty="0" smtClean="0">
                <a:latin typeface="Arial Unicode MS" pitchFamily="34" charset="-128"/>
                <a:ea typeface="Arial Unicode MS" pitchFamily="34" charset="-128"/>
                <a:cs typeface="Arial Unicode MS" pitchFamily="34" charset="-128"/>
              </a:rPr>
              <a:t>CONCLUSION</a:t>
            </a:r>
            <a:br>
              <a:rPr lang="en-US" sz="4400" b="1" dirty="0" smtClean="0">
                <a:latin typeface="Arial Unicode MS" pitchFamily="34" charset="-128"/>
                <a:ea typeface="Arial Unicode MS" pitchFamily="34" charset="-128"/>
                <a:cs typeface="Arial Unicode MS" pitchFamily="34" charset="-128"/>
              </a:rPr>
            </a:br>
            <a:r>
              <a:rPr lang="en-US" sz="4400" b="1" dirty="0" smtClean="0">
                <a:solidFill>
                  <a:srgbClr val="C00000"/>
                </a:solidFill>
                <a:latin typeface="Arial Unicode MS" pitchFamily="34" charset="-128"/>
                <a:ea typeface="Arial Unicode MS" pitchFamily="34" charset="-128"/>
                <a:cs typeface="Arial Unicode MS" pitchFamily="34" charset="-128"/>
              </a:rPr>
              <a:t>God possesses many attributes but the attributes themselves are not God or evidence of God.</a:t>
            </a:r>
          </a:p>
          <a:p>
            <a:pPr algn="just"/>
            <a:r>
              <a:rPr lang="en-US" sz="4400" b="1" dirty="0" smtClean="0">
                <a:latin typeface="Arial Unicode MS" pitchFamily="34" charset="-128"/>
                <a:ea typeface="Arial Unicode MS" pitchFamily="34" charset="-128"/>
                <a:cs typeface="Arial Unicode MS" pitchFamily="34" charset="-128"/>
              </a:rPr>
              <a:t>The devil has many attributes like steadfastness, dare, hard work, creativity, patience, and many others. He uses those attributes to achieve his evil plans because his nature is corrupt</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on the on the other hand, uses his attributes to complement His holy nature.</a:t>
            </a:r>
          </a:p>
          <a:p>
            <a:pPr algn="just"/>
            <a:r>
              <a:rPr lang="en-US" sz="4400" b="1" dirty="0" smtClean="0">
                <a:solidFill>
                  <a:srgbClr val="C00000"/>
                </a:solidFill>
                <a:latin typeface="Arial Unicode MS" pitchFamily="34" charset="-128"/>
                <a:ea typeface="Arial Unicode MS" pitchFamily="34" charset="-128"/>
                <a:cs typeface="Arial Unicode MS" pitchFamily="34" charset="-128"/>
              </a:rPr>
              <a:t>Remember the few of the moral attributes of God that we have discussed today.</a:t>
            </a:r>
          </a:p>
          <a:p>
            <a:pPr algn="just"/>
            <a:r>
              <a:rPr lang="en-US" sz="4400" b="1" dirty="0" smtClean="0">
                <a:latin typeface="Arial Unicode MS" pitchFamily="34" charset="-128"/>
                <a:ea typeface="Arial Unicode MS" pitchFamily="34" charset="-128"/>
                <a:cs typeface="Arial Unicode MS" pitchFamily="34" charset="-128"/>
              </a:rPr>
              <a:t>HOLINESS, LOVE</a:t>
            </a:r>
            <a:r>
              <a:rPr lang="en-US" sz="4400" b="1" smtClean="0">
                <a:latin typeface="Arial Unicode MS" pitchFamily="34" charset="-128"/>
                <a:ea typeface="Arial Unicode MS" pitchFamily="34" charset="-128"/>
                <a:cs typeface="Arial Unicode MS" pitchFamily="34" charset="-128"/>
              </a:rPr>
              <a:t>, </a:t>
            </a:r>
            <a:r>
              <a:rPr lang="en-US" sz="4400" b="1" smtClean="0">
                <a:latin typeface="Arial Unicode MS" pitchFamily="34" charset="-128"/>
                <a:ea typeface="Arial Unicode MS" pitchFamily="34" charset="-128"/>
                <a:cs typeface="Arial Unicode MS" pitchFamily="34" charset="-128"/>
              </a:rPr>
              <a:t>JUSTICE</a:t>
            </a:r>
            <a:r>
              <a:rPr lang="en-US" sz="4400" b="1" dirty="0" smtClean="0">
                <a:latin typeface="Arial Unicode MS" pitchFamily="34" charset="-128"/>
                <a:ea typeface="Arial Unicode MS" pitchFamily="34" charset="-128"/>
                <a:cs typeface="Arial Unicode MS" pitchFamily="34" charset="-128"/>
              </a:rPr>
              <a:t>, EQUITY, TRUTH, GRACE, </a:t>
            </a:r>
            <a:r>
              <a:rPr lang="en-US" sz="4400" b="1" dirty="0" smtClean="0">
                <a:latin typeface="Arial Unicode MS" pitchFamily="34" charset="-128"/>
                <a:ea typeface="Arial Unicode MS" pitchFamily="34" charset="-128"/>
                <a:cs typeface="Arial Unicode MS" pitchFamily="34" charset="-128"/>
              </a:rPr>
              <a:t>GOODNESS AND PATIENCE.</a:t>
            </a:r>
            <a:endParaRPr lang="en-US" sz="4400" b="1" dirty="0" smtClean="0">
              <a:latin typeface="Arial Unicode MS" pitchFamily="34" charset="-128"/>
              <a:ea typeface="Arial Unicode MS" pitchFamily="34" charset="-128"/>
              <a:cs typeface="Arial Unicode MS" pitchFamily="34" charset="-128"/>
            </a:endParaRPr>
          </a:p>
          <a:p>
            <a:pPr algn="r"/>
            <a:r>
              <a:rPr lang="en-US" sz="4400" b="1" dirty="0" smtClean="0">
                <a:solidFill>
                  <a:srgbClr val="C00000"/>
                </a:solidFill>
                <a:latin typeface="Arial Unicode MS" pitchFamily="34" charset="-128"/>
                <a:ea typeface="Arial Unicode MS" pitchFamily="34" charset="-128"/>
                <a:cs typeface="Arial Unicode MS" pitchFamily="34" charset="-128"/>
              </a:rPr>
              <a:t>Amen!  </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37047</TotalTime>
  <Words>2572</Words>
  <Application>Microsoft Office PowerPoint</Application>
  <PresentationFormat>On-screen Show (4:3)</PresentationFormat>
  <Paragraphs>131</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CHRIST THE ROCK CONGREGATION SUNDAY JULY 10TH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149</cp:revision>
  <dcterms:created xsi:type="dcterms:W3CDTF">2020-08-22T16:53:36Z</dcterms:created>
  <dcterms:modified xsi:type="dcterms:W3CDTF">2022-07-10T00:20:48Z</dcterms:modified>
</cp:coreProperties>
</file>