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4"/>
  </p:notesMasterIdLst>
  <p:sldIdLst>
    <p:sldId id="256" r:id="rId2"/>
    <p:sldId id="257" r:id="rId3"/>
    <p:sldId id="796" r:id="rId4"/>
    <p:sldId id="1662" r:id="rId5"/>
    <p:sldId id="1743" r:id="rId6"/>
    <p:sldId id="1744" r:id="rId7"/>
    <p:sldId id="1543" r:id="rId8"/>
    <p:sldId id="1745" r:id="rId9"/>
    <p:sldId id="1746" r:id="rId10"/>
    <p:sldId id="633" r:id="rId11"/>
    <p:sldId id="635" r:id="rId12"/>
    <p:sldId id="1225" r:id="rId13"/>
    <p:sldId id="1747" r:id="rId14"/>
    <p:sldId id="1096" r:id="rId15"/>
    <p:sldId id="1748" r:id="rId16"/>
    <p:sldId id="1749" r:id="rId17"/>
    <p:sldId id="1750" r:id="rId18"/>
    <p:sldId id="1691" r:id="rId19"/>
    <p:sldId id="405" r:id="rId20"/>
    <p:sldId id="411" r:id="rId21"/>
    <p:sldId id="733" r:id="rId22"/>
    <p:sldId id="651" r:id="rId23"/>
    <p:sldId id="1229" r:id="rId24"/>
    <p:sldId id="1751" r:id="rId25"/>
    <p:sldId id="1752" r:id="rId26"/>
    <p:sldId id="1753" r:id="rId27"/>
    <p:sldId id="1754" r:id="rId28"/>
    <p:sldId id="1755" r:id="rId29"/>
    <p:sldId id="734" r:id="rId30"/>
    <p:sldId id="1523" r:id="rId31"/>
    <p:sldId id="1756" r:id="rId32"/>
    <p:sldId id="1757" r:id="rId33"/>
    <p:sldId id="1677" r:id="rId34"/>
    <p:sldId id="1758" r:id="rId35"/>
    <p:sldId id="1759" r:id="rId36"/>
    <p:sldId id="1760" r:id="rId37"/>
    <p:sldId id="603" r:id="rId38"/>
    <p:sldId id="471" r:id="rId39"/>
    <p:sldId id="284" r:id="rId40"/>
    <p:sldId id="844" r:id="rId41"/>
    <p:sldId id="1043" r:id="rId42"/>
    <p:sldId id="435" r:id="rId43"/>
    <p:sldId id="1739" r:id="rId44"/>
    <p:sldId id="1761" r:id="rId45"/>
    <p:sldId id="1762" r:id="rId46"/>
    <p:sldId id="1595" r:id="rId47"/>
    <p:sldId id="295" r:id="rId48"/>
    <p:sldId id="304" r:id="rId49"/>
    <p:sldId id="1622" r:id="rId50"/>
    <p:sldId id="1892" r:id="rId51"/>
    <p:sldId id="1890" r:id="rId52"/>
    <p:sldId id="1893" r:id="rId53"/>
    <p:sldId id="1894" r:id="rId54"/>
    <p:sldId id="1895" r:id="rId55"/>
    <p:sldId id="1896" r:id="rId56"/>
    <p:sldId id="1897" r:id="rId57"/>
    <p:sldId id="1898" r:id="rId58"/>
    <p:sldId id="1899" r:id="rId59"/>
    <p:sldId id="1900" r:id="rId60"/>
    <p:sldId id="1891" r:id="rId61"/>
    <p:sldId id="1901" r:id="rId62"/>
    <p:sldId id="1902" r:id="rId63"/>
    <p:sldId id="1903" r:id="rId64"/>
    <p:sldId id="1910" r:id="rId65"/>
    <p:sldId id="1911" r:id="rId66"/>
    <p:sldId id="1904" r:id="rId67"/>
    <p:sldId id="1912" r:id="rId68"/>
    <p:sldId id="1913" r:id="rId69"/>
    <p:sldId id="1914" r:id="rId70"/>
    <p:sldId id="1915" r:id="rId71"/>
    <p:sldId id="1916" r:id="rId72"/>
    <p:sldId id="1821" r:id="rId73"/>
    <p:sldId id="1919" r:id="rId74"/>
    <p:sldId id="1920" r:id="rId75"/>
    <p:sldId id="1921" r:id="rId76"/>
    <p:sldId id="1922" r:id="rId77"/>
    <p:sldId id="1917" r:id="rId78"/>
    <p:sldId id="1923" r:id="rId79"/>
    <p:sldId id="1918" r:id="rId80"/>
    <p:sldId id="1924" r:id="rId81"/>
    <p:sldId id="1925" r:id="rId82"/>
    <p:sldId id="1926" r:id="rId83"/>
    <p:sldId id="1927" r:id="rId84"/>
    <p:sldId id="1928" r:id="rId85"/>
    <p:sldId id="1929" r:id="rId86"/>
    <p:sldId id="1829" r:id="rId87"/>
    <p:sldId id="1930" r:id="rId88"/>
    <p:sldId id="296" r:id="rId89"/>
    <p:sldId id="805" r:id="rId90"/>
    <p:sldId id="1698" r:id="rId91"/>
    <p:sldId id="1699" r:id="rId92"/>
    <p:sldId id="430" r:id="rId93"/>
    <p:sldId id="517" r:id="rId94"/>
    <p:sldId id="706" r:id="rId95"/>
    <p:sldId id="518" r:id="rId96"/>
    <p:sldId id="707" r:id="rId97"/>
    <p:sldId id="480" r:id="rId98"/>
    <p:sldId id="1684" r:id="rId99"/>
    <p:sldId id="1740" r:id="rId100"/>
    <p:sldId id="1741" r:id="rId101"/>
    <p:sldId id="1742" r:id="rId102"/>
    <p:sldId id="330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CC"/>
    <a:srgbClr val="660066"/>
    <a:srgbClr val="00FFCC"/>
    <a:srgbClr val="003300"/>
    <a:srgbClr val="460000"/>
    <a:srgbClr val="0D069A"/>
    <a:srgbClr val="0033CC"/>
    <a:srgbClr val="99FF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9" autoAdjust="0"/>
    <p:restoredTop sz="94640" autoAdjust="0"/>
  </p:normalViewPr>
  <p:slideViewPr>
    <p:cSldViewPr>
      <p:cViewPr varScale="1">
        <p:scale>
          <a:sx n="76" d="100"/>
          <a:sy n="76" d="100"/>
        </p:scale>
        <p:origin x="179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14" y="432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0AB7E-6DAE-4A41-BEBF-ABE55C490742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D9FED-CA40-4828-91E1-61761AA6E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65E4-D0F0-E374-7D47-5159E36A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5F53EC-49CD-3DCA-5931-43E66999D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9096C-7E16-2AE0-26E5-6C38430C6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1370D-8BB4-04A8-44FD-25A5A30A9B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90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FC61E-23B1-DFCF-D57A-4E345A356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D9B8F-AD9E-AC97-8FB8-CC44776ED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DF93C-D68C-86EE-AD2C-8110FEE64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0205B-70C0-333F-6D83-11AACD6CB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92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13931-3085-E261-C150-2693ED8A8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0A2C7D-B2F8-CF96-9A9F-77A652564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F2EF3-AFDB-E092-489D-731A10166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AAD35-6860-767D-087F-FC524354DF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49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FF90B-07C2-A2EC-1387-34056999A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9AFE8-0441-E98F-8BCA-5A7FFFEA7D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96A5D-5F7A-1206-A418-760B20E16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088C5-27A4-1D0D-21B0-102D43594B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57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CE562-95DE-0F13-86BD-A6D9DAEAA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65B0F-7B51-3565-6B2E-811AC85357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9ECE4-1850-03C8-4E85-9FC4F9B71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F5B59-1BBE-23C3-D7F6-394EDD6E9D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53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D9FED-CA40-4828-91E1-61761AA6E6DD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9/29/2026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048000"/>
            <a:ext cx="6858000" cy="3810000"/>
          </a:xfr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endParaRPr lang="en-US" sz="3600" b="1" dirty="0">
              <a:solidFill>
                <a:srgbClr val="0033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en-US" sz="3600" b="1" dirty="0">
                <a:solidFill>
                  <a:srgbClr val="000066"/>
                </a:solidFill>
                <a:latin typeface="Cambria Math" pitchFamily="18" charset="0"/>
                <a:ea typeface="Cambria Math" pitchFamily="18" charset="0"/>
              </a:rPr>
              <a:t>Sunday,  OCTOBER 4</a:t>
            </a:r>
            <a:r>
              <a:rPr lang="en-US" sz="3600" b="1" baseline="30000" dirty="0">
                <a:solidFill>
                  <a:srgbClr val="000066"/>
                </a:solidFill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3600" b="1" dirty="0">
                <a:solidFill>
                  <a:srgbClr val="000066"/>
                </a:solidFill>
                <a:latin typeface="Cambria Math" pitchFamily="18" charset="0"/>
                <a:ea typeface="Cambria Math" pitchFamily="18" charset="0"/>
              </a:rPr>
              <a:t> 2026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Copperplate Gothic Light" pitchFamily="34" charset="0"/>
              </a:rPr>
              <a:t>Lead by </a:t>
            </a:r>
          </a:p>
          <a:p>
            <a:pPr algn="ctr"/>
            <a:r>
              <a:rPr lang="en-US" sz="3600" b="1" dirty="0">
                <a:solidFill>
                  <a:srgbClr val="000066"/>
                </a:solidFill>
                <a:latin typeface="Copperplate Gothic Light" pitchFamily="34" charset="0"/>
              </a:rPr>
              <a:t>Maestro Renaud </a:t>
            </a:r>
            <a:r>
              <a:rPr lang="en-US" sz="3600" b="1" dirty="0" err="1">
                <a:solidFill>
                  <a:srgbClr val="000066"/>
                </a:solidFill>
                <a:latin typeface="Copperplate Gothic Light" pitchFamily="34" charset="0"/>
              </a:rPr>
              <a:t>Terzier</a:t>
            </a:r>
            <a:endParaRPr lang="en-US" sz="3600" b="1" dirty="0">
              <a:solidFill>
                <a:srgbClr val="000066"/>
              </a:solidFill>
              <a:latin typeface="Copperplate Gothic Light" pitchFamily="34" charset="0"/>
            </a:endParaRP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  <a:p>
            <a:pPr algn="ctr"/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144000" cy="1470025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CHRIST THE ROCK CONGREGATION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WORSHIP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0" y="0"/>
            <a:ext cx="6781800" cy="1569660"/>
          </a:xfrm>
          <a:prstGeom prst="rect">
            <a:avLst/>
          </a:prstGeo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BIENVENUE A TOUS!</a:t>
            </a:r>
            <a:br>
              <a:rPr lang="en-US" sz="3200" dirty="0">
                <a:solidFill>
                  <a:srgbClr val="002060"/>
                </a:solidFill>
              </a:rPr>
            </a:br>
            <a:r>
              <a:rPr lang="en-US" sz="3200" dirty="0">
                <a:solidFill>
                  <a:srgbClr val="C00000"/>
                </a:solidFill>
              </a:rPr>
              <a:t>AUJOURD’HUI EST LE DIMANCHE 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</a:rPr>
              <a:t>De la Sainte </a:t>
            </a:r>
            <a:r>
              <a:rPr lang="en-US" sz="3200" dirty="0" err="1">
                <a:solidFill>
                  <a:srgbClr val="002060"/>
                </a:solidFill>
              </a:rPr>
              <a:t>Cène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6" name="Picture 5" descr="BIBLE 2 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76800"/>
            <a:ext cx="2327564" cy="1981200"/>
          </a:xfrm>
          <a:prstGeom prst="rect">
            <a:avLst/>
          </a:prstGeom>
        </p:spPr>
      </p:pic>
      <p:pic>
        <p:nvPicPr>
          <p:cNvPr id="8" name="Picture 7" descr="DARK SKY SUN SET 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006"/>
            <a:ext cx="2400300" cy="15001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914400"/>
          </a:xfrm>
        </p:spPr>
        <p:txBody>
          <a:bodyPr>
            <a:normAutofit/>
          </a:bodyPr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 descr="NEW ONES 2013 2014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BIENVENUE A TOUS!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chemeClr val="bg2">
                    <a:lumMod val="10000"/>
                  </a:schemeClr>
                </a:solidFill>
              </a:rPr>
              <a:t>AUJOURD’HUI EST LE DIMANCHE </a:t>
            </a:r>
          </a:p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De la Table du Seigneur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7030A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>
                <a:solidFill>
                  <a:schemeClr val="bg1"/>
                </a:solidFill>
              </a:rPr>
              <a:t>OCTOBER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/>
              <a:t>PRAYER LINE # </a:t>
            </a:r>
            <a:r>
              <a:rPr lang="en-US" sz="3600" b="1" u="sng" dirty="0">
                <a:solidFill>
                  <a:srgbClr val="0000CC"/>
                </a:solidFill>
              </a:rPr>
              <a:t>(774) 217 6502 </a:t>
            </a:r>
            <a:r>
              <a:rPr lang="en-US" sz="3600" b="1" dirty="0"/>
              <a:t>(Mon, Wed) 7:30-9:30PM</a:t>
            </a:r>
          </a:p>
          <a:p>
            <a:pPr lvl="1"/>
            <a:r>
              <a:rPr lang="en-US" sz="3600" b="1" dirty="0"/>
              <a:t>ETUDE BIBLIQUE (YouTube) (Fri 7:30-9:00)</a:t>
            </a:r>
          </a:p>
          <a:p>
            <a:pPr lvl="1"/>
            <a:r>
              <a:rPr lang="en-US" sz="3600" b="1" dirty="0"/>
              <a:t>Youth (</a:t>
            </a:r>
            <a:r>
              <a:rPr lang="en-US" sz="3600" b="1" u="sng" dirty="0">
                <a:solidFill>
                  <a:srgbClr val="0000CC"/>
                </a:solidFill>
              </a:rPr>
              <a:t>CTRC zoom</a:t>
            </a:r>
            <a:r>
              <a:rPr lang="en-US" sz="3600" b="1" dirty="0"/>
              <a:t>) Wednesday 7PM</a:t>
            </a:r>
          </a:p>
          <a:p>
            <a:pPr lvl="1"/>
            <a:r>
              <a:rPr lang="en-US" sz="3600" b="1" dirty="0"/>
              <a:t>GAITE ENFANTINE  (</a:t>
            </a:r>
            <a:r>
              <a:rPr lang="en-US" sz="3600" b="1" u="sng" dirty="0">
                <a:solidFill>
                  <a:srgbClr val="0000CC"/>
                </a:solidFill>
              </a:rPr>
              <a:t>IN CHURCH</a:t>
            </a:r>
            <a:r>
              <a:rPr lang="en-US" sz="3600" b="1" dirty="0"/>
              <a:t>) (Sat 3-4:30PM)</a:t>
            </a:r>
          </a:p>
          <a:p>
            <a:pPr lvl="1"/>
            <a:r>
              <a:rPr lang="en-US" sz="3600" b="1" dirty="0"/>
              <a:t>CTRC LADIES</a:t>
            </a:r>
            <a:r>
              <a:rPr lang="en-US" sz="3600" dirty="0"/>
              <a:t> # </a:t>
            </a:r>
            <a:r>
              <a:rPr lang="en-US" sz="3600" b="1" dirty="0"/>
              <a:t>(</a:t>
            </a:r>
            <a:r>
              <a:rPr lang="en-US" sz="3600" b="1" u="sng" dirty="0">
                <a:solidFill>
                  <a:srgbClr val="0000CC"/>
                </a:solidFill>
              </a:rPr>
              <a:t>774) 217 6502  </a:t>
            </a:r>
            <a:r>
              <a:rPr lang="en-US" sz="3600" b="1" dirty="0"/>
              <a:t>(SAT 7-9PM)</a:t>
            </a:r>
          </a:p>
          <a:p>
            <a:pPr lvl="1"/>
            <a:r>
              <a:rPr lang="en-US" sz="3600" b="1" dirty="0"/>
              <a:t>Rehearsal after church: Ladies</a:t>
            </a:r>
          </a:p>
          <a:p>
            <a:endParaRPr lang="en-US" sz="4400" dirty="0"/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u="sng" dirty="0">
                <a:solidFill>
                  <a:srgbClr val="003300"/>
                </a:solidFill>
                <a:latin typeface="Arial Rounded MT Bold" panose="020F0704030504030204" pitchFamily="34" charset="0"/>
              </a:rPr>
              <a:t>67 Echos : </a:t>
            </a:r>
            <a:r>
              <a:rPr lang="fr-FR" b="1" u="sng" dirty="0" err="1">
                <a:solidFill>
                  <a:srgbClr val="003300"/>
                </a:solidFill>
                <a:latin typeface="Arial Rounded MT Bold" panose="020F0704030504030204" pitchFamily="34" charset="0"/>
              </a:rPr>
              <a:t>Konfie</a:t>
            </a:r>
            <a:r>
              <a:rPr lang="fr-FR" b="1" u="sng" dirty="0">
                <a:solidFill>
                  <a:srgbClr val="003300"/>
                </a:solidFill>
                <a:latin typeface="Arial Rounded MT Bold" panose="020F0704030504030204" pitchFamily="34" charset="0"/>
              </a:rPr>
              <a:t>-m nan Dieu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1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Konfie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-m nan Dieu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ninpòt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kote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ye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Ni sou la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tè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, ni sou la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mè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trouble.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Nan tout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traka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, nan la vi sa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la, ape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Kè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Konfie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 nan Dieu,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la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pran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souin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dezè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–a ou nan move chemin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mè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pouse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-m, Bon Dieu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kinbe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 ;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-la ape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08C0-20D9-8BFA-DFC4-30989BE64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>
            <a:extLst>
              <a:ext uri="{FF2B5EF4-FFF2-40B4-BE49-F238E27FC236}">
                <a16:creationId xmlns:a16="http://schemas.microsoft.com/office/drawing/2014/main" id="{7F4A91EE-180F-A70F-5291-048EFD0A8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E5BF-3528-4604-49C5-E1A85B7B16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2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Li gade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flè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yo nan chan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tou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patou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Li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pran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soin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zouazo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kap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chante pou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nou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Juska la fin, Lap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 ;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-la ape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.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Kè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Konfie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 nan Dieu,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pran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souin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dezè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–a ou nan move chemin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pouse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-m, Bon Dieu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kinbe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 ;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-la ape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3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C46E-3DBD-867D-525D-68634EAA5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>
            <a:extLst>
              <a:ext uri="{FF2B5EF4-FFF2-40B4-BE49-F238E27FC236}">
                <a16:creationId xmlns:a16="http://schemas.microsoft.com/office/drawing/2014/main" id="{C76C6C95-38DB-A1E6-7CB5-689289BA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65ABE-5753-5A7D-9422-4F81305B90A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2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3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Rout la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kap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du,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nuaj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yo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kouvri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 ;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Bèje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-a gade mouton-l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jouk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la fin.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Aprè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mond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sa, na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la ;</a:t>
            </a:r>
            <a:endParaRPr lang="en-US" sz="36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-la ape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D069A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3600" dirty="0">
                <a:solidFill>
                  <a:srgbClr val="0D069A"/>
                </a:solidFill>
                <a:latin typeface="Arial Rounded MT Bold" panose="020F070403050403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003300"/>
                </a:solidFill>
                <a:latin typeface="Arial Rounded MT Bold" panose="020F0704030504030204" pitchFamily="34" charset="0"/>
              </a:rPr>
              <a:t>Kè</a:t>
            </a:r>
            <a:endParaRPr lang="en-US" dirty="0">
              <a:solidFill>
                <a:srgbClr val="0033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Konfie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 nan Dieu,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la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pran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souin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dezè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–a ou nan move chemin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La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mè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pouse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-m, Bon Dieu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kinbe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-m ;</a:t>
            </a:r>
            <a:endParaRPr lang="en-US" sz="40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Papa-m nan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sièl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-la ape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veye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moin</a:t>
            </a:r>
            <a:r>
              <a:rPr lang="fr-FR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.</a:t>
            </a:r>
            <a:endParaRPr lang="en-US" sz="4000" dirty="0">
              <a:solidFill>
                <a:srgbClr val="0D069A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82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308 SA271,CP21</a:t>
            </a:r>
            <a:endParaRPr lang="en-US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1.</a:t>
            </a:r>
            <a:endParaRPr lang="en-US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Jésus, du fardeau de la loi,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Par toi mon âme est libérée;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Pour toujours elle est délivrée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 ce qui causait son effroi.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Refrain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en regardant au Calvaire,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ta mort salutaire,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Libre, car j'entendis ta voix,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le sang de ta Croix.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D4645-7A2B-26C9-7D60-7F87CF712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DBF99-9A51-C652-0109-EAE7C2B8882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2.</a:t>
            </a:r>
            <a:endParaRPr lang="en-US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0 bonheur! II est éternel,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 Salut que Jésus me donne!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Et son amour qui me pardonne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M'ouvrira la porte du ciel!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Refrain</a:t>
            </a:r>
            <a:endParaRPr lang="en-US" sz="3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en regardant au Calvaire,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ta mort salutaire,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Libre, car j'entendis ta voix,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le sang de ta Croix.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6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B0674-B060-6EB6-31A6-65053C07D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A2C88-2DCF-C121-A910-A041FC3FBC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tx1"/>
                </a:solidFill>
                <a:latin typeface="Arial Rounded MT Bold" panose="020F0704030504030204" pitchFamily="34" charset="0"/>
              </a:rPr>
              <a:t>3.</a:t>
            </a:r>
            <a:endParaRPr lang="en-U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Dieu m'aime, je suis son enfant;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En sa fidélité j'espère;.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Dans tous les combats de la terre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Il veut me rendre triomphant.</a:t>
            </a:r>
          </a:p>
          <a:p>
            <a:pPr marL="0" indent="0" algn="ctr">
              <a:buNone/>
            </a:pPr>
            <a:r>
              <a:rPr lang="fr-FR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Refrain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en regardant au Calvaire,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ta mort salutaire,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Libre, car j'entendis ta voix,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Libre par le sang de ta Croix.</a:t>
            </a:r>
            <a:endParaRPr lang="en-US" sz="4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680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funchap.com/wp-content/uploads/2014/01/pictures-of-flower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previews.123rf.com/images/feverpitched/feverpitched1003/feverpitched100300011/6565908-Worry-Free-Zone-Green-Road-Sign-In-Front-of-Dramatic-Clouds-and-Sky--Stock-Phot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736600"/>
            <a:ext cx="8229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>
                <a:solidFill>
                  <a:schemeClr val="bg1"/>
                </a:solidFill>
                <a:latin typeface="Blackadder ITC" pitchFamily="82" charset="0"/>
              </a:rPr>
              <a:t>Php</a:t>
            </a:r>
            <a:r>
              <a:rPr lang="fr-FR" sz="3200" b="1" dirty="0">
                <a:solidFill>
                  <a:schemeClr val="bg1"/>
                </a:solidFill>
                <a:latin typeface="Blackadder ITC" pitchFamily="82" charset="0"/>
              </a:rPr>
              <a:t> 4:6 Ne vous inquiétez de rien; mais en toute chose faites connaître vos besoins à Dieu par des prières et des supplications, avec des actions de grâces.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34000"/>
            <a:ext cx="9144000" cy="1200329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600" b="1" dirty="0">
                <a:solidFill>
                  <a:schemeClr val="bg1"/>
                </a:solidFill>
                <a:latin typeface="Blackadder ITC" pitchFamily="82" charset="0"/>
              </a:rPr>
              <a:t>7 Et la paix de Dieu, qui surpasse toute intelligence, gardera vos cœurs et vos pensées en Jésus-Christ.</a:t>
            </a:r>
            <a:endParaRPr lang="en-US" sz="3600" b="1" dirty="0">
              <a:solidFill>
                <a:schemeClr val="bg1"/>
              </a:solidFill>
              <a:latin typeface="Blackadder ITC" pitchFamily="8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Ps 150:1 </a:t>
            </a:r>
            <a:r>
              <a:rPr lang="fr-FR" sz="4000" dirty="0">
                <a:latin typeface="Arial Rounded MT Bold" panose="020F0704030504030204" pitchFamily="34" charset="0"/>
              </a:rPr>
              <a:t>¶ Louez l'Éternel! Louez Dieu dans son sanctuaire! Louez-le dans l'étendue, où éclate sa puissance!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2 Louez-le pour ses hauts faits! Louez-le selon l'immensité de sa grandeur!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 3 Louez-le au son de la trompette! Louez-le avec le luth et la harpe!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21A19-74B7-A66F-2A98-BAA4292D0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A0D5-A819-3FB7-22B8-5A48394E8A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0000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4 Louez-le avec le tambourin et avec des danses! Louez-le avec les instruments à cordes et le chalumeau!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5 Louez-le avec les cymbales sonores! Louez-le avec les cymbales retentissantes!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 6 Que tout ce qui respire loue l'Éternel! Louez l'Éternel! </a:t>
            </a:r>
            <a:r>
              <a:rPr lang="fr-FR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AMEN!</a:t>
            </a:r>
            <a:endParaRPr lang="en-US" sz="40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595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35 SA 46, CV 24, BR 5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1.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Par tous les saints glorifié,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Jésus inspire leurs louanges,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Plus belles que le chant des anges,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l'Agneau, (bis)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l'Agneau sacrifié !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03DA2-B826-3FBC-2FA0-1F5860B87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DD6F-E06C-2F1D-1968-C8965BD2EE7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2.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C'est par Lui qu'est justifie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Tout pécheur qui demande grâce.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Prêtres et rois devant sa face,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Chantons I 'Agneau, (bis)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Chantons l'Agneau sacrifiée !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24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A38E5-092B-7808-610A-36807935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1C89C-D16F-6FCE-8C00-7AD24FC50F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3.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Par le Père magnifié,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Tout l'univers Lui rend hommage.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L'Agneau régnera d’âge en âge.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l'Agneau, (bis)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l'Agneau sacrifiée !</a:t>
            </a:r>
            <a:endParaRPr lang="en-US" sz="44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93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E4852-153A-5FF5-73A6-0642B15D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FE6EB-64D5-1922-0EC8-AB2C2AAEBD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99FF33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00CC"/>
                </a:solidFill>
                <a:latin typeface="Arial Rounded MT Bold" panose="020F0704030504030204" pitchFamily="34" charset="0"/>
              </a:rPr>
              <a:t>4.</a:t>
            </a:r>
            <a:endParaRPr lang="en-US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Par son Esprit vivifie,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veux jusqu'à ma dernière heure,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Chanter l'amour qui seul demeure 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l’Agneau, (bis)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 à l'Agneau sacrifié !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887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endParaRPr lang="fr-FR" sz="4400" dirty="0">
              <a:latin typeface="Arial Rounded MT Bold" panose="020F0704030504030204" pitchFamily="34" charset="0"/>
            </a:endParaRPr>
          </a:p>
          <a:p>
            <a:pPr algn="ctr"/>
            <a:r>
              <a:rPr lang="fr-FR" sz="4400" dirty="0" err="1">
                <a:latin typeface="Arial Rounded MT Bold" panose="020F0704030504030204" pitchFamily="34" charset="0"/>
              </a:rPr>
              <a:t>Jesus</a:t>
            </a:r>
            <a:r>
              <a:rPr lang="fr-FR" sz="4400" dirty="0">
                <a:latin typeface="Arial Rounded MT Bold" panose="020F0704030504030204" pitchFamily="34" charset="0"/>
              </a:rPr>
              <a:t> m’a tant aimé (bis)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ctr"/>
            <a:r>
              <a:rPr lang="fr-FR" sz="4400" dirty="0">
                <a:latin typeface="Arial Rounded MT Bold" panose="020F0704030504030204" pitchFamily="34" charset="0"/>
              </a:rPr>
              <a:t>Il fut pour moi crucifié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ctr"/>
            <a:r>
              <a:rPr lang="fr-FR" sz="4400" dirty="0">
                <a:latin typeface="Arial Rounded MT Bold" panose="020F0704030504030204" pitchFamily="34" charset="0"/>
              </a:rPr>
              <a:t>(Ressuscité)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ctr"/>
            <a:r>
              <a:rPr lang="fr-FR" sz="4400" dirty="0">
                <a:latin typeface="Arial Rounded MT Bold" panose="020F0704030504030204" pitchFamily="34" charset="0"/>
              </a:rPr>
              <a:t>(Glorifié)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algn="ctr"/>
            <a:r>
              <a:rPr lang="fr-FR" sz="4400" dirty="0">
                <a:latin typeface="Arial Rounded MT Bold" panose="020F0704030504030204" pitchFamily="34" charset="0"/>
              </a:rPr>
              <a:t>(Crucifié)</a:t>
            </a:r>
            <a:endParaRPr lang="en-US" sz="44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0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x-_Wimv9HGRYp4BM50g7r5t3Mw_wYIrWhWkxuZ49yWsTCK9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209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PRIÈRE D’INTERCESSION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DEDE7"/>
          </a:soli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96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000066"/>
                </a:solidFill>
              </a:rPr>
              <a:t>LECTURE ALTERNATIVE</a:t>
            </a:r>
            <a:br>
              <a:rPr lang="en-US" sz="4400" b="1" dirty="0">
                <a:solidFill>
                  <a:srgbClr val="00B050"/>
                </a:solidFill>
              </a:rPr>
            </a:b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09800"/>
            <a:ext cx="9144000" cy="4648200"/>
          </a:xfrm>
          <a:gradFill flip="none" rotWithShape="1">
            <a:gsLst>
              <a:gs pos="0">
                <a:srgbClr val="00FFCC">
                  <a:tint val="66000"/>
                  <a:satMod val="160000"/>
                </a:srgbClr>
              </a:gs>
              <a:gs pos="50000">
                <a:srgbClr val="00FFCC">
                  <a:tint val="44500"/>
                  <a:satMod val="160000"/>
                </a:srgbClr>
              </a:gs>
              <a:gs pos="100000">
                <a:srgbClr val="00FFCC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fr-FR" sz="9600" b="1" dirty="0">
                <a:solidFill>
                  <a:srgbClr val="C00000"/>
                </a:solidFill>
              </a:rPr>
              <a:t>PSAUME</a:t>
            </a:r>
            <a:r>
              <a:rPr lang="fr-FR" sz="9600" b="1" dirty="0"/>
              <a:t> </a:t>
            </a:r>
          </a:p>
          <a:p>
            <a:pPr lvl="0" algn="ctr">
              <a:buNone/>
            </a:pPr>
            <a:r>
              <a:rPr lang="fr-FR" sz="9600" b="1" dirty="0"/>
              <a:t>116 : 1-19</a:t>
            </a:r>
            <a:endParaRPr lang="en-US" sz="96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fr-FR" sz="3800" dirty="0">
                <a:solidFill>
                  <a:schemeClr val="tx1"/>
                </a:solidFill>
                <a:latin typeface="Arial Rounded MT Bold" pitchFamily="34" charset="0"/>
              </a:rPr>
              <a:t>Ps 116: </a:t>
            </a:r>
            <a:r>
              <a:rPr lang="fr-FR" sz="3800" dirty="0">
                <a:solidFill>
                  <a:srgbClr val="0000CC"/>
                </a:solidFill>
                <a:latin typeface="Arial Rounded MT Bold" pitchFamily="34" charset="0"/>
              </a:rPr>
              <a:t>1 ¶ J'aime l'Éternel, car il entend Ma voix, mes supplications;</a:t>
            </a:r>
          </a:p>
          <a:p>
            <a:pPr algn="just"/>
            <a:r>
              <a:rPr lang="fr-FR" sz="3800" dirty="0">
                <a:solidFill>
                  <a:schemeClr val="tx1"/>
                </a:solidFill>
                <a:latin typeface="Arial Rounded MT Bold" pitchFamily="34" charset="0"/>
              </a:rPr>
              <a:t> 2 Car il a penché son oreille vers moi; Et je l'invoquerai toute ma vie.</a:t>
            </a:r>
          </a:p>
          <a:p>
            <a:pPr algn="just"/>
            <a:r>
              <a:rPr lang="fr-FR" sz="3800" dirty="0">
                <a:solidFill>
                  <a:srgbClr val="0000CC"/>
                </a:solidFill>
                <a:latin typeface="Arial Rounded MT Bold" pitchFamily="34" charset="0"/>
              </a:rPr>
              <a:t> 3 Les liens de la mort m'avaient environné, Et les angoisses du sépulcre m'avaient saisi; J'étais en proie à la détresse et à la douleur.</a:t>
            </a:r>
          </a:p>
          <a:p>
            <a:pPr algn="just"/>
            <a:r>
              <a:rPr lang="fr-FR" sz="3800" dirty="0">
                <a:solidFill>
                  <a:schemeClr val="tx1"/>
                </a:solidFill>
                <a:latin typeface="Arial Rounded MT Bold" pitchFamily="34" charset="0"/>
              </a:rPr>
              <a:t> 4 Mais j'invoquai le nom de l'Éternel: O Éternel, sauve mon âme!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511FA-2F92-1319-9365-E14C36FCE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86BB5-8CB4-5290-E4EE-112830DC1CF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5 L'Éternel est miséricordieux et juste, Notre Dieu est plein de compassion;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6 L'Éternel garde les simples; J'étais malheureux, et il m'a sauvé.</a:t>
            </a: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 7 Mon âme, retourne à ton repos, Car l'Éternel t'a fait du bien.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8 Oui, tu as délivré mon âme de la mort, Mes yeux des larmes, Mes pieds de la chute.</a:t>
            </a:r>
          </a:p>
        </p:txBody>
      </p:sp>
    </p:spTree>
    <p:extLst>
      <p:ext uri="{BB962C8B-B14F-4D97-AF65-F5344CB8AC3E}">
        <p14:creationId xmlns:p14="http://schemas.microsoft.com/office/powerpoint/2010/main" val="4109094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C892A-5A6E-AA79-CEEA-588E87AA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3C4AF-0422-ED1F-4604-83E1624CBDF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9 Je marcherai devant l'Éternel, Sur la terre des vivants.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10 ¶ J'avais confiance, lorsque je disais: Je suis bien malheureux!</a:t>
            </a: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 11 Je disais dans mon angoisse: Tout homme est trompeur.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12 Comment rendrai-je à l'Éternel Tous ses bienfaits envers moi?</a:t>
            </a:r>
          </a:p>
        </p:txBody>
      </p:sp>
    </p:spTree>
    <p:extLst>
      <p:ext uri="{BB962C8B-B14F-4D97-AF65-F5344CB8AC3E}">
        <p14:creationId xmlns:p14="http://schemas.microsoft.com/office/powerpoint/2010/main" val="3146026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787F2-7E89-583C-4C13-E4E1ED00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B1671-829A-15D7-9183-DB5689F5DA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13 J'élèverai la coupe des délivrances, Et j'invoquerai le nom de l'Éternel;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14 J'accomplirai mes vœux envers l'Éternel, En présence de tout son peuple.</a:t>
            </a:r>
          </a:p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 15 Elle a du prix aux yeux de l'Éternel, La mort de ceux qui l'aiment.</a:t>
            </a:r>
          </a:p>
        </p:txBody>
      </p:sp>
    </p:spTree>
    <p:extLst>
      <p:ext uri="{BB962C8B-B14F-4D97-AF65-F5344CB8AC3E}">
        <p14:creationId xmlns:p14="http://schemas.microsoft.com/office/powerpoint/2010/main" val="1125564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32A4A-B692-54CF-1B5F-21DA575F6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7C1C4-4917-B197-CD48-0D7CF94584D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16 Écoute-moi, ô Éternel! car je suis ton serviteur, Ton serviteur, fils de ta servante. Tu as détaché mes liens.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17 Je t'offrirai un sacrifice d'actions de grâces, Et j'invoquerai le nom de l'Éternel;</a:t>
            </a:r>
          </a:p>
          <a:p>
            <a:pPr algn="just"/>
            <a:endParaRPr lang="fr-FR" sz="4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92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A46C-B765-225D-359E-6DADD2F7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8D699-8376-7530-7E0D-670464D7A60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18 J'accomplirai mes vœux envers l'Éternel, En présence de tout son peuple,</a:t>
            </a:r>
          </a:p>
          <a:p>
            <a:pPr algn="just"/>
            <a:r>
              <a:rPr lang="fr-FR" sz="4400" dirty="0">
                <a:solidFill>
                  <a:srgbClr val="0000CC"/>
                </a:solidFill>
                <a:latin typeface="Arial Rounded MT Bold" pitchFamily="34" charset="0"/>
              </a:rPr>
              <a:t> 19 Dans les parvis de la maison de l'Éternel, Au milieu de toi, Jérusalem! Louez l'Éternel!</a:t>
            </a:r>
          </a:p>
          <a:p>
            <a:pPr algn="r"/>
            <a:r>
              <a:rPr lang="fr-FR" sz="4400" dirty="0">
                <a:solidFill>
                  <a:schemeClr val="tx1"/>
                </a:solidFill>
                <a:latin typeface="Arial Rounded MT Bold" pitchFamily="34" charset="0"/>
              </a:rPr>
              <a:t>AMEN!</a:t>
            </a:r>
          </a:p>
        </p:txBody>
      </p:sp>
    </p:spTree>
    <p:extLst>
      <p:ext uri="{BB962C8B-B14F-4D97-AF65-F5344CB8AC3E}">
        <p14:creationId xmlns:p14="http://schemas.microsoft.com/office/powerpoint/2010/main" val="2111786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3.bp.blogspot.com/-Uf9Kozou0TM/URl_hKQfyfI/AAAAAAAABio/bXN3rl-DgD4/s1600/qui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200400"/>
            <a:ext cx="4978576" cy="331470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4343400"/>
            <a:ext cx="1764792" cy="533400"/>
          </a:xfrm>
        </p:spPr>
        <p:txBody>
          <a:bodyPr>
            <a:normAutofit/>
          </a:bodyPr>
          <a:lstStyle/>
          <a:p>
            <a:r>
              <a:rPr lang="en-US" dirty="0"/>
              <a:t>DEBUT</a:t>
            </a:r>
          </a:p>
        </p:txBody>
      </p:sp>
      <p:pic>
        <p:nvPicPr>
          <p:cNvPr id="23554" name="Picture 2" descr="http://www.do2learn.com/picturecards/images/imageschedule/quiet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1022373" cy="2209800"/>
          </a:xfrm>
          <a:prstGeom prst="rect">
            <a:avLst/>
          </a:prstGeom>
          <a:noFill/>
        </p:spPr>
      </p:pic>
      <p:pic>
        <p:nvPicPr>
          <p:cNvPr id="23558" name="Picture 6" descr="http://t3.gstatic.com/images?q=tbn:ANd9GcQI57rNEucrFCC3Z7h86ZyDWNHVZnoM022uSZCVdLQDrXZfIXodL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838200"/>
            <a:ext cx="2057400" cy="2215770"/>
          </a:xfrm>
          <a:prstGeom prst="rect">
            <a:avLst/>
          </a:prstGeom>
          <a:noFill/>
        </p:spPr>
      </p:pic>
      <p:pic>
        <p:nvPicPr>
          <p:cNvPr id="23560" name="Picture 8" descr="http://t2.gstatic.com/images?q=tbn:ANd9GcRH-eLhinjX66AJ6PcTpoZfoYtIJoxPCYM3HjyLkw5H7gCvkKV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762000"/>
            <a:ext cx="2570875" cy="2364755"/>
          </a:xfrm>
          <a:prstGeom prst="rect">
            <a:avLst/>
          </a:prstGeom>
          <a:noFill/>
        </p:spPr>
      </p:pic>
      <p:pic>
        <p:nvPicPr>
          <p:cNvPr id="23562" name="Picture 10" descr="http://addictionblog.org/wp-content/uploads/2011/04/Are-video-games-harmful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762000"/>
            <a:ext cx="2381250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C00000"/>
                </a:solidFill>
              </a:rPr>
              <a:t>L'Éternel est dans son saint temple. Que toute la terre fasse silence devant lui! </a:t>
            </a:r>
            <a:r>
              <a:rPr lang="fr-FR" sz="2800" dirty="0" err="1">
                <a:solidFill>
                  <a:srgbClr val="C00000"/>
                </a:solidFill>
              </a:rPr>
              <a:t>Habakuk</a:t>
            </a:r>
            <a:r>
              <a:rPr lang="fr-FR" sz="2800" dirty="0">
                <a:solidFill>
                  <a:srgbClr val="C00000"/>
                </a:solidFill>
              </a:rPr>
              <a:t> 2:20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791200"/>
            <a:ext cx="899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Hab</a:t>
            </a:r>
            <a:r>
              <a:rPr lang="en-US" sz="2800" dirty="0">
                <a:solidFill>
                  <a:srgbClr val="C00000"/>
                </a:solidFill>
              </a:rPr>
              <a:t> 2:20 But the LORD is in His holy temple. Let all the earth keep silence before Him</a:t>
            </a:r>
            <a:r>
              <a:rPr lang="en-US" dirty="0"/>
              <a:t>."</a:t>
            </a:r>
          </a:p>
        </p:txBody>
      </p:sp>
      <p:pic>
        <p:nvPicPr>
          <p:cNvPr id="75778" name="Picture 2" descr="http://4.bp.blogspot.com/_DFrMr4DymwY/TFsgougEgCI/AAAAAAAABoY/ccozAC-AIJ4/s400/NoTalkin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1" y="32004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157 </a:t>
            </a:r>
            <a:r>
              <a:rPr lang="fr-FR" dirty="0" err="1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Melodies</a:t>
            </a:r>
            <a: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 Joyeuses | 157 MJC </a:t>
            </a:r>
            <a:b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1.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il faut te sauver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Christ est le Rocher.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Sois très certain, sois très certain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ton ancre croche le Roc solide.</a:t>
            </a:r>
            <a:br>
              <a:rPr lang="fr-FR" sz="40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000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Chœur:</a:t>
            </a:r>
            <a:br>
              <a:rPr lang="fr-FR" sz="40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O, Oui, c'est Lui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seulement Lui.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Sois très certain, sois très certain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ton ancre croche le Roc solide.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endParaRPr lang="en-US" dirty="0">
              <a:solidFill>
                <a:srgbClr val="660066"/>
              </a:solidFill>
              <a:latin typeface="Aptos Display" panose="020B0004020202020204" pitchFamily="34" charset="0"/>
              <a:cs typeface="Arabic Typesetting" panose="020F0502020204030204" pitchFamily="66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8ACD9-B888-A1E7-E3C9-DE329C35F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1BE4D-4F03-D34D-34C0-F0302BCD8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2.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il faut la Bible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sois invincible.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Sois très certain, sois très certain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ton ancre croche le Roc solide.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Chœur: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O, Oui, c'est Lui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seulement Lui.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Sois très certain, sois très certain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ton ancre croche le Roc solide.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endParaRPr lang="en-US" dirty="0">
              <a:solidFill>
                <a:srgbClr val="660066"/>
              </a:solidFill>
              <a:latin typeface="Aptos Display" panose="020B0004020202020204" pitchFamily="34" charset="0"/>
              <a:cs typeface="Arabic Typesetting" panose="020F0502020204030204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1415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5356D-B461-FC60-924A-13DF4F7D7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A7CAE-56BA-5028-AD33-5616F7DC1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3.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O, je suis sauvé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Dans ces jours-ci, je suis bien ancré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Je suis certain, je suis certain</a:t>
            </a:r>
            <a:b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mon ancre croche le Roc solide.</a:t>
            </a:r>
          </a:p>
          <a:p>
            <a:pPr marL="0" indent="0" algn="ctr">
              <a:buNone/>
            </a:pPr>
            <a:r>
              <a:rPr lang="fr-FR" sz="2800" dirty="0">
                <a:solidFill>
                  <a:srgbClr val="FF00FF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Chœur:</a:t>
            </a:r>
            <a:br>
              <a:rPr lang="fr-FR" sz="2800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O, Oui, c'est Lui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Ce Roc est Jésus, seulement Lui.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Sois très certain, sois très certain</a:t>
            </a:r>
            <a:b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r>
              <a:rPr lang="fr-FR" sz="4400" dirty="0">
                <a:solidFill>
                  <a:srgbClr val="C00000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  <a:t>Que ton ancre croche le Roc solide.</a:t>
            </a:r>
            <a:br>
              <a:rPr lang="fr-FR" dirty="0">
                <a:solidFill>
                  <a:srgbClr val="660066"/>
                </a:solidFill>
                <a:latin typeface="Aptos Display" panose="020B0004020202020204" pitchFamily="34" charset="0"/>
                <a:cs typeface="Arabic Typesetting" panose="020F0502020204030204" pitchFamily="66" charset="-78"/>
              </a:rPr>
            </a:br>
            <a:endParaRPr lang="en-US" dirty="0">
              <a:solidFill>
                <a:srgbClr val="660066"/>
              </a:solidFill>
              <a:latin typeface="Aptos Display" panose="020B0004020202020204" pitchFamily="34" charset="0"/>
              <a:cs typeface="Arabic Typesetting" panose="020F0502020204030204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567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FF"/>
                </a:solidFill>
                <a:latin typeface="Arial Rounded MT Bold" panose="020F0704030504030204" pitchFamily="34" charset="0"/>
              </a:rPr>
              <a:t>2 Cr Mel: </a:t>
            </a:r>
            <a:r>
              <a:rPr lang="fr-FR" b="1" u="sng" dirty="0" err="1">
                <a:solidFill>
                  <a:srgbClr val="FF00FF"/>
                </a:solidFill>
                <a:latin typeface="Arial Rounded MT Bold" panose="020F0704030504030204" pitchFamily="34" charset="0"/>
              </a:rPr>
              <a:t>Lè</a:t>
            </a:r>
            <a:r>
              <a:rPr lang="fr-FR" b="1" u="sng" dirty="0">
                <a:solidFill>
                  <a:srgbClr val="FF00FF"/>
                </a:solidFill>
                <a:latin typeface="Arial Rounded MT Bold" panose="020F0704030504030204" pitchFamily="34" charset="0"/>
              </a:rPr>
              <a:t> La Vi Nou Va Fini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1-l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la vi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nou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va fini  E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janbe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riviè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-a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briye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Gnou matin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glorie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Redamtè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rive nan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siel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-la,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E souri Li va pou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gnou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byinvenu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.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Refren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kanpe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bò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kote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Jezu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Kri;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mak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klou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yo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gingnin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nan min Li.</a:t>
            </a:r>
          </a:p>
          <a:p>
            <a:pPr marL="0" indent="0" algn="ctr">
              <a:buNone/>
            </a:pPr>
            <a:endParaRPr lang="en-US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357C1-2EE8-D433-524B-C923DC4C5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184E4-4B5E-5589-9CD9-8A3ED3BEB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2-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Ki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transpò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dalegrès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Li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fas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a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fas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,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E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gran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amou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kap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briye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nan Je Li;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O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va loue Li 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pou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mizèricòd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ak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gras,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Ki pare pou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gnou bel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plas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nan 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kay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Li.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Refren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kanpe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bò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kote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Jezu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Kri;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mak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klou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yo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gingnin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nan min Li.</a:t>
            </a:r>
          </a:p>
          <a:p>
            <a:pPr marL="0" indent="0" algn="ctr">
              <a:buNone/>
            </a:pPr>
            <a:endParaRPr lang="en-US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005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9322A-E73E-854C-EC0E-A820C4667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7AD3-3EBD-A92C-65D2-4886ACD2F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FF"/>
                </a:solidFill>
                <a:latin typeface="Arial Rounded MT Bold" panose="020F0704030504030204" pitchFamily="34" charset="0"/>
              </a:rPr>
              <a:t>3-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Nan bel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peyi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anro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-a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Mouin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gingnin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kek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byinnn-eme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sonje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yo te di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orevoua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Ak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gran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joua yo va chante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Lè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yo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ouè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mape</a:t>
            </a:r>
            <a:r>
              <a:rPr lang="en-US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rive,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Min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ta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vle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Sovè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premièman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.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Refren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kanpe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bò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kote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Jezu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Kri;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mak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klou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yo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gingnin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nan min Li.</a:t>
            </a:r>
          </a:p>
          <a:p>
            <a:pPr marL="0" indent="0" algn="ctr">
              <a:buNone/>
            </a:pPr>
            <a:endParaRPr lang="en-US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037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4AB78-C4DE-0B7F-B737-588A2BAFF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6D831-9F8F-C0FD-EEFE-CCF8F490E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4-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Mape antre nan vil la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Nan gnou rad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blan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e pu,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Kote pap gin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soufrans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ni tristes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ankò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Mape chante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ak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zanj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yo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Nan gnou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seles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amoni</a:t>
            </a:r>
            <a:endParaRPr lang="en-US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Min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ta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vle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Sovè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00CC"/>
                </a:solidFill>
                <a:latin typeface="Arial Rounded MT Bold" panose="020F0704030504030204" pitchFamily="34" charset="0"/>
              </a:rPr>
              <a:t>premièman</a:t>
            </a:r>
            <a:endParaRPr lang="fr-FR" sz="36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Refren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-Li,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Lè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kanpe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bò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kote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Jezu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Kri;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 va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ouè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Li, ma </a:t>
            </a:r>
            <a:r>
              <a:rPr lang="fr-FR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Konnin</a:t>
            </a:r>
            <a:r>
              <a:rPr lang="fr-FR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</a:t>
            </a:r>
            <a:endParaRPr lang="en-US" sz="36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Pa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mak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klou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yo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Li </a:t>
            </a:r>
            <a:r>
              <a:rPr lang="en-US" sz="3600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gingnin</a:t>
            </a:r>
            <a:r>
              <a:rPr lang="en-US" sz="36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nan min Li.</a:t>
            </a:r>
          </a:p>
          <a:p>
            <a:pPr marL="0" indent="0" algn="ctr">
              <a:buNone/>
            </a:pPr>
            <a:endParaRPr lang="en-US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141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Copperplate Gothic Bold" pitchFamily="34" charset="0"/>
              </a:rPr>
              <a:t>PRIÈRE COMMUNE</a:t>
            </a:r>
          </a:p>
        </p:txBody>
      </p:sp>
      <p:pic>
        <p:nvPicPr>
          <p:cNvPr id="3077" name="Picture 5" descr="C:\Users\Admin\Pictures\2012-08-12\15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lum bright="29000" contrast="37000"/>
          </a:blip>
          <a:srcRect/>
          <a:stretch>
            <a:fillRect/>
          </a:stretch>
        </p:blipFill>
        <p:spPr bwMode="auto">
          <a:xfrm>
            <a:off x="0" y="1123951"/>
            <a:ext cx="8153400" cy="5734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THE UNIVERSE pi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</a:rPr>
              <a:t>VISITORS 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181600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</a:rPr>
              <a:t>ANNOUNCEMENT</a:t>
            </a:r>
          </a:p>
          <a:p>
            <a:endParaRPr lang="en-US" sz="6000" dirty="0">
              <a:solidFill>
                <a:srgbClr val="FFFF00"/>
              </a:solidFill>
            </a:endParaRPr>
          </a:p>
          <a:p>
            <a:r>
              <a:rPr lang="en-US" sz="6000" dirty="0">
                <a:solidFill>
                  <a:srgbClr val="FFFF00"/>
                </a:solidFill>
              </a:rPr>
              <a:t>MUSICAL PROGRAM</a:t>
            </a:r>
          </a:p>
          <a:p>
            <a:endParaRPr lang="en-US" sz="4400" dirty="0"/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rgbClr val="FF0000"/>
          </a:solidFill>
        </p:spPr>
        <p:txBody>
          <a:bodyPr/>
          <a:lstStyle/>
          <a:p>
            <a:pPr algn="ctr">
              <a:tabLst>
                <a:tab pos="1149350" algn="l"/>
              </a:tabLst>
            </a:pPr>
            <a:r>
              <a:rPr lang="en-US" b="1" dirty="0">
                <a:solidFill>
                  <a:schemeClr val="bg1"/>
                </a:solidFill>
              </a:rPr>
              <a:t>OCTOBER  4</a:t>
            </a:r>
            <a:r>
              <a:rPr lang="en-US" b="1" baseline="30000" dirty="0">
                <a:solidFill>
                  <a:schemeClr val="bg1"/>
                </a:solidFill>
              </a:rPr>
              <a:t>TH</a:t>
            </a:r>
            <a:r>
              <a:rPr lang="en-US" b="1" dirty="0">
                <a:solidFill>
                  <a:schemeClr val="bg1"/>
                </a:solidFill>
              </a:rPr>
              <a:t> 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dirty="0">
                <a:solidFill>
                  <a:srgbClr val="C00000"/>
                </a:solidFill>
              </a:rPr>
              <a:t>ANNOUNCEMENTS</a:t>
            </a:r>
          </a:p>
          <a:p>
            <a:pPr lvl="1"/>
            <a:r>
              <a:rPr lang="en-US" sz="3600" dirty="0"/>
              <a:t>PRAYER LINE # </a:t>
            </a:r>
            <a:r>
              <a:rPr lang="en-US" sz="3600" b="1" u="sng" dirty="0">
                <a:solidFill>
                  <a:srgbClr val="0000CC"/>
                </a:solidFill>
              </a:rPr>
              <a:t>(774) 217 6502 </a:t>
            </a:r>
            <a:r>
              <a:rPr lang="en-US" sz="3600" b="1" dirty="0"/>
              <a:t>(Mon, Wed) 7:30-9:30PM</a:t>
            </a:r>
          </a:p>
          <a:p>
            <a:pPr lvl="1"/>
            <a:r>
              <a:rPr lang="en-US" sz="3600" b="1" dirty="0"/>
              <a:t>ETUDE BIBLIQUE (YouTube) (Fri 7:30-9:00)</a:t>
            </a:r>
          </a:p>
          <a:p>
            <a:pPr lvl="1"/>
            <a:r>
              <a:rPr lang="en-US" sz="3600" b="1" dirty="0"/>
              <a:t>Youth (</a:t>
            </a:r>
            <a:r>
              <a:rPr lang="en-US" sz="3600" b="1" u="sng" dirty="0">
                <a:solidFill>
                  <a:srgbClr val="0000CC"/>
                </a:solidFill>
              </a:rPr>
              <a:t>CTRC zoom</a:t>
            </a:r>
            <a:r>
              <a:rPr lang="en-US" sz="3600" b="1" dirty="0"/>
              <a:t>) Wednesday 7:00PM</a:t>
            </a:r>
          </a:p>
          <a:p>
            <a:pPr lvl="1"/>
            <a:r>
              <a:rPr lang="en-US" sz="3600" b="1" dirty="0"/>
              <a:t>GAITE ENFANTINE  (</a:t>
            </a:r>
            <a:r>
              <a:rPr lang="en-US" sz="3600" b="1" u="sng" dirty="0">
                <a:solidFill>
                  <a:srgbClr val="0000CC"/>
                </a:solidFill>
              </a:rPr>
              <a:t>IN CHURCH</a:t>
            </a:r>
            <a:r>
              <a:rPr lang="en-US" sz="3600" b="1" dirty="0"/>
              <a:t>) (Sat 3-4PM)</a:t>
            </a:r>
          </a:p>
          <a:p>
            <a:pPr lvl="1"/>
            <a:r>
              <a:rPr lang="en-US" sz="3600" b="1" dirty="0"/>
              <a:t>CTRC LADIES</a:t>
            </a:r>
            <a:r>
              <a:rPr lang="en-US" sz="3600" dirty="0"/>
              <a:t> # </a:t>
            </a:r>
            <a:r>
              <a:rPr lang="en-US" sz="3600" b="1" dirty="0"/>
              <a:t>(</a:t>
            </a:r>
            <a:r>
              <a:rPr lang="en-US" sz="3600" b="1" u="sng" dirty="0">
                <a:solidFill>
                  <a:srgbClr val="0000CC"/>
                </a:solidFill>
              </a:rPr>
              <a:t>774) 217 6502  </a:t>
            </a:r>
            <a:r>
              <a:rPr lang="en-US" sz="3600" b="1" dirty="0"/>
              <a:t>(SAT 7-9PM)</a:t>
            </a:r>
          </a:p>
          <a:p>
            <a:pPr lvl="1"/>
            <a:r>
              <a:rPr lang="en-US" sz="3600" b="1" dirty="0"/>
              <a:t>Rehearsal after church: Ladies</a:t>
            </a:r>
          </a:p>
          <a:p>
            <a:endParaRPr lang="en-US" sz="4400" dirty="0"/>
          </a:p>
          <a:p>
            <a:pPr>
              <a:buNone/>
            </a:pP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660066"/>
                </a:solidFill>
              </a:rPr>
              <a:t>MOMENT D’ADORATION AVEC MAESTRO RENAUD TERZIER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Malachie 3:10 </a:t>
            </a:r>
          </a:p>
          <a:p>
            <a:pPr algn="just"/>
            <a:r>
              <a:rPr lang="fr-FR" sz="2800" b="1" i="1" dirty="0"/>
              <a:t>Apportez à la maison du trésor toutes les dîmes, Afin qu'il y ait de la nourriture dans ma maison; Mettez-moi de la sorte à l'épreuve, Dit l'Éternel des armées. Et vous verrez si je n'ouvre pas pour vous les écluses des cieux, Si je ne répands pas sur vous la bénédiction en abondance</a:t>
            </a:r>
            <a:r>
              <a:rPr lang="fr-FR" i="1" dirty="0"/>
              <a:t>.</a:t>
            </a:r>
            <a:endParaRPr lang="en-US" i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FF"/>
                </a:solidFill>
                <a:latin typeface="Arial Rounded MT Bold" panose="020F0704030504030204" pitchFamily="34" charset="0"/>
              </a:rPr>
              <a:t>115 Fr Mel: Mes Yeux ont Vu la Gloire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1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Mes yeux ont vu la gloire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De Jésus-Christ, mon Sauveur,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Qui remporta la victoire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Sur la croix pour le pécheur 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 clairon a déjà sonné,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Ecoutez, soldats de Dieu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Jésus va de l’avant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Chœur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Gloire, gloire, alléluia ! (ter)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Jésus va de l’avant!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B655-231B-6FFB-2CE6-9E454FF9A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552E7-7E13-10A1-1D4A-AD5A42320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2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Mes yeux ont vu le calvaire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Et le bois cruel dressé 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Et j’entendis sa prière,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Cri de son cœur angoissé 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L’épine sur son front blessé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Mon cœur d’angoisse a percé,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Jésus va de l’avant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Chœur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Gloire, gloire, alléluia ! (ter)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Jésus va de l’avant!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52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91E40-9F04-AF7E-FEF3-5C909557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EF86D-AAAB-F1D5-A385-215A75DBD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3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Au jardin, gloire au Père,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le vois ressuscité 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 sceau brisé sur la pierre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Signa sa divinité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Il est sorti tout triomphant,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Il est vainqueur du péché,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noProof="0" dirty="0">
                <a:latin typeface="Arial Rounded MT Bold" panose="020F0704030504030204" pitchFamily="34" charset="0"/>
              </a:rPr>
              <a:t>Jésus va de l’avant !</a:t>
            </a:r>
          </a:p>
          <a:p>
            <a:pPr marL="0" indent="0" algn="ctr">
              <a:buNone/>
            </a:pPr>
            <a:r>
              <a:rPr lang="fr-FR" dirty="0">
                <a:solidFill>
                  <a:srgbClr val="FF00FF"/>
                </a:solidFill>
                <a:latin typeface="Arial Rounded MT Bold" panose="020F0704030504030204" pitchFamily="34" charset="0"/>
              </a:rPr>
              <a:t>Chœur</a:t>
            </a:r>
            <a:endParaRPr lang="en-US" dirty="0">
              <a:solidFill>
                <a:srgbClr val="FF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Gloire, gloire, alléluia ! (ter)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CC"/>
                </a:solidFill>
                <a:latin typeface="Arial Rounded MT Bold" panose="020F0704030504030204" pitchFamily="34" charset="0"/>
              </a:rPr>
              <a:t>Jésus va de l’avant!</a:t>
            </a:r>
            <a:endParaRPr lang="en-US" sz="4000" dirty="0">
              <a:solidFill>
                <a:srgbClr val="0000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fr-FR" noProof="0" dirty="0">
              <a:latin typeface="Arial Rounded MT Bold" panose="020F0704030504030204" pitchFamily="34" charset="0"/>
            </a:endParaRPr>
          </a:p>
          <a:p>
            <a:pPr algn="ctr">
              <a:buNone/>
            </a:pPr>
            <a:br>
              <a:rPr lang="fr-FR" sz="2000" dirty="0">
                <a:solidFill>
                  <a:srgbClr val="000099"/>
                </a:solidFill>
                <a:latin typeface="Arial Rounded MT Bold" pitchFamily="34" charset="0"/>
              </a:rPr>
            </a:br>
            <a:endParaRPr lang="en-US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5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HPAdmin\Downloads\CTRC_LOGO-01.pn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accent2">
                <a:lumMod val="60000"/>
                <a:lumOff val="40000"/>
                <a:alpha val="74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660066"/>
                </a:solidFill>
                <a:latin typeface="Copperplate Gothic Bold" pitchFamily="34" charset="0"/>
              </a:rPr>
              <a:t>PRIERE POUR L’OFFRANDE </a:t>
            </a:r>
            <a:br>
              <a:rPr lang="en-US" b="1" dirty="0">
                <a:solidFill>
                  <a:srgbClr val="660066"/>
                </a:solidFill>
                <a:latin typeface="Copperplate Gothic Bold" pitchFamily="34" charset="0"/>
              </a:rPr>
            </a:br>
            <a:r>
              <a:rPr lang="en-US" b="1" dirty="0">
                <a:solidFill>
                  <a:srgbClr val="660066"/>
                </a:solidFill>
                <a:latin typeface="Copperplate Gothic Bold" pitchFamily="34" charset="0"/>
              </a:rPr>
              <a:t>ET LE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45720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5400" b="1" dirty="0"/>
              <a:t>SERMON</a:t>
            </a:r>
          </a:p>
          <a:p>
            <a:pPr algn="ctr">
              <a:buNone/>
            </a:pPr>
            <a:r>
              <a:rPr lang="en-US" sz="5400" b="1" dirty="0"/>
              <a:t> </a:t>
            </a:r>
          </a:p>
          <a:p>
            <a:pPr algn="ctr">
              <a:buNone/>
            </a:pPr>
            <a:r>
              <a:rPr lang="en-US" sz="5400" b="1" dirty="0">
                <a:solidFill>
                  <a:srgbClr val="FF0000"/>
                </a:solidFill>
              </a:rPr>
              <a:t>PAR</a:t>
            </a:r>
          </a:p>
          <a:p>
            <a:pPr algn="ctr">
              <a:buNone/>
            </a:pPr>
            <a:endParaRPr lang="en-US" sz="54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5400" b="1" dirty="0"/>
              <a:t>PASTOR</a:t>
            </a:r>
          </a:p>
          <a:p>
            <a:pPr algn="ctr">
              <a:buNone/>
            </a:pPr>
            <a:endParaRPr lang="en-US" sz="5400" b="1" dirty="0"/>
          </a:p>
          <a:p>
            <a:pPr algn="ctr">
              <a:buNone/>
            </a:pPr>
            <a:r>
              <a:rPr lang="en-US" sz="5400" b="1" dirty="0">
                <a:solidFill>
                  <a:srgbClr val="FF0000"/>
                </a:solidFill>
              </a:rPr>
              <a:t>MARC  SIMEON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FF"/>
                </a:solidFill>
              </a:rPr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0033CC"/>
                </a:solidFill>
              </a:rPr>
              <a:t>DIMANCHE 4 OCTOBRE 2026</a:t>
            </a:r>
            <a:br>
              <a:rPr lang="en-US" sz="3600" b="1" dirty="0"/>
            </a:br>
            <a:r>
              <a:rPr lang="en-US" sz="3600" b="1" dirty="0">
                <a:solidFill>
                  <a:srgbClr val="FF00FF"/>
                </a:solidFill>
              </a:rPr>
              <a:t>PASTEUR MARC 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438400"/>
          </a:xfr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LE BRISEMENT DES SERVITEURS DE DIEU</a:t>
            </a:r>
          </a:p>
          <a:p>
            <a:r>
              <a:rPr lang="en-US" sz="4000" b="1" dirty="0">
                <a:solidFill>
                  <a:srgbClr val="99FF33"/>
                </a:solidFill>
              </a:rPr>
              <a:t>THE BREAKING DOWN OF THE SERVANTS OF GOD</a:t>
            </a:r>
            <a:endParaRPr lang="en-US" sz="4000" dirty="0">
              <a:solidFill>
                <a:srgbClr val="99FF33"/>
              </a:solidFill>
            </a:endParaRPr>
          </a:p>
          <a:p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Psaume</a:t>
            </a:r>
            <a:r>
              <a:rPr lang="en-US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66:10-12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10 Car tu nous as éprouvés, ô Dieu! Tu nous as fait passer au creuset comme l'argent.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11 Tu nous as amenés dans le filet, Tu as mis sur nos reins un pesant fardeau,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12 Tu as fait monter des hommes sur nos têtes; Nous avons passé par le feu et par l'eau. Mais tu nous en as tirés pour nous donner l'abondance.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ED89B-6C47-560F-D211-EA1BA5EA2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1F757-2A1F-5962-B74C-83D149E4B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Psalm 66 :10-12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10 For You, O God, have tested us; You have refined us as silver is refined.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11 You brought us into the net; You laid affliction on our backs.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12 You have caused men to ride over our heads; We went through fire and through water; But You brought us out to rich fulfillment.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416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1E84E-D6A7-CDDF-6571-EC3D55A5D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4DC8B-0B21-1122-BB94-FDC92243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b="1" dirty="0">
                <a:solidFill>
                  <a:srgbClr val="99FF33"/>
                </a:solidFill>
                <a:latin typeface="Arial Rounded MT Bold" panose="020F0704030504030204" pitchFamily="34" charset="0"/>
              </a:rPr>
              <a:t>INTRODUCTION </a:t>
            </a:r>
            <a:endParaRPr lang="en-US" sz="4000" dirty="0">
              <a:solidFill>
                <a:srgbClr val="99FF33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Modern men have mastered the craft of breaking things down.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Some mountains have been flattened to become superhighways.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Some dense forests have been wiped out to become metropolitan cities.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People have turned some rocky terrains into sand mines.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823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84004-5BF4-53E0-F2F3-3424647B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7FDC8-8BF0-0C03-5B5F-65673A88D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Monstrous machines have been invented to master the most rigid elements of nature.</a:t>
            </a:r>
          </a:p>
          <a:p>
            <a:pPr lvl="0" algn="just"/>
            <a:r>
              <a:rPr lang="en-US" sz="44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We know how to break things down to the smallest particles.</a:t>
            </a:r>
          </a:p>
          <a:p>
            <a:pPr lvl="0" algn="just"/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We grind; we burn; we explode; we freeze in our effort to tame our environment.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879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033B-3851-042D-EC0F-5CDE45513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1AA84-C102-C29A-E883-7EA52A8D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Although we gravely misuse the dominion that God has given us over the physical world, but we act within the compass of our jurisdiction over the earthly realm. 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When we consider the lives of the most prominent servants of God, we see that they all had to go to a breaking down process before they could be useful to God</a:t>
            </a:r>
            <a:r>
              <a:rPr lang="en-US" dirty="0">
                <a:solidFill>
                  <a:srgbClr val="99FF33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133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82146-E304-DE59-6EE1-78A6417C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B223D-5926-955C-3EB3-24934B629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When we consider biblical characters like Noah, Job, Abraham, Isaac, Jacob, Joseph, Moses, Joshua, Samuel and David, just to name a few;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We see that they all had to go through the rigid breaking down process in God’s school of formation before they were entrusted the tasks tagged to their destiny.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2838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AD0B3-8CAD-6D94-A33B-A47AD3589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6CFF7-1AEB-54F1-7E22-F348685B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Tests of authentication of the true servants of God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In Hebrew 11 we read of some of the trials some of the saints had had to go through to make it to God’s hall of fame.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kingdom of God is made of tested and refined people.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God continues to use different moldings measures in order to shape us to his will.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9946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4A858-20DC-CC17-4336-00F4FA0EC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D9681-97C8-0594-FB2A-D21B72FDD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Because of the presence of sin in our lives, we naturally resist the molding and reshaping of God in favor for our own will. 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Those who are in covenant with God have sacrificed their wills on the altar on the day of conversion. 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Getting saved is like coming from the wild; the job of the Holy Spirit is to tame us to behave in the likeness of Jesus Christ.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70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796F-FE77-28D0-3C15-D09F65C40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267D-D882-1A92-5A4C-A7872B1A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5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God has no use for those who refuse to be remade. </a:t>
            </a:r>
          </a:p>
          <a:p>
            <a:pPr lvl="0" algn="just"/>
            <a:r>
              <a:rPr lang="en-US" sz="5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He who is unable to sustain the breaking down process of God cannot hope to do effective and lasting works for God.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9144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63A-2E69-D2AA-0882-191339131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4C9C-1B52-11B1-7B9B-932660B10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Pride, envy, arrogance, short circuit, discouragement, jealousy, look warm, faking, self-interest, self-promotion, </a:t>
            </a:r>
            <a:r>
              <a:rPr lang="en-US" sz="48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are the common pitfalls for those who escape the breaking down process of God.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104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BA0A-26DC-9211-040F-9BCA49671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5ED6-5019-EECA-123C-990E18FC5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Many eager candidates have failed right in the training camp of God.</a:t>
            </a:r>
          </a:p>
          <a:p>
            <a:pPr lvl="0" algn="just"/>
            <a:r>
              <a:rPr lang="en-US" sz="48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There is a staggering number of pastors leaving the ministry in the last few years.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130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DBA9-BFD3-A0DB-931B-A1542E84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E76CD-1828-BF0C-3F68-85D572E01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THE BREAKING DOWN PROCESS </a:t>
            </a:r>
            <a:endParaRPr lang="en-US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Ps 66:10 Car tu nous as éprouvés, ô Dieu! Tu nous as fait passer au creuset comme l'argent.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11 Tu nous as amenés dans le filet, Tu as mis sur nos reins un pesant fardeau, </a:t>
            </a:r>
            <a:endParaRPr lang="en-US" sz="3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12 Tu as fait monter des hommes sur nos têtes; Nous avons passé par le feu et par l'eau. Mais tu nous en as tirés pour nous donner l'abondance.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80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1DE4-A924-A767-4D71-ED2E7A93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D20D3-74B8-C0AA-1D13-41242E06C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Ps 66:10-12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For You, O God, have tested us; You have refined us as silver is refined.</a:t>
            </a:r>
          </a:p>
          <a:p>
            <a:pPr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11 You brought us into the net; You laid affliction on our backs.</a:t>
            </a:r>
          </a:p>
          <a:p>
            <a:pPr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12 You have caused men to ride over our heads; We went through fire and through water; But You brought us out to rich fulfillment. </a:t>
            </a:r>
          </a:p>
        </p:txBody>
      </p:sp>
    </p:spTree>
    <p:extLst>
      <p:ext uri="{BB962C8B-B14F-4D97-AF65-F5344CB8AC3E}">
        <p14:creationId xmlns:p14="http://schemas.microsoft.com/office/powerpoint/2010/main" val="33030541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A0FBF-424E-1F17-C359-EFBE0F84E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24A5B-7971-ADC2-66DE-29DA49B40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God has no need for soft and fearful soldiers.</a:t>
            </a:r>
          </a:p>
          <a:p>
            <a:pPr lvl="0" algn="just"/>
            <a:r>
              <a:rPr lang="en-US" sz="4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God trains his own for the worse case scenarios against the devil. </a:t>
            </a:r>
          </a:p>
          <a:p>
            <a:pPr lvl="0" algn="just"/>
            <a:r>
              <a:rPr lang="en-US" sz="4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 Psalm 66 we see that it pleases God to let his saints go through hardships before they experience a breakthrough in life.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5896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9A2F-2442-217F-6EB2-57C5D740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9366E-D627-D081-FF47-02FDF4C33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That includes the wrongs that you have endured from others. 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That includes even the mistakes that you have made.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Sometimes God allows you to make certain mistakes early in life to afford you the exposure of the consequences of sin.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96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6E9C1-432C-9B5C-570D-F92549DA9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02474-A083-4D15-1C3B-914D011FD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man destined to be rich may know abject poverty in the morning of his life.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Some of the most successful people have had very humble beginnings. </a:t>
            </a: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La 3:26-32 Il est bon d'attendre en silence Le secours de l'Éternel.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931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FDC08-82D4-DA8A-12B8-5B4EE5DB6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F378-5911-4CD8-BEE9-ED84DFE98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27 Il est bon pour l'homme De porter le joug dans sa jeunesse.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28 Il se tiendra solitaire et silencieux, Parce que l'Éternel le lui impose; 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29 Il mettra sa bouche dans la poussière, Sans perdre toute espérance;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376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51AA-F19F-0078-43C5-1259A44E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3804C-7A9E-2389-95A9-D043BFDF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30 Il présentera la joue à celui qui le frappe, Il se rassasiera d'opprobres.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31 Car le Seigneur Ne rejette pas à toujours. 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32 Mais, lorsqu'il afflige, Il a compassion selon sa grande miséricorde;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201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1D6CA-24BE-49C6-7549-8950AE043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69270-07B9-348C-2DF8-25B6D3498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Moses had to be raised in the palace of the Pharaoh so that he could be exposed to all the mysteries and all the knowledge and the splendor of Egypt.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Moses had to know the depth of sin in order to become the legislator of righteousness.</a:t>
            </a:r>
          </a:p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Joseph had to know what slavery was like before God could elevate him to dignity. 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022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D0BAC-E703-9A98-7673-EBF8CD2E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EB7FC-64FB-BD75-F63B-BF1183726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David has had to take many classes and exams from God’s school of formation before being admitted king and guardian of the nation of Israel.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Gideon had to experience an existential meltdown before he could enter to his destiny as a mighty man of valor before God.</a:t>
            </a:r>
          </a:p>
        </p:txBody>
      </p:sp>
    </p:spTree>
    <p:extLst>
      <p:ext uri="{BB962C8B-B14F-4D97-AF65-F5344CB8AC3E}">
        <p14:creationId xmlns:p14="http://schemas.microsoft.com/office/powerpoint/2010/main" val="2036154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4424-E3AB-EF4E-69F0-093AE8D84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9A5D1-94D4-2C1A-458D-F31EDEDB2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Paul had to be so hateful of Christians before becoming the pioneer in the advancement of the gospel.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Before one is fit for God’s service, he must go through the most enduring process.</a:t>
            </a:r>
          </a:p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Your motives, your actions, your thoughts, your emotions must all aligned to God’s will.</a:t>
            </a:r>
          </a:p>
        </p:txBody>
      </p:sp>
    </p:spTree>
    <p:extLst>
      <p:ext uri="{BB962C8B-B14F-4D97-AF65-F5344CB8AC3E}">
        <p14:creationId xmlns:p14="http://schemas.microsoft.com/office/powerpoint/2010/main" val="23953663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C9FD7-65EF-F151-206C-983EC09D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1D45A-2D73-7860-3492-C4D1879C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be tested; you will be tempted; you will be persecuted; and you will have to fight discouragement.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You will have to submit your will to God’s will.</a:t>
            </a:r>
          </a:p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have to stand alone at times. 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You will have to forgive others again and again, and again.</a:t>
            </a:r>
          </a:p>
        </p:txBody>
      </p:sp>
    </p:spTree>
    <p:extLst>
      <p:ext uri="{BB962C8B-B14F-4D97-AF65-F5344CB8AC3E}">
        <p14:creationId xmlns:p14="http://schemas.microsoft.com/office/powerpoint/2010/main" val="5379218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B4A64-0853-6760-9A1E-189A1C2BE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DB970-40DF-DA67-6681-A30C3A035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have to tame your flesh and learn to walk uprightly before God. 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Without the breaking down of God, there’s no guaranty that one will be able to sustain all that life will be throwing at them in the battlefield. </a:t>
            </a:r>
          </a:p>
        </p:txBody>
      </p:sp>
    </p:spTree>
    <p:extLst>
      <p:ext uri="{BB962C8B-B14F-4D97-AF65-F5344CB8AC3E}">
        <p14:creationId xmlns:p14="http://schemas.microsoft.com/office/powerpoint/2010/main" val="329221892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5515A-346A-18D6-198D-05BB8D00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CA75-855D-D650-AE48-BCA7C7682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GOD THE POTTER RESHAPES OUR LIVES FOR SECONDARY PURPOSES WHEN NEEDED</a:t>
            </a:r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There are times when we fail so miserably to qualify for the task that God had initially planned for us.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Like the potter with the defected clay, God is busy reshaping many of us for a secondary usage.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08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7890-EF95-6306-2218-2E8FEFA4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84DFE-1900-CAEE-BAE6-6A2B59A1D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Jérémie 18:1-6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 ¶ La parole qui fut adressée à Jérémie de la part de l'Éternel, en ces mots: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2 Lève-toi, et descends dans la maison du potier; Là, je te ferai entendre mes paroles.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3 Je descendis dans la maison du potier, Et voici, il travaillait sur un tour.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260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67B8-0079-429E-38FC-54079383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D31D7-CEFE-DF1A-74A5-2AC9B5633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4 Le vase qu'il faisait ne réussit pas, Comme il arrive à l'argile dans la main du potier; </a:t>
            </a:r>
            <a:r>
              <a:rPr lang="fr-FR" sz="4400" u="sng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Il en refit un autre vase, Tel qu'il trouva bon de le faire. 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5 Et la parole de l'Éternel me fut adressée, en ces mots: 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165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B6000-FBAD-8CB0-7F70-FFCFE85C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642E3-98AF-C599-1D15-AE53A673D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6 Ne puis-je pas agir envers vous comme ce potier, maison d'Israël? Dit l'Éternel. Voici, comme l'argile est dans la main du potier, Ainsi vous êtes dans ma main, maison d'Israël!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God has both an initial and several secondary plans for everyone’s life.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5074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3D78-4736-0415-200D-FDC88E316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DC8F7-D9F9-B342-A8DC-693327BA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 initial plan is the highest and the most rewarding plan that God bestowed on a person before his or her birth.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initial plan of God in one’s life is like the first E.T.A. from a GPS when taking a long trip.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 GPS calculates distances, speed limit, ideal weather, traffic lights and non-stop driving to give you the first estimated time of arrival.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38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FC24-2EBF-6214-A546-FF56162E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63004-90C1-CE31-AC08-D8D1EF9BD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What the GPS cannot control is the actual driving conditions like: detours, unforeseen traffic delays, adverse weather conditions, tiredness, breakdown, fueling, accidents, laziness, construction delay, etc. 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As you continue the trip, the ETA keeps on changing.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26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D2CB8-165C-ACA7-EC85-8DF89F54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F5AD8-DDB7-A51D-D659-3D3643881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If you get lost, the GPS writes you another route plan.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If you don’t want to pay tolls, the GPS will write you another route plan.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If you don’t want to use highways, the GPS will write you another route.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Each route plan will affect the ETA.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397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43CE-382E-3B5B-2E80-5FEC775C8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27AB-1E00-5D4F-0EE9-6A504E432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places us on earth with an ETA for everything He wished for us to accomplish.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When we fail to reach our destination on God’s estimated time, it is always driver error.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Satan is very active to distract people from the original route plan of God.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216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4FC11-4101-6046-C062-D47B0D59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17E3-CCBF-0515-5E71-A33FD220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Very few in this world are on the original course that God had intended for them.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 litany of other reasons may have caused God the potter to move to plan B with us the clay.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We are not here to discuss yours or my failure.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77179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A17F-5278-C775-A40C-025E52E6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62736-08EA-8FC6-A3D9-6051A7A6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This room is full of people who are on plan B, or plan C, or plan Z with God.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God the good potter is very creative. 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the good potter has no intention to waste you and me the clay.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There is always another object the good potter can use the clay for.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502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552D-7180-E4F9-5A83-03A976CB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0704A-B10D-B26D-291B-345B7C98A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Ask God to make something out of you. Ask God not throw you away.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You must be very humble at this point. Forget about the original plan.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Accept the fact that you are at fault in God’s having to do all kinds of gymnastics to draft a plan B for your life.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0473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D0119-714C-BC98-5811-9691F050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A781F-B319-8308-DFBD-9B7211F15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Come to God like the prodigal son returned to his daddy’s house with no sense of merit.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Come to God with a humble attitude while acknowledging your unworthiness for a second consideration.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 secret is the fact that God cannot and will not despise a contrite heart.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170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F012-D9E2-BDD5-6CBD-483A429F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BBBEF-0798-D90E-131B-A5080CD8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Ps 51:17 (51:19) </a:t>
            </a: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Les sacrifices qui sont agréables à Dieu, c'est un esprit brisé: O Dieu! tu ne dédaignes pas un cœur brisé et contrit. 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17 The sacrifices of God are a broken spirit, A broken and a contrite heart-These, O God, You will not despise.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303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F1AB1-0ADE-DFC8-B368-B2DFDCAC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B51A4-664B-9C5E-33BD-E9FDABF26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is a master craftsman; He can make the most eloquent piece of art from broken and rough clays. </a:t>
            </a:r>
          </a:p>
          <a:p>
            <a:pPr lvl="0" algn="just"/>
            <a:r>
              <a:rPr lang="en-US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God can turn ashes into beauty.</a:t>
            </a:r>
          </a:p>
          <a:p>
            <a:pPr lvl="0" algn="just"/>
            <a:r>
              <a:rPr lang="en-US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Forget about what you could have been; enjoy what God is making of you now.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727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F6F8-5F7D-64CA-A79F-8CE99CDC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DF56B-6A9F-0DC0-7F9A-9611C86F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CONCLUSION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Whether you are on God’s original plan or in the last plan in the book, be thankful that you are in God’s hands.</a:t>
            </a:r>
          </a:p>
          <a:p>
            <a:pPr lvl="0"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Watch out for sin. Watch out for spiritual pride. Watch out for arrogance.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170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33EE-62A5-3852-C67C-81FDB16A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7489C-CDF4-24C9-A289-F802E0081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 thankful, and be humble. Make the best of your second chance.</a:t>
            </a:r>
          </a:p>
          <a:p>
            <a:pPr lvl="0"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Make sure to catch all the heavenly rewards you can with the vessel that God makes of you whether original of secondary. </a:t>
            </a:r>
          </a:p>
          <a:p>
            <a:pPr lvl="0" algn="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Amen!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670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200"/>
            <a:ext cx="9144000" cy="1981200"/>
          </a:xfrm>
          <a:solidFill>
            <a:srgbClr val="660066"/>
          </a:solidFill>
        </p:spPr>
        <p:txBody>
          <a:bodyPr>
            <a:noAutofit/>
          </a:bodyPr>
          <a:lstStyle/>
          <a:p>
            <a:pPr algn="ctr"/>
            <a:r>
              <a:rPr lang="en-US" sz="8800" dirty="0">
                <a:solidFill>
                  <a:schemeClr val="bg1"/>
                </a:solidFill>
              </a:rPr>
              <a:t>SAINTE CÈNE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sz="2800" b="1">
                <a:solidFill>
                  <a:srgbClr val="C00000"/>
                </a:solidFill>
                <a:latin typeface="Arial Rounded MT Bold" pitchFamily="34" charset="0"/>
              </a:rPr>
              <a:t>1</a:t>
            </a:r>
            <a:br>
              <a:rPr lang="fr-CA" sz="280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000">
                <a:solidFill>
                  <a:schemeClr val="tx1"/>
                </a:solidFill>
                <a:latin typeface="Arial Rounded MT Bold" pitchFamily="34" charset="0"/>
              </a:rPr>
              <a:t>Mon corps, mon cœur, mon âme</a:t>
            </a:r>
            <a:br>
              <a:rPr lang="fr-CA" sz="400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000">
                <a:solidFill>
                  <a:schemeClr val="tx1"/>
                </a:solidFill>
                <a:latin typeface="Arial Rounded MT Bold" pitchFamily="34" charset="0"/>
              </a:rPr>
              <a:t>Ne m'appartiennent plus;</a:t>
            </a:r>
            <a:br>
              <a:rPr lang="fr-CA" sz="400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000">
                <a:solidFill>
                  <a:schemeClr val="tx1"/>
                </a:solidFill>
                <a:latin typeface="Arial Rounded MT Bold" pitchFamily="34" charset="0"/>
              </a:rPr>
              <a:t>Ton amour les réclames;</a:t>
            </a:r>
            <a:br>
              <a:rPr lang="fr-CA" sz="400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000">
                <a:solidFill>
                  <a:schemeClr val="tx1"/>
                </a:solidFill>
                <a:latin typeface="Arial Rounded MT Bold" pitchFamily="34" charset="0"/>
              </a:rPr>
              <a:t>Ils sont à toi, Jésus!</a:t>
            </a:r>
            <a:endParaRPr lang="en-US" sz="400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CA" sz="4000" b="1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br>
              <a:rPr lang="fr-CA" sz="400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000" b="1">
                <a:solidFill>
                  <a:srgbClr val="7030A0"/>
                </a:solidFill>
                <a:latin typeface="Arial Rounded MT Bold" pitchFamily="34" charset="0"/>
              </a:rPr>
              <a:t>Reçois mon sacrifice,</a:t>
            </a:r>
            <a:br>
              <a:rPr lang="fr-CA" sz="400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000" b="1">
                <a:solidFill>
                  <a:srgbClr val="7030A0"/>
                </a:solidFill>
                <a:latin typeface="Arial Rounded MT Bold" pitchFamily="34" charset="0"/>
              </a:rPr>
              <a:t>Il est sur mon autel!</a:t>
            </a:r>
            <a:br>
              <a:rPr lang="fr-CA" sz="400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000" b="1">
                <a:solidFill>
                  <a:srgbClr val="7030A0"/>
                </a:solidFill>
                <a:latin typeface="Arial Rounded MT Bold" pitchFamily="34" charset="0"/>
              </a:rPr>
              <a:t>Esprit, Esprit, descends!</a:t>
            </a:r>
            <a:br>
              <a:rPr lang="fr-CA" sz="400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000" b="1">
                <a:solidFill>
                  <a:srgbClr val="7030A0"/>
                </a:solidFill>
                <a:latin typeface="Arial Rounded MT Bold" pitchFamily="34" charset="0"/>
              </a:rPr>
              <a:t>J'attends le feu du ciel.</a:t>
            </a:r>
            <a:endParaRPr lang="en-US" sz="40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sz="2800" b="1" dirty="0">
                <a:solidFill>
                  <a:srgbClr val="C00000"/>
                </a:solidFill>
                <a:latin typeface="Arial Rounded MT Bold" pitchFamily="34" charset="0"/>
              </a:rPr>
              <a:t>2</a:t>
            </a:r>
            <a:br>
              <a:rPr lang="fr-CA" sz="28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En toi je me confie,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Je m'abandonne à Toi;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Ton sang me purifie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Et ta grâce est ma Loi.</a:t>
            </a:r>
            <a:endParaRPr lang="en-US" sz="4400" dirty="0">
              <a:solidFill>
                <a:schemeClr val="tx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fr-CA" sz="4400" b="1" dirty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Reçois mon sacrifice,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Il est sur mon autel!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Esprit, Esprit, descends!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J'attends le feu du ciel.</a:t>
            </a:r>
            <a:endParaRPr lang="en-US" sz="44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sz="2800" b="1" dirty="0">
                <a:solidFill>
                  <a:srgbClr val="C00000"/>
                </a:solidFill>
                <a:latin typeface="Arial Rounded MT Bold" pitchFamily="34" charset="0"/>
              </a:rPr>
              <a:t>3</a:t>
            </a:r>
            <a:br>
              <a:rPr lang="fr-CA" sz="28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Consacre mon offrande,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Mets ton sceau sur mon cœur!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Le sceau que je demande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  <a:t>C'est ton Esprit, Seigneur.</a:t>
            </a:r>
          </a:p>
          <a:p>
            <a:pPr marL="0" indent="0" algn="ctr">
              <a:buNone/>
            </a:pPr>
            <a:r>
              <a:rPr lang="fr-CA" sz="4400" b="1" dirty="0">
                <a:solidFill>
                  <a:srgbClr val="C00000"/>
                </a:solidFill>
                <a:latin typeface="Arial Rounded MT Bold" pitchFamily="34" charset="0"/>
              </a:rPr>
              <a:t>[Refrain]</a:t>
            </a:r>
            <a:br>
              <a:rPr lang="fr-CA" sz="44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Reçois mon sacrifice,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Il est sur mon autel!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Esprit, Esprit, descends!</a:t>
            </a:r>
            <a:br>
              <a:rPr lang="fr-CA" sz="4400" dirty="0">
                <a:solidFill>
                  <a:srgbClr val="7030A0"/>
                </a:solidFill>
                <a:latin typeface="Arial Rounded MT Bold" pitchFamily="34" charset="0"/>
              </a:rPr>
            </a:br>
            <a:r>
              <a:rPr lang="fr-CA" sz="4400" b="1" dirty="0">
                <a:solidFill>
                  <a:srgbClr val="7030A0"/>
                </a:solidFill>
                <a:latin typeface="Arial Rounded MT Bold" pitchFamily="34" charset="0"/>
              </a:rPr>
              <a:t>J'attends le feu du ciel.</a:t>
            </a:r>
            <a:endParaRPr lang="en-US" sz="4400" dirty="0">
              <a:solidFill>
                <a:srgbClr val="7030A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28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ctr"/>
            <a:r>
              <a:rPr lang="fr-FR" sz="3200" b="1" dirty="0"/>
              <a:t>1 Corinthiens 11: 23-34</a:t>
            </a:r>
            <a:endParaRPr lang="en-US" sz="3200" dirty="0"/>
          </a:p>
          <a:p>
            <a:pPr algn="just">
              <a:buNone/>
            </a:pPr>
            <a:r>
              <a:rPr lang="fr-FR" sz="3600" b="1" dirty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23 ¶ Car j'ai reçu du Seigneur ce que je vous ai enseigné; c'est que le Seigneur Jésus, dans la nuit où il fut livré, prit du pain,</a:t>
            </a:r>
            <a:endParaRPr lang="en-US" sz="3600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24 et, après avoir rendu grâces, le rompit, et dit: Ceci est mon corps, qui est rompu pour vous; faites ceci en mémoire de moi.</a:t>
            </a:r>
            <a:endParaRPr lang="en-US" sz="3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>
              <a:buNone/>
            </a:pPr>
            <a:r>
              <a:rPr lang="fr-FR" sz="3600" b="1" dirty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25 De même, après avoir soupé, il prit la coupe, et dit: Cette coupe est la nouvelle alliance en mon sang; faites ceci en mémoire de moi toutes les fois que vous en boirez.</a:t>
            </a:r>
            <a:endParaRPr lang="en-US" sz="3600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400" b="1" dirty="0">
                <a:solidFill>
                  <a:srgbClr val="660066"/>
                </a:solidFill>
                <a:latin typeface="Arial Rounded MT Bold" pitchFamily="34" charset="0"/>
              </a:rPr>
              <a:t>26 Car toutes les fois que vous mangez ce pain et que vous buvez cette coupe, vous annoncez la mort du Seigneur, jusqu'à ce qu'il vienne.</a:t>
            </a:r>
            <a:endParaRPr lang="en-US" sz="4400" dirty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>
                <a:latin typeface="Arial Rounded MT Bold" pitchFamily="34" charset="0"/>
              </a:rPr>
              <a:t> 27 C'est pourquoi celui qui mangera le pain ou boira la coupe du Seigneur indignement, sera coupable envers le corps et le sang du Seigneur.</a:t>
            </a:r>
            <a:endParaRPr lang="en-US" sz="4400" dirty="0">
              <a:latin typeface="Arial Rounded MT Bold" pitchFamily="34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/>
          </a:bodyPr>
          <a:lstStyle/>
          <a:p>
            <a:pPr algn="just"/>
            <a:r>
              <a:rPr lang="fr-FR" sz="4400" b="1" dirty="0">
                <a:solidFill>
                  <a:srgbClr val="660066"/>
                </a:solidFill>
                <a:latin typeface="Arial Rounded MT Bold" pitchFamily="34" charset="0"/>
              </a:rPr>
              <a:t>28 Que chacun donc s'éprouve soi-même, et qu'ainsi il mange du pain et boive de la coupe;</a:t>
            </a:r>
            <a:endParaRPr lang="en-US" sz="4400" dirty="0">
              <a:solidFill>
                <a:srgbClr val="660066"/>
              </a:solidFill>
              <a:latin typeface="Arial Rounded MT Bold" pitchFamily="34" charset="0"/>
            </a:endParaRPr>
          </a:p>
          <a:p>
            <a:pPr algn="just"/>
            <a:r>
              <a:rPr lang="fr-FR" sz="4400" b="1" dirty="0">
                <a:latin typeface="Arial Rounded MT Bold" pitchFamily="34" charset="0"/>
              </a:rPr>
              <a:t> 29 car celui qui mange et boit sans discerner le corps du Seigneur, mange et boit un jugement contre lui-même.</a:t>
            </a:r>
            <a:endParaRPr lang="en-US" sz="4400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4000" b="1" dirty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30 C'est pour cela qu'il y a parmi vous beaucoup d'infirmes et de malades, et qu'un grand nombre sont morts.</a:t>
            </a:r>
            <a:endParaRPr lang="en-US" sz="4000" dirty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31 Si nous nous jugions nous-mêmes, nous ne serions pas jugés.</a:t>
            </a:r>
            <a:endParaRPr lang="en-US" sz="4000" dirty="0"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000" b="1" dirty="0">
                <a:solidFill>
                  <a:srgbClr val="660066"/>
                </a:solidFill>
                <a:latin typeface="Arial Rounded MT Bold" pitchFamily="34" charset="0"/>
                <a:ea typeface="Arial Unicode MS" pitchFamily="34" charset="-128"/>
                <a:cs typeface="Arial Unicode MS" pitchFamily="34" charset="-128"/>
              </a:rPr>
              <a:t> 32 Mais quand nous sommes jugés, nous sommes châtiés par le Seigneur, afin que nous ne soyons pas condamnés avec le monde.</a:t>
            </a:r>
            <a:endParaRPr lang="en-US" sz="4000" dirty="0">
              <a:solidFill>
                <a:srgbClr val="660066"/>
              </a:solidFill>
              <a:latin typeface="Arial Rounded MT Bold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686800" cy="655320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4400" b="1" dirty="0">
                <a:solidFill>
                  <a:srgbClr val="66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Ainsi, mes frères, lorsque vous vous réunissez pour le repas, attendez-vous les uns les autres.</a:t>
            </a:r>
            <a:endParaRPr lang="en-US" sz="4400" b="1" dirty="0">
              <a:solidFill>
                <a:srgbClr val="660066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fr-FR" sz="4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34 Si quelqu'un a faim, qu'il mange chez lui, afin que vous ne vous réunissiez pas pour attirer un jugement sur vous. Je réglerai les autres choses quand je serai arrivé.</a:t>
            </a:r>
            <a:endParaRPr lang="en-US" sz="4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NEW ONES 2013 2014 05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55 </a:t>
            </a:r>
            <a:r>
              <a:rPr lang="en-US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chan</a:t>
            </a: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desperans</a:t>
            </a: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/ </a:t>
            </a:r>
            <a:r>
              <a:rPr lang="en-US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sak</a:t>
            </a: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 ka pap lave </a:t>
            </a:r>
            <a:r>
              <a:rPr lang="en-US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peche’m</a:t>
            </a:r>
            <a:endParaRPr lang="en-US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1 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Sa-k </a:t>
            </a:r>
            <a:r>
              <a:rPr lang="fr-FR" sz="4000" dirty="0" err="1">
                <a:latin typeface="Arial Rounded MT Bold" panose="020F0704030504030204" pitchFamily="34" charset="0"/>
              </a:rPr>
              <a:t>kapab</a:t>
            </a:r>
            <a:r>
              <a:rPr lang="fr-FR" sz="4000" dirty="0">
                <a:latin typeface="Arial Rounded MT Bold" panose="020F0704030504030204" pitchFamily="34" charset="0"/>
              </a:rPr>
              <a:t> lave </a:t>
            </a:r>
            <a:r>
              <a:rPr lang="fr-FR" sz="4000" dirty="0" err="1">
                <a:latin typeface="Arial Rounded MT Bold" panose="020F0704030504030204" pitchFamily="34" charset="0"/>
              </a:rPr>
              <a:t>peche</a:t>
            </a:r>
            <a:r>
              <a:rPr lang="fr-FR" sz="4000" dirty="0">
                <a:latin typeface="Arial Rounded MT Bold" panose="020F0704030504030204" pitchFamily="34" charset="0"/>
              </a:rPr>
              <a:t>-m 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Angnin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latin typeface="Arial Rounded MT Bold" panose="020F0704030504030204" pitchFamily="34" charset="0"/>
              </a:rPr>
              <a:t> san </a:t>
            </a:r>
            <a:r>
              <a:rPr lang="fr-FR" sz="4000" dirty="0" err="1">
                <a:latin typeface="Arial Rounded MT Bold" panose="020F0704030504030204" pitchFamily="34" charset="0"/>
              </a:rPr>
              <a:t>Jezu</a:t>
            </a:r>
            <a:r>
              <a:rPr lang="fr-FR" sz="4000" dirty="0">
                <a:latin typeface="Arial Rounded MT Bold" panose="020F0704030504030204" pitchFamily="34" charset="0"/>
              </a:rPr>
              <a:t> Kri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Sa-k </a:t>
            </a:r>
            <a:r>
              <a:rPr lang="fr-FR" sz="4000" dirty="0" err="1">
                <a:latin typeface="Arial Rounded MT Bold" panose="020F0704030504030204" pitchFamily="34" charset="0"/>
              </a:rPr>
              <a:t>kapab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geri</a:t>
            </a:r>
            <a:r>
              <a:rPr lang="fr-FR" sz="4000" dirty="0">
                <a:latin typeface="Arial Rounded MT Bold" panose="020F0704030504030204" pitchFamily="34" charset="0"/>
              </a:rPr>
              <a:t> tout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-m 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Angnin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latin typeface="Arial Rounded MT Bold" panose="020F0704030504030204" pitchFamily="34" charset="0"/>
              </a:rPr>
              <a:t> san </a:t>
            </a:r>
            <a:r>
              <a:rPr lang="fr-FR" sz="4000" dirty="0" err="1">
                <a:latin typeface="Arial Rounded MT Bold" panose="020F0704030504030204" pitchFamily="34" charset="0"/>
              </a:rPr>
              <a:t>Jezu</a:t>
            </a:r>
            <a:r>
              <a:rPr lang="fr-FR" sz="4000" dirty="0">
                <a:latin typeface="Arial Rounded MT Bold" panose="020F0704030504030204" pitchFamily="34" charset="0"/>
              </a:rPr>
              <a:t> Kri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Kè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San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chè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lò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Ki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ouete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-m 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lanmò</a:t>
            </a:r>
            <a:endParaRPr lang="fr-FR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pouin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lòt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sous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ankò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Angnin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san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Jezu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Kri!</a:t>
            </a: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2E8B0-2073-A151-147A-1F109E612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F2478-5457-6B75-3DD9-2D7D45634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2</a:t>
            </a: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Pou </a:t>
            </a:r>
            <a:r>
              <a:rPr lang="fr-FR" sz="3600" dirty="0" err="1">
                <a:latin typeface="Arial Rounded MT Bold" panose="020F0704030504030204" pitchFamily="34" charset="0"/>
              </a:rPr>
              <a:t>padon</a:t>
            </a:r>
            <a:r>
              <a:rPr lang="fr-FR" sz="3600" dirty="0"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latin typeface="Arial Rounded MT Bold" panose="020F0704030504030204" pitchFamily="34" charset="0"/>
              </a:rPr>
              <a:t> sa </a:t>
            </a:r>
            <a:r>
              <a:rPr lang="fr-FR" sz="3600" dirty="0" err="1">
                <a:latin typeface="Arial Rounded MT Bold" panose="020F0704030504030204" pitchFamily="34" charset="0"/>
              </a:rPr>
              <a:t>mouin</a:t>
            </a:r>
            <a:r>
              <a:rPr lang="fr-FR" sz="3600" dirty="0"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latin typeface="Arial Rounded MT Bold" panose="020F0704030504030204" pitchFamily="34" charset="0"/>
              </a:rPr>
              <a:t>oue</a:t>
            </a:r>
            <a:r>
              <a:rPr lang="fr-FR" sz="3600" dirty="0">
                <a:latin typeface="Arial Rounded MT Bold" panose="020F0704030504030204" pitchFamily="34" charset="0"/>
              </a:rPr>
              <a:t> ?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 err="1">
                <a:latin typeface="Arial Rounded MT Bold" panose="020F0704030504030204" pitchFamily="34" charset="0"/>
              </a:rPr>
              <a:t>Angnin</a:t>
            </a:r>
            <a:r>
              <a:rPr lang="fr-FR" sz="3600" dirty="0"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latin typeface="Arial Rounded MT Bold" panose="020F0704030504030204" pitchFamily="34" charset="0"/>
              </a:rPr>
              <a:t>pase</a:t>
            </a:r>
            <a:r>
              <a:rPr lang="fr-FR" sz="3600" dirty="0">
                <a:latin typeface="Arial Rounded MT Bold" panose="020F0704030504030204" pitchFamily="34" charset="0"/>
              </a:rPr>
              <a:t> san </a:t>
            </a:r>
            <a:r>
              <a:rPr lang="fr-FR" sz="3600" dirty="0" err="1">
                <a:latin typeface="Arial Rounded MT Bold" panose="020F0704030504030204" pitchFamily="34" charset="0"/>
              </a:rPr>
              <a:t>Jezu</a:t>
            </a:r>
            <a:r>
              <a:rPr lang="fr-FR" sz="3600" dirty="0">
                <a:latin typeface="Arial Rounded MT Bold" panose="020F0704030504030204" pitchFamily="34" charset="0"/>
              </a:rPr>
              <a:t> Kri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Pou </a:t>
            </a:r>
            <a:r>
              <a:rPr lang="fr-FR" sz="3600" dirty="0" err="1">
                <a:latin typeface="Arial Rounded MT Bold" panose="020F0704030504030204" pitchFamily="34" charset="0"/>
              </a:rPr>
              <a:t>netoye</a:t>
            </a:r>
            <a:r>
              <a:rPr lang="fr-FR" sz="3600" dirty="0">
                <a:latin typeface="Arial Rounded MT Bold" panose="020F0704030504030204" pitchFamily="34" charset="0"/>
              </a:rPr>
              <a:t>-m sa-m mande ?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Arial Rounded MT Bold" panose="020F0704030504030204" pitchFamily="34" charset="0"/>
              </a:rPr>
              <a:t>Angnin</a:t>
            </a:r>
            <a:r>
              <a:rPr lang="en-US" sz="3600" dirty="0"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latin typeface="Arial Rounded MT Bold" panose="020F0704030504030204" pitchFamily="34" charset="0"/>
              </a:rPr>
              <a:t>pase</a:t>
            </a:r>
            <a:r>
              <a:rPr lang="en-US" sz="3600" dirty="0"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latin typeface="Arial Rounded MT Bold" panose="020F0704030504030204" pitchFamily="34" charset="0"/>
              </a:rPr>
              <a:t>san</a:t>
            </a:r>
            <a:r>
              <a:rPr lang="en-US" sz="3600" dirty="0"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latin typeface="Arial Rounded MT Bold" panose="020F0704030504030204" pitchFamily="34" charset="0"/>
              </a:rPr>
              <a:t>Jezu</a:t>
            </a:r>
            <a:r>
              <a:rPr lang="en-US" sz="3600" dirty="0">
                <a:latin typeface="Arial Rounded MT Bold" panose="020F0704030504030204" pitchFamily="34" charset="0"/>
              </a:rPr>
              <a:t> Kri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Kè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San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chè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lò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Ki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ouete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-m nan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lanmò</a:t>
            </a:r>
            <a:endParaRPr lang="fr-FR" sz="36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pouin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lòt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sous </a:t>
            </a:r>
            <a:r>
              <a:rPr lang="fr-FR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ankò</a:t>
            </a:r>
            <a:r>
              <a:rPr lang="fr-FR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,</a:t>
            </a:r>
            <a:endParaRPr lang="en-US" sz="36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Angnin</a:t>
            </a:r>
            <a:r>
              <a:rPr lang="en-US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en-US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san</a:t>
            </a:r>
            <a:r>
              <a:rPr lang="en-US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6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Jezu</a:t>
            </a:r>
            <a:r>
              <a:rPr lang="en-US" sz="36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Kri!</a:t>
            </a:r>
          </a:p>
        </p:txBody>
      </p:sp>
    </p:spTree>
    <p:extLst>
      <p:ext uri="{BB962C8B-B14F-4D97-AF65-F5344CB8AC3E}">
        <p14:creationId xmlns:p14="http://schemas.microsoft.com/office/powerpoint/2010/main" val="134330540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43D46-5597-E322-0A45-B3ACD0849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F1010-5C48-B9FB-C07D-8873C623A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3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Sa-k pou </a:t>
            </a:r>
            <a:r>
              <a:rPr lang="fr-FR" sz="4000" dirty="0" err="1">
                <a:latin typeface="Arial Rounded MT Bold" panose="020F0704030504030204" pitchFamily="34" charset="0"/>
              </a:rPr>
              <a:t>peye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det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peche</a:t>
            </a:r>
            <a:r>
              <a:rPr lang="fr-FR" sz="4000" dirty="0">
                <a:latin typeface="Arial Rounded MT Bold" panose="020F0704030504030204" pitchFamily="34" charset="0"/>
              </a:rPr>
              <a:t>-m 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Angnin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latin typeface="Arial Rounded MT Bold" panose="020F0704030504030204" pitchFamily="34" charset="0"/>
              </a:rPr>
              <a:t> san </a:t>
            </a:r>
            <a:r>
              <a:rPr lang="fr-FR" sz="4000" dirty="0" err="1">
                <a:latin typeface="Arial Rounded MT Bold" panose="020F0704030504030204" pitchFamily="34" charset="0"/>
              </a:rPr>
              <a:t>Jezu</a:t>
            </a:r>
            <a:r>
              <a:rPr lang="fr-FR" sz="4000" dirty="0">
                <a:latin typeface="Arial Rounded MT Bold" panose="020F0704030504030204" pitchFamily="34" charset="0"/>
              </a:rPr>
              <a:t> Kri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Se pat bon </a:t>
            </a:r>
            <a:r>
              <a:rPr lang="fr-FR" sz="4000" dirty="0" err="1">
                <a:latin typeface="Arial Rounded MT Bold" panose="020F0704030504030204" pitchFamily="34" charset="0"/>
              </a:rPr>
              <a:t>zev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mouin</a:t>
            </a:r>
            <a:r>
              <a:rPr lang="fr-FR" sz="4000" dirty="0">
                <a:latin typeface="Arial Rounded MT Bold" panose="020F0704030504030204" pitchFamily="34" charset="0"/>
              </a:rPr>
              <a:t> te </a:t>
            </a:r>
            <a:r>
              <a:rPr lang="fr-FR" sz="4000" dirty="0" err="1">
                <a:latin typeface="Arial Rounded MT Bold" panose="020F0704030504030204" pitchFamily="34" charset="0"/>
              </a:rPr>
              <a:t>fe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latin typeface="Arial Rounded MT Bold" panose="020F0704030504030204" pitchFamily="34" charset="0"/>
              </a:rPr>
              <a:t>Angnin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pase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san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Jezu</a:t>
            </a:r>
            <a:r>
              <a:rPr lang="en-US" sz="4000" dirty="0">
                <a:latin typeface="Arial Rounded MT Bold" panose="020F0704030504030204" pitchFamily="34" charset="0"/>
              </a:rPr>
              <a:t> Kri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Kè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San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chè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lò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Ki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ouete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-m 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lanmò</a:t>
            </a:r>
            <a:endParaRPr lang="fr-FR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pouin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lòt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sous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ankò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Angnin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san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Jezu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Kri!</a:t>
            </a:r>
          </a:p>
        </p:txBody>
      </p:sp>
    </p:spTree>
    <p:extLst>
      <p:ext uri="{BB962C8B-B14F-4D97-AF65-F5344CB8AC3E}">
        <p14:creationId xmlns:p14="http://schemas.microsoft.com/office/powerpoint/2010/main" val="573988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0DA2-9A3A-DAC8-83E6-A73623D2F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3D817-FB80-4AC6-892D-64C038647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C000"/>
                </a:solidFill>
                <a:latin typeface="Arial Rounded MT Bold" panose="020F0704030504030204" pitchFamily="34" charset="0"/>
              </a:rPr>
              <a:t>4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Sa-k ban-m </a:t>
            </a:r>
            <a:r>
              <a:rPr lang="fr-FR" sz="4000" dirty="0" err="1">
                <a:latin typeface="Arial Rounded MT Bold" panose="020F0704030504030204" pitchFamily="34" charset="0"/>
              </a:rPr>
              <a:t>espuoa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ak</a:t>
            </a:r>
            <a:r>
              <a:rPr lang="fr-FR" sz="4000" dirty="0">
                <a:latin typeface="Arial Rounded MT Bold" panose="020F0704030504030204" pitchFamily="34" charset="0"/>
              </a:rPr>
              <a:t> la </a:t>
            </a:r>
            <a:r>
              <a:rPr lang="fr-FR" sz="4000" dirty="0" err="1">
                <a:latin typeface="Arial Rounded MT Bold" panose="020F0704030504030204" pitchFamily="34" charset="0"/>
              </a:rPr>
              <a:t>pe</a:t>
            </a:r>
            <a:r>
              <a:rPr lang="fr-FR" sz="4000" dirty="0">
                <a:latin typeface="Arial Rounded MT Bold" panose="020F0704030504030204" pitchFamily="34" charset="0"/>
              </a:rPr>
              <a:t> 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Angnin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latin typeface="Arial Rounded MT Bold" panose="020F0704030504030204" pitchFamily="34" charset="0"/>
              </a:rPr>
              <a:t> san </a:t>
            </a:r>
            <a:r>
              <a:rPr lang="fr-FR" sz="4000" dirty="0" err="1">
                <a:latin typeface="Arial Rounded MT Bold" panose="020F0704030504030204" pitchFamily="34" charset="0"/>
              </a:rPr>
              <a:t>Jezu</a:t>
            </a:r>
            <a:r>
              <a:rPr lang="fr-FR" sz="4000" dirty="0">
                <a:latin typeface="Arial Rounded MT Bold" panose="020F0704030504030204" pitchFamily="34" charset="0"/>
              </a:rPr>
              <a:t> Kri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Sa-k </a:t>
            </a:r>
            <a:r>
              <a:rPr lang="fr-FR" sz="4000" dirty="0" err="1">
                <a:latin typeface="Arial Rounded MT Bold" panose="020F0704030504030204" pitchFamily="34" charset="0"/>
              </a:rPr>
              <a:t>fe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justis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mouin</a:t>
            </a:r>
            <a:r>
              <a:rPr lang="fr-FR" sz="4000" dirty="0">
                <a:latin typeface="Arial Rounded MT Bold" panose="020F0704030504030204" pitchFamily="34" charset="0"/>
              </a:rPr>
              <a:t> ase 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latin typeface="Arial Rounded MT Bold" panose="020F0704030504030204" pitchFamily="34" charset="0"/>
              </a:rPr>
              <a:t>Angnin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pase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san</a:t>
            </a:r>
            <a:r>
              <a:rPr lang="en-US" sz="4000" dirty="0"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latin typeface="Arial Rounded MT Bold" panose="020F0704030504030204" pitchFamily="34" charset="0"/>
              </a:rPr>
              <a:t>Jezu</a:t>
            </a:r>
            <a:r>
              <a:rPr lang="en-US" sz="4000" dirty="0">
                <a:latin typeface="Arial Rounded MT Bold" panose="020F0704030504030204" pitchFamily="34" charset="0"/>
              </a:rPr>
              <a:t> Kri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Kè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San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chè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lò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Ki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ouete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-m 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lanmò</a:t>
            </a:r>
            <a:endParaRPr lang="fr-FR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Nan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pouin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lòt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sous </a:t>
            </a:r>
            <a:r>
              <a:rPr lang="fr-FR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ankò</a:t>
            </a:r>
            <a:r>
              <a:rPr lang="fr-FR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,</a:t>
            </a:r>
            <a:endParaRPr lang="en-US" sz="4000" dirty="0">
              <a:solidFill>
                <a:srgbClr val="00FFCC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Angnin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pase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san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dirty="0" err="1">
                <a:solidFill>
                  <a:srgbClr val="00FFCC"/>
                </a:solidFill>
                <a:latin typeface="Arial Rounded MT Bold" panose="020F0704030504030204" pitchFamily="34" charset="0"/>
              </a:rPr>
              <a:t>Jezu</a:t>
            </a:r>
            <a:r>
              <a:rPr lang="en-US" sz="4000" dirty="0">
                <a:solidFill>
                  <a:srgbClr val="00FFCC"/>
                </a:solidFill>
                <a:latin typeface="Arial Rounded MT Bold" panose="020F0704030504030204" pitchFamily="34" charset="0"/>
              </a:rPr>
              <a:t> Kri!</a:t>
            </a: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5510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382000" cy="2057400"/>
          </a:xfrm>
        </p:spPr>
        <p:txBody>
          <a:bodyPr>
            <a:norm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OFFRANDE MISSIONNAIRE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PRIÈRE FINALE / BENEDICTION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69863</TotalTime>
  <Words>4860</Words>
  <Application>Microsoft Office PowerPoint</Application>
  <PresentationFormat>On-screen Show (4:3)</PresentationFormat>
  <Paragraphs>463</Paragraphs>
  <Slides>102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6" baseType="lpstr">
      <vt:lpstr>Arial Unicode MS</vt:lpstr>
      <vt:lpstr>Algerian</vt:lpstr>
      <vt:lpstr>Aptos Display</vt:lpstr>
      <vt:lpstr>Arial</vt:lpstr>
      <vt:lpstr>Arial Rounded MT Bold</vt:lpstr>
      <vt:lpstr>Blackadder ITC</vt:lpstr>
      <vt:lpstr>Calibri</vt:lpstr>
      <vt:lpstr>Cambria Math</vt:lpstr>
      <vt:lpstr>Copperplate Gothic Bold</vt:lpstr>
      <vt:lpstr>Copperplate Gothic Light</vt:lpstr>
      <vt:lpstr>Franklin Gothic Book</vt:lpstr>
      <vt:lpstr>Perpetua</vt:lpstr>
      <vt:lpstr>Wingdings 2</vt:lpstr>
      <vt:lpstr>Equity</vt:lpstr>
      <vt:lpstr>CHRIST THE ROCK CONGREGATION WORSHIP SERVICE</vt:lpstr>
      <vt:lpstr>PowerPoint Presentation</vt:lpstr>
      <vt:lpstr>OCTOBER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LECTURE ALTERNATIVE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PRIÈRE COMMUNE</vt:lpstr>
      <vt:lpstr>PowerPoint Presentation</vt:lpstr>
      <vt:lpstr>VISITORS WELCOME</vt:lpstr>
      <vt:lpstr>OCTOBER  4TH  2026</vt:lpstr>
      <vt:lpstr>MOMENT D’ADORATION AVEC MAESTRO RENAUD TERZIER  </vt:lpstr>
      <vt:lpstr>OFFRANDE</vt:lpstr>
      <vt:lpstr>PowerPoint Presentation</vt:lpstr>
      <vt:lpstr>PowerPoint Presentation</vt:lpstr>
      <vt:lpstr>PowerPoint Presentation</vt:lpstr>
      <vt:lpstr>PowerPoint Presentation</vt:lpstr>
      <vt:lpstr>PRIERE POUR L’OFFRANDE  ET LE SERMON</vt:lpstr>
      <vt:lpstr>CHRIST THE ROCK CONGREGATION DIMANCHE 4 OCTOBRE 2026 PASTEUR MARC 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SAINTE CÈNE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OFFRANDE MISSIONNAIRE  PRIÈRE FINALE / BENEDICTION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 THE ROCK CONGREGATION  WORSHIP SERVICE</dc:title>
  <dc:creator>Admin</dc:creator>
  <cp:lastModifiedBy>Marc Simeon</cp:lastModifiedBy>
  <cp:revision>265</cp:revision>
  <dcterms:created xsi:type="dcterms:W3CDTF">2012-11-25T13:28:17Z</dcterms:created>
  <dcterms:modified xsi:type="dcterms:W3CDTF">2026-09-30T02:58:06Z</dcterms:modified>
</cp:coreProperties>
</file>