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6" r:id="rId2"/>
    <p:sldId id="257" r:id="rId3"/>
    <p:sldId id="581" r:id="rId4"/>
    <p:sldId id="601" r:id="rId5"/>
    <p:sldId id="602" r:id="rId6"/>
    <p:sldId id="603" r:id="rId7"/>
    <p:sldId id="604" r:id="rId8"/>
    <p:sldId id="605" r:id="rId9"/>
    <p:sldId id="606" r:id="rId10"/>
    <p:sldId id="607" r:id="rId11"/>
    <p:sldId id="564" r:id="rId12"/>
    <p:sldId id="608" r:id="rId13"/>
    <p:sldId id="609" r:id="rId14"/>
    <p:sldId id="610" r:id="rId15"/>
    <p:sldId id="596" r:id="rId16"/>
    <p:sldId id="565" r:id="rId17"/>
    <p:sldId id="611" r:id="rId18"/>
    <p:sldId id="566" r:id="rId19"/>
    <p:sldId id="582" r:id="rId20"/>
    <p:sldId id="533" r:id="rId21"/>
    <p:sldId id="583" r:id="rId22"/>
    <p:sldId id="584" r:id="rId23"/>
    <p:sldId id="567" r:id="rId24"/>
    <p:sldId id="568" r:id="rId25"/>
    <p:sldId id="569" r:id="rId26"/>
    <p:sldId id="585" r:id="rId27"/>
    <p:sldId id="586" r:id="rId28"/>
    <p:sldId id="612" r:id="rId29"/>
    <p:sldId id="613" r:id="rId30"/>
    <p:sldId id="61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FF00"/>
    <a:srgbClr val="FC0AFC"/>
    <a:srgbClr val="CCCC00"/>
    <a:srgbClr val="FF99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0" y="2128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6/4/2022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6/4/2022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ln/>
        </p:spPr>
        <p:style>
          <a:lnRef idx="1">
            <a:schemeClr val="accent2"/>
          </a:lnRef>
          <a:fillRef idx="2">
            <a:schemeClr val="accent2"/>
          </a:fillRef>
          <a:effectRef idx="1">
            <a:schemeClr val="accent2"/>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JUNE 5</a:t>
            </a:r>
            <a:r>
              <a:rPr lang="en-US" b="1" baseline="30000" dirty="0" smtClean="0">
                <a:solidFill>
                  <a:schemeClr val="tx1"/>
                </a:solidFill>
              </a:rPr>
              <a:t>TH</a:t>
            </a:r>
            <a:r>
              <a:rPr lang="en-US" b="1" dirty="0" smtClean="0">
                <a:solidFill>
                  <a:schemeClr val="tx1"/>
                </a:solidFill>
              </a:rPr>
              <a:t> 2022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chemeClr val="tx1"/>
          </a:solidFill>
        </p:spPr>
        <p:style>
          <a:lnRef idx="3">
            <a:schemeClr val="lt1"/>
          </a:lnRef>
          <a:fillRef idx="1">
            <a:schemeClr val="dk1"/>
          </a:fillRef>
          <a:effectRef idx="1">
            <a:schemeClr val="dk1"/>
          </a:effectRef>
          <a:fontRef idx="minor">
            <a:schemeClr val="lt1"/>
          </a:fontRef>
        </p:style>
        <p:txBody>
          <a:bodyPr>
            <a:normAutofit/>
          </a:bodyPr>
          <a:lstStyle/>
          <a:p>
            <a:r>
              <a:rPr lang="en-US" sz="6000" dirty="0" smtClean="0">
                <a:solidFill>
                  <a:srgbClr val="00FF00"/>
                </a:solidFill>
              </a:rPr>
              <a:t>THE DAY OF PENTECOSTE</a:t>
            </a:r>
          </a:p>
          <a:p>
            <a:endParaRPr lang="en-US" sz="6000" dirty="0" smtClean="0">
              <a:solidFill>
                <a:srgbClr val="00FF00"/>
              </a:solidFill>
            </a:endParaRPr>
          </a:p>
          <a:p>
            <a:r>
              <a:rPr lang="en-US" sz="6000" dirty="0" smtClean="0">
                <a:solidFill>
                  <a:schemeClr val="bg1"/>
                </a:solidFill>
              </a:rPr>
              <a:t>LE JOUR DE LA PENTECÔTE</a:t>
            </a:r>
          </a:p>
          <a:p>
            <a:endParaRPr lang="en-US" sz="6000"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3600" b="1" dirty="0" smtClean="0">
                <a:solidFill>
                  <a:srgbClr val="0D069A"/>
                </a:solidFill>
                <a:latin typeface="Arial Unicode MS" pitchFamily="34" charset="-128"/>
                <a:ea typeface="Arial Unicode MS" pitchFamily="34" charset="-128"/>
                <a:cs typeface="Arial Unicode MS" pitchFamily="34" charset="-128"/>
              </a:rPr>
              <a:t>Actes 1:8 </a:t>
            </a:r>
            <a:endParaRPr lang="en-US" sz="36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8 Mais vous recevrez une puissance, le Saint-Esprit survenant sur vous, et vous serez mes témoins à Jérusalem, dans toute la Judée, dans la Samarie, et jusqu'aux extrémités de la terre. (LSV)</a:t>
            </a:r>
            <a:endParaRPr lang="en-US" sz="3600" b="1" dirty="0" smtClean="0">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a:t>
            </a:r>
            <a:r>
              <a:rPr lang="en-US" sz="3600" b="1" dirty="0" smtClean="0">
                <a:solidFill>
                  <a:srgbClr val="0D069A"/>
                </a:solidFill>
                <a:latin typeface="Arial Unicode MS" pitchFamily="34" charset="-128"/>
                <a:ea typeface="Arial Unicode MS" pitchFamily="34" charset="-128"/>
                <a:cs typeface="Arial Unicode MS" pitchFamily="34" charset="-128"/>
              </a:rPr>
              <a:t>8 "But you shall receive power when the Holy Spirit has come upon you; and you shall be witnesses to Me in Jerusalem, and in all Judea and Samaria, and to the end of the earth." </a:t>
            </a:r>
            <a:r>
              <a:rPr lang="fr-FR" sz="3600" b="1" dirty="0" smtClean="0">
                <a:solidFill>
                  <a:srgbClr val="0D069A"/>
                </a:solidFill>
                <a:latin typeface="Arial Unicode MS" pitchFamily="34" charset="-128"/>
                <a:ea typeface="Arial Unicode MS" pitchFamily="34" charset="-128"/>
                <a:cs typeface="Arial Unicode MS" pitchFamily="34" charset="-128"/>
              </a:rPr>
              <a:t>(NKJV)</a:t>
            </a:r>
            <a:endParaRPr lang="en-US" sz="36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fr-FR" sz="4800" dirty="0" smtClean="0"/>
          </a:p>
          <a:p>
            <a:pPr algn="just">
              <a:buNone/>
            </a:pPr>
            <a:endParaRPr lang="en-US" sz="4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INTRODUCTION</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On this </a:t>
            </a:r>
            <a:r>
              <a:rPr lang="en-US" sz="4800" b="1" dirty="0" smtClean="0">
                <a:solidFill>
                  <a:srgbClr val="7030A0"/>
                </a:solidFill>
                <a:latin typeface="Arial Unicode MS" pitchFamily="34" charset="-128"/>
                <a:ea typeface="Arial Unicode MS" pitchFamily="34" charset="-128"/>
                <a:cs typeface="Arial Unicode MS" pitchFamily="34" charset="-128"/>
              </a:rPr>
              <a:t>Sunday, Christians from everywhere around the world are celebrating the day of Pentecost.</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In s</a:t>
            </a:r>
            <a:r>
              <a:rPr lang="en-US" sz="4800" b="1" dirty="0" smtClean="0">
                <a:solidFill>
                  <a:srgbClr val="C00000"/>
                </a:solidFill>
                <a:latin typeface="Arial Unicode MS" pitchFamily="34" charset="-128"/>
                <a:ea typeface="Arial Unicode MS" pitchFamily="34" charset="-128"/>
                <a:cs typeface="Arial Unicode MS" pitchFamily="34" charset="-128"/>
              </a:rPr>
              <a:t>ome </a:t>
            </a:r>
            <a:r>
              <a:rPr lang="en-US" sz="4800" b="1" dirty="0" smtClean="0">
                <a:solidFill>
                  <a:srgbClr val="C00000"/>
                </a:solidFill>
                <a:latin typeface="Arial Unicode MS" pitchFamily="34" charset="-128"/>
                <a:ea typeface="Arial Unicode MS" pitchFamily="34" charset="-128"/>
                <a:cs typeface="Arial Unicode MS" pitchFamily="34" charset="-128"/>
              </a:rPr>
              <a:t>Christian circles </a:t>
            </a:r>
            <a:r>
              <a:rPr lang="en-US" sz="4800" b="1" dirty="0" smtClean="0">
                <a:solidFill>
                  <a:srgbClr val="C00000"/>
                </a:solidFill>
                <a:latin typeface="Arial Unicode MS" pitchFamily="34" charset="-128"/>
                <a:ea typeface="Arial Unicode MS" pitchFamily="34" charset="-128"/>
                <a:cs typeface="Arial Unicode MS" pitchFamily="34" charset="-128"/>
              </a:rPr>
              <a:t>the day of Pentecost is a bigger </a:t>
            </a:r>
            <a:r>
              <a:rPr lang="en-US" sz="4800" b="1" dirty="0" smtClean="0">
                <a:solidFill>
                  <a:srgbClr val="C00000"/>
                </a:solidFill>
                <a:latin typeface="Arial Unicode MS" pitchFamily="34" charset="-128"/>
                <a:ea typeface="Arial Unicode MS" pitchFamily="34" charset="-128"/>
                <a:cs typeface="Arial Unicode MS" pitchFamily="34" charset="-128"/>
              </a:rPr>
              <a:t>deal </a:t>
            </a:r>
            <a:r>
              <a:rPr lang="en-US" sz="4800" b="1" dirty="0" smtClean="0">
                <a:solidFill>
                  <a:srgbClr val="C00000"/>
                </a:solidFill>
                <a:latin typeface="Arial Unicode MS" pitchFamily="34" charset="-128"/>
                <a:ea typeface="Arial Unicode MS" pitchFamily="34" charset="-128"/>
                <a:cs typeface="Arial Unicode MS" pitchFamily="34" charset="-128"/>
              </a:rPr>
              <a:t>than in some others</a:t>
            </a:r>
            <a:r>
              <a:rPr lang="en-US" sz="4800" b="1" dirty="0" smtClean="0">
                <a:solidFill>
                  <a:srgbClr val="C00000"/>
                </a:solidFill>
                <a:latin typeface="Arial Unicode MS" pitchFamily="34" charset="-128"/>
                <a:ea typeface="Arial Unicode MS" pitchFamily="34" charset="-128"/>
                <a:cs typeface="Arial Unicode MS" pitchFamily="34" charset="-128"/>
              </a:rPr>
              <a:t>.</a:t>
            </a:r>
          </a:p>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Pentecost is indeed one of the most significant dates of the church.</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The day of Pentecost </a:t>
            </a:r>
            <a:r>
              <a:rPr lang="en-US" sz="4800" b="1" dirty="0" smtClean="0">
                <a:solidFill>
                  <a:srgbClr val="C00000"/>
                </a:solidFill>
                <a:latin typeface="Arial Unicode MS" pitchFamily="34" charset="-128"/>
                <a:ea typeface="Arial Unicode MS" pitchFamily="34" charset="-128"/>
                <a:cs typeface="Arial Unicode MS" pitchFamily="34" charset="-128"/>
              </a:rPr>
              <a:t>is the birthday of the church.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When Jesus ascended back to heaven, the church was </a:t>
            </a:r>
            <a:r>
              <a:rPr lang="en-US" sz="4800" b="1" dirty="0" smtClean="0">
                <a:solidFill>
                  <a:srgbClr val="7030A0"/>
                </a:solidFill>
                <a:latin typeface="Arial Unicode MS" pitchFamily="34" charset="-128"/>
                <a:ea typeface="Arial Unicode MS" pitchFamily="34" charset="-128"/>
                <a:cs typeface="Arial Unicode MS" pitchFamily="34" charset="-128"/>
              </a:rPr>
              <a:t>in late term pregnancy </a:t>
            </a:r>
            <a:r>
              <a:rPr lang="en-US" sz="4800" b="1" dirty="0" smtClean="0">
                <a:solidFill>
                  <a:srgbClr val="7030A0"/>
                </a:solidFill>
                <a:latin typeface="Arial Unicode MS" pitchFamily="34" charset="-128"/>
                <a:ea typeface="Arial Unicode MS" pitchFamily="34" charset="-128"/>
                <a:cs typeface="Arial Unicode MS" pitchFamily="34" charset="-128"/>
              </a:rPr>
              <a:t>stage.</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All the preparations for the birth of the church were done by Jesus.</a:t>
            </a:r>
          </a:p>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In </a:t>
            </a:r>
            <a:r>
              <a:rPr lang="en-US" sz="4800" b="1" dirty="0" smtClean="0">
                <a:solidFill>
                  <a:srgbClr val="7030A0"/>
                </a:solidFill>
                <a:latin typeface="Arial Unicode MS" pitchFamily="34" charset="-128"/>
                <a:ea typeface="Arial Unicode MS" pitchFamily="34" charset="-128"/>
                <a:cs typeface="Arial Unicode MS" pitchFamily="34" charset="-128"/>
              </a:rPr>
              <a:t>due time, Jesus began to preach and teach the new doctrine of salvation.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Jesus trained a number of disciples to carry on with the work </a:t>
            </a:r>
            <a:r>
              <a:rPr lang="en-US" sz="4800" b="1" dirty="0" smtClean="0">
                <a:solidFill>
                  <a:srgbClr val="7030A0"/>
                </a:solidFill>
                <a:latin typeface="Arial Unicode MS" pitchFamily="34" charset="-128"/>
                <a:ea typeface="Arial Unicode MS" pitchFamily="34" charset="-128"/>
                <a:cs typeface="Arial Unicode MS" pitchFamily="34" charset="-128"/>
              </a:rPr>
              <a:t>of the church after </a:t>
            </a:r>
            <a:r>
              <a:rPr lang="en-US" sz="4800" b="1" dirty="0" smtClean="0">
                <a:solidFill>
                  <a:srgbClr val="7030A0"/>
                </a:solidFill>
                <a:latin typeface="Arial Unicode MS" pitchFamily="34" charset="-128"/>
                <a:ea typeface="Arial Unicode MS" pitchFamily="34" charset="-128"/>
                <a:cs typeface="Arial Unicode MS" pitchFamily="34" charset="-128"/>
              </a:rPr>
              <a:t>he was gone.</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In due time, Jesus laid down His life in atonement for the sin debt of humanity.</a:t>
            </a:r>
          </a:p>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Jesus came victoriously out of the grave to seal the forgiveness package from God to mankind.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Before His ascension, Jesus infused enough power into the disciples and commanded them to go wait in Jerusalem for the coming of the Holy Spirit.</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10 days after the ascension, lo and behold, the Holy Spirit of God arrived and seized all the 120 disciples who were in expectation for him.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The </a:t>
            </a:r>
            <a:r>
              <a:rPr lang="en-US" sz="4800" b="1" dirty="0" smtClean="0">
                <a:solidFill>
                  <a:srgbClr val="7030A0"/>
                </a:solidFill>
                <a:latin typeface="Arial Unicode MS" pitchFamily="34" charset="-128"/>
                <a:ea typeface="Arial Unicode MS" pitchFamily="34" charset="-128"/>
                <a:cs typeface="Arial Unicode MS" pitchFamily="34" charset="-128"/>
              </a:rPr>
              <a:t>feeble </a:t>
            </a:r>
            <a:r>
              <a:rPr lang="en-US" sz="4800" b="1" dirty="0" smtClean="0">
                <a:solidFill>
                  <a:srgbClr val="7030A0"/>
                </a:solidFill>
                <a:latin typeface="Arial Unicode MS" pitchFamily="34" charset="-128"/>
                <a:ea typeface="Arial Unicode MS" pitchFamily="34" charset="-128"/>
                <a:cs typeface="Arial Unicode MS" pitchFamily="34" charset="-128"/>
              </a:rPr>
              <a:t>Jesus’ movement that seemed so closed to its extinction after the death of his </a:t>
            </a:r>
            <a:r>
              <a:rPr lang="en-US" sz="4800" b="1" dirty="0" smtClean="0">
                <a:solidFill>
                  <a:srgbClr val="7030A0"/>
                </a:solidFill>
                <a:latin typeface="Arial Unicode MS" pitchFamily="34" charset="-128"/>
                <a:ea typeface="Arial Unicode MS" pitchFamily="34" charset="-128"/>
                <a:cs typeface="Arial Unicode MS" pitchFamily="34" charset="-128"/>
              </a:rPr>
              <a:t>leader, </a:t>
            </a:r>
            <a:r>
              <a:rPr lang="en-US" sz="4800" b="1" dirty="0" smtClean="0">
                <a:solidFill>
                  <a:srgbClr val="7030A0"/>
                </a:solidFill>
                <a:latin typeface="Arial Unicode MS" pitchFamily="34" charset="-128"/>
                <a:ea typeface="Arial Unicode MS" pitchFamily="34" charset="-128"/>
                <a:cs typeface="Arial Unicode MS" pitchFamily="34" charset="-128"/>
              </a:rPr>
              <a:t>has exploded on the day of Pentecost in such magnitude to impact the whole world every since.</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The simple followers of Jesus Christ have turned to </a:t>
            </a:r>
            <a:r>
              <a:rPr lang="en-US" sz="4800" b="1" dirty="0" smtClean="0">
                <a:solidFill>
                  <a:srgbClr val="C00000"/>
                </a:solidFill>
                <a:latin typeface="Arial Unicode MS" pitchFamily="34" charset="-128"/>
                <a:ea typeface="Arial Unicode MS" pitchFamily="34" charset="-128"/>
                <a:cs typeface="Arial Unicode MS" pitchFamily="34" charset="-128"/>
              </a:rPr>
              <a:t>wonder working men and women </a:t>
            </a:r>
            <a:r>
              <a:rPr lang="en-US" sz="4800" b="1" dirty="0" smtClean="0">
                <a:solidFill>
                  <a:srgbClr val="C00000"/>
                </a:solidFill>
                <a:latin typeface="Arial Unicode MS" pitchFamily="34" charset="-128"/>
                <a:ea typeface="Arial Unicode MS" pitchFamily="34" charset="-128"/>
                <a:cs typeface="Arial Unicode MS" pitchFamily="34" charset="-128"/>
              </a:rPr>
              <a:t>under the anointing of the Holy Spirit.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The Christian movement </a:t>
            </a:r>
            <a:r>
              <a:rPr lang="en-US" sz="4800" b="1" dirty="0" smtClean="0">
                <a:solidFill>
                  <a:srgbClr val="7030A0"/>
                </a:solidFill>
                <a:latin typeface="Arial Unicode MS" pitchFamily="34" charset="-128"/>
                <a:ea typeface="Arial Unicode MS" pitchFamily="34" charset="-128"/>
                <a:cs typeface="Arial Unicode MS" pitchFamily="34" charset="-128"/>
              </a:rPr>
              <a:t>have since became </a:t>
            </a:r>
            <a:r>
              <a:rPr lang="en-US" sz="4800" b="1" dirty="0" smtClean="0">
                <a:solidFill>
                  <a:srgbClr val="7030A0"/>
                </a:solidFill>
                <a:latin typeface="Arial Unicode MS" pitchFamily="34" charset="-128"/>
                <a:ea typeface="Arial Unicode MS" pitchFamily="34" charset="-128"/>
                <a:cs typeface="Arial Unicode MS" pitchFamily="34" charset="-128"/>
              </a:rPr>
              <a:t>the global and pivotal force to </a:t>
            </a:r>
            <a:r>
              <a:rPr lang="en-US" sz="4800" b="1" dirty="0" smtClean="0">
                <a:solidFill>
                  <a:srgbClr val="7030A0"/>
                </a:solidFill>
                <a:latin typeface="Arial Unicode MS" pitchFamily="34" charset="-128"/>
                <a:ea typeface="Arial Unicode MS" pitchFamily="34" charset="-128"/>
                <a:cs typeface="Arial Unicode MS" pitchFamily="34" charset="-128"/>
              </a:rPr>
              <a:t>human </a:t>
            </a:r>
            <a:r>
              <a:rPr lang="en-US" sz="4800" b="1" dirty="0" smtClean="0">
                <a:solidFill>
                  <a:srgbClr val="7030A0"/>
                </a:solidFill>
                <a:latin typeface="Arial Unicode MS" pitchFamily="34" charset="-128"/>
                <a:ea typeface="Arial Unicode MS" pitchFamily="34" charset="-128"/>
                <a:cs typeface="Arial Unicode MS" pitchFamily="34" charset="-128"/>
              </a:rPr>
              <a:t>civilization.</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Signs and wonders, and great display of divine </a:t>
            </a:r>
            <a:r>
              <a:rPr lang="en-US" sz="4800" b="1" dirty="0" smtClean="0">
                <a:solidFill>
                  <a:srgbClr val="C00000"/>
                </a:solidFill>
                <a:latin typeface="Arial Unicode MS" pitchFamily="34" charset="-128"/>
                <a:ea typeface="Arial Unicode MS" pitchFamily="34" charset="-128"/>
                <a:cs typeface="Arial Unicode MS" pitchFamily="34" charset="-128"/>
              </a:rPr>
              <a:t>empowerments </a:t>
            </a:r>
            <a:r>
              <a:rPr lang="en-US" sz="4800" b="1" dirty="0" smtClean="0">
                <a:solidFill>
                  <a:srgbClr val="C00000"/>
                </a:solidFill>
                <a:latin typeface="Arial Unicode MS" pitchFamily="34" charset="-128"/>
                <a:ea typeface="Arial Unicode MS" pitchFamily="34" charset="-128"/>
                <a:cs typeface="Arial Unicode MS" pitchFamily="34" charset="-128"/>
              </a:rPr>
              <a:t>accompanied the coming of the Holy Spirit on the day of Pentecost. </a:t>
            </a:r>
          </a:p>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The launching of the church was glorious in every aspect.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Floods of people come to join the </a:t>
            </a:r>
            <a:r>
              <a:rPr lang="en-US" sz="4800" b="1" dirty="0" smtClean="0">
                <a:solidFill>
                  <a:srgbClr val="7030A0"/>
                </a:solidFill>
                <a:latin typeface="Arial Unicode MS" pitchFamily="34" charset="-128"/>
                <a:ea typeface="Arial Unicode MS" pitchFamily="34" charset="-128"/>
                <a:cs typeface="Arial Unicode MS" pitchFamily="34" charset="-128"/>
              </a:rPr>
              <a:t>first core of Jesus’ disciples</a:t>
            </a:r>
            <a:r>
              <a:rPr lang="en-US" sz="4800" b="1" dirty="0" smtClean="0">
                <a:solidFill>
                  <a:srgbClr val="7030A0"/>
                </a:solidFill>
                <a:latin typeface="Arial Unicode MS" pitchFamily="34" charset="-128"/>
                <a:ea typeface="Arial Unicode MS" pitchFamily="34" charset="-128"/>
                <a:cs typeface="Arial Unicode MS" pitchFamily="34" charset="-128"/>
              </a:rPr>
              <a:t>.</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within </a:t>
            </a:r>
            <a:r>
              <a:rPr lang="en-US" sz="4800" b="1" dirty="0" smtClean="0">
                <a:solidFill>
                  <a:srgbClr val="C00000"/>
                </a:solidFill>
                <a:latin typeface="Arial Unicode MS" pitchFamily="34" charset="-128"/>
                <a:ea typeface="Arial Unicode MS" pitchFamily="34" charset="-128"/>
                <a:cs typeface="Arial Unicode MS" pitchFamily="34" charset="-128"/>
              </a:rPr>
              <a:t>a short period, </a:t>
            </a:r>
            <a:r>
              <a:rPr lang="en-US" sz="4800" b="1" dirty="0" smtClean="0">
                <a:solidFill>
                  <a:srgbClr val="C00000"/>
                </a:solidFill>
                <a:latin typeface="Arial Unicode MS" pitchFamily="34" charset="-128"/>
                <a:ea typeface="Arial Unicode MS" pitchFamily="34" charset="-128"/>
                <a:cs typeface="Arial Unicode MS" pitchFamily="34" charset="-128"/>
              </a:rPr>
              <a:t>the </a:t>
            </a:r>
            <a:r>
              <a:rPr lang="en-US" sz="4800" b="1" dirty="0" smtClean="0">
                <a:solidFill>
                  <a:srgbClr val="C00000"/>
                </a:solidFill>
                <a:latin typeface="Arial Unicode MS" pitchFamily="34" charset="-128"/>
                <a:ea typeface="Arial Unicode MS" pitchFamily="34" charset="-128"/>
                <a:cs typeface="Arial Unicode MS" pitchFamily="34" charset="-128"/>
              </a:rPr>
              <a:t>initial </a:t>
            </a:r>
            <a:r>
              <a:rPr lang="en-US" sz="4800" b="1" dirty="0" smtClean="0">
                <a:solidFill>
                  <a:srgbClr val="C00000"/>
                </a:solidFill>
                <a:latin typeface="Arial Unicode MS" pitchFamily="34" charset="-128"/>
                <a:ea typeface="Arial Unicode MS" pitchFamily="34" charset="-128"/>
                <a:cs typeface="Arial Unicode MS" pitchFamily="34" charset="-128"/>
              </a:rPr>
              <a:t>120 disciples had seen a growth to 5000 </a:t>
            </a:r>
            <a:r>
              <a:rPr lang="en-US" sz="4800" b="1" dirty="0" smtClean="0">
                <a:solidFill>
                  <a:srgbClr val="C00000"/>
                </a:solidFill>
                <a:latin typeface="Arial Unicode MS" pitchFamily="34" charset="-128"/>
                <a:ea typeface="Arial Unicode MS" pitchFamily="34" charset="-128"/>
                <a:cs typeface="Arial Unicode MS" pitchFamily="34" charset="-128"/>
              </a:rPr>
              <a:t>followers.</a:t>
            </a:r>
          </a:p>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All </a:t>
            </a:r>
            <a:r>
              <a:rPr lang="en-US" sz="4800" b="1" dirty="0" smtClean="0">
                <a:solidFill>
                  <a:srgbClr val="7030A0"/>
                </a:solidFill>
                <a:latin typeface="Arial Unicode MS" pitchFamily="34" charset="-128"/>
                <a:ea typeface="Arial Unicode MS" pitchFamily="34" charset="-128"/>
                <a:cs typeface="Arial Unicode MS" pitchFamily="34" charset="-128"/>
              </a:rPr>
              <a:t>the efforts geared to </a:t>
            </a:r>
            <a:r>
              <a:rPr lang="en-US" sz="4800" b="1" dirty="0" smtClean="0">
                <a:solidFill>
                  <a:srgbClr val="7030A0"/>
                </a:solidFill>
                <a:latin typeface="Arial Unicode MS" pitchFamily="34" charset="-128"/>
                <a:ea typeface="Arial Unicode MS" pitchFamily="34" charset="-128"/>
                <a:cs typeface="Arial Unicode MS" pitchFamily="34" charset="-128"/>
              </a:rPr>
              <a:t>slow the spread of the </a:t>
            </a:r>
            <a:r>
              <a:rPr lang="en-US" sz="4800" b="1" dirty="0" smtClean="0">
                <a:solidFill>
                  <a:srgbClr val="7030A0"/>
                </a:solidFill>
                <a:latin typeface="Arial Unicode MS" pitchFamily="34" charset="-128"/>
                <a:ea typeface="Arial Unicode MS" pitchFamily="34" charset="-128"/>
                <a:cs typeface="Arial Unicode MS" pitchFamily="34" charset="-128"/>
              </a:rPr>
              <a:t>church </a:t>
            </a:r>
            <a:r>
              <a:rPr lang="en-US" sz="4800" b="1" dirty="0" smtClean="0">
                <a:solidFill>
                  <a:srgbClr val="7030A0"/>
                </a:solidFill>
                <a:latin typeface="Arial Unicode MS" pitchFamily="34" charset="-128"/>
                <a:ea typeface="Arial Unicode MS" pitchFamily="34" charset="-128"/>
                <a:cs typeface="Arial Unicode MS" pitchFamily="34" charset="-128"/>
              </a:rPr>
              <a:t>were found to be </a:t>
            </a:r>
            <a:r>
              <a:rPr lang="en-US" sz="4800" b="1" dirty="0" err="1" smtClean="0">
                <a:solidFill>
                  <a:srgbClr val="7030A0"/>
                </a:solidFill>
                <a:latin typeface="Arial Unicode MS" pitchFamily="34" charset="-128"/>
                <a:ea typeface="Arial Unicode MS" pitchFamily="34" charset="-128"/>
                <a:cs typeface="Arial Unicode MS" pitchFamily="34" charset="-128"/>
              </a:rPr>
              <a:t>abortives</a:t>
            </a:r>
            <a:r>
              <a:rPr lang="en-US" sz="4800" b="1" dirty="0" smtClean="0">
                <a:solidFill>
                  <a:srgbClr val="7030A0"/>
                </a:solidFill>
                <a:latin typeface="Arial Unicode MS" pitchFamily="34" charset="-128"/>
                <a:ea typeface="Arial Unicode MS" pitchFamily="34" charset="-128"/>
                <a:cs typeface="Arial Unicode MS" pitchFamily="34" charset="-128"/>
              </a:rPr>
              <a:t>.</a:t>
            </a:r>
            <a:endParaRPr lang="en-US" sz="48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The persecutions of the disciples only intensified their zeal for Christ.</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Pentecost should have never taken a back seat in the </a:t>
            </a:r>
            <a:r>
              <a:rPr lang="en-US" sz="4800" b="1" dirty="0" smtClean="0">
                <a:solidFill>
                  <a:srgbClr val="C00000"/>
                </a:solidFill>
                <a:latin typeface="Arial Unicode MS" pitchFamily="34" charset="-128"/>
                <a:ea typeface="Arial Unicode MS" pitchFamily="34" charset="-128"/>
                <a:cs typeface="Arial Unicode MS" pitchFamily="34" charset="-128"/>
              </a:rPr>
              <a:t>church calendar as we see today.</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7030A0"/>
                </a:solidFill>
                <a:latin typeface="Arial Unicode MS" pitchFamily="34" charset="-128"/>
                <a:ea typeface="Arial Unicode MS" pitchFamily="34" charset="-128"/>
                <a:cs typeface="Arial Unicode MS" pitchFamily="34" charset="-128"/>
              </a:rPr>
              <a:t>This </a:t>
            </a:r>
            <a:r>
              <a:rPr lang="en-US" sz="4800" b="1" dirty="0" smtClean="0">
                <a:solidFill>
                  <a:srgbClr val="7030A0"/>
                </a:solidFill>
                <a:latin typeface="Arial Unicode MS" pitchFamily="34" charset="-128"/>
                <a:ea typeface="Arial Unicode MS" pitchFamily="34" charset="-128"/>
                <a:cs typeface="Arial Unicode MS" pitchFamily="34" charset="-128"/>
              </a:rPr>
              <a:t>day is </a:t>
            </a:r>
            <a:r>
              <a:rPr lang="en-US" sz="4800" b="1" dirty="0" smtClean="0">
                <a:solidFill>
                  <a:srgbClr val="7030A0"/>
                </a:solidFill>
                <a:latin typeface="Arial Unicode MS" pitchFamily="34" charset="-128"/>
                <a:ea typeface="Arial Unicode MS" pitchFamily="34" charset="-128"/>
                <a:cs typeface="Arial Unicode MS" pitchFamily="34" charset="-128"/>
              </a:rPr>
              <a:t>not an important </a:t>
            </a:r>
            <a:r>
              <a:rPr lang="en-US" sz="4800" b="1" dirty="0" smtClean="0">
                <a:solidFill>
                  <a:srgbClr val="7030A0"/>
                </a:solidFill>
                <a:latin typeface="Arial Unicode MS" pitchFamily="34" charset="-128"/>
                <a:ea typeface="Arial Unicode MS" pitchFamily="34" charset="-128"/>
                <a:cs typeface="Arial Unicode MS" pitchFamily="34" charset="-128"/>
              </a:rPr>
              <a:t>date  just for </a:t>
            </a:r>
            <a:r>
              <a:rPr lang="en-US" sz="4800" b="1" dirty="0" smtClean="0">
                <a:solidFill>
                  <a:srgbClr val="7030A0"/>
                </a:solidFill>
                <a:latin typeface="Arial Unicode MS" pitchFamily="34" charset="-128"/>
                <a:ea typeface="Arial Unicode MS" pitchFamily="34" charset="-128"/>
                <a:cs typeface="Arial Unicode MS" pitchFamily="34" charset="-128"/>
              </a:rPr>
              <a:t>the Pentecostal churches, but a special day for all Christians around the world.     </a:t>
            </a:r>
            <a:endParaRPr lang="en-US" sz="4800" b="1" dirty="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000" b="1" dirty="0" smtClean="0">
                <a:solidFill>
                  <a:srgbClr val="FC0AFC"/>
                </a:solidFill>
                <a:latin typeface="Arial Unicode MS" pitchFamily="34" charset="-128"/>
                <a:ea typeface="Arial Unicode MS" pitchFamily="34" charset="-128"/>
                <a:cs typeface="Arial Unicode MS" pitchFamily="34" charset="-128"/>
              </a:rPr>
              <a:t>THE WORK OF THE HOLY SPIRIT</a:t>
            </a:r>
          </a:p>
          <a:p>
            <a:pPr lvl="0" algn="just"/>
            <a:r>
              <a:rPr lang="en-US" sz="4000" b="1" dirty="0" smtClean="0">
                <a:latin typeface="Arial Unicode MS" pitchFamily="34" charset="-128"/>
                <a:ea typeface="Arial Unicode MS" pitchFamily="34" charset="-128"/>
                <a:cs typeface="Arial Unicode MS" pitchFamily="34" charset="-128"/>
              </a:rPr>
              <a:t>The Holy Spirit was not a new Spirit, but the same Spirit </a:t>
            </a:r>
            <a:r>
              <a:rPr lang="en-US" sz="4000" b="1" dirty="0" smtClean="0">
                <a:latin typeface="Arial Unicode MS" pitchFamily="34" charset="-128"/>
                <a:ea typeface="Arial Unicode MS" pitchFamily="34" charset="-128"/>
                <a:cs typeface="Arial Unicode MS" pitchFamily="34" charset="-128"/>
              </a:rPr>
              <a:t>of God who </a:t>
            </a:r>
            <a:r>
              <a:rPr lang="en-US" sz="4000" b="1" dirty="0" smtClean="0">
                <a:latin typeface="Arial Unicode MS" pitchFamily="34" charset="-128"/>
                <a:ea typeface="Arial Unicode MS" pitchFamily="34" charset="-128"/>
                <a:cs typeface="Arial Unicode MS" pitchFamily="34" charset="-128"/>
              </a:rPr>
              <a:t>was roaming over the waters at the beginning of creation.</a:t>
            </a:r>
          </a:p>
          <a:p>
            <a:pPr lvl="0" algn="just"/>
            <a:r>
              <a:rPr lang="en-US" sz="4000" b="1" dirty="0" smtClean="0">
                <a:solidFill>
                  <a:srgbClr val="FC0AFC"/>
                </a:solidFill>
                <a:latin typeface="Arial Unicode MS" pitchFamily="34" charset="-128"/>
                <a:ea typeface="Arial Unicode MS" pitchFamily="34" charset="-128"/>
                <a:cs typeface="Arial Unicode MS" pitchFamily="34" charset="-128"/>
              </a:rPr>
              <a:t>The Holy Spirit is the third person in the Godhead.</a:t>
            </a:r>
          </a:p>
          <a:p>
            <a:pPr lvl="0" algn="just"/>
            <a:r>
              <a:rPr lang="en-US" sz="4000" b="1" dirty="0" smtClean="0">
                <a:latin typeface="Arial Unicode MS" pitchFamily="34" charset="-128"/>
                <a:ea typeface="Arial Unicode MS" pitchFamily="34" charset="-128"/>
                <a:cs typeface="Arial Unicode MS" pitchFamily="34" charset="-128"/>
              </a:rPr>
              <a:t>God the Father draws the plan of salvation for mankind.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God the Son fulfilled the plan of salvation by dying on the cross.</a:t>
            </a:r>
          </a:p>
          <a:p>
            <a:pPr lvl="0" algn="just"/>
            <a:r>
              <a:rPr lang="en-US" sz="4400" b="1" dirty="0" smtClean="0">
                <a:solidFill>
                  <a:srgbClr val="FC0AFC"/>
                </a:solidFill>
                <a:latin typeface="Arial Unicode MS" pitchFamily="34" charset="-128"/>
                <a:ea typeface="Arial Unicode MS" pitchFamily="34" charset="-128"/>
                <a:cs typeface="Arial Unicode MS" pitchFamily="34" charset="-128"/>
              </a:rPr>
              <a:t>God the Holy Spirit </a:t>
            </a:r>
            <a:r>
              <a:rPr lang="en-US" sz="4400" b="1" dirty="0" smtClean="0">
                <a:solidFill>
                  <a:srgbClr val="FC0AFC"/>
                </a:solidFill>
                <a:latin typeface="Arial Unicode MS" pitchFamily="34" charset="-128"/>
                <a:ea typeface="Arial Unicode MS" pitchFamily="34" charset="-128"/>
                <a:cs typeface="Arial Unicode MS" pitchFamily="34" charset="-128"/>
              </a:rPr>
              <a:t>does the remaining work </a:t>
            </a:r>
            <a:r>
              <a:rPr lang="en-US" sz="4400" b="1" dirty="0" smtClean="0">
                <a:solidFill>
                  <a:srgbClr val="FC0AFC"/>
                </a:solidFill>
                <a:latin typeface="Arial Unicode MS" pitchFamily="34" charset="-128"/>
                <a:ea typeface="Arial Unicode MS" pitchFamily="34" charset="-128"/>
                <a:cs typeface="Arial Unicode MS" pitchFamily="34" charset="-128"/>
              </a:rPr>
              <a:t>with the partakers of salvation.</a:t>
            </a:r>
          </a:p>
          <a:p>
            <a:pPr lvl="0" algn="just"/>
            <a:r>
              <a:rPr lang="en-US" sz="4400" b="1" dirty="0" smtClean="0">
                <a:latin typeface="Arial Unicode MS" pitchFamily="34" charset="-128"/>
                <a:ea typeface="Arial Unicode MS" pitchFamily="34" charset="-128"/>
                <a:cs typeface="Arial Unicode MS" pitchFamily="34" charset="-128"/>
              </a:rPr>
              <a:t>The Holy Spirit convicts sinners of their sins.</a:t>
            </a:r>
          </a:p>
          <a:p>
            <a:pPr lvl="0" algn="just"/>
            <a:r>
              <a:rPr lang="en-US" sz="4400" b="1" dirty="0" smtClean="0">
                <a:solidFill>
                  <a:srgbClr val="FC0AFC"/>
                </a:solidFill>
                <a:latin typeface="Arial Unicode MS" pitchFamily="34" charset="-128"/>
                <a:ea typeface="Arial Unicode MS" pitchFamily="34" charset="-128"/>
                <a:cs typeface="Arial Unicode MS" pitchFamily="34" charset="-128"/>
              </a:rPr>
              <a:t>The Holy Spirit prepares the heart of the sinner to receive salvation.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The Holy Spirit is in charge of the regeneration process whereby the sinner becomes a new spiritual creation.</a:t>
            </a:r>
          </a:p>
          <a:p>
            <a:pPr lvl="0" algn="just"/>
            <a:r>
              <a:rPr lang="en-US" sz="4000" b="1" dirty="0" smtClean="0">
                <a:solidFill>
                  <a:srgbClr val="FC0AFC"/>
                </a:solidFill>
                <a:latin typeface="Arial Unicode MS" pitchFamily="34" charset="-128"/>
                <a:ea typeface="Arial Unicode MS" pitchFamily="34" charset="-128"/>
                <a:cs typeface="Arial Unicode MS" pitchFamily="34" charset="-128"/>
              </a:rPr>
              <a:t>The Holy Spirit continues </a:t>
            </a:r>
            <a:r>
              <a:rPr lang="en-US" sz="4000" b="1" dirty="0" smtClean="0">
                <a:solidFill>
                  <a:srgbClr val="FC0AFC"/>
                </a:solidFill>
                <a:latin typeface="Arial Unicode MS" pitchFamily="34" charset="-128"/>
                <a:ea typeface="Arial Unicode MS" pitchFamily="34" charset="-128"/>
                <a:cs typeface="Arial Unicode MS" pitchFamily="34" charset="-128"/>
              </a:rPr>
              <a:t>the sanctification </a:t>
            </a:r>
            <a:r>
              <a:rPr lang="en-US" sz="4000" b="1" dirty="0" smtClean="0">
                <a:solidFill>
                  <a:srgbClr val="FC0AFC"/>
                </a:solidFill>
                <a:latin typeface="Arial Unicode MS" pitchFamily="34" charset="-128"/>
                <a:ea typeface="Arial Unicode MS" pitchFamily="34" charset="-128"/>
                <a:cs typeface="Arial Unicode MS" pitchFamily="34" charset="-128"/>
              </a:rPr>
              <a:t>process in aim to transform the participant to the likeness of Jesus Christ.</a:t>
            </a:r>
          </a:p>
          <a:p>
            <a:pPr lvl="0" algn="just"/>
            <a:r>
              <a:rPr lang="en-US" sz="4000" b="1" dirty="0" smtClean="0">
                <a:latin typeface="Arial Unicode MS" pitchFamily="34" charset="-128"/>
                <a:ea typeface="Arial Unicode MS" pitchFamily="34" charset="-128"/>
                <a:cs typeface="Arial Unicode MS" pitchFamily="34" charset="-128"/>
              </a:rPr>
              <a:t>The Holy Spirit </a:t>
            </a:r>
            <a:r>
              <a:rPr lang="en-US" sz="4000" b="1" dirty="0" smtClean="0">
                <a:latin typeface="Arial Unicode MS" pitchFamily="34" charset="-128"/>
                <a:ea typeface="Arial Unicode MS" pitchFamily="34" charset="-128"/>
                <a:cs typeface="Arial Unicode MS" pitchFamily="34" charset="-128"/>
              </a:rPr>
              <a:t>lives </a:t>
            </a:r>
            <a:r>
              <a:rPr lang="en-US" sz="4000" b="1" dirty="0" smtClean="0">
                <a:latin typeface="Arial Unicode MS" pitchFamily="34" charset="-128"/>
                <a:ea typeface="Arial Unicode MS" pitchFamily="34" charset="-128"/>
                <a:cs typeface="Arial Unicode MS" pitchFamily="34" charset="-128"/>
              </a:rPr>
              <a:t>inside </a:t>
            </a:r>
            <a:r>
              <a:rPr lang="en-US" sz="4000" b="1" dirty="0" smtClean="0">
                <a:latin typeface="Arial Unicode MS" pitchFamily="34" charset="-128"/>
                <a:ea typeface="Arial Unicode MS" pitchFamily="34" charset="-128"/>
                <a:cs typeface="Arial Unicode MS" pitchFamily="34" charset="-128"/>
              </a:rPr>
              <a:t>the redeemed  as </a:t>
            </a:r>
            <a:r>
              <a:rPr lang="en-US" sz="4000" b="1" dirty="0" smtClean="0">
                <a:latin typeface="Arial Unicode MS" pitchFamily="34" charset="-128"/>
                <a:ea typeface="Arial Unicode MS" pitchFamily="34" charset="-128"/>
                <a:cs typeface="Arial Unicode MS" pitchFamily="34" charset="-128"/>
              </a:rPr>
              <a:t>the warrant of </a:t>
            </a:r>
            <a:r>
              <a:rPr lang="en-US" sz="4000" b="1" dirty="0" smtClean="0">
                <a:latin typeface="Arial Unicode MS" pitchFamily="34" charset="-128"/>
                <a:ea typeface="Arial Unicode MS" pitchFamily="34" charset="-128"/>
                <a:cs typeface="Arial Unicode MS" pitchFamily="34" charset="-128"/>
              </a:rPr>
              <a:t>their salvation</a:t>
            </a:r>
            <a:r>
              <a:rPr lang="en-US" sz="4000" b="1" dirty="0" smtClean="0">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On the day of the rapture, at the sound of the trumpets, it is the Holy Spirit who will transform the Christians to the spirit beings to go meet Jesus in the air.</a:t>
            </a:r>
          </a:p>
          <a:p>
            <a:pPr lvl="0" algn="just"/>
            <a:r>
              <a:rPr lang="en-US" sz="4800" b="1" dirty="0" smtClean="0">
                <a:solidFill>
                  <a:srgbClr val="FC0AFC"/>
                </a:solidFill>
                <a:latin typeface="Arial Unicode MS" pitchFamily="34" charset="-128"/>
                <a:ea typeface="Arial Unicode MS" pitchFamily="34" charset="-128"/>
                <a:cs typeface="Arial Unicode MS" pitchFamily="34" charset="-128"/>
              </a:rPr>
              <a:t>The Holy Spirit selects and empowers Christians for specific ministries. </a:t>
            </a:r>
            <a:endParaRPr lang="en-US" sz="4800" b="1" dirty="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en-US" sz="4400" b="1" dirty="0" smtClean="0">
                <a:solidFill>
                  <a:srgbClr val="0D069A"/>
                </a:solidFill>
              </a:rPr>
              <a:t>TITLES OF THE HOLY SPIRIT</a:t>
            </a:r>
          </a:p>
          <a:p>
            <a:pPr algn="just"/>
            <a:r>
              <a:rPr lang="en-US" sz="4400" b="1" dirty="0" smtClean="0">
                <a:solidFill>
                  <a:schemeClr val="bg1"/>
                </a:solidFill>
              </a:rPr>
              <a:t>CONSOLATEUR</a:t>
            </a:r>
            <a:r>
              <a:rPr lang="en-US" sz="4400" b="1" dirty="0" smtClean="0"/>
              <a:t> / </a:t>
            </a:r>
            <a:r>
              <a:rPr lang="en-US" sz="4400" b="1" dirty="0" smtClean="0">
                <a:solidFill>
                  <a:schemeClr val="bg1"/>
                </a:solidFill>
              </a:rPr>
              <a:t>Comforter</a:t>
            </a:r>
          </a:p>
          <a:p>
            <a:pPr algn="just"/>
            <a:r>
              <a:rPr lang="en-US" sz="4400" b="1" dirty="0" err="1" smtClean="0"/>
              <a:t>Joh</a:t>
            </a:r>
            <a:r>
              <a:rPr lang="en-US" sz="4400" b="1" dirty="0" smtClean="0"/>
              <a:t> 14:16 Et </a:t>
            </a:r>
            <a:r>
              <a:rPr lang="en-US" sz="4400" b="1" dirty="0" err="1" smtClean="0"/>
              <a:t>moi</a:t>
            </a:r>
            <a:r>
              <a:rPr lang="en-US" sz="4400" b="1" dirty="0" smtClean="0"/>
              <a:t>, je </a:t>
            </a:r>
            <a:r>
              <a:rPr lang="en-US" sz="4400" b="1" dirty="0" err="1" smtClean="0"/>
              <a:t>prierai</a:t>
            </a:r>
            <a:r>
              <a:rPr lang="en-US" sz="4400" b="1" dirty="0" smtClean="0"/>
              <a:t> le </a:t>
            </a:r>
            <a:r>
              <a:rPr lang="en-US" sz="4400" b="1" dirty="0" err="1" smtClean="0"/>
              <a:t>Père</a:t>
            </a:r>
            <a:r>
              <a:rPr lang="en-US" sz="4400" b="1" dirty="0" smtClean="0"/>
              <a:t>, </a:t>
            </a:r>
            <a:r>
              <a:rPr lang="fr-FR" sz="4400" b="1" dirty="0" smtClean="0"/>
              <a:t>et il vous donnera un autre consolateur, afin qu'il demeure éternellement avec vous, (LSV)</a:t>
            </a:r>
            <a:endParaRPr lang="en-US" sz="4400" b="1" dirty="0" smtClean="0"/>
          </a:p>
          <a:p>
            <a:pPr algn="just"/>
            <a:r>
              <a:rPr lang="fr-FR" sz="4400" b="1" dirty="0" smtClean="0"/>
              <a:t> </a:t>
            </a:r>
            <a:r>
              <a:rPr lang="en-US" sz="4400" b="1" dirty="0" smtClean="0"/>
              <a:t>16 "And I will pray the Father, and He will give you another Helper, that He may abide with you forever-- (NKJV) </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ESPRIT SAINT / </a:t>
            </a:r>
            <a:r>
              <a:rPr lang="fr-FR" sz="4000" b="1" dirty="0" err="1" smtClean="0">
                <a:solidFill>
                  <a:srgbClr val="0D069A"/>
                </a:solidFill>
                <a:latin typeface="Arial Unicode MS" pitchFamily="34" charset="-128"/>
                <a:ea typeface="Arial Unicode MS" pitchFamily="34" charset="-128"/>
                <a:cs typeface="Arial Unicode MS" pitchFamily="34" charset="-128"/>
              </a:rPr>
              <a:t>Holy</a:t>
            </a:r>
            <a:r>
              <a:rPr lang="fr-FR" sz="4000" b="1" dirty="0" smtClean="0">
                <a:solidFill>
                  <a:srgbClr val="0D069A"/>
                </a:solidFill>
                <a:latin typeface="Arial Unicode MS" pitchFamily="34" charset="-128"/>
                <a:ea typeface="Arial Unicode MS" pitchFamily="34" charset="-128"/>
                <a:cs typeface="Arial Unicode MS" pitchFamily="34" charset="-128"/>
              </a:rPr>
              <a:t> Spirit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Eph</a:t>
            </a:r>
            <a:r>
              <a:rPr lang="fr-FR" sz="4000" b="1" dirty="0" smtClean="0">
                <a:latin typeface="Arial Unicode MS" pitchFamily="34" charset="-128"/>
                <a:ea typeface="Arial Unicode MS" pitchFamily="34" charset="-128"/>
                <a:cs typeface="Arial Unicode MS" pitchFamily="34" charset="-128"/>
              </a:rPr>
              <a:t> 1:13 En lui vous aussi, après avoir entendu la parole de la vérité, l'Évangile de votre salut, en lui vous avez cru et vous avez été scellés du </a:t>
            </a:r>
            <a:r>
              <a:rPr lang="fr-FR" sz="4000" b="1" u="sng" dirty="0" smtClean="0">
                <a:latin typeface="Arial Unicode MS" pitchFamily="34" charset="-128"/>
                <a:ea typeface="Arial Unicode MS" pitchFamily="34" charset="-128"/>
                <a:cs typeface="Arial Unicode MS" pitchFamily="34" charset="-128"/>
              </a:rPr>
              <a:t>Saint-Esprit</a:t>
            </a:r>
            <a:r>
              <a:rPr lang="fr-FR" sz="4000" b="1" dirty="0" smtClean="0">
                <a:latin typeface="Arial Unicode MS" pitchFamily="34" charset="-128"/>
                <a:ea typeface="Arial Unicode MS" pitchFamily="34" charset="-128"/>
                <a:cs typeface="Arial Unicode MS" pitchFamily="34" charset="-128"/>
              </a:rPr>
              <a:t> qui avait été promis, (LSV)</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 </a:t>
            </a:r>
            <a:r>
              <a:rPr lang="en-US" sz="4000" b="1" dirty="0" smtClean="0">
                <a:solidFill>
                  <a:srgbClr val="0D069A"/>
                </a:solidFill>
                <a:latin typeface="Arial Unicode MS" pitchFamily="34" charset="-128"/>
                <a:ea typeface="Arial Unicode MS" pitchFamily="34" charset="-128"/>
                <a:cs typeface="Arial Unicode MS" pitchFamily="34" charset="-128"/>
              </a:rPr>
              <a:t>13 In Him you also trusted, after you heard the word of truth, the gospel of your salvation; in whom also, having believed, you were sealed with the </a:t>
            </a:r>
            <a:r>
              <a:rPr lang="en-US" sz="4000" b="1" u="sng" dirty="0" smtClean="0">
                <a:solidFill>
                  <a:srgbClr val="0D069A"/>
                </a:solidFill>
                <a:latin typeface="Arial Unicode MS" pitchFamily="34" charset="-128"/>
                <a:ea typeface="Arial Unicode MS" pitchFamily="34" charset="-128"/>
                <a:cs typeface="Arial Unicode MS" pitchFamily="34" charset="-128"/>
              </a:rPr>
              <a:t>Holy Spirit</a:t>
            </a:r>
            <a:r>
              <a:rPr lang="en-US" sz="4000" b="1" dirty="0" smtClean="0">
                <a:solidFill>
                  <a:srgbClr val="0D069A"/>
                </a:solidFill>
                <a:latin typeface="Arial Unicode MS" pitchFamily="34" charset="-128"/>
                <a:ea typeface="Arial Unicode MS" pitchFamily="34" charset="-128"/>
                <a:cs typeface="Arial Unicode MS" pitchFamily="34" charset="-128"/>
              </a:rPr>
              <a:t> of promise, (NKJV)</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800" b="1" dirty="0" err="1" smtClean="0">
                <a:latin typeface="Arial Unicode MS" pitchFamily="34" charset="-128"/>
                <a:ea typeface="Arial Unicode MS" pitchFamily="34" charset="-128"/>
                <a:cs typeface="Arial Unicode MS" pitchFamily="34" charset="-128"/>
              </a:rPr>
              <a:t>Eph</a:t>
            </a:r>
            <a:r>
              <a:rPr lang="fr-FR" sz="4800" b="1" dirty="0" smtClean="0">
                <a:latin typeface="Arial Unicode MS" pitchFamily="34" charset="-128"/>
                <a:ea typeface="Arial Unicode MS" pitchFamily="34" charset="-128"/>
                <a:cs typeface="Arial Unicode MS" pitchFamily="34" charset="-128"/>
              </a:rPr>
              <a:t> 4:30 N'attristez pas le Saint-Esprit de Dieu, par lequel vous avez été scellés pour le jour de la rédemption. (LSV)</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D069A"/>
                </a:solidFill>
                <a:latin typeface="Arial Unicode MS" pitchFamily="34" charset="-128"/>
                <a:ea typeface="Arial Unicode MS" pitchFamily="34" charset="-128"/>
                <a:cs typeface="Arial Unicode MS" pitchFamily="34" charset="-128"/>
              </a:rPr>
              <a:t> </a:t>
            </a:r>
            <a:r>
              <a:rPr lang="en-US" sz="4800" b="1" dirty="0" smtClean="0">
                <a:solidFill>
                  <a:srgbClr val="0D069A"/>
                </a:solidFill>
                <a:latin typeface="Arial Unicode MS" pitchFamily="34" charset="-128"/>
                <a:ea typeface="Arial Unicode MS" pitchFamily="34" charset="-128"/>
                <a:cs typeface="Arial Unicode MS" pitchFamily="34" charset="-128"/>
              </a:rPr>
              <a:t>30 And do not grieve the Holy Spirit of God, by whom you were sealed for the day of redemption. (NKJV) </a:t>
            </a:r>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ctr">
              <a:buNone/>
            </a:pPr>
            <a:r>
              <a:rPr lang="fr-FR" sz="4400" dirty="0" smtClean="0">
                <a:latin typeface="Copperplate Gothic Bold" pitchFamily="34" charset="0"/>
              </a:rPr>
              <a:t>LA PUISSANCE DU TRES HAUT </a:t>
            </a:r>
            <a:r>
              <a:rPr lang="fr-FR" sz="4400" dirty="0" smtClean="0">
                <a:solidFill>
                  <a:srgbClr val="0D069A"/>
                </a:solidFill>
                <a:latin typeface="Copperplate Gothic Bold" pitchFamily="34" charset="0"/>
              </a:rPr>
              <a:t>/ Power of the </a:t>
            </a:r>
            <a:r>
              <a:rPr lang="fr-FR" sz="4400" dirty="0" err="1" smtClean="0">
                <a:solidFill>
                  <a:srgbClr val="0D069A"/>
                </a:solidFill>
                <a:latin typeface="Copperplate Gothic Bold" pitchFamily="34" charset="0"/>
              </a:rPr>
              <a:t>Highest</a:t>
            </a:r>
            <a:endParaRPr lang="en-US" sz="4400" dirty="0" smtClean="0">
              <a:solidFill>
                <a:srgbClr val="0D069A"/>
              </a:solidFill>
              <a:latin typeface="Copperplate Gothic Bold" pitchFamily="34" charset="0"/>
            </a:endParaRPr>
          </a:p>
          <a:p>
            <a:pPr algn="just"/>
            <a:r>
              <a:rPr lang="fr-FR" sz="4400" b="1" dirty="0" smtClean="0"/>
              <a:t>Lu 1:35 L'ange lui répondit: Le Saint-Esprit viendra sur toi, </a:t>
            </a:r>
            <a:r>
              <a:rPr lang="fr-FR" sz="4400" b="1" dirty="0" smtClean="0">
                <a:solidFill>
                  <a:schemeClr val="bg1"/>
                </a:solidFill>
              </a:rPr>
              <a:t>et la puissance du Très-Haut te couvrira </a:t>
            </a:r>
            <a:r>
              <a:rPr lang="fr-FR" sz="4400" b="1" dirty="0" smtClean="0"/>
              <a:t>de son ombre. C'est pourquoi le saint enfant qui naîtra de toi sera appelé Fils de Dieu. </a:t>
            </a:r>
            <a:r>
              <a:rPr lang="en-US" sz="4400" b="1" dirty="0" smtClean="0"/>
              <a:t>(LSV)</a:t>
            </a:r>
          </a:p>
          <a:p>
            <a:pPr algn="just"/>
            <a:r>
              <a:rPr lang="en-US" sz="4400" b="1" dirty="0" smtClean="0">
                <a:solidFill>
                  <a:srgbClr val="0D069A"/>
                </a:solidFill>
              </a:rPr>
              <a:t> 35 And the angel answered and said to her, "The Holy Spirit will come upon you, and </a:t>
            </a:r>
            <a:r>
              <a:rPr lang="en-US" sz="4400" b="1" dirty="0" smtClean="0">
                <a:solidFill>
                  <a:schemeClr val="bg1"/>
                </a:solidFill>
              </a:rPr>
              <a:t>the power of the Highest </a:t>
            </a:r>
            <a:r>
              <a:rPr lang="en-US" sz="4400" b="1" dirty="0" smtClean="0">
                <a:solidFill>
                  <a:srgbClr val="0D069A"/>
                </a:solidFill>
              </a:rPr>
              <a:t>will overshadow you; therefore, also, that Holy One who is to be born will be called the Son of God. </a:t>
            </a:r>
            <a:r>
              <a:rPr lang="fr-FR" sz="4400" b="1" dirty="0" smtClean="0">
                <a:solidFill>
                  <a:srgbClr val="0D069A"/>
                </a:solidFill>
              </a:rPr>
              <a:t>(NKJV)</a:t>
            </a:r>
            <a:endParaRPr lang="en-US" sz="4400" b="1" dirty="0">
              <a:solidFill>
                <a:srgbClr val="0D069A"/>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ctr">
              <a:buNone/>
            </a:pPr>
            <a:r>
              <a:rPr lang="fr-FR" sz="4400" b="1" dirty="0" smtClean="0">
                <a:latin typeface="Copperplate Gothic Bold" pitchFamily="34" charset="0"/>
                <a:ea typeface="Arial Unicode MS" pitchFamily="34" charset="-128"/>
                <a:cs typeface="Arial Unicode MS" pitchFamily="34" charset="-128"/>
              </a:rPr>
              <a:t>ESPRIT D’ADOPTION / </a:t>
            </a:r>
          </a:p>
          <a:p>
            <a:pPr algn="ctr">
              <a:buNone/>
            </a:pPr>
            <a:r>
              <a:rPr lang="fr-FR" sz="4400" b="1" dirty="0" smtClean="0">
                <a:solidFill>
                  <a:srgbClr val="C00000"/>
                </a:solidFill>
                <a:latin typeface="Copperplate Gothic Bold" pitchFamily="34" charset="0"/>
                <a:ea typeface="Arial Unicode MS" pitchFamily="34" charset="-128"/>
                <a:cs typeface="Arial Unicode MS" pitchFamily="34" charset="-128"/>
              </a:rPr>
              <a:t>Spirit of Adoption</a:t>
            </a:r>
            <a:endParaRPr lang="en-US" sz="4400" b="1" dirty="0" smtClean="0">
              <a:solidFill>
                <a:srgbClr val="C00000"/>
              </a:solidFill>
              <a:latin typeface="Copperplate Gothic Bold" pitchFamily="34" charset="0"/>
              <a:ea typeface="Arial Unicode MS" pitchFamily="34" charset="-128"/>
              <a:cs typeface="Arial Unicode MS" pitchFamily="34" charset="-128"/>
            </a:endParaRPr>
          </a:p>
          <a:p>
            <a:pPr algn="just"/>
            <a:r>
              <a:rPr lang="fr-FR" sz="4400" b="1" dirty="0" err="1" smtClean="0">
                <a:latin typeface="Arial Unicode MS" pitchFamily="34" charset="-128"/>
                <a:ea typeface="Arial Unicode MS" pitchFamily="34" charset="-128"/>
                <a:cs typeface="Arial Unicode MS" pitchFamily="34" charset="-128"/>
              </a:rPr>
              <a:t>Ro</a:t>
            </a:r>
            <a:r>
              <a:rPr lang="fr-FR" sz="4400" b="1" dirty="0" smtClean="0">
                <a:latin typeface="Arial Unicode MS" pitchFamily="34" charset="-128"/>
                <a:ea typeface="Arial Unicode MS" pitchFamily="34" charset="-128"/>
                <a:cs typeface="Arial Unicode MS" pitchFamily="34" charset="-128"/>
              </a:rPr>
              <a:t> 8:15 Et vous n'avez point reçu un esprit de servitude, pour être encore dans la crainte; mais vous avez reçu un Esprit d'adoption, par lequel nous crions: </a:t>
            </a:r>
            <a:r>
              <a:rPr lang="fr-FR" sz="4400" b="1" dirty="0" err="1" smtClean="0">
                <a:latin typeface="Arial Unicode MS" pitchFamily="34" charset="-128"/>
                <a:ea typeface="Arial Unicode MS" pitchFamily="34" charset="-128"/>
                <a:cs typeface="Arial Unicode MS" pitchFamily="34" charset="-128"/>
              </a:rPr>
              <a:t>Abba</a:t>
            </a:r>
            <a:r>
              <a:rPr lang="fr-FR"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Père</a:t>
            </a:r>
            <a:r>
              <a:rPr lang="en-US" sz="4400" b="1" dirty="0" smtClean="0">
                <a:latin typeface="Arial Unicode MS" pitchFamily="34" charset="-128"/>
                <a:ea typeface="Arial Unicode MS" pitchFamily="34" charset="-128"/>
                <a:cs typeface="Arial Unicode MS" pitchFamily="34" charset="-128"/>
              </a:rPr>
              <a:t>! (LSV)</a:t>
            </a:r>
          </a:p>
          <a:p>
            <a:pPr algn="just"/>
            <a:r>
              <a:rPr lang="en-US" sz="4400" b="1" dirty="0" smtClean="0">
                <a:solidFill>
                  <a:srgbClr val="C00000"/>
                </a:solidFill>
                <a:latin typeface="Arial Unicode MS" pitchFamily="34" charset="-128"/>
                <a:ea typeface="Arial Unicode MS" pitchFamily="34" charset="-128"/>
                <a:cs typeface="Arial Unicode MS" pitchFamily="34" charset="-128"/>
              </a:rPr>
              <a:t> 15 For you did not receive the spirit of bondage again to fear, but you received the Spirit of adoption by whom we cry out, "Abba, Father." </a:t>
            </a:r>
            <a:r>
              <a:rPr lang="fr-FR" sz="4400" b="1" dirty="0" smtClean="0">
                <a:solidFill>
                  <a:srgbClr val="C00000"/>
                </a:solidFill>
                <a:latin typeface="Arial Unicode MS" pitchFamily="34" charset="-128"/>
                <a:ea typeface="Arial Unicode MS" pitchFamily="34" charset="-128"/>
                <a:cs typeface="Arial Unicode MS" pitchFamily="34" charset="-128"/>
              </a:rPr>
              <a:t>(NKJV) </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000" b="1" dirty="0" smtClean="0">
                <a:latin typeface="Copperplate Gothic Bold" pitchFamily="34" charset="0"/>
                <a:ea typeface="Arial Unicode MS" pitchFamily="34" charset="-128"/>
                <a:cs typeface="Arial Unicode MS" pitchFamily="34" charset="-128"/>
              </a:rPr>
              <a:t>L’ESPRIT DE CHRIST </a:t>
            </a:r>
          </a:p>
          <a:p>
            <a:pPr algn="ctr">
              <a:buNone/>
            </a:pPr>
            <a:r>
              <a:rPr lang="en-US" sz="4000" b="1" dirty="0" smtClean="0">
                <a:solidFill>
                  <a:srgbClr val="C00000"/>
                </a:solidFill>
                <a:latin typeface="Copperplate Gothic Bold" pitchFamily="34" charset="0"/>
                <a:ea typeface="Arial Unicode MS" pitchFamily="34" charset="-128"/>
                <a:cs typeface="Arial Unicode MS" pitchFamily="34" charset="-128"/>
              </a:rPr>
              <a:t>Spirit of Christ</a:t>
            </a:r>
          </a:p>
          <a:p>
            <a:pPr algn="just"/>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1Pe 1:11 voulant sonder l'époque et les circonstances marquées par </a:t>
            </a:r>
            <a:r>
              <a:rPr lang="fr-FR" sz="4000" b="1" dirty="0" smtClean="0">
                <a:solidFill>
                  <a:srgbClr val="C00000"/>
                </a:solidFill>
                <a:latin typeface="Arial Unicode MS" pitchFamily="34" charset="-128"/>
                <a:ea typeface="Arial Unicode MS" pitchFamily="34" charset="-128"/>
                <a:cs typeface="Arial Unicode MS" pitchFamily="34" charset="-128"/>
              </a:rPr>
              <a:t>l'Esprit de Christ</a:t>
            </a:r>
            <a:r>
              <a:rPr lang="fr-FR" sz="4000" b="1" dirty="0" smtClean="0">
                <a:latin typeface="Arial Unicode MS" pitchFamily="34" charset="-128"/>
                <a:ea typeface="Arial Unicode MS" pitchFamily="34" charset="-128"/>
                <a:cs typeface="Arial Unicode MS" pitchFamily="34" charset="-128"/>
              </a:rPr>
              <a:t> qui était en eux, et qui attestait d'avance les souffrances de Christ et la gloire dont elles seraient suivies. </a:t>
            </a:r>
            <a:r>
              <a:rPr lang="en-US" sz="4000" b="1" dirty="0" smtClean="0">
                <a:latin typeface="Arial Unicode MS" pitchFamily="34" charset="-128"/>
                <a:ea typeface="Arial Unicode MS" pitchFamily="34" charset="-128"/>
                <a:cs typeface="Arial Unicode MS" pitchFamily="34" charset="-128"/>
              </a:rPr>
              <a:t>(LSV)</a:t>
            </a:r>
          </a:p>
          <a:p>
            <a:pPr algn="just"/>
            <a:r>
              <a:rPr lang="en-US" sz="4000" b="1" dirty="0" smtClean="0">
                <a:solidFill>
                  <a:srgbClr val="C00000"/>
                </a:solidFill>
                <a:latin typeface="Arial Unicode MS" pitchFamily="34" charset="-128"/>
                <a:ea typeface="Arial Unicode MS" pitchFamily="34" charset="-128"/>
                <a:cs typeface="Arial Unicode MS" pitchFamily="34" charset="-128"/>
              </a:rPr>
              <a:t> 11 searching what, or what manner of time, the </a:t>
            </a:r>
            <a:r>
              <a:rPr lang="en-US" sz="4000" b="1" dirty="0" smtClean="0">
                <a:solidFill>
                  <a:schemeClr val="tx1"/>
                </a:solidFill>
                <a:latin typeface="Arial Unicode MS" pitchFamily="34" charset="-128"/>
                <a:ea typeface="Arial Unicode MS" pitchFamily="34" charset="-128"/>
                <a:cs typeface="Arial Unicode MS" pitchFamily="34" charset="-128"/>
              </a:rPr>
              <a:t>Spirit of Christ </a:t>
            </a:r>
            <a:r>
              <a:rPr lang="en-US" sz="4000" b="1" dirty="0" smtClean="0">
                <a:solidFill>
                  <a:srgbClr val="C00000"/>
                </a:solidFill>
                <a:latin typeface="Arial Unicode MS" pitchFamily="34" charset="-128"/>
                <a:ea typeface="Arial Unicode MS" pitchFamily="34" charset="-128"/>
                <a:cs typeface="Arial Unicode MS" pitchFamily="34" charset="-128"/>
              </a:rPr>
              <a:t>who was in them was indicating when He testified beforehand the sufferings of Christ and the glories that would follow. </a:t>
            </a:r>
            <a:r>
              <a:rPr lang="fr-FR" sz="4000" b="1" dirty="0" smtClean="0">
                <a:solidFill>
                  <a:srgbClr val="C00000"/>
                </a:solidFill>
                <a:latin typeface="Arial Unicode MS" pitchFamily="34" charset="-128"/>
                <a:ea typeface="Arial Unicode MS" pitchFamily="34" charset="-128"/>
                <a:cs typeface="Arial Unicode MS" pitchFamily="34" charset="-128"/>
              </a:rPr>
              <a:t>(NKJV)</a:t>
            </a:r>
            <a:endParaRPr lang="en-US" sz="40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4400" b="1" dirty="0" smtClean="0">
                <a:latin typeface="Copperplate Gothic Bold" pitchFamily="34" charset="0"/>
                <a:ea typeface="Arial Unicode MS" pitchFamily="34" charset="-128"/>
                <a:cs typeface="Arial Unicode MS" pitchFamily="34" charset="-128"/>
              </a:rPr>
              <a:t>L’ESRIT DE GLOIRE / </a:t>
            </a:r>
          </a:p>
          <a:p>
            <a:pPr algn="ctr">
              <a:buNone/>
            </a:pPr>
            <a:r>
              <a:rPr lang="fr-FR" sz="4400" b="1" dirty="0" smtClean="0">
                <a:solidFill>
                  <a:srgbClr val="C00000"/>
                </a:solidFill>
                <a:latin typeface="Copperplate Gothic Bold" pitchFamily="34" charset="0"/>
                <a:ea typeface="Arial Unicode MS" pitchFamily="34" charset="-128"/>
                <a:cs typeface="Arial Unicode MS" pitchFamily="34" charset="-128"/>
              </a:rPr>
              <a:t>Spirit of </a:t>
            </a:r>
            <a:r>
              <a:rPr lang="fr-FR" sz="4400" b="1" dirty="0" err="1" smtClean="0">
                <a:solidFill>
                  <a:srgbClr val="C00000"/>
                </a:solidFill>
                <a:latin typeface="Copperplate Gothic Bold" pitchFamily="34" charset="0"/>
                <a:ea typeface="Arial Unicode MS" pitchFamily="34" charset="-128"/>
                <a:cs typeface="Arial Unicode MS" pitchFamily="34" charset="-128"/>
              </a:rPr>
              <a:t>Glory</a:t>
            </a:r>
            <a:endParaRPr lang="en-US" sz="4400" b="1" dirty="0" smtClean="0">
              <a:solidFill>
                <a:srgbClr val="C00000"/>
              </a:solidFill>
              <a:latin typeface="Copperplate Gothic Bold" pitchFamily="34" charset="0"/>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1Pe 4:14 Si vous êtes outragés pour le nom de Christ, vous êtes heureux, parce que l'Esprit de gloire, l'Esprit de Dieu, repose sur vous. </a:t>
            </a:r>
            <a:r>
              <a:rPr lang="en-US" sz="4400" b="1" dirty="0" smtClean="0">
                <a:latin typeface="Arial Unicode MS" pitchFamily="34" charset="-128"/>
                <a:ea typeface="Arial Unicode MS" pitchFamily="34" charset="-128"/>
                <a:cs typeface="Arial Unicode MS" pitchFamily="34" charset="-128"/>
              </a:rPr>
              <a:t>(LSV)</a:t>
            </a:r>
          </a:p>
          <a:p>
            <a:pPr algn="just"/>
            <a:r>
              <a:rPr lang="en-US" sz="4400" b="1" dirty="0" smtClean="0">
                <a:solidFill>
                  <a:srgbClr val="C00000"/>
                </a:solidFill>
                <a:latin typeface="Arial Unicode MS" pitchFamily="34" charset="-128"/>
                <a:ea typeface="Arial Unicode MS" pitchFamily="34" charset="-128"/>
                <a:cs typeface="Arial Unicode MS" pitchFamily="34" charset="-128"/>
              </a:rPr>
              <a:t> 14 If you are reproached for the name of Christ, blessed are you, for the Spirit of glory and of God rests upon you. On their part He is blasphemed, but on your part He is glorified. </a:t>
            </a:r>
            <a:r>
              <a:rPr lang="fr-FR" sz="4400" b="1" dirty="0" smtClean="0">
                <a:solidFill>
                  <a:srgbClr val="C00000"/>
                </a:solidFill>
                <a:latin typeface="Arial Unicode MS" pitchFamily="34" charset="-128"/>
                <a:ea typeface="Arial Unicode MS" pitchFamily="34" charset="-128"/>
                <a:cs typeface="Arial Unicode MS" pitchFamily="34" charset="-128"/>
              </a:rPr>
              <a:t>(NKJV) </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latin typeface="Copperplate Gothic Bold" pitchFamily="34" charset="0"/>
              </a:rPr>
              <a:t>L’ESPRIT DE SAINTETE / </a:t>
            </a:r>
          </a:p>
          <a:p>
            <a:pPr algn="ctr">
              <a:buNone/>
            </a:pPr>
            <a:r>
              <a:rPr lang="en-US" sz="4000" b="1" dirty="0" smtClean="0">
                <a:solidFill>
                  <a:srgbClr val="0D069A"/>
                </a:solidFill>
                <a:latin typeface="Copperplate Gothic Bold" pitchFamily="34" charset="0"/>
              </a:rPr>
              <a:t>Spirit of Holiness</a:t>
            </a:r>
          </a:p>
          <a:p>
            <a:pPr algn="just">
              <a:buNone/>
            </a:pPr>
            <a:r>
              <a:rPr lang="fr-FR" sz="4000" b="1" dirty="0" err="1" smtClean="0"/>
              <a:t>Ro</a:t>
            </a:r>
            <a:r>
              <a:rPr lang="fr-FR" sz="4000" b="1" dirty="0" smtClean="0"/>
              <a:t> 1:4 et déclaré Fils de Dieu avec puissance, selon l'Esprit de sainteté, par sa résurrection d'entre les morts), Jésus-Christ notre Seigneur, (LSV)</a:t>
            </a:r>
            <a:endParaRPr lang="en-US" sz="4000" b="1" dirty="0" smtClean="0"/>
          </a:p>
          <a:p>
            <a:pPr algn="just">
              <a:buNone/>
            </a:pPr>
            <a:r>
              <a:rPr lang="fr-FR" sz="4000" b="1" dirty="0" smtClean="0"/>
              <a:t> </a:t>
            </a:r>
            <a:r>
              <a:rPr lang="en-US" sz="4000" b="1" dirty="0" smtClean="0">
                <a:solidFill>
                  <a:srgbClr val="0D069A"/>
                </a:solidFill>
              </a:rPr>
              <a:t>4 and declared to be the Son of God with power according to the Spirit of holiness, by the resurrection from the dead. (NKJV) </a:t>
            </a:r>
            <a:endParaRPr lang="en-US" sz="4000" b="1" dirty="0">
              <a:solidFill>
                <a:srgbClr val="0D069A"/>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400" dirty="0" smtClean="0">
                <a:latin typeface="Copperplate Gothic Bold" pitchFamily="34" charset="0"/>
                <a:ea typeface="Arial Unicode MS" pitchFamily="34" charset="-128"/>
                <a:cs typeface="Arial Unicode MS" pitchFamily="34" charset="-128"/>
              </a:rPr>
              <a:t>L’ESPRIT DE VIE /</a:t>
            </a:r>
          </a:p>
          <a:p>
            <a:pPr algn="ctr">
              <a:buNone/>
            </a:pPr>
            <a:r>
              <a:rPr lang="fr-FR" sz="4400" dirty="0" smtClean="0">
                <a:solidFill>
                  <a:srgbClr val="FF0000"/>
                </a:solidFill>
                <a:latin typeface="Copperplate Gothic Bold" pitchFamily="34" charset="0"/>
                <a:ea typeface="Arial Unicode MS" pitchFamily="34" charset="-128"/>
                <a:cs typeface="Arial Unicode MS" pitchFamily="34" charset="-128"/>
              </a:rPr>
              <a:t> Spirit of Life</a:t>
            </a:r>
            <a:endParaRPr lang="en-US" sz="4400" dirty="0" smtClean="0">
              <a:solidFill>
                <a:srgbClr val="FF0000"/>
              </a:solidFill>
              <a:latin typeface="Copperplate Gothic Bold" pitchFamily="34" charset="0"/>
              <a:ea typeface="Arial Unicode MS" pitchFamily="34" charset="-128"/>
              <a:cs typeface="Arial Unicode MS" pitchFamily="34" charset="-128"/>
            </a:endParaRPr>
          </a:p>
          <a:p>
            <a:pPr algn="just"/>
            <a:r>
              <a:rPr lang="fr-FR" sz="4400" dirty="0" err="1" smtClean="0">
                <a:latin typeface="Arial Unicode MS" pitchFamily="34" charset="-128"/>
                <a:ea typeface="Arial Unicode MS" pitchFamily="34" charset="-128"/>
                <a:cs typeface="Arial Unicode MS" pitchFamily="34" charset="-128"/>
              </a:rPr>
              <a:t>Ro</a:t>
            </a:r>
            <a:r>
              <a:rPr lang="fr-FR" sz="4400" dirty="0" smtClean="0">
                <a:latin typeface="Arial Unicode MS" pitchFamily="34" charset="-128"/>
                <a:ea typeface="Arial Unicode MS" pitchFamily="34" charset="-128"/>
                <a:cs typeface="Arial Unicode MS" pitchFamily="34" charset="-128"/>
              </a:rPr>
              <a:t> 8:2 En effet, la loi de l'esprit de vie en Jésus-Christ m'a affranchi de la loi du péché et de la mort. </a:t>
            </a:r>
            <a:r>
              <a:rPr lang="en-US" sz="4400" dirty="0" smtClean="0">
                <a:latin typeface="Arial Unicode MS" pitchFamily="34" charset="-128"/>
                <a:ea typeface="Arial Unicode MS" pitchFamily="34" charset="-128"/>
                <a:cs typeface="Arial Unicode MS" pitchFamily="34" charset="-128"/>
              </a:rPr>
              <a:t>(LSV)</a:t>
            </a:r>
          </a:p>
          <a:p>
            <a:pPr algn="just"/>
            <a:r>
              <a:rPr lang="en-US" sz="4400" dirty="0" smtClean="0">
                <a:solidFill>
                  <a:srgbClr val="FF0000"/>
                </a:solidFill>
                <a:latin typeface="Arial Unicode MS" pitchFamily="34" charset="-128"/>
                <a:ea typeface="Arial Unicode MS" pitchFamily="34" charset="-128"/>
                <a:cs typeface="Arial Unicode MS" pitchFamily="34" charset="-128"/>
              </a:rPr>
              <a:t> 2 For the law of the Spirit of life in Christ Jesus has made me free from the law of sin and death. (NKJV) </a:t>
            </a:r>
            <a:endParaRPr lang="en-US" sz="44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400" b="1" dirty="0" smtClean="0">
                <a:latin typeface="Copperplate Gothic Bold" pitchFamily="34" charset="0"/>
                <a:ea typeface="Arial Unicode MS" pitchFamily="34" charset="-128"/>
                <a:cs typeface="Arial Unicode MS" pitchFamily="34" charset="-128"/>
              </a:rPr>
              <a:t>L’ESPRIT DE PROPHETIE / </a:t>
            </a:r>
            <a:r>
              <a:rPr lang="fr-FR" sz="4400" b="1" dirty="0" smtClean="0">
                <a:solidFill>
                  <a:srgbClr val="FF0000"/>
                </a:solidFill>
                <a:latin typeface="Copperplate Gothic Bold" pitchFamily="34" charset="0"/>
                <a:ea typeface="Arial Unicode MS" pitchFamily="34" charset="-128"/>
                <a:cs typeface="Arial Unicode MS" pitchFamily="34" charset="-128"/>
              </a:rPr>
              <a:t>Spirit of </a:t>
            </a:r>
            <a:r>
              <a:rPr lang="fr-FR" sz="4400" b="1" dirty="0" err="1" smtClean="0">
                <a:solidFill>
                  <a:srgbClr val="FF0000"/>
                </a:solidFill>
                <a:latin typeface="Copperplate Gothic Bold" pitchFamily="34" charset="0"/>
                <a:ea typeface="Arial Unicode MS" pitchFamily="34" charset="-128"/>
                <a:cs typeface="Arial Unicode MS" pitchFamily="34" charset="-128"/>
              </a:rPr>
              <a:t>Prophecy</a:t>
            </a:r>
            <a:endParaRPr lang="en-US" sz="4400" b="1" dirty="0" smtClean="0">
              <a:solidFill>
                <a:srgbClr val="FF0000"/>
              </a:solidFill>
              <a:latin typeface="Copperplate Gothic Bold" pitchFamily="34" charset="0"/>
              <a:ea typeface="Arial Unicode MS" pitchFamily="34" charset="-128"/>
              <a:cs typeface="Arial Unicode MS" pitchFamily="34" charset="-128"/>
            </a:endParaRPr>
          </a:p>
          <a:p>
            <a:pPr algn="just"/>
            <a:r>
              <a:rPr lang="fr-FR" sz="4400" b="1" dirty="0" err="1" smtClean="0">
                <a:latin typeface="Arial Unicode MS" pitchFamily="34" charset="-128"/>
                <a:ea typeface="Arial Unicode MS" pitchFamily="34" charset="-128"/>
                <a:cs typeface="Arial Unicode MS" pitchFamily="34" charset="-128"/>
              </a:rPr>
              <a:t>Re</a:t>
            </a:r>
            <a:r>
              <a:rPr lang="fr-FR" sz="4400" b="1" dirty="0" smtClean="0">
                <a:latin typeface="Arial Unicode MS" pitchFamily="34" charset="-128"/>
                <a:ea typeface="Arial Unicode MS" pitchFamily="34" charset="-128"/>
                <a:cs typeface="Arial Unicode MS" pitchFamily="34" charset="-128"/>
              </a:rPr>
              <a:t> 19:10b  Adore Dieu. -Car le témoignage de Jésus est l'esprit de la prophétie. (LSV)</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FF0000"/>
                </a:solidFill>
                <a:latin typeface="Arial Unicode MS" pitchFamily="34" charset="-128"/>
                <a:ea typeface="Arial Unicode MS" pitchFamily="34" charset="-128"/>
                <a:cs typeface="Arial Unicode MS" pitchFamily="34" charset="-128"/>
              </a:rPr>
              <a:t>10b  Worship God! For the testimony of Jesus is the spirit of prophecy." </a:t>
            </a:r>
            <a:r>
              <a:rPr lang="fr-FR" sz="4400" b="1" dirty="0" smtClean="0">
                <a:solidFill>
                  <a:srgbClr val="FF0000"/>
                </a:solidFill>
                <a:latin typeface="Arial Unicode MS" pitchFamily="34" charset="-128"/>
                <a:ea typeface="Arial Unicode MS" pitchFamily="34" charset="-128"/>
                <a:cs typeface="Arial Unicode MS" pitchFamily="34" charset="-128"/>
              </a:rPr>
              <a:t>(NKJV)</a:t>
            </a:r>
            <a:r>
              <a:rPr lang="en-US" sz="4400" b="1" dirty="0" smtClean="0">
                <a:solidFill>
                  <a:srgbClr val="FF0000"/>
                </a:solidFill>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400" b="1" dirty="0" smtClean="0">
                <a:solidFill>
                  <a:schemeClr val="tx1"/>
                </a:solidFill>
                <a:latin typeface="Copperplate Gothic Bold" pitchFamily="34" charset="0"/>
                <a:ea typeface="Arial Unicode MS" pitchFamily="34" charset="-128"/>
                <a:cs typeface="Arial Unicode MS" pitchFamily="34" charset="-128"/>
              </a:rPr>
              <a:t>L’ESPRIT DU </a:t>
            </a:r>
            <a:r>
              <a:rPr lang="en-US" sz="4400" b="1" dirty="0" err="1" smtClean="0">
                <a:solidFill>
                  <a:schemeClr val="tx1"/>
                </a:solidFill>
                <a:latin typeface="Copperplate Gothic Bold" pitchFamily="34" charset="0"/>
                <a:ea typeface="Arial Unicode MS" pitchFamily="34" charset="-128"/>
                <a:cs typeface="Arial Unicode MS" pitchFamily="34" charset="-128"/>
              </a:rPr>
              <a:t>PèRE</a:t>
            </a:r>
            <a:r>
              <a:rPr lang="en-US" sz="4400" b="1" dirty="0" smtClean="0">
                <a:solidFill>
                  <a:schemeClr val="tx1"/>
                </a:solidFill>
                <a:latin typeface="Copperplate Gothic Bold" pitchFamily="34" charset="0"/>
                <a:ea typeface="Arial Unicode MS" pitchFamily="34" charset="-128"/>
                <a:cs typeface="Arial Unicode MS" pitchFamily="34" charset="-128"/>
              </a:rPr>
              <a:t> / </a:t>
            </a:r>
          </a:p>
          <a:p>
            <a:pPr algn="ctr">
              <a:buNone/>
            </a:pPr>
            <a:r>
              <a:rPr lang="en-US" sz="4400" b="1" dirty="0" smtClean="0">
                <a:solidFill>
                  <a:srgbClr val="0D069A"/>
                </a:solidFill>
                <a:latin typeface="Copperplate Gothic Bold" pitchFamily="34" charset="0"/>
                <a:ea typeface="Arial Unicode MS" pitchFamily="34" charset="-128"/>
                <a:cs typeface="Arial Unicode MS" pitchFamily="34" charset="-128"/>
              </a:rPr>
              <a:t>Spirit of the Father</a:t>
            </a:r>
          </a:p>
          <a:p>
            <a:pPr algn="just"/>
            <a:r>
              <a:rPr lang="fr-FR" sz="4400" b="1" dirty="0" smtClean="0">
                <a:solidFill>
                  <a:schemeClr val="tx1"/>
                </a:solidFill>
                <a:latin typeface="Arial Unicode MS" pitchFamily="34" charset="-128"/>
                <a:ea typeface="Arial Unicode MS" pitchFamily="34" charset="-128"/>
                <a:cs typeface="Arial Unicode MS" pitchFamily="34" charset="-128"/>
              </a:rPr>
              <a:t>  Mt 10:20 car ce n'est pas vous qui parlerez, c'est l'Esprit de votre Père qui parlera en vous. </a:t>
            </a:r>
            <a:r>
              <a:rPr lang="en-US" sz="4400" b="1" dirty="0" smtClean="0">
                <a:solidFill>
                  <a:schemeClr val="tx1"/>
                </a:solidFill>
                <a:latin typeface="Arial Unicode MS" pitchFamily="34" charset="-128"/>
                <a:ea typeface="Arial Unicode MS" pitchFamily="34" charset="-128"/>
                <a:cs typeface="Arial Unicode MS" pitchFamily="34" charset="-128"/>
              </a:rPr>
              <a:t>(LSV)</a:t>
            </a:r>
          </a:p>
          <a:p>
            <a:pPr algn="just"/>
            <a:r>
              <a:rPr lang="en-US" sz="4400" b="1" dirty="0" smtClean="0">
                <a:solidFill>
                  <a:srgbClr val="0D069A"/>
                </a:solidFill>
                <a:latin typeface="Arial Unicode MS" pitchFamily="34" charset="-128"/>
                <a:ea typeface="Arial Unicode MS" pitchFamily="34" charset="-128"/>
                <a:cs typeface="Arial Unicode MS" pitchFamily="34" charset="-128"/>
              </a:rPr>
              <a:t> 20 "for it is not you who speak, but the Spirit of your Father who speaks in you. (NKJV)</a:t>
            </a:r>
            <a:endParaRPr lang="en-US" sz="44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chemeClr val="tx1"/>
                </a:solidFill>
                <a:latin typeface="Copperplate Gothic Bold" pitchFamily="34" charset="0"/>
                <a:ea typeface="Arial Unicode MS" pitchFamily="34" charset="-128"/>
                <a:cs typeface="Arial Unicode MS" pitchFamily="34" charset="-128"/>
              </a:rPr>
              <a:t>L’ESPRIT DU FILS / </a:t>
            </a:r>
          </a:p>
          <a:p>
            <a:pPr algn="ctr">
              <a:buNone/>
            </a:pPr>
            <a:r>
              <a:rPr lang="fr-FR" sz="4000" b="1" dirty="0" smtClean="0">
                <a:solidFill>
                  <a:srgbClr val="0D069A"/>
                </a:solidFill>
                <a:latin typeface="Copperplate Gothic Bold" pitchFamily="34" charset="0"/>
                <a:ea typeface="Arial Unicode MS" pitchFamily="34" charset="-128"/>
                <a:cs typeface="Arial Unicode MS" pitchFamily="34" charset="-128"/>
              </a:rPr>
              <a:t>Spirit of the Son</a:t>
            </a:r>
            <a:endParaRPr lang="en-US" sz="4000" b="1" dirty="0" smtClean="0">
              <a:solidFill>
                <a:srgbClr val="0D069A"/>
              </a:solidFill>
              <a:latin typeface="Copperplate Gothic Bold" pitchFamily="34" charset="0"/>
              <a:ea typeface="Arial Unicode MS" pitchFamily="34" charset="-128"/>
              <a:cs typeface="Arial Unicode MS" pitchFamily="34" charset="-128"/>
            </a:endParaRP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  Ga 4:6 Et parce que vous êtes fils, Dieu a envoyé dans nos cœurs l'Esprit de son Fils, lequel crie: </a:t>
            </a:r>
            <a:r>
              <a:rPr lang="fr-FR" sz="4000" b="1" dirty="0" err="1" smtClean="0">
                <a:solidFill>
                  <a:schemeClr val="tx1"/>
                </a:solidFill>
                <a:latin typeface="Arial Unicode MS" pitchFamily="34" charset="-128"/>
                <a:ea typeface="Arial Unicode MS" pitchFamily="34" charset="-128"/>
                <a:cs typeface="Arial Unicode MS" pitchFamily="34" charset="-128"/>
              </a:rPr>
              <a:t>Abba</a:t>
            </a:r>
            <a:r>
              <a:rPr lang="fr-FR" sz="4000" b="1" dirty="0" smtClean="0">
                <a:solidFill>
                  <a:schemeClr val="tx1"/>
                </a:solidFill>
                <a:latin typeface="Arial Unicode MS" pitchFamily="34" charset="-128"/>
                <a:ea typeface="Arial Unicode MS" pitchFamily="34" charset="-128"/>
                <a:cs typeface="Arial Unicode MS" pitchFamily="34" charset="-128"/>
              </a:rPr>
              <a:t>! </a:t>
            </a:r>
            <a:r>
              <a:rPr lang="en-US" sz="4000" b="1" dirty="0" err="1" smtClean="0">
                <a:solidFill>
                  <a:schemeClr val="tx1"/>
                </a:solidFill>
                <a:latin typeface="Arial Unicode MS" pitchFamily="34" charset="-128"/>
                <a:ea typeface="Arial Unicode MS" pitchFamily="34" charset="-128"/>
                <a:cs typeface="Arial Unicode MS" pitchFamily="34" charset="-128"/>
              </a:rPr>
              <a:t>Père</a:t>
            </a:r>
            <a:r>
              <a:rPr lang="en-US" sz="4000" b="1" dirty="0" smtClean="0">
                <a:solidFill>
                  <a:schemeClr val="tx1"/>
                </a:solidFill>
                <a:latin typeface="Arial Unicode MS" pitchFamily="34" charset="-128"/>
                <a:ea typeface="Arial Unicode MS" pitchFamily="34" charset="-128"/>
                <a:cs typeface="Arial Unicode MS" pitchFamily="34" charset="-128"/>
              </a:rPr>
              <a:t>! (LSV)</a:t>
            </a:r>
          </a:p>
          <a:p>
            <a:pPr algn="just">
              <a:buNone/>
            </a:pPr>
            <a:r>
              <a:rPr lang="en-US" sz="4000" b="1" dirty="0" smtClean="0">
                <a:solidFill>
                  <a:schemeClr val="tx1"/>
                </a:solidFill>
                <a:latin typeface="Arial Unicode MS" pitchFamily="34" charset="-128"/>
                <a:ea typeface="Arial Unicode MS" pitchFamily="34" charset="-128"/>
                <a:cs typeface="Arial Unicode MS" pitchFamily="34" charset="-128"/>
              </a:rPr>
              <a:t> </a:t>
            </a:r>
            <a:r>
              <a:rPr lang="en-US" sz="4000" b="1" dirty="0" smtClean="0">
                <a:solidFill>
                  <a:srgbClr val="0D069A"/>
                </a:solidFill>
                <a:latin typeface="Arial Unicode MS" pitchFamily="34" charset="-128"/>
                <a:ea typeface="Arial Unicode MS" pitchFamily="34" charset="-128"/>
                <a:cs typeface="Arial Unicode MS" pitchFamily="34" charset="-128"/>
              </a:rPr>
              <a:t>6 And because you are sons, God has sent forth the Spirit of His Son into your hearts, crying out, "Abba, Father!" (NKJV)</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en-US" sz="4000" b="1" dirty="0" smtClean="0">
                <a:solidFill>
                  <a:srgbClr val="FFC000"/>
                </a:solidFill>
                <a:latin typeface="Arial Unicode MS" pitchFamily="34" charset="-128"/>
                <a:ea typeface="Arial Unicode MS" pitchFamily="34" charset="-128"/>
                <a:cs typeface="Arial Unicode MS" pitchFamily="34" charset="-128"/>
              </a:rPr>
              <a:t>CONCLUSION</a:t>
            </a:r>
          </a:p>
          <a:p>
            <a:pPr algn="just"/>
            <a:r>
              <a:rPr lang="en-US" sz="4000" b="1" dirty="0" smtClean="0">
                <a:latin typeface="Arial Unicode MS" pitchFamily="34" charset="-128"/>
                <a:ea typeface="Arial Unicode MS" pitchFamily="34" charset="-128"/>
                <a:cs typeface="Arial Unicode MS" pitchFamily="34" charset="-128"/>
              </a:rPr>
              <a:t>on</a:t>
            </a:r>
            <a:r>
              <a:rPr lang="en-US" sz="4000" b="1" dirty="0" smtClean="0">
                <a:latin typeface="Arial Unicode MS" pitchFamily="34" charset="-128"/>
                <a:ea typeface="Arial Unicode MS" pitchFamily="34" charset="-128"/>
                <a:cs typeface="Arial Unicode MS" pitchFamily="34" charset="-128"/>
              </a:rPr>
              <a:t> </a:t>
            </a:r>
            <a:r>
              <a:rPr lang="en-US" sz="4000" b="1" dirty="0" smtClean="0">
                <a:latin typeface="Arial Unicode MS" pitchFamily="34" charset="-128"/>
                <a:ea typeface="Arial Unicode MS" pitchFamily="34" charset="-128"/>
                <a:cs typeface="Arial Unicode MS" pitchFamily="34" charset="-128"/>
              </a:rPr>
              <a:t>this day of Pentecost, I want to encourage </a:t>
            </a:r>
            <a:r>
              <a:rPr lang="en-US" sz="4000" b="1" dirty="0" smtClean="0">
                <a:latin typeface="Arial Unicode MS" pitchFamily="34" charset="-128"/>
                <a:ea typeface="Arial Unicode MS" pitchFamily="34" charset="-128"/>
                <a:cs typeface="Arial Unicode MS" pitchFamily="34" charset="-128"/>
              </a:rPr>
              <a:t>each Christian </a:t>
            </a:r>
            <a:r>
              <a:rPr lang="en-US" sz="4000" b="1" dirty="0" smtClean="0">
                <a:latin typeface="Arial Unicode MS" pitchFamily="34" charset="-128"/>
                <a:ea typeface="Arial Unicode MS" pitchFamily="34" charset="-128"/>
                <a:cs typeface="Arial Unicode MS" pitchFamily="34" charset="-128"/>
              </a:rPr>
              <a:t>to get to know the Holy Spirit a little </a:t>
            </a:r>
            <a:r>
              <a:rPr lang="en-US" sz="4000" b="1" dirty="0" smtClean="0">
                <a:latin typeface="Arial Unicode MS" pitchFamily="34" charset="-128"/>
                <a:ea typeface="Arial Unicode MS" pitchFamily="34" charset="-128"/>
                <a:cs typeface="Arial Unicode MS" pitchFamily="34" charset="-128"/>
              </a:rPr>
              <a:t>better</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just"/>
            <a:r>
              <a:rPr lang="en-US" sz="4000" b="1" dirty="0" smtClean="0">
                <a:solidFill>
                  <a:srgbClr val="FFC000"/>
                </a:solidFill>
                <a:latin typeface="Arial Unicode MS" pitchFamily="34" charset="-128"/>
                <a:ea typeface="Arial Unicode MS" pitchFamily="34" charset="-128"/>
                <a:cs typeface="Arial Unicode MS" pitchFamily="34" charset="-128"/>
              </a:rPr>
              <a:t>He is the silent auditor </a:t>
            </a:r>
            <a:r>
              <a:rPr lang="en-US" sz="4000" b="1" dirty="0" smtClean="0">
                <a:solidFill>
                  <a:srgbClr val="FFC000"/>
                </a:solidFill>
                <a:latin typeface="Arial Unicode MS" pitchFamily="34" charset="-128"/>
                <a:ea typeface="Arial Unicode MS" pitchFamily="34" charset="-128"/>
                <a:cs typeface="Arial Unicode MS" pitchFamily="34" charset="-128"/>
              </a:rPr>
              <a:t>residing in </a:t>
            </a:r>
            <a:r>
              <a:rPr lang="en-US" sz="4000" b="1" dirty="0" smtClean="0">
                <a:solidFill>
                  <a:srgbClr val="FFC000"/>
                </a:solidFill>
                <a:latin typeface="Arial Unicode MS" pitchFamily="34" charset="-128"/>
                <a:ea typeface="Arial Unicode MS" pitchFamily="34" charset="-128"/>
                <a:cs typeface="Arial Unicode MS" pitchFamily="34" charset="-128"/>
              </a:rPr>
              <a:t>your soul.</a:t>
            </a:r>
          </a:p>
          <a:p>
            <a:pPr algn="just"/>
            <a:r>
              <a:rPr lang="en-US" sz="4000" b="1" dirty="0" smtClean="0">
                <a:latin typeface="Arial Unicode MS" pitchFamily="34" charset="-128"/>
                <a:ea typeface="Arial Unicode MS" pitchFamily="34" charset="-128"/>
                <a:cs typeface="Arial Unicode MS" pitchFamily="34" charset="-128"/>
              </a:rPr>
              <a:t>He is the </a:t>
            </a:r>
            <a:r>
              <a:rPr lang="en-US" sz="4000" b="1" dirty="0" smtClean="0">
                <a:latin typeface="Arial Unicode MS" pitchFamily="34" charset="-128"/>
                <a:ea typeface="Arial Unicode MS" pitchFamily="34" charset="-128"/>
                <a:cs typeface="Arial Unicode MS" pitchFamily="34" charset="-128"/>
              </a:rPr>
              <a:t>One </a:t>
            </a:r>
            <a:r>
              <a:rPr lang="en-US" sz="4000" b="1" dirty="0" smtClean="0">
                <a:latin typeface="Arial Unicode MS" pitchFamily="34" charset="-128"/>
                <a:ea typeface="Arial Unicode MS" pitchFamily="34" charset="-128"/>
                <a:cs typeface="Arial Unicode MS" pitchFamily="34" charset="-128"/>
              </a:rPr>
              <a:t>who activates your conscience when you sin.</a:t>
            </a:r>
          </a:p>
          <a:p>
            <a:pPr algn="just"/>
            <a:r>
              <a:rPr lang="en-US" sz="4000" b="1" dirty="0" smtClean="0">
                <a:solidFill>
                  <a:srgbClr val="FFC000"/>
                </a:solidFill>
                <a:latin typeface="Arial Unicode MS" pitchFamily="34" charset="-128"/>
                <a:ea typeface="Arial Unicode MS" pitchFamily="34" charset="-128"/>
                <a:cs typeface="Arial Unicode MS" pitchFamily="34" charset="-128"/>
              </a:rPr>
              <a:t>The Holy Spirit</a:t>
            </a:r>
            <a:r>
              <a:rPr lang="en-US" sz="4000" b="1" dirty="0" smtClean="0">
                <a:solidFill>
                  <a:srgbClr val="FFC000"/>
                </a:solidFill>
                <a:latin typeface="Arial Unicode MS" pitchFamily="34" charset="-128"/>
                <a:ea typeface="Arial Unicode MS" pitchFamily="34" charset="-128"/>
                <a:cs typeface="Arial Unicode MS" pitchFamily="34" charset="-128"/>
              </a:rPr>
              <a:t> rejoices when </a:t>
            </a:r>
            <a:r>
              <a:rPr lang="en-US" sz="4000" b="1" dirty="0" smtClean="0">
                <a:solidFill>
                  <a:srgbClr val="FFC000"/>
                </a:solidFill>
                <a:latin typeface="Arial Unicode MS" pitchFamily="34" charset="-128"/>
                <a:ea typeface="Arial Unicode MS" pitchFamily="34" charset="-128"/>
                <a:cs typeface="Arial Unicode MS" pitchFamily="34" charset="-128"/>
              </a:rPr>
              <a:t>H</a:t>
            </a:r>
            <a:r>
              <a:rPr lang="en-US" sz="4000" b="1" dirty="0" smtClean="0">
                <a:solidFill>
                  <a:srgbClr val="FFC000"/>
                </a:solidFill>
                <a:latin typeface="Arial Unicode MS" pitchFamily="34" charset="-128"/>
                <a:ea typeface="Arial Unicode MS" pitchFamily="34" charset="-128"/>
                <a:cs typeface="Arial Unicode MS" pitchFamily="34" charset="-128"/>
              </a:rPr>
              <a:t>e sees improvements in your </a:t>
            </a:r>
            <a:r>
              <a:rPr lang="en-US" sz="4000" b="1" dirty="0" smtClean="0">
                <a:solidFill>
                  <a:srgbClr val="FFC000"/>
                </a:solidFill>
                <a:latin typeface="Arial Unicode MS" pitchFamily="34" charset="-128"/>
                <a:ea typeface="Arial Unicode MS" pitchFamily="34" charset="-128"/>
                <a:cs typeface="Arial Unicode MS" pitchFamily="34" charset="-128"/>
              </a:rPr>
              <a:t>intimacy with </a:t>
            </a:r>
            <a:r>
              <a:rPr lang="en-US" sz="4000" b="1" dirty="0" smtClean="0">
                <a:solidFill>
                  <a:srgbClr val="FFC000"/>
                </a:solidFill>
                <a:latin typeface="Arial Unicode MS" pitchFamily="34" charset="-128"/>
                <a:ea typeface="Arial Unicode MS" pitchFamily="34" charset="-128"/>
                <a:cs typeface="Arial Unicode MS" pitchFamily="34" charset="-128"/>
              </a:rPr>
              <a:t>God.</a:t>
            </a:r>
            <a:endParaRPr lang="en-US" sz="40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He is the enabler, the tutor, the cheer leader, the teacher, the counselor, and the guide of all believers in Christ.</a:t>
            </a:r>
          </a:p>
          <a:p>
            <a:pPr algn="just"/>
            <a:r>
              <a:rPr lang="en-US" sz="4000" b="1" dirty="0" smtClean="0">
                <a:solidFill>
                  <a:srgbClr val="FFC000"/>
                </a:solidFill>
                <a:latin typeface="Arial Unicode MS" pitchFamily="34" charset="-128"/>
                <a:ea typeface="Arial Unicode MS" pitchFamily="34" charset="-128"/>
                <a:cs typeface="Arial Unicode MS" pitchFamily="34" charset="-128"/>
              </a:rPr>
              <a:t>You can choose to neglect Him</a:t>
            </a:r>
          </a:p>
          <a:p>
            <a:pPr algn="just"/>
            <a:r>
              <a:rPr lang="en-US" sz="4000" b="1" dirty="0" smtClean="0">
                <a:latin typeface="Arial Unicode MS" pitchFamily="34" charset="-128"/>
                <a:ea typeface="Arial Unicode MS" pitchFamily="34" charset="-128"/>
                <a:cs typeface="Arial Unicode MS" pitchFamily="34" charset="-128"/>
              </a:rPr>
              <a:t>You can choose to quench Him</a:t>
            </a:r>
          </a:p>
          <a:p>
            <a:pPr algn="just"/>
            <a:r>
              <a:rPr lang="en-US" sz="4000" b="1" dirty="0" smtClean="0">
                <a:solidFill>
                  <a:srgbClr val="FFC000"/>
                </a:solidFill>
                <a:latin typeface="Arial Unicode MS" pitchFamily="34" charset="-128"/>
                <a:ea typeface="Arial Unicode MS" pitchFamily="34" charset="-128"/>
                <a:cs typeface="Arial Unicode MS" pitchFamily="34" charset="-128"/>
              </a:rPr>
              <a:t>You can choose to shut Him down</a:t>
            </a:r>
          </a:p>
          <a:p>
            <a:pPr algn="just"/>
            <a:r>
              <a:rPr lang="en-US" sz="4000" b="1" dirty="0" smtClean="0">
                <a:latin typeface="Arial Unicode MS" pitchFamily="34" charset="-128"/>
                <a:ea typeface="Arial Unicode MS" pitchFamily="34" charset="-128"/>
                <a:cs typeface="Arial Unicode MS" pitchFamily="34" charset="-128"/>
              </a:rPr>
              <a:t>You can also choose to excite Him</a:t>
            </a:r>
          </a:p>
          <a:p>
            <a:pPr algn="just"/>
            <a:r>
              <a:rPr lang="en-US" sz="4000" b="1" dirty="0" smtClean="0">
                <a:solidFill>
                  <a:srgbClr val="FFC000"/>
                </a:solidFill>
                <a:latin typeface="Arial Unicode MS" pitchFamily="34" charset="-128"/>
                <a:ea typeface="Arial Unicode MS" pitchFamily="34" charset="-128"/>
                <a:cs typeface="Arial Unicode MS" pitchFamily="34" charset="-128"/>
              </a:rPr>
              <a:t>You can honor Him by your </a:t>
            </a:r>
            <a:r>
              <a:rPr lang="en-US" sz="4000" b="1" dirty="0" smtClean="0">
                <a:solidFill>
                  <a:srgbClr val="FFC000"/>
                </a:solidFill>
                <a:latin typeface="Arial Unicode MS" pitchFamily="34" charset="-128"/>
                <a:ea typeface="Arial Unicode MS" pitchFamily="34" charset="-128"/>
                <a:cs typeface="Arial Unicode MS" pitchFamily="34" charset="-128"/>
              </a:rPr>
              <a:t>obedience to His promptings.</a:t>
            </a:r>
            <a:endParaRPr lang="en-US" sz="40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4800" b="1" dirty="0" smtClean="0">
                <a:latin typeface="Arial Unicode MS" pitchFamily="34" charset="-128"/>
                <a:ea typeface="Arial Unicode MS" pitchFamily="34" charset="-128"/>
                <a:cs typeface="Arial Unicode MS" pitchFamily="34" charset="-128"/>
              </a:rPr>
              <a:t>You can befriend Him.</a:t>
            </a:r>
          </a:p>
          <a:p>
            <a:pPr algn="just"/>
            <a:r>
              <a:rPr lang="en-US" sz="4800" b="1" dirty="0" smtClean="0">
                <a:solidFill>
                  <a:srgbClr val="FFC000"/>
                </a:solidFill>
                <a:latin typeface="Arial Unicode MS" pitchFamily="34" charset="-128"/>
                <a:ea typeface="Arial Unicode MS" pitchFamily="34" charset="-128"/>
                <a:cs typeface="Arial Unicode MS" pitchFamily="34" charset="-128"/>
              </a:rPr>
              <a:t>You can enquire of Him in all your endeavors.</a:t>
            </a:r>
          </a:p>
          <a:p>
            <a:pPr algn="just"/>
            <a:r>
              <a:rPr lang="en-US" sz="4800" b="1" dirty="0" smtClean="0">
                <a:latin typeface="Arial Unicode MS" pitchFamily="34" charset="-128"/>
                <a:ea typeface="Arial Unicode MS" pitchFamily="34" charset="-128"/>
                <a:cs typeface="Arial Unicode MS" pitchFamily="34" charset="-128"/>
              </a:rPr>
              <a:t>Next </a:t>
            </a:r>
            <a:r>
              <a:rPr lang="en-US" sz="4800" b="1" dirty="0" smtClean="0">
                <a:latin typeface="Arial Unicode MS" pitchFamily="34" charset="-128"/>
                <a:ea typeface="Arial Unicode MS" pitchFamily="34" charset="-128"/>
                <a:cs typeface="Arial Unicode MS" pitchFamily="34" charset="-128"/>
              </a:rPr>
              <a:t>to </a:t>
            </a:r>
            <a:r>
              <a:rPr lang="en-US" sz="4800" b="1" dirty="0" smtClean="0">
                <a:latin typeface="Arial Unicode MS" pitchFamily="34" charset="-128"/>
                <a:ea typeface="Arial Unicode MS" pitchFamily="34" charset="-128"/>
                <a:cs typeface="Arial Unicode MS" pitchFamily="34" charset="-128"/>
              </a:rPr>
              <a:t>salvation, the </a:t>
            </a:r>
            <a:r>
              <a:rPr lang="en-US" sz="4800" b="1" dirty="0" smtClean="0">
                <a:latin typeface="Arial Unicode MS" pitchFamily="34" charset="-128"/>
                <a:ea typeface="Arial Unicode MS" pitchFamily="34" charset="-128"/>
                <a:cs typeface="Arial Unicode MS" pitchFamily="34" charset="-128"/>
              </a:rPr>
              <a:t>Holy Spirit is the best gift that a Christian could hope for.</a:t>
            </a:r>
          </a:p>
          <a:p>
            <a:pPr algn="just"/>
            <a:r>
              <a:rPr lang="en-US" sz="4800" b="1" dirty="0" smtClean="0">
                <a:solidFill>
                  <a:srgbClr val="FFC000"/>
                </a:solidFill>
                <a:latin typeface="Arial Unicode MS" pitchFamily="34" charset="-128"/>
                <a:ea typeface="Arial Unicode MS" pitchFamily="34" charset="-128"/>
                <a:cs typeface="Arial Unicode MS" pitchFamily="34" charset="-128"/>
              </a:rPr>
              <a:t>Thank </a:t>
            </a:r>
            <a:r>
              <a:rPr lang="en-US" sz="4800" b="1" dirty="0" smtClean="0">
                <a:solidFill>
                  <a:srgbClr val="FFC000"/>
                </a:solidFill>
                <a:latin typeface="Arial Unicode MS" pitchFamily="34" charset="-128"/>
                <a:ea typeface="Arial Unicode MS" pitchFamily="34" charset="-128"/>
                <a:cs typeface="Arial Unicode MS" pitchFamily="34" charset="-128"/>
              </a:rPr>
              <a:t>you so much Holy Spirit for putting up with me for all these </a:t>
            </a:r>
            <a:r>
              <a:rPr lang="en-US" sz="4800" b="1" dirty="0" smtClean="0">
                <a:solidFill>
                  <a:srgbClr val="FFC000"/>
                </a:solidFill>
                <a:latin typeface="Arial Unicode MS" pitchFamily="34" charset="-128"/>
                <a:ea typeface="Arial Unicode MS" pitchFamily="34" charset="-128"/>
                <a:cs typeface="Arial Unicode MS" pitchFamily="34" charset="-128"/>
              </a:rPr>
              <a:t>years!</a:t>
            </a:r>
            <a:endParaRPr lang="en-US" sz="48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en-US" sz="4200" b="1" dirty="0" smtClean="0">
                <a:latin typeface="Arial Unicode MS" pitchFamily="34" charset="-128"/>
                <a:ea typeface="Arial Unicode MS" pitchFamily="34" charset="-128"/>
                <a:cs typeface="Arial Unicode MS" pitchFamily="34" charset="-128"/>
              </a:rPr>
              <a:t>Thank you Holy Spirit for not giving up on me when I so often deserved </a:t>
            </a:r>
            <a:r>
              <a:rPr lang="en-US" sz="4200" b="1" dirty="0" smtClean="0">
                <a:latin typeface="Arial Unicode MS" pitchFamily="34" charset="-128"/>
                <a:ea typeface="Arial Unicode MS" pitchFamily="34" charset="-128"/>
                <a:cs typeface="Arial Unicode MS" pitchFamily="34" charset="-128"/>
              </a:rPr>
              <a:t>it!</a:t>
            </a:r>
            <a:endParaRPr lang="en-US" sz="4200" b="1" dirty="0" smtClean="0">
              <a:latin typeface="Arial Unicode MS" pitchFamily="34" charset="-128"/>
              <a:ea typeface="Arial Unicode MS" pitchFamily="34" charset="-128"/>
              <a:cs typeface="Arial Unicode MS" pitchFamily="34" charset="-128"/>
            </a:endParaRPr>
          </a:p>
          <a:p>
            <a:pPr algn="just"/>
            <a:r>
              <a:rPr lang="en-US" sz="4200" b="1" dirty="0" smtClean="0">
                <a:solidFill>
                  <a:srgbClr val="FFC000"/>
                </a:solidFill>
                <a:latin typeface="Arial Unicode MS" pitchFamily="34" charset="-128"/>
                <a:ea typeface="Arial Unicode MS" pitchFamily="34" charset="-128"/>
                <a:cs typeface="Arial Unicode MS" pitchFamily="34" charset="-128"/>
              </a:rPr>
              <a:t>Thank you for your past works in </a:t>
            </a:r>
            <a:r>
              <a:rPr lang="en-US" sz="4200" b="1" dirty="0" smtClean="0">
                <a:solidFill>
                  <a:srgbClr val="FFC000"/>
                </a:solidFill>
                <a:latin typeface="Arial Unicode MS" pitchFamily="34" charset="-128"/>
                <a:ea typeface="Arial Unicode MS" pitchFamily="34" charset="-128"/>
                <a:cs typeface="Arial Unicode MS" pitchFamily="34" charset="-128"/>
              </a:rPr>
              <a:t>me!</a:t>
            </a:r>
            <a:endParaRPr lang="en-US" sz="4200" b="1" dirty="0" smtClean="0">
              <a:solidFill>
                <a:srgbClr val="FFC000"/>
              </a:solidFill>
              <a:latin typeface="Arial Unicode MS" pitchFamily="34" charset="-128"/>
              <a:ea typeface="Arial Unicode MS" pitchFamily="34" charset="-128"/>
              <a:cs typeface="Arial Unicode MS" pitchFamily="34" charset="-128"/>
            </a:endParaRPr>
          </a:p>
          <a:p>
            <a:pPr algn="just"/>
            <a:r>
              <a:rPr lang="en-US" sz="4200" b="1" dirty="0" smtClean="0">
                <a:latin typeface="Arial Unicode MS" pitchFamily="34" charset="-128"/>
                <a:ea typeface="Arial Unicode MS" pitchFamily="34" charset="-128"/>
                <a:cs typeface="Arial Unicode MS" pitchFamily="34" charset="-128"/>
              </a:rPr>
              <a:t>Thank you for your present works in </a:t>
            </a:r>
            <a:r>
              <a:rPr lang="en-US" sz="4200" b="1" dirty="0" smtClean="0">
                <a:latin typeface="Arial Unicode MS" pitchFamily="34" charset="-128"/>
                <a:ea typeface="Arial Unicode MS" pitchFamily="34" charset="-128"/>
                <a:cs typeface="Arial Unicode MS" pitchFamily="34" charset="-128"/>
              </a:rPr>
              <a:t>me!</a:t>
            </a:r>
            <a:endParaRPr lang="en-US" sz="4200" b="1" dirty="0" smtClean="0">
              <a:latin typeface="Arial Unicode MS" pitchFamily="34" charset="-128"/>
              <a:ea typeface="Arial Unicode MS" pitchFamily="34" charset="-128"/>
              <a:cs typeface="Arial Unicode MS" pitchFamily="34" charset="-128"/>
            </a:endParaRPr>
          </a:p>
          <a:p>
            <a:pPr algn="just"/>
            <a:r>
              <a:rPr lang="en-US" sz="4200" b="1" dirty="0" smtClean="0">
                <a:solidFill>
                  <a:srgbClr val="FFC000"/>
                </a:solidFill>
                <a:latin typeface="Arial Unicode MS" pitchFamily="34" charset="-128"/>
                <a:ea typeface="Arial Unicode MS" pitchFamily="34" charset="-128"/>
                <a:cs typeface="Arial Unicode MS" pitchFamily="34" charset="-128"/>
              </a:rPr>
              <a:t>And, thank you for your </a:t>
            </a:r>
            <a:r>
              <a:rPr lang="en-US" sz="4200" b="1" dirty="0" smtClean="0">
                <a:solidFill>
                  <a:srgbClr val="FFC000"/>
                </a:solidFill>
                <a:latin typeface="Arial Unicode MS" pitchFamily="34" charset="-128"/>
                <a:ea typeface="Arial Unicode MS" pitchFamily="34" charset="-128"/>
                <a:cs typeface="Arial Unicode MS" pitchFamily="34" charset="-128"/>
              </a:rPr>
              <a:t>future </a:t>
            </a:r>
            <a:r>
              <a:rPr lang="en-US" sz="4200" b="1" dirty="0" smtClean="0">
                <a:solidFill>
                  <a:srgbClr val="FFC000"/>
                </a:solidFill>
                <a:latin typeface="Arial Unicode MS" pitchFamily="34" charset="-128"/>
                <a:ea typeface="Arial Unicode MS" pitchFamily="34" charset="-128"/>
                <a:cs typeface="Arial Unicode MS" pitchFamily="34" charset="-128"/>
              </a:rPr>
              <a:t>works in </a:t>
            </a:r>
            <a:r>
              <a:rPr lang="en-US" sz="4200" b="1" dirty="0" smtClean="0">
                <a:solidFill>
                  <a:srgbClr val="FFC000"/>
                </a:solidFill>
                <a:latin typeface="Arial Unicode MS" pitchFamily="34" charset="-128"/>
                <a:ea typeface="Arial Unicode MS" pitchFamily="34" charset="-128"/>
                <a:cs typeface="Arial Unicode MS" pitchFamily="34" charset="-128"/>
              </a:rPr>
              <a:t>me for the day </a:t>
            </a:r>
            <a:r>
              <a:rPr lang="en-US" sz="4200" b="1" smtClean="0">
                <a:solidFill>
                  <a:srgbClr val="FFC000"/>
                </a:solidFill>
                <a:latin typeface="Arial Unicode MS" pitchFamily="34" charset="-128"/>
                <a:ea typeface="Arial Unicode MS" pitchFamily="34" charset="-128"/>
                <a:cs typeface="Arial Unicode MS" pitchFamily="34" charset="-128"/>
              </a:rPr>
              <a:t>of redemption.</a:t>
            </a:r>
            <a:endParaRPr lang="en-US" sz="4200" b="1" dirty="0" smtClean="0">
              <a:solidFill>
                <a:srgbClr val="FFC000"/>
              </a:solidFill>
              <a:latin typeface="Arial Unicode MS" pitchFamily="34" charset="-128"/>
              <a:ea typeface="Arial Unicode MS" pitchFamily="34" charset="-128"/>
              <a:cs typeface="Arial Unicode MS" pitchFamily="34" charset="-128"/>
            </a:endParaRPr>
          </a:p>
          <a:p>
            <a:pPr algn="r"/>
            <a:r>
              <a:rPr lang="en-US" sz="4200" b="1" dirty="0" smtClean="0">
                <a:latin typeface="Arial Unicode MS" pitchFamily="34" charset="-128"/>
                <a:ea typeface="Arial Unicode MS" pitchFamily="34" charset="-128"/>
                <a:cs typeface="Arial Unicode MS" pitchFamily="34" charset="-128"/>
              </a:rPr>
              <a:t>AMEN</a:t>
            </a:r>
            <a:endParaRPr lang="en-US" sz="4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32162</TotalTime>
  <Words>1817</Words>
  <Application>Microsoft Office PowerPoint</Application>
  <PresentationFormat>On-screen Show (4:3)</PresentationFormat>
  <Paragraphs>107</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CHRIST THE ROCK CONGREGATION SUNDAY JUNE 5TH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103</cp:revision>
  <dcterms:created xsi:type="dcterms:W3CDTF">2020-08-22T16:53:36Z</dcterms:created>
  <dcterms:modified xsi:type="dcterms:W3CDTF">2022-06-05T02:34:27Z</dcterms:modified>
</cp:coreProperties>
</file>