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66" r:id="rId2"/>
    <p:sldId id="257" r:id="rId3"/>
    <p:sldId id="501" r:id="rId4"/>
    <p:sldId id="502" r:id="rId5"/>
    <p:sldId id="504" r:id="rId6"/>
    <p:sldId id="470" r:id="rId7"/>
    <p:sldId id="505" r:id="rId8"/>
    <p:sldId id="506" r:id="rId9"/>
    <p:sldId id="507" r:id="rId10"/>
    <p:sldId id="500" r:id="rId11"/>
    <p:sldId id="511" r:id="rId12"/>
    <p:sldId id="512" r:id="rId13"/>
    <p:sldId id="508" r:id="rId14"/>
    <p:sldId id="513" r:id="rId15"/>
    <p:sldId id="514" r:id="rId16"/>
    <p:sldId id="515" r:id="rId17"/>
    <p:sldId id="516" r:id="rId18"/>
    <p:sldId id="499" r:id="rId19"/>
    <p:sldId id="520" r:id="rId20"/>
    <p:sldId id="521" r:id="rId21"/>
    <p:sldId id="518" r:id="rId22"/>
    <p:sldId id="530" r:id="rId23"/>
    <p:sldId id="532" r:id="rId24"/>
    <p:sldId id="522" r:id="rId25"/>
    <p:sldId id="519" r:id="rId26"/>
    <p:sldId id="523" r:id="rId27"/>
    <p:sldId id="524" r:id="rId28"/>
    <p:sldId id="526" r:id="rId29"/>
    <p:sldId id="471" r:id="rId30"/>
    <p:sldId id="527" r:id="rId31"/>
    <p:sldId id="528" r:id="rId32"/>
    <p:sldId id="529"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D069A"/>
    <a:srgbClr val="00FF00"/>
    <a:srgbClr val="FC0AFC"/>
    <a:srgbClr val="FF99CC"/>
    <a:srgbClr val="CCCC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91" autoAdjust="0"/>
    <p:restoredTop sz="94576" autoAdjust="0"/>
  </p:normalViewPr>
  <p:slideViewPr>
    <p:cSldViewPr>
      <p:cViewPr varScale="1">
        <p:scale>
          <a:sx n="69" d="100"/>
          <a:sy n="69" d="100"/>
        </p:scale>
        <p:origin x="-1110" y="-108"/>
      </p:cViewPr>
      <p:guideLst>
        <p:guide orient="horz" pos="2160"/>
        <p:guide pos="2880"/>
      </p:guideLst>
    </p:cSldViewPr>
  </p:slideViewPr>
  <p:outlineViewPr>
    <p:cViewPr>
      <p:scale>
        <a:sx n="33" d="100"/>
        <a:sy n="33" d="100"/>
      </p:scale>
      <p:origin x="48" y="25428"/>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93C8A98-96FB-4DDD-A5A8-2C80E89327C6}" type="datetimeFigureOut">
              <a:rPr lang="en-US" smtClean="0"/>
              <a:pPr/>
              <a:t>4/29/2022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D2AD66-D737-4503-B968-E2AEB03177D5}"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4/29/2022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4/29/2022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B214796-E883-48CC-A762-8154D418AD5F}" type="datetimeFigureOut">
              <a:rPr lang="en-US" smtClean="0"/>
              <a:pPr/>
              <a:t>4/29/2022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B214796-E883-48CC-A762-8154D418AD5F}" type="datetimeFigureOut">
              <a:rPr lang="en-US" smtClean="0"/>
              <a:pPr/>
              <a:t>4/29/2022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B214796-E883-48CC-A762-8154D418AD5F}" type="datetimeFigureOut">
              <a:rPr lang="en-US" smtClean="0"/>
              <a:pPr/>
              <a:t>4/29/2022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B214796-E883-48CC-A762-8154D418AD5F}" type="datetimeFigureOut">
              <a:rPr lang="en-US" smtClean="0"/>
              <a:pPr/>
              <a:t>4/29/2022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214796-E883-48CC-A762-8154D418AD5F}" type="datetimeFigureOut">
              <a:rPr lang="en-US" smtClean="0"/>
              <a:pPr/>
              <a:t>4/29/2022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214796-E883-48CC-A762-8154D418AD5F}" type="datetimeFigureOut">
              <a:rPr lang="en-US" smtClean="0"/>
              <a:pPr/>
              <a:t>4/29/2022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214796-E883-48CC-A762-8154D418AD5F}" type="datetimeFigureOut">
              <a:rPr lang="en-US" smtClean="0"/>
              <a:pPr/>
              <a:t>4/29/2022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4/29/2022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4/29/2022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214796-E883-48CC-A762-8154D418AD5F}" type="datetimeFigureOut">
              <a:rPr lang="en-US" smtClean="0"/>
              <a:pPr/>
              <a:t>4/29/2022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7139AD-4975-4341-9F4D-1FF9F1067527}"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solidFill>
            <a:schemeClr val="bg1"/>
          </a:solidFill>
          <a:ln>
            <a:solidFill>
              <a:srgbClr val="FFFF00"/>
            </a:solidFill>
          </a:ln>
        </p:spPr>
        <p:style>
          <a:lnRef idx="1">
            <a:schemeClr val="accent1"/>
          </a:lnRef>
          <a:fillRef idx="2">
            <a:schemeClr val="accent1"/>
          </a:fillRef>
          <a:effectRef idx="1">
            <a:schemeClr val="accent1"/>
          </a:effectRef>
          <a:fontRef idx="minor">
            <a:schemeClr val="dk1"/>
          </a:fontRef>
        </p:style>
        <p:txBody>
          <a:bodyPr>
            <a:normAutofit/>
          </a:bodyPr>
          <a:lstStyle/>
          <a:p>
            <a:r>
              <a:rPr lang="en-US" b="1" dirty="0" smtClean="0">
                <a:solidFill>
                  <a:schemeClr val="tx2">
                    <a:lumMod val="75000"/>
                  </a:schemeClr>
                </a:solidFill>
              </a:rPr>
              <a:t>CHRIST THE ROCK CONGREGATION</a:t>
            </a:r>
            <a:r>
              <a:rPr lang="en-US" b="1" dirty="0" smtClean="0">
                <a:solidFill>
                  <a:schemeClr val="tx1"/>
                </a:solidFill>
              </a:rPr>
              <a:t/>
            </a:r>
            <a:br>
              <a:rPr lang="en-US" b="1" dirty="0" smtClean="0">
                <a:solidFill>
                  <a:schemeClr val="tx1"/>
                </a:solidFill>
              </a:rPr>
            </a:br>
            <a:r>
              <a:rPr lang="en-US" b="1" dirty="0" smtClean="0">
                <a:solidFill>
                  <a:schemeClr val="tx1"/>
                </a:solidFill>
              </a:rPr>
              <a:t>SUNDAY MAY 1</a:t>
            </a:r>
            <a:r>
              <a:rPr lang="en-US" b="1" baseline="30000" dirty="0" smtClean="0">
                <a:solidFill>
                  <a:schemeClr val="tx1"/>
                </a:solidFill>
              </a:rPr>
              <a:t>st</a:t>
            </a:r>
            <a:r>
              <a:rPr lang="en-US" b="1" dirty="0" smtClean="0">
                <a:solidFill>
                  <a:schemeClr val="tx1"/>
                </a:solidFill>
              </a:rPr>
              <a:t>  2022 </a:t>
            </a:r>
            <a:br>
              <a:rPr lang="en-US" b="1" dirty="0" smtClean="0">
                <a:solidFill>
                  <a:schemeClr val="tx1"/>
                </a:solidFill>
              </a:rPr>
            </a:br>
            <a:r>
              <a:rPr lang="en-US" b="1" dirty="0" smtClean="0">
                <a:solidFill>
                  <a:srgbClr val="C00000"/>
                </a:solidFill>
              </a:rPr>
              <a:t>Sermon by Pastor Marc E Simeon</a:t>
            </a:r>
            <a:endParaRPr lang="en-US" dirty="0">
              <a:solidFill>
                <a:srgbClr val="C00000"/>
              </a:solidFill>
            </a:endParaRPr>
          </a:p>
        </p:txBody>
      </p:sp>
      <p:sp>
        <p:nvSpPr>
          <p:cNvPr id="3" name="Subtitle 2"/>
          <p:cNvSpPr>
            <a:spLocks noGrp="1"/>
          </p:cNvSpPr>
          <p:nvPr>
            <p:ph type="subTitle" idx="1"/>
          </p:nvPr>
        </p:nvSpPr>
        <p:spPr>
          <a:xfrm>
            <a:off x="0" y="2743200"/>
            <a:ext cx="9144000" cy="4114800"/>
          </a:xfrm>
        </p:spPr>
        <p:style>
          <a:lnRef idx="3">
            <a:schemeClr val="lt1"/>
          </a:lnRef>
          <a:fillRef idx="1">
            <a:schemeClr val="dk1"/>
          </a:fillRef>
          <a:effectRef idx="1">
            <a:schemeClr val="dk1"/>
          </a:effectRef>
          <a:fontRef idx="minor">
            <a:schemeClr val="lt1"/>
          </a:fontRef>
        </p:style>
        <p:txBody>
          <a:bodyPr>
            <a:normAutofit fontScale="92500"/>
          </a:bodyPr>
          <a:lstStyle/>
          <a:p>
            <a:r>
              <a:rPr lang="fr-FR" sz="6000" dirty="0" smtClean="0">
                <a:solidFill>
                  <a:srgbClr val="00FF00"/>
                </a:solidFill>
              </a:rPr>
              <a:t>THE GREAT VISION OF DANIEL</a:t>
            </a:r>
            <a:endParaRPr lang="en-US" sz="6000" dirty="0" smtClean="0">
              <a:solidFill>
                <a:srgbClr val="00FF00"/>
              </a:solidFill>
            </a:endParaRPr>
          </a:p>
          <a:p>
            <a:r>
              <a:rPr lang="fr-FR" sz="6000" dirty="0" smtClean="0">
                <a:solidFill>
                  <a:srgbClr val="FC0AFC"/>
                </a:solidFill>
              </a:rPr>
              <a:t>LA GRANDE VISION DE DANIEL</a:t>
            </a:r>
            <a:endParaRPr lang="en-US" sz="6000" dirty="0" smtClean="0">
              <a:solidFill>
                <a:srgbClr val="FC0AFC"/>
              </a:solidFill>
            </a:endParaRPr>
          </a:p>
          <a:p>
            <a:r>
              <a:rPr lang="fr-FR" sz="6000" dirty="0" smtClean="0">
                <a:solidFill>
                  <a:schemeClr val="accent3">
                    <a:lumMod val="75000"/>
                  </a:schemeClr>
                </a:solidFill>
              </a:rPr>
              <a:t>L’APOCALYPSE DE DANIEL</a:t>
            </a:r>
            <a:endParaRPr lang="en-US" sz="6000" dirty="0">
              <a:solidFill>
                <a:schemeClr val="accent3">
                  <a:lumMod val="75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fr-FR" sz="4000" b="1" dirty="0" smtClean="0">
                <a:solidFill>
                  <a:srgbClr val="FF0000"/>
                </a:solidFill>
                <a:latin typeface="Arial Unicode MS" pitchFamily="34" charset="-128"/>
                <a:ea typeface="Arial Unicode MS" pitchFamily="34" charset="-128"/>
                <a:cs typeface="Arial Unicode MS" pitchFamily="34" charset="-128"/>
              </a:rPr>
              <a:t>Daniel 10 :1-8</a:t>
            </a:r>
          </a:p>
          <a:p>
            <a:pPr algn="just">
              <a:buNone/>
            </a:pPr>
            <a:r>
              <a:rPr lang="fr-FR" sz="4000" b="1" dirty="0" smtClean="0">
                <a:latin typeface="Arial Unicode MS" pitchFamily="34" charset="-128"/>
                <a:ea typeface="Arial Unicode MS" pitchFamily="34" charset="-128"/>
                <a:cs typeface="Arial Unicode MS" pitchFamily="34" charset="-128"/>
              </a:rPr>
              <a:t>1 ¶ La troisième année de Cyrus, roi de Perse, une parole fut révélée à Daniel, qu’on nommait </a:t>
            </a:r>
            <a:r>
              <a:rPr lang="fr-FR" sz="4000" b="1" dirty="0" err="1" smtClean="0">
                <a:latin typeface="Arial Unicode MS" pitchFamily="34" charset="-128"/>
                <a:ea typeface="Arial Unicode MS" pitchFamily="34" charset="-128"/>
                <a:cs typeface="Arial Unicode MS" pitchFamily="34" charset="-128"/>
              </a:rPr>
              <a:t>Beltschatsar</a:t>
            </a:r>
            <a:r>
              <a:rPr lang="fr-FR" sz="4000" b="1" dirty="0" smtClean="0">
                <a:latin typeface="Arial Unicode MS" pitchFamily="34" charset="-128"/>
                <a:ea typeface="Arial Unicode MS" pitchFamily="34" charset="-128"/>
                <a:cs typeface="Arial Unicode MS" pitchFamily="34" charset="-128"/>
              </a:rPr>
              <a:t>. Cette parole, qui est véritable, annonce une grande calamité. Il fut attentif à cette parole, et il eut l’intelligence de la vision.</a:t>
            </a:r>
            <a:endParaRPr lang="en-US" sz="4000" b="1" dirty="0" smtClean="0">
              <a:latin typeface="Arial Unicode MS" pitchFamily="34" charset="-128"/>
              <a:ea typeface="Arial Unicode MS" pitchFamily="34" charset="-128"/>
              <a:cs typeface="Arial Unicode MS" pitchFamily="34" charset="-128"/>
            </a:endParaRPr>
          </a:p>
          <a:p>
            <a:pPr algn="just">
              <a:buNone/>
            </a:pPr>
            <a:r>
              <a:rPr lang="fr-FR" sz="4000" b="1" dirty="0" smtClean="0">
                <a:solidFill>
                  <a:srgbClr val="FF0000"/>
                </a:solidFill>
                <a:latin typeface="Arial Unicode MS" pitchFamily="34" charset="-128"/>
                <a:ea typeface="Arial Unicode MS" pitchFamily="34" charset="-128"/>
                <a:cs typeface="Arial Unicode MS" pitchFamily="34" charset="-128"/>
              </a:rPr>
              <a:t> 2 En ce temps-là, moi, Daniel, je fus trois semaines dans le deuil.</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algn="just">
              <a:buNone/>
            </a:pP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92500"/>
          </a:bodyPr>
          <a:lstStyle/>
          <a:p>
            <a:pPr algn="just">
              <a:buNone/>
            </a:pPr>
            <a:r>
              <a:rPr lang="fr-FR" sz="4000" b="1" dirty="0" smtClean="0">
                <a:latin typeface="Arial Unicode MS" pitchFamily="34" charset="-128"/>
                <a:ea typeface="Arial Unicode MS" pitchFamily="34" charset="-128"/>
                <a:cs typeface="Arial Unicode MS" pitchFamily="34" charset="-128"/>
              </a:rPr>
              <a:t>3 Je ne mangeai aucun mets délicat, il n’entra ni viande ni vin dans ma bouche, et je ne m’oignis point jusqu’à ce que les trois semaines fussent accomplies.</a:t>
            </a:r>
            <a:endParaRPr lang="en-US" sz="4000" b="1" dirty="0" smtClean="0">
              <a:latin typeface="Arial Unicode MS" pitchFamily="34" charset="-128"/>
              <a:ea typeface="Arial Unicode MS" pitchFamily="34" charset="-128"/>
              <a:cs typeface="Arial Unicode MS" pitchFamily="34" charset="-128"/>
            </a:endParaRPr>
          </a:p>
          <a:p>
            <a:pPr algn="just">
              <a:buNone/>
            </a:pPr>
            <a:r>
              <a:rPr lang="fr-FR" sz="4000" b="1" dirty="0" smtClean="0">
                <a:latin typeface="Arial Unicode MS" pitchFamily="34" charset="-128"/>
                <a:ea typeface="Arial Unicode MS" pitchFamily="34" charset="-128"/>
                <a:cs typeface="Arial Unicode MS" pitchFamily="34" charset="-128"/>
              </a:rPr>
              <a:t> </a:t>
            </a:r>
            <a:r>
              <a:rPr lang="fr-FR" sz="4000" b="1" dirty="0" smtClean="0">
                <a:solidFill>
                  <a:srgbClr val="FF0000"/>
                </a:solidFill>
                <a:latin typeface="Arial Unicode MS" pitchFamily="34" charset="-128"/>
                <a:ea typeface="Arial Unicode MS" pitchFamily="34" charset="-128"/>
                <a:cs typeface="Arial Unicode MS" pitchFamily="34" charset="-128"/>
              </a:rPr>
              <a:t>4 Le vingt-quatrième jour du premier mois, j’étais au bord du grand fleuve qui est </a:t>
            </a:r>
            <a:r>
              <a:rPr lang="fr-FR" sz="4000" b="1" dirty="0" err="1" smtClean="0">
                <a:solidFill>
                  <a:srgbClr val="FF0000"/>
                </a:solidFill>
                <a:latin typeface="Arial Unicode MS" pitchFamily="34" charset="-128"/>
                <a:ea typeface="Arial Unicode MS" pitchFamily="34" charset="-128"/>
                <a:cs typeface="Arial Unicode MS" pitchFamily="34" charset="-128"/>
              </a:rPr>
              <a:t>Hiddékel</a:t>
            </a:r>
            <a:r>
              <a:rPr lang="fr-FR" sz="4000" b="1" dirty="0" smtClean="0">
                <a:solidFill>
                  <a:srgbClr val="FF0000"/>
                </a:solidFill>
                <a:latin typeface="Arial Unicode MS" pitchFamily="34" charset="-128"/>
                <a:ea typeface="Arial Unicode MS" pitchFamily="34" charset="-128"/>
                <a:cs typeface="Arial Unicode MS" pitchFamily="34" charset="-128"/>
              </a:rPr>
              <a:t>.</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algn="just">
              <a:buNone/>
            </a:pPr>
            <a:r>
              <a:rPr lang="fr-FR" sz="4000" b="1" dirty="0" smtClean="0">
                <a:latin typeface="Arial Unicode MS" pitchFamily="34" charset="-128"/>
                <a:ea typeface="Arial Unicode MS" pitchFamily="34" charset="-128"/>
                <a:cs typeface="Arial Unicode MS" pitchFamily="34" charset="-128"/>
              </a:rPr>
              <a:t> 5 Je levai les yeux, je regardai, et voici, il y avait un homme vêtu de lin, et ayant sur les reins une ceinture d’or d’</a:t>
            </a:r>
            <a:r>
              <a:rPr lang="fr-FR" sz="4000" b="1" dirty="0" err="1" smtClean="0">
                <a:latin typeface="Arial Unicode MS" pitchFamily="34" charset="-128"/>
                <a:ea typeface="Arial Unicode MS" pitchFamily="34" charset="-128"/>
                <a:cs typeface="Arial Unicode MS" pitchFamily="34" charset="-128"/>
              </a:rPr>
              <a:t>Uphaz</a:t>
            </a:r>
            <a:r>
              <a:rPr lang="fr-FR" sz="4000" b="1" dirty="0" smtClean="0">
                <a:latin typeface="Arial Unicode MS" pitchFamily="34" charset="-128"/>
                <a:ea typeface="Arial Unicode MS" pitchFamily="34" charset="-128"/>
                <a:cs typeface="Arial Unicode MS" pitchFamily="34" charset="-128"/>
              </a:rPr>
              <a:t>.</a:t>
            </a: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lgn="just">
              <a:buNone/>
            </a:pPr>
            <a:r>
              <a:rPr lang="fr-FR" sz="4400" b="1" dirty="0" smtClean="0">
                <a:latin typeface="Arial Unicode MS" pitchFamily="34" charset="-128"/>
                <a:ea typeface="Arial Unicode MS" pitchFamily="34" charset="-128"/>
                <a:cs typeface="Arial Unicode MS" pitchFamily="34" charset="-128"/>
              </a:rPr>
              <a:t>6 Son corps était comme de chrysolithe, son visage brillait comme l’éclair, ses yeux étaient comme des flammes de feu, </a:t>
            </a:r>
            <a:r>
              <a:rPr lang="fr-FR" sz="4400" b="1" dirty="0" smtClean="0">
                <a:solidFill>
                  <a:srgbClr val="FF0000"/>
                </a:solidFill>
                <a:latin typeface="Arial Unicode MS" pitchFamily="34" charset="-128"/>
                <a:ea typeface="Arial Unicode MS" pitchFamily="34" charset="-128"/>
                <a:cs typeface="Arial Unicode MS" pitchFamily="34" charset="-128"/>
              </a:rPr>
              <a:t>ses bras et ses pieds ressemblaient à de l’airain poli, et le son de sa voix était comme le bruit d’une multitude.</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algn="just">
              <a:buNone/>
            </a:pPr>
            <a:r>
              <a:rPr lang="fr-FR" sz="4000" b="1" dirty="0" smtClean="0">
                <a:latin typeface="Arial Unicode MS" pitchFamily="34" charset="-128"/>
                <a:ea typeface="Arial Unicode MS" pitchFamily="34" charset="-128"/>
                <a:cs typeface="Arial Unicode MS" pitchFamily="34" charset="-128"/>
              </a:rPr>
              <a:t> </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lgn="just">
              <a:buNone/>
            </a:pPr>
            <a:r>
              <a:rPr lang="fr-FR" sz="4000" b="1" dirty="0" smtClean="0">
                <a:latin typeface="Arial Unicode MS" pitchFamily="34" charset="-128"/>
                <a:ea typeface="Arial Unicode MS" pitchFamily="34" charset="-128"/>
                <a:cs typeface="Arial Unicode MS" pitchFamily="34" charset="-128"/>
              </a:rPr>
              <a:t>7 Moi, Daniel, je vis seul la vision, et les hommes qui étaient avec moi ne la virent point, mais ils furent saisis d’une grande frayeur, et ils prirent la fuite pour se cacher.</a:t>
            </a:r>
            <a:endParaRPr lang="en-US" sz="4000" b="1" dirty="0" smtClean="0">
              <a:latin typeface="Arial Unicode MS" pitchFamily="34" charset="-128"/>
              <a:ea typeface="Arial Unicode MS" pitchFamily="34" charset="-128"/>
              <a:cs typeface="Arial Unicode MS" pitchFamily="34" charset="-128"/>
            </a:endParaRPr>
          </a:p>
          <a:p>
            <a:pPr algn="just">
              <a:buNone/>
            </a:pPr>
            <a:r>
              <a:rPr lang="fr-FR" sz="4000" b="1" dirty="0" smtClean="0">
                <a:latin typeface="Arial Unicode MS" pitchFamily="34" charset="-128"/>
                <a:ea typeface="Arial Unicode MS" pitchFamily="34" charset="-128"/>
                <a:cs typeface="Arial Unicode MS" pitchFamily="34" charset="-128"/>
              </a:rPr>
              <a:t> </a:t>
            </a:r>
            <a:r>
              <a:rPr lang="fr-FR" sz="4000" b="1" dirty="0" smtClean="0">
                <a:solidFill>
                  <a:srgbClr val="FF0000"/>
                </a:solidFill>
                <a:latin typeface="Arial Unicode MS" pitchFamily="34" charset="-128"/>
                <a:ea typeface="Arial Unicode MS" pitchFamily="34" charset="-128"/>
                <a:cs typeface="Arial Unicode MS" pitchFamily="34" charset="-128"/>
              </a:rPr>
              <a:t>8 Je restai seul, et je vis cette grande vision ; les forces me manquèrent, mon visage changea de couleur et fut décomposé, et je perdis toute vigueur.</a:t>
            </a:r>
            <a:endParaRPr lang="en-US" sz="4000" b="1" dirty="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en-US" sz="4000" b="1" dirty="0" smtClean="0">
                <a:solidFill>
                  <a:srgbClr val="FF0000"/>
                </a:solidFill>
                <a:latin typeface="Arial Unicode MS" pitchFamily="34" charset="-128"/>
                <a:ea typeface="Arial Unicode MS" pitchFamily="34" charset="-128"/>
                <a:cs typeface="Arial Unicode MS" pitchFamily="34" charset="-128"/>
              </a:rPr>
              <a:t>Daniel 10:1-8</a:t>
            </a:r>
          </a:p>
          <a:p>
            <a:pPr algn="just">
              <a:buNone/>
            </a:pPr>
            <a:r>
              <a:rPr lang="en-US" sz="4000" b="1" dirty="0" smtClean="0">
                <a:solidFill>
                  <a:srgbClr val="0D069A"/>
                </a:solidFill>
                <a:latin typeface="Arial Unicode MS" pitchFamily="34" charset="-128"/>
                <a:ea typeface="Arial Unicode MS" pitchFamily="34" charset="-128"/>
                <a:cs typeface="Arial Unicode MS" pitchFamily="34" charset="-128"/>
              </a:rPr>
              <a:t>1 ¶ In the third year of Cyrus king of Persia a message was revealed to Daniel, whose name was called </a:t>
            </a:r>
            <a:r>
              <a:rPr lang="en-US" sz="4000" b="1" dirty="0" err="1" smtClean="0">
                <a:solidFill>
                  <a:srgbClr val="0D069A"/>
                </a:solidFill>
                <a:latin typeface="Arial Unicode MS" pitchFamily="34" charset="-128"/>
                <a:ea typeface="Arial Unicode MS" pitchFamily="34" charset="-128"/>
                <a:cs typeface="Arial Unicode MS" pitchFamily="34" charset="-128"/>
              </a:rPr>
              <a:t>Belteshazzar</a:t>
            </a:r>
            <a:r>
              <a:rPr lang="en-US" sz="4000" b="1" dirty="0" smtClean="0">
                <a:solidFill>
                  <a:srgbClr val="0D069A"/>
                </a:solidFill>
                <a:latin typeface="Arial Unicode MS" pitchFamily="34" charset="-128"/>
                <a:ea typeface="Arial Unicode MS" pitchFamily="34" charset="-128"/>
                <a:cs typeface="Arial Unicode MS" pitchFamily="34" charset="-128"/>
              </a:rPr>
              <a:t>. The message was true, but the appointed time was long; and he understood the message, and had understanding of the vision.</a:t>
            </a:r>
          </a:p>
          <a:p>
            <a:pPr algn="just">
              <a:buNone/>
            </a:pPr>
            <a:r>
              <a:rPr lang="en-US" sz="4000" b="1" dirty="0" smtClean="0">
                <a:solidFill>
                  <a:srgbClr val="FF0000"/>
                </a:solidFill>
                <a:latin typeface="Arial Unicode MS" pitchFamily="34" charset="-128"/>
                <a:ea typeface="Arial Unicode MS" pitchFamily="34" charset="-128"/>
                <a:cs typeface="Arial Unicode MS" pitchFamily="34" charset="-128"/>
              </a:rPr>
              <a:t> 2 In those days I, Daniel, was mourning three full weeks.</a:t>
            </a:r>
          </a:p>
          <a:p>
            <a:pPr algn="just">
              <a:buNone/>
            </a:pPr>
            <a:endParaRPr lang="en-US" sz="4000" b="1" dirty="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just">
              <a:buNone/>
            </a:pPr>
            <a:r>
              <a:rPr lang="en-US" sz="4000" b="1" dirty="0" smtClean="0">
                <a:solidFill>
                  <a:srgbClr val="0D069A"/>
                </a:solidFill>
                <a:latin typeface="Arial Unicode MS" pitchFamily="34" charset="-128"/>
                <a:ea typeface="Arial Unicode MS" pitchFamily="34" charset="-128"/>
                <a:cs typeface="Arial Unicode MS" pitchFamily="34" charset="-128"/>
              </a:rPr>
              <a:t>3 I ate no pleasant food, no meat or wine came into my mouth, nor did I anoint myself at all, till three whole weeks were fulfilled.</a:t>
            </a:r>
          </a:p>
          <a:p>
            <a:pPr algn="just">
              <a:buNone/>
            </a:pPr>
            <a:r>
              <a:rPr lang="en-US" sz="4000" b="1" dirty="0" smtClean="0">
                <a:solidFill>
                  <a:srgbClr val="FF0000"/>
                </a:solidFill>
                <a:latin typeface="Arial Unicode MS" pitchFamily="34" charset="-128"/>
                <a:ea typeface="Arial Unicode MS" pitchFamily="34" charset="-128"/>
                <a:cs typeface="Arial Unicode MS" pitchFamily="34" charset="-128"/>
              </a:rPr>
              <a:t> 4 Now on the twenty-fourth day of the first month, as I was by the side of the great river, that is, the Tigris,</a:t>
            </a:r>
          </a:p>
          <a:p>
            <a:pPr algn="just">
              <a:buNone/>
            </a:pPr>
            <a:r>
              <a:rPr lang="en-US" sz="4000" b="1" dirty="0" smtClean="0">
                <a:solidFill>
                  <a:srgbClr val="0D069A"/>
                </a:solidFill>
                <a:latin typeface="Arial Unicode MS" pitchFamily="34" charset="-128"/>
                <a:ea typeface="Arial Unicode MS" pitchFamily="34" charset="-128"/>
                <a:cs typeface="Arial Unicode MS" pitchFamily="34" charset="-128"/>
              </a:rPr>
              <a:t> 5 I lifted my eyes and looked, and behold, a certain man clothed in linen, whose waist was girded with gold of </a:t>
            </a:r>
            <a:r>
              <a:rPr lang="en-US" sz="4000" b="1" dirty="0" err="1" smtClean="0">
                <a:solidFill>
                  <a:srgbClr val="0D069A"/>
                </a:solidFill>
                <a:latin typeface="Arial Unicode MS" pitchFamily="34" charset="-128"/>
                <a:ea typeface="Arial Unicode MS" pitchFamily="34" charset="-128"/>
                <a:cs typeface="Arial Unicode MS" pitchFamily="34" charset="-128"/>
              </a:rPr>
              <a:t>Uphaz</a:t>
            </a:r>
            <a:r>
              <a:rPr lang="en-US" sz="4000" b="1" dirty="0" smtClean="0">
                <a:solidFill>
                  <a:srgbClr val="0D069A"/>
                </a:solidFill>
                <a:latin typeface="Arial Unicode MS" pitchFamily="34" charset="-128"/>
                <a:ea typeface="Arial Unicode MS" pitchFamily="34" charset="-128"/>
                <a:cs typeface="Arial Unicode MS" pitchFamily="34" charset="-128"/>
              </a:rPr>
              <a:t>!</a:t>
            </a:r>
          </a:p>
          <a:p>
            <a:pPr algn="just">
              <a:buNone/>
            </a:pPr>
            <a:endParaRPr lang="en-US" sz="4000" b="1" dirty="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algn="just">
              <a:buNone/>
            </a:pPr>
            <a:r>
              <a:rPr lang="en-US" sz="4800" b="1" dirty="0" smtClean="0">
                <a:solidFill>
                  <a:srgbClr val="0D069A"/>
                </a:solidFill>
                <a:latin typeface="Arial Unicode MS" pitchFamily="34" charset="-128"/>
                <a:ea typeface="Arial Unicode MS" pitchFamily="34" charset="-128"/>
                <a:cs typeface="Arial Unicode MS" pitchFamily="34" charset="-128"/>
              </a:rPr>
              <a:t>6 His body was like beryl, his face like the appearance of lightning, his eyes like torches of fire, his arms and feet like burnished bronze in color, </a:t>
            </a:r>
            <a:r>
              <a:rPr lang="en-US" sz="4800" b="1" dirty="0" smtClean="0">
                <a:solidFill>
                  <a:srgbClr val="FF0000"/>
                </a:solidFill>
                <a:latin typeface="Arial Unicode MS" pitchFamily="34" charset="-128"/>
                <a:ea typeface="Arial Unicode MS" pitchFamily="34" charset="-128"/>
                <a:cs typeface="Arial Unicode MS" pitchFamily="34" charset="-128"/>
              </a:rPr>
              <a:t>and the sound of his words like the voice of a multitude.</a:t>
            </a:r>
          </a:p>
          <a:p>
            <a:pPr algn="just">
              <a:buNone/>
            </a:pPr>
            <a:r>
              <a:rPr lang="en-US" sz="4000" b="1" dirty="0" smtClean="0">
                <a:solidFill>
                  <a:srgbClr val="0D069A"/>
                </a:solidFill>
                <a:latin typeface="Arial Unicode MS" pitchFamily="34" charset="-128"/>
                <a:ea typeface="Arial Unicode MS" pitchFamily="34" charset="-128"/>
                <a:cs typeface="Arial Unicode MS" pitchFamily="34" charset="-128"/>
              </a:rPr>
              <a:t> </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algn="just">
              <a:buNone/>
            </a:pPr>
            <a:endParaRPr lang="en-US" sz="4000" b="1" dirty="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algn="just">
              <a:buNone/>
            </a:pPr>
            <a:r>
              <a:rPr lang="en-US" sz="4000" b="1" dirty="0" smtClean="0">
                <a:solidFill>
                  <a:srgbClr val="0D069A"/>
                </a:solidFill>
                <a:latin typeface="Arial Unicode MS" pitchFamily="34" charset="-128"/>
                <a:ea typeface="Arial Unicode MS" pitchFamily="34" charset="-128"/>
                <a:cs typeface="Arial Unicode MS" pitchFamily="34" charset="-128"/>
              </a:rPr>
              <a:t>7 And I, Daniel, alone saw the vision, for the men who were with me did not see the vision; but a great terror fell upon them, so that they fled to hide themselves.</a:t>
            </a:r>
          </a:p>
          <a:p>
            <a:pPr algn="just">
              <a:buNone/>
            </a:pPr>
            <a:r>
              <a:rPr lang="en-US" sz="4000" b="1" dirty="0" smtClean="0">
                <a:solidFill>
                  <a:srgbClr val="FF0000"/>
                </a:solidFill>
                <a:latin typeface="Arial Unicode MS" pitchFamily="34" charset="-128"/>
                <a:ea typeface="Arial Unicode MS" pitchFamily="34" charset="-128"/>
                <a:cs typeface="Arial Unicode MS" pitchFamily="34" charset="-128"/>
              </a:rPr>
              <a:t> 8 Therefore I was left alone when I saw this great vision, and no strength remained in me; for my vigor was turned to frailty in me, and I retained no strength.</a:t>
            </a:r>
            <a:endParaRPr lang="en-US" sz="4000" b="1" dirty="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ctr"/>
            <a:r>
              <a:rPr lang="en-US" sz="4400" b="1" dirty="0" smtClean="0">
                <a:solidFill>
                  <a:srgbClr val="0D069A"/>
                </a:solidFill>
                <a:latin typeface="Arial Unicode MS" pitchFamily="34" charset="-128"/>
                <a:ea typeface="Arial Unicode MS" pitchFamily="34" charset="-128"/>
                <a:cs typeface="Arial Unicode MS" pitchFamily="34" charset="-128"/>
              </a:rPr>
              <a:t>INTRODUCTION</a:t>
            </a:r>
          </a:p>
          <a:p>
            <a:pPr lvl="0" algn="just"/>
            <a:r>
              <a:rPr lang="en-US" sz="4400" b="1" dirty="0" smtClean="0">
                <a:latin typeface="Arial Unicode MS" pitchFamily="34" charset="-128"/>
                <a:ea typeface="Arial Unicode MS" pitchFamily="34" charset="-128"/>
                <a:cs typeface="Arial Unicode MS" pitchFamily="34" charset="-128"/>
              </a:rPr>
              <a:t>Daniel is by all means one of the most </a:t>
            </a:r>
            <a:r>
              <a:rPr lang="en-US" sz="4400" b="1" dirty="0" smtClean="0">
                <a:latin typeface="Arial Unicode MS" pitchFamily="34" charset="-128"/>
                <a:ea typeface="Arial Unicode MS" pitchFamily="34" charset="-128"/>
                <a:cs typeface="Arial Unicode MS" pitchFamily="34" charset="-128"/>
              </a:rPr>
              <a:t>intriguing </a:t>
            </a:r>
            <a:r>
              <a:rPr lang="en-US" sz="4400" b="1" dirty="0" smtClean="0">
                <a:latin typeface="Arial Unicode MS" pitchFamily="34" charset="-128"/>
                <a:ea typeface="Arial Unicode MS" pitchFamily="34" charset="-128"/>
                <a:cs typeface="Arial Unicode MS" pitchFamily="34" charset="-128"/>
              </a:rPr>
              <a:t>biblical characters in both Testaments.</a:t>
            </a:r>
          </a:p>
          <a:p>
            <a:pPr lvl="0" algn="just"/>
            <a:r>
              <a:rPr lang="en-US" sz="4400" b="1" dirty="0" smtClean="0">
                <a:solidFill>
                  <a:srgbClr val="0D069A"/>
                </a:solidFill>
                <a:latin typeface="Arial Unicode MS" pitchFamily="34" charset="-128"/>
                <a:ea typeface="Arial Unicode MS" pitchFamily="34" charset="-128"/>
                <a:cs typeface="Arial Unicode MS" pitchFamily="34" charset="-128"/>
              </a:rPr>
              <a:t>Although Daniel lived in a time when the nation of Israel was at its lowest spiritual state, his remarkable encounters with God put him as one of the greatest saints who ever walked on earth.</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b="1" dirty="0" smtClean="0">
                <a:latin typeface="Arial Unicode MS" pitchFamily="34" charset="-128"/>
                <a:ea typeface="Arial Unicode MS" pitchFamily="34" charset="-128"/>
                <a:cs typeface="Arial Unicode MS" pitchFamily="34" charset="-128"/>
              </a:rPr>
              <a:t>Daniel had an authentic relationship with God that neither wealth nor power, </a:t>
            </a:r>
            <a:r>
              <a:rPr lang="en-US" sz="4400" b="1" dirty="0" smtClean="0">
                <a:latin typeface="Arial Unicode MS" pitchFamily="34" charset="-128"/>
                <a:ea typeface="Arial Unicode MS" pitchFamily="34" charset="-128"/>
                <a:cs typeface="Arial Unicode MS" pitchFamily="34" charset="-128"/>
              </a:rPr>
              <a:t>nor </a:t>
            </a:r>
            <a:r>
              <a:rPr lang="en-US" sz="4400" b="1" dirty="0" smtClean="0">
                <a:latin typeface="Arial Unicode MS" pitchFamily="34" charset="-128"/>
                <a:ea typeface="Arial Unicode MS" pitchFamily="34" charset="-128"/>
                <a:cs typeface="Arial Unicode MS" pitchFamily="34" charset="-128"/>
              </a:rPr>
              <a:t>prestige could not alter.</a:t>
            </a:r>
          </a:p>
          <a:p>
            <a:pPr lvl="0" algn="just"/>
            <a:r>
              <a:rPr lang="en-US" sz="4400" b="1" dirty="0" smtClean="0">
                <a:solidFill>
                  <a:srgbClr val="0D069A"/>
                </a:solidFill>
                <a:latin typeface="Arial Unicode MS" pitchFamily="34" charset="-128"/>
                <a:ea typeface="Arial Unicode MS" pitchFamily="34" charset="-128"/>
                <a:cs typeface="Arial Unicode MS" pitchFamily="34" charset="-128"/>
              </a:rPr>
              <a:t>Daniel’s prayer life was unparalleled with the exception of Jesus’ and Moses’.</a:t>
            </a:r>
          </a:p>
          <a:p>
            <a:pPr lvl="0" algn="just"/>
            <a:r>
              <a:rPr lang="en-US" sz="4400" b="1" dirty="0" smtClean="0">
                <a:latin typeface="Arial Unicode MS" pitchFamily="34" charset="-128"/>
                <a:ea typeface="Arial Unicode MS" pitchFamily="34" charset="-128"/>
                <a:cs typeface="Arial Unicode MS" pitchFamily="34" charset="-128"/>
              </a:rPr>
              <a:t>God singled </a:t>
            </a:r>
            <a:r>
              <a:rPr lang="en-US" sz="4400" b="1" dirty="0" smtClean="0">
                <a:latin typeface="Arial Unicode MS" pitchFamily="34" charset="-128"/>
                <a:ea typeface="Arial Unicode MS" pitchFamily="34" charset="-128"/>
                <a:cs typeface="Arial Unicode MS" pitchFamily="34" charset="-128"/>
              </a:rPr>
              <a:t>out </a:t>
            </a:r>
            <a:r>
              <a:rPr lang="en-US" sz="4400" b="1" dirty="0" smtClean="0">
                <a:latin typeface="Arial Unicode MS" pitchFamily="34" charset="-128"/>
                <a:ea typeface="Arial Unicode MS" pitchFamily="34" charset="-128"/>
                <a:cs typeface="Arial Unicode MS" pitchFamily="34" charset="-128"/>
              </a:rPr>
              <a:t>Daniel in </a:t>
            </a:r>
            <a:r>
              <a:rPr lang="en-US" sz="4400" b="1" dirty="0" smtClean="0">
                <a:latin typeface="Arial Unicode MS" pitchFamily="34" charset="-128"/>
                <a:ea typeface="Arial Unicode MS" pitchFamily="34" charset="-128"/>
                <a:cs typeface="Arial Unicode MS" pitchFamily="34" charset="-128"/>
              </a:rPr>
              <a:t>the same category with Noah and Job.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lvl="0" algn="just">
              <a:buNone/>
            </a:pPr>
            <a:r>
              <a:rPr lang="en-US" sz="4400" b="1" dirty="0" err="1" smtClean="0">
                <a:latin typeface="Arial Unicode MS" pitchFamily="34" charset="-128"/>
                <a:ea typeface="Arial Unicode MS" pitchFamily="34" charset="-128"/>
                <a:cs typeface="Arial Unicode MS" pitchFamily="34" charset="-128"/>
              </a:rPr>
              <a:t>Eze</a:t>
            </a:r>
            <a:r>
              <a:rPr lang="en-US" sz="4400" b="1" dirty="0" smtClean="0">
                <a:latin typeface="Arial Unicode MS" pitchFamily="34" charset="-128"/>
                <a:ea typeface="Arial Unicode MS" pitchFamily="34" charset="-128"/>
                <a:cs typeface="Arial Unicode MS" pitchFamily="34" charset="-128"/>
              </a:rPr>
              <a:t> 14:12 ¶ The word of the LORD came again to me, saying:</a:t>
            </a:r>
          </a:p>
          <a:p>
            <a:pPr lvl="0" algn="just">
              <a:buNone/>
            </a:pPr>
            <a:r>
              <a:rPr lang="en-US" sz="4400" b="1" dirty="0" smtClean="0">
                <a:solidFill>
                  <a:srgbClr val="0D069A"/>
                </a:solidFill>
                <a:latin typeface="Arial Unicode MS" pitchFamily="34" charset="-128"/>
                <a:ea typeface="Arial Unicode MS" pitchFamily="34" charset="-128"/>
                <a:cs typeface="Arial Unicode MS" pitchFamily="34" charset="-128"/>
              </a:rPr>
              <a:t> 13 "Son of man, when a land sins against Me by persistent unfaithfulness, I will stretch out My hand against it; I will cut off its supply of bread, send famine on it, and cut off man and beast from it.</a:t>
            </a:r>
          </a:p>
          <a:p>
            <a:pPr lvl="0" algn="just">
              <a:buNone/>
            </a:pPr>
            <a:r>
              <a:rPr lang="en-US" sz="4400" b="1" dirty="0" smtClean="0">
                <a:latin typeface="Arial Unicode MS" pitchFamily="34" charset="-128"/>
                <a:ea typeface="Arial Unicode MS" pitchFamily="34" charset="-128"/>
                <a:cs typeface="Arial Unicode MS" pitchFamily="34" charset="-128"/>
              </a:rPr>
              <a:t> 14 "Even if these three men, Noah, Daniel, and Job, were in it, they would deliver only themselves by their righteousness," says the Lord GOD.</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lvl="0" algn="just"/>
            <a:r>
              <a:rPr lang="en-US" sz="4800" b="1" dirty="0" smtClean="0">
                <a:latin typeface="Arial Unicode MS" pitchFamily="34" charset="-128"/>
                <a:ea typeface="Arial Unicode MS" pitchFamily="34" charset="-128"/>
                <a:cs typeface="Arial Unicode MS" pitchFamily="34" charset="-128"/>
              </a:rPr>
              <a:t>Daniel had a genuine faith in God.</a:t>
            </a:r>
          </a:p>
          <a:p>
            <a:pPr lvl="0" algn="just"/>
            <a:r>
              <a:rPr lang="en-US" sz="4800" b="1" dirty="0" smtClean="0">
                <a:solidFill>
                  <a:srgbClr val="0D069A"/>
                </a:solidFill>
                <a:latin typeface="Arial Unicode MS" pitchFamily="34" charset="-128"/>
                <a:ea typeface="Arial Unicode MS" pitchFamily="34" charset="-128"/>
                <a:cs typeface="Arial Unicode MS" pitchFamily="34" charset="-128"/>
              </a:rPr>
              <a:t>Daniel </a:t>
            </a:r>
            <a:r>
              <a:rPr lang="en-US" sz="4800" b="1" dirty="0" smtClean="0">
                <a:solidFill>
                  <a:srgbClr val="0D069A"/>
                </a:solidFill>
                <a:latin typeface="Arial Unicode MS" pitchFamily="34" charset="-128"/>
                <a:ea typeface="Arial Unicode MS" pitchFamily="34" charset="-128"/>
                <a:cs typeface="Arial Unicode MS" pitchFamily="34" charset="-128"/>
              </a:rPr>
              <a:t>knew the ways of God.</a:t>
            </a:r>
          </a:p>
          <a:p>
            <a:pPr lvl="0" algn="just"/>
            <a:r>
              <a:rPr lang="en-US" sz="4800" b="1" dirty="0" smtClean="0">
                <a:solidFill>
                  <a:schemeClr val="tx1"/>
                </a:solidFill>
                <a:latin typeface="Arial Unicode MS" pitchFamily="34" charset="-128"/>
                <a:ea typeface="Arial Unicode MS" pitchFamily="34" charset="-128"/>
                <a:cs typeface="Arial Unicode MS" pitchFamily="34" charset="-128"/>
              </a:rPr>
              <a:t>Daniel knew how heaven operates. </a:t>
            </a:r>
            <a:endParaRPr lang="en-US" sz="4800" b="1" dirty="0" smtClean="0">
              <a:solidFill>
                <a:schemeClr val="tx1"/>
              </a:solidFill>
              <a:latin typeface="Arial Unicode MS" pitchFamily="34" charset="-128"/>
              <a:ea typeface="Arial Unicode MS" pitchFamily="34" charset="-128"/>
              <a:cs typeface="Arial Unicode MS" pitchFamily="34" charset="-128"/>
            </a:endParaRPr>
          </a:p>
          <a:p>
            <a:pPr algn="just"/>
            <a:r>
              <a:rPr lang="en-US" sz="4800" b="1" dirty="0" smtClean="0">
                <a:solidFill>
                  <a:srgbClr val="0D069A"/>
                </a:solidFill>
                <a:latin typeface="Arial Unicode MS" pitchFamily="34" charset="-128"/>
                <a:ea typeface="Arial Unicode MS" pitchFamily="34" charset="-128"/>
                <a:cs typeface="Arial Unicode MS" pitchFamily="34" charset="-128"/>
              </a:rPr>
              <a:t>Daniel </a:t>
            </a:r>
            <a:r>
              <a:rPr lang="en-US" sz="4800" b="1" dirty="0" smtClean="0">
                <a:solidFill>
                  <a:srgbClr val="0D069A"/>
                </a:solidFill>
                <a:latin typeface="Arial Unicode MS" pitchFamily="34" charset="-128"/>
                <a:ea typeface="Arial Unicode MS" pitchFamily="34" charset="-128"/>
                <a:cs typeface="Arial Unicode MS" pitchFamily="34" charset="-128"/>
              </a:rPr>
              <a:t>refused to eat of all the delicacies of Babylon, </a:t>
            </a:r>
            <a:r>
              <a:rPr lang="en-US" sz="4800" b="1" dirty="0" smtClean="0">
                <a:solidFill>
                  <a:srgbClr val="0D069A"/>
                </a:solidFill>
                <a:latin typeface="Arial Unicode MS" pitchFamily="34" charset="-128"/>
                <a:ea typeface="Arial Unicode MS" pitchFamily="34" charset="-128"/>
                <a:cs typeface="Arial Unicode MS" pitchFamily="34" charset="-128"/>
              </a:rPr>
              <a:t>in  few days, Daniel looked more radiant  than all his counterparts.</a:t>
            </a:r>
            <a:endParaRPr lang="en-US" sz="4800" b="1" dirty="0" smtClean="0">
              <a:solidFill>
                <a:srgbClr val="0D069A"/>
              </a:solidFill>
              <a:latin typeface="Arial Unicode MS" pitchFamily="34" charset="-128"/>
              <a:ea typeface="Arial Unicode MS" pitchFamily="34" charset="-128"/>
              <a:cs typeface="Arial Unicode MS" pitchFamily="34" charset="-128"/>
            </a:endParaRPr>
          </a:p>
          <a:p>
            <a:pPr lvl="0" algn="just"/>
            <a:endParaRPr lang="en-US" sz="4800" b="1" dirty="0" smtClean="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5400" b="1" dirty="0" smtClean="0">
                <a:solidFill>
                  <a:srgbClr val="0D069A"/>
                </a:solidFill>
                <a:latin typeface="Arial Unicode MS" pitchFamily="34" charset="-128"/>
                <a:ea typeface="Arial Unicode MS" pitchFamily="34" charset="-128"/>
                <a:cs typeface="Arial Unicode MS" pitchFamily="34" charset="-128"/>
              </a:rPr>
              <a:t>When </a:t>
            </a:r>
            <a:r>
              <a:rPr lang="en-US" sz="5400" b="1" dirty="0" smtClean="0">
                <a:solidFill>
                  <a:srgbClr val="0D069A"/>
                </a:solidFill>
                <a:latin typeface="Arial Unicode MS" pitchFamily="34" charset="-128"/>
                <a:ea typeface="Arial Unicode MS" pitchFamily="34" charset="-128"/>
                <a:cs typeface="Arial Unicode MS" pitchFamily="34" charset="-128"/>
              </a:rPr>
              <a:t>they began to kill all the wise men of </a:t>
            </a:r>
            <a:r>
              <a:rPr lang="en-US" sz="5400" b="1" dirty="0" smtClean="0">
                <a:solidFill>
                  <a:srgbClr val="0D069A"/>
                </a:solidFill>
                <a:latin typeface="Arial Unicode MS" pitchFamily="34" charset="-128"/>
                <a:ea typeface="Arial Unicode MS" pitchFamily="34" charset="-128"/>
                <a:cs typeface="Arial Unicode MS" pitchFamily="34" charset="-128"/>
              </a:rPr>
              <a:t>Babylon over the dream of Nebuchadnezzar, as Daniel’s </a:t>
            </a:r>
            <a:r>
              <a:rPr lang="en-US" sz="5400" b="1" dirty="0" smtClean="0">
                <a:solidFill>
                  <a:srgbClr val="0D069A"/>
                </a:solidFill>
                <a:latin typeface="Arial Unicode MS" pitchFamily="34" charset="-128"/>
                <a:ea typeface="Arial Unicode MS" pitchFamily="34" charset="-128"/>
                <a:cs typeface="Arial Unicode MS" pitchFamily="34" charset="-128"/>
              </a:rPr>
              <a:t>name came up, Daniel was poised and just ask for a </a:t>
            </a:r>
            <a:r>
              <a:rPr lang="en-US" sz="5400" b="1" u="sng" dirty="0" smtClean="0">
                <a:solidFill>
                  <a:srgbClr val="0D069A"/>
                </a:solidFill>
                <a:latin typeface="Arial Unicode MS" pitchFamily="34" charset="-128"/>
                <a:ea typeface="Arial Unicode MS" pitchFamily="34" charset="-128"/>
                <a:cs typeface="Arial Unicode MS" pitchFamily="34" charset="-128"/>
              </a:rPr>
              <a:t>few days to resolve the matter.</a:t>
            </a:r>
          </a:p>
          <a:p>
            <a:pPr algn="just"/>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800" b="1" dirty="0" smtClean="0">
                <a:latin typeface="Arial Unicode MS" pitchFamily="34" charset="-128"/>
                <a:ea typeface="Arial Unicode MS" pitchFamily="34" charset="-128"/>
                <a:cs typeface="Arial Unicode MS" pitchFamily="34" charset="-128"/>
              </a:rPr>
              <a:t>When they made a law </a:t>
            </a:r>
            <a:r>
              <a:rPr lang="en-US" sz="4800" b="1" dirty="0" smtClean="0">
                <a:latin typeface="Arial Unicode MS" pitchFamily="34" charset="-128"/>
                <a:ea typeface="Arial Unicode MS" pitchFamily="34" charset="-128"/>
                <a:cs typeface="Arial Unicode MS" pitchFamily="34" charset="-128"/>
              </a:rPr>
              <a:t>in order to </a:t>
            </a:r>
            <a:r>
              <a:rPr lang="en-US" sz="4800" b="1" dirty="0" smtClean="0">
                <a:latin typeface="Arial Unicode MS" pitchFamily="34" charset="-128"/>
                <a:ea typeface="Arial Unicode MS" pitchFamily="34" charset="-128"/>
                <a:cs typeface="Arial Unicode MS" pitchFamily="34" charset="-128"/>
              </a:rPr>
              <a:t>trap </a:t>
            </a:r>
            <a:r>
              <a:rPr lang="en-US" sz="4800" b="1" dirty="0" smtClean="0">
                <a:latin typeface="Arial Unicode MS" pitchFamily="34" charset="-128"/>
                <a:ea typeface="Arial Unicode MS" pitchFamily="34" charset="-128"/>
                <a:cs typeface="Arial Unicode MS" pitchFamily="34" charset="-128"/>
              </a:rPr>
              <a:t>Daniel in his prayer habits, </a:t>
            </a:r>
            <a:r>
              <a:rPr lang="en-US" sz="4800" b="1" dirty="0" smtClean="0">
                <a:latin typeface="Arial Unicode MS" pitchFamily="34" charset="-128"/>
                <a:ea typeface="Arial Unicode MS" pitchFamily="34" charset="-128"/>
                <a:cs typeface="Arial Unicode MS" pitchFamily="34" charset="-128"/>
              </a:rPr>
              <a:t>Daniel </a:t>
            </a:r>
            <a:r>
              <a:rPr lang="en-US" sz="4800" b="1" u="sng" dirty="0" smtClean="0">
                <a:latin typeface="Arial Unicode MS" pitchFamily="34" charset="-128"/>
                <a:ea typeface="Arial Unicode MS" pitchFamily="34" charset="-128"/>
                <a:cs typeface="Arial Unicode MS" pitchFamily="34" charset="-128"/>
              </a:rPr>
              <a:t>gave himself a few days</a:t>
            </a:r>
            <a:r>
              <a:rPr lang="en-US" sz="4800" b="1" dirty="0" smtClean="0">
                <a:latin typeface="Arial Unicode MS" pitchFamily="34" charset="-128"/>
                <a:ea typeface="Arial Unicode MS" pitchFamily="34" charset="-128"/>
                <a:cs typeface="Arial Unicode MS" pitchFamily="34" charset="-128"/>
              </a:rPr>
              <a:t> to get that law revoked.</a:t>
            </a:r>
          </a:p>
          <a:p>
            <a:pPr lvl="0" algn="just"/>
            <a:r>
              <a:rPr lang="en-US" sz="4800" b="1" dirty="0" smtClean="0">
                <a:solidFill>
                  <a:srgbClr val="0D069A"/>
                </a:solidFill>
                <a:latin typeface="Arial Unicode MS" pitchFamily="34" charset="-128"/>
                <a:ea typeface="Arial Unicode MS" pitchFamily="34" charset="-128"/>
                <a:cs typeface="Arial Unicode MS" pitchFamily="34" charset="-128"/>
              </a:rPr>
              <a:t>When they pulled Daniel out of the lion’s den, the fake law makers were thrown in his stead and the law was revoked.</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2D050"/>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en-US" sz="4400" b="1" dirty="0" smtClean="0">
                <a:latin typeface="Arial Unicode MS" pitchFamily="34" charset="-128"/>
                <a:ea typeface="Arial Unicode MS" pitchFamily="34" charset="-128"/>
                <a:cs typeface="Arial Unicode MS" pitchFamily="34" charset="-128"/>
              </a:rPr>
              <a:t>When Daniel </a:t>
            </a:r>
            <a:r>
              <a:rPr lang="en-US" sz="4400" b="1" dirty="0" smtClean="0">
                <a:latin typeface="Arial Unicode MS" pitchFamily="34" charset="-128"/>
                <a:ea typeface="Arial Unicode MS" pitchFamily="34" charset="-128"/>
                <a:cs typeface="Arial Unicode MS" pitchFamily="34" charset="-128"/>
              </a:rPr>
              <a:t>became perplexed over the horror of the vision. </a:t>
            </a:r>
            <a:r>
              <a:rPr lang="en-US" sz="4400" b="1" dirty="0" smtClean="0">
                <a:latin typeface="Arial Unicode MS" pitchFamily="34" charset="-128"/>
                <a:ea typeface="Arial Unicode MS" pitchFamily="34" charset="-128"/>
                <a:cs typeface="Arial Unicode MS" pitchFamily="34" charset="-128"/>
              </a:rPr>
              <a:t>he naturally gave himself a </a:t>
            </a:r>
            <a:r>
              <a:rPr lang="en-US" sz="4400" b="1" u="sng" dirty="0" smtClean="0">
                <a:latin typeface="Arial Unicode MS" pitchFamily="34" charset="-128"/>
                <a:ea typeface="Arial Unicode MS" pitchFamily="34" charset="-128"/>
                <a:cs typeface="Arial Unicode MS" pitchFamily="34" charset="-128"/>
              </a:rPr>
              <a:t>few days in </a:t>
            </a:r>
            <a:r>
              <a:rPr lang="en-US" sz="4400" b="1" u="sng" dirty="0" smtClean="0">
                <a:latin typeface="Arial Unicode MS" pitchFamily="34" charset="-128"/>
                <a:ea typeface="Arial Unicode MS" pitchFamily="34" charset="-128"/>
                <a:cs typeface="Arial Unicode MS" pitchFamily="34" charset="-128"/>
              </a:rPr>
              <a:t>prayer </a:t>
            </a:r>
            <a:r>
              <a:rPr lang="en-US" sz="4400" b="1" dirty="0" smtClean="0">
                <a:latin typeface="Arial Unicode MS" pitchFamily="34" charset="-128"/>
                <a:ea typeface="Arial Unicode MS" pitchFamily="34" charset="-128"/>
                <a:cs typeface="Arial Unicode MS" pitchFamily="34" charset="-128"/>
              </a:rPr>
              <a:t>to get further clarification from heaven.</a:t>
            </a:r>
          </a:p>
          <a:p>
            <a:pPr lvl="0" algn="just"/>
            <a:r>
              <a:rPr lang="en-US" sz="4400" b="1" dirty="0" smtClean="0">
                <a:solidFill>
                  <a:srgbClr val="0D069A"/>
                </a:solidFill>
                <a:latin typeface="Arial Unicode MS" pitchFamily="34" charset="-128"/>
                <a:ea typeface="Arial Unicode MS" pitchFamily="34" charset="-128"/>
                <a:cs typeface="Arial Unicode MS" pitchFamily="34" charset="-128"/>
              </a:rPr>
              <a:t>While Daniel knew that God was going to respond some kind of way, but he never knew if his prayers had caused so much havoc in the spirit world.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lvl="0" algn="just"/>
            <a:r>
              <a:rPr lang="en-US" sz="4400" b="1" dirty="0" smtClean="0">
                <a:latin typeface="Arial Unicode MS" pitchFamily="34" charset="-128"/>
                <a:ea typeface="Arial Unicode MS" pitchFamily="34" charset="-128"/>
                <a:cs typeface="Arial Unicode MS" pitchFamily="34" charset="-128"/>
              </a:rPr>
              <a:t>God wanted to communicate with Daniel the </a:t>
            </a:r>
            <a:r>
              <a:rPr lang="en-US" sz="4400" b="1" dirty="0" smtClean="0">
                <a:latin typeface="Arial Unicode MS" pitchFamily="34" charset="-128"/>
                <a:ea typeface="Arial Unicode MS" pitchFamily="34" charset="-128"/>
                <a:cs typeface="Arial Unicode MS" pitchFamily="34" charset="-128"/>
              </a:rPr>
              <a:t>list </a:t>
            </a:r>
            <a:r>
              <a:rPr lang="en-US" sz="4400" b="1" dirty="0" smtClean="0">
                <a:latin typeface="Arial Unicode MS" pitchFamily="34" charset="-128"/>
                <a:ea typeface="Arial Unicode MS" pitchFamily="34" charset="-128"/>
                <a:cs typeface="Arial Unicode MS" pitchFamily="34" charset="-128"/>
              </a:rPr>
              <a:t>of events that were in the conveyor of </a:t>
            </a:r>
            <a:r>
              <a:rPr lang="en-US" sz="4400" b="1" dirty="0" smtClean="0">
                <a:latin typeface="Arial Unicode MS" pitchFamily="34" charset="-128"/>
                <a:ea typeface="Arial Unicode MS" pitchFamily="34" charset="-128"/>
                <a:cs typeface="Arial Unicode MS" pitchFamily="34" charset="-128"/>
              </a:rPr>
              <a:t>human history all </a:t>
            </a:r>
            <a:r>
              <a:rPr lang="en-US" sz="4400" b="1" dirty="0" smtClean="0">
                <a:latin typeface="Arial Unicode MS" pitchFamily="34" charset="-128"/>
                <a:ea typeface="Arial Unicode MS" pitchFamily="34" charset="-128"/>
                <a:cs typeface="Arial Unicode MS" pitchFamily="34" charset="-128"/>
              </a:rPr>
              <a:t>the way to the end of this world.</a:t>
            </a:r>
          </a:p>
          <a:p>
            <a:pPr lvl="0" algn="just"/>
            <a:r>
              <a:rPr lang="en-US" sz="4400" b="1" dirty="0" smtClean="0">
                <a:solidFill>
                  <a:srgbClr val="0D069A"/>
                </a:solidFill>
                <a:latin typeface="Arial Unicode MS" pitchFamily="34" charset="-128"/>
                <a:ea typeface="Arial Unicode MS" pitchFamily="34" charset="-128"/>
                <a:cs typeface="Arial Unicode MS" pitchFamily="34" charset="-128"/>
              </a:rPr>
              <a:t>Daniel was to be informed of the great empires that were going to rule the world before the </a:t>
            </a:r>
            <a:r>
              <a:rPr lang="en-US" sz="4400" b="1" dirty="0" smtClean="0">
                <a:solidFill>
                  <a:srgbClr val="0D069A"/>
                </a:solidFill>
                <a:latin typeface="Arial Unicode MS" pitchFamily="34" charset="-128"/>
                <a:ea typeface="Arial Unicode MS" pitchFamily="34" charset="-128"/>
                <a:cs typeface="Arial Unicode MS" pitchFamily="34" charset="-128"/>
              </a:rPr>
              <a:t>end time.</a:t>
            </a:r>
            <a:endParaRPr lang="en-US" sz="4400" b="1" dirty="0" smtClean="0">
              <a:solidFill>
                <a:srgbClr val="0D069A"/>
              </a:solidFill>
              <a:latin typeface="Arial Unicode MS" pitchFamily="34" charset="-128"/>
              <a:ea typeface="Arial Unicode MS" pitchFamily="34" charset="-128"/>
              <a:cs typeface="Arial Unicode MS" pitchFamily="34" charset="-128"/>
            </a:endParaRPr>
          </a:p>
          <a:p>
            <a:pPr lvl="0" algn="just"/>
            <a:r>
              <a:rPr lang="en-US" sz="4400" b="1" dirty="0" smtClean="0">
                <a:latin typeface="Arial Unicode MS" pitchFamily="34" charset="-128"/>
                <a:ea typeface="Arial Unicode MS" pitchFamily="34" charset="-128"/>
                <a:cs typeface="Arial Unicode MS" pitchFamily="34" charset="-128"/>
              </a:rPr>
              <a:t>In striking accuracy, </a:t>
            </a:r>
            <a:r>
              <a:rPr lang="en-US" sz="4400" b="1" dirty="0" smtClean="0">
                <a:latin typeface="Arial Unicode MS" pitchFamily="34" charset="-128"/>
                <a:ea typeface="Arial Unicode MS" pitchFamily="34" charset="-128"/>
                <a:cs typeface="Arial Unicode MS" pitchFamily="34" charset="-128"/>
              </a:rPr>
              <a:t>Daniel’s vision </a:t>
            </a:r>
            <a:r>
              <a:rPr lang="en-US" sz="4400" b="1" dirty="0" smtClean="0">
                <a:latin typeface="Arial Unicode MS" pitchFamily="34" charset="-128"/>
                <a:ea typeface="Arial Unicode MS" pitchFamily="34" charset="-128"/>
                <a:cs typeface="Arial Unicode MS" pitchFamily="34" charset="-128"/>
              </a:rPr>
              <a:t>pinpointed the rise and fall of all the Empires </a:t>
            </a:r>
            <a:r>
              <a:rPr lang="en-US" sz="4400" b="1" dirty="0" smtClean="0">
                <a:latin typeface="Arial Unicode MS" pitchFamily="34" charset="-128"/>
                <a:ea typeface="Arial Unicode MS" pitchFamily="34" charset="-128"/>
                <a:cs typeface="Arial Unicode MS" pitchFamily="34" charset="-128"/>
              </a:rPr>
              <a:t>that</a:t>
            </a:r>
            <a:r>
              <a:rPr lang="en-US" sz="4400" b="1" dirty="0" smtClean="0">
                <a:latin typeface="Arial Unicode MS" pitchFamily="34" charset="-128"/>
                <a:ea typeface="Arial Unicode MS" pitchFamily="34" charset="-128"/>
                <a:cs typeface="Arial Unicode MS" pitchFamily="34" charset="-128"/>
              </a:rPr>
              <a:t> </a:t>
            </a:r>
            <a:r>
              <a:rPr lang="en-US" sz="4400" b="1" dirty="0" smtClean="0">
                <a:latin typeface="Arial Unicode MS" pitchFamily="34" charset="-128"/>
                <a:ea typeface="Arial Unicode MS" pitchFamily="34" charset="-128"/>
                <a:cs typeface="Arial Unicode MS" pitchFamily="34" charset="-128"/>
              </a:rPr>
              <a:t>were to come after his time.</a:t>
            </a:r>
          </a:p>
          <a:p>
            <a:pPr algn="just"/>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en-US" sz="4000" b="1" dirty="0" smtClean="0">
                <a:solidFill>
                  <a:srgbClr val="FF0000"/>
                </a:solidFill>
                <a:latin typeface="Arial Unicode MS" pitchFamily="34" charset="-128"/>
                <a:ea typeface="Arial Unicode MS" pitchFamily="34" charset="-128"/>
                <a:cs typeface="Arial Unicode MS" pitchFamily="34" charset="-128"/>
              </a:rPr>
              <a:t>THE SPIRITUAL BATTLE IN THE AIR</a:t>
            </a:r>
          </a:p>
          <a:p>
            <a:pPr lvl="0" algn="just"/>
            <a:r>
              <a:rPr lang="en-US" sz="4800" b="1" dirty="0" smtClean="0">
                <a:solidFill>
                  <a:srgbClr val="0D069A"/>
                </a:solidFill>
                <a:latin typeface="Arial Unicode MS" pitchFamily="34" charset="-128"/>
                <a:ea typeface="Arial Unicode MS" pitchFamily="34" charset="-128"/>
                <a:cs typeface="Arial Unicode MS" pitchFamily="34" charset="-128"/>
              </a:rPr>
              <a:t>Satan did his best to prevent that information from getting into the hands of human beings.</a:t>
            </a:r>
          </a:p>
          <a:p>
            <a:pPr lvl="0" algn="just"/>
            <a:r>
              <a:rPr lang="en-US" sz="4800" b="1" dirty="0" smtClean="0">
                <a:solidFill>
                  <a:srgbClr val="FF0000"/>
                </a:solidFill>
                <a:latin typeface="Arial Unicode MS" pitchFamily="34" charset="-128"/>
                <a:ea typeface="Arial Unicode MS" pitchFamily="34" charset="-128"/>
                <a:cs typeface="Arial Unicode MS" pitchFamily="34" charset="-128"/>
              </a:rPr>
              <a:t>In Daniel chapter 10, we find out that there are spiritual kingdoms that control the earthly realms.</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b="1" dirty="0" smtClean="0">
                <a:solidFill>
                  <a:srgbClr val="0D069A"/>
                </a:solidFill>
                <a:latin typeface="Arial Unicode MS" pitchFamily="34" charset="-128"/>
                <a:ea typeface="Arial Unicode MS" pitchFamily="34" charset="-128"/>
                <a:cs typeface="Arial Unicode MS" pitchFamily="34" charset="-128"/>
              </a:rPr>
              <a:t>We find out that there are evil forces placed in geographical locations to monitor the affairs of mankind.</a:t>
            </a:r>
          </a:p>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We find out a little bit of the process by which God answers some </a:t>
            </a:r>
            <a:r>
              <a:rPr lang="en-US" sz="4400" b="1" dirty="0" smtClean="0">
                <a:solidFill>
                  <a:srgbClr val="FF0000"/>
                </a:solidFill>
                <a:latin typeface="Arial Unicode MS" pitchFamily="34" charset="-128"/>
                <a:ea typeface="Arial Unicode MS" pitchFamily="34" charset="-128"/>
                <a:cs typeface="Arial Unicode MS" pitchFamily="34" charset="-128"/>
              </a:rPr>
              <a:t>urgent prayers.</a:t>
            </a:r>
          </a:p>
          <a:p>
            <a:pPr algn="just"/>
            <a:r>
              <a:rPr lang="en-US" sz="4400" b="1" dirty="0" smtClean="0">
                <a:solidFill>
                  <a:srgbClr val="0D069A"/>
                </a:solidFill>
                <a:latin typeface="Arial Unicode MS" pitchFamily="34" charset="-128"/>
                <a:ea typeface="Arial Unicode MS" pitchFamily="34" charset="-128"/>
                <a:cs typeface="Arial Unicode MS" pitchFamily="34" charset="-128"/>
              </a:rPr>
              <a:t>The vision of Daniel was high classified information.</a:t>
            </a:r>
          </a:p>
          <a:p>
            <a:pPr lvl="0" algn="just">
              <a:buNone/>
            </a:pPr>
            <a:endParaRPr lang="en-US" sz="40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5400" b="1" dirty="0" smtClean="0">
                <a:solidFill>
                  <a:srgbClr val="FF0000"/>
                </a:solidFill>
                <a:latin typeface="Arial Unicode MS" pitchFamily="34" charset="-128"/>
                <a:ea typeface="Arial Unicode MS" pitchFamily="34" charset="-128"/>
                <a:cs typeface="Arial Unicode MS" pitchFamily="34" charset="-128"/>
              </a:rPr>
              <a:t>God </a:t>
            </a:r>
            <a:r>
              <a:rPr lang="en-US" sz="5400" b="1" dirty="0" smtClean="0">
                <a:solidFill>
                  <a:srgbClr val="FF0000"/>
                </a:solidFill>
                <a:latin typeface="Arial Unicode MS" pitchFamily="34" charset="-128"/>
                <a:ea typeface="Arial Unicode MS" pitchFamily="34" charset="-128"/>
                <a:cs typeface="Arial Unicode MS" pitchFamily="34" charset="-128"/>
              </a:rPr>
              <a:t>forbid Daniel to share all the details of the vision before its time.</a:t>
            </a:r>
          </a:p>
          <a:p>
            <a:pPr lvl="0" algn="just"/>
            <a:r>
              <a:rPr lang="en-US" sz="5400" b="1" dirty="0" smtClean="0">
                <a:solidFill>
                  <a:srgbClr val="0D069A"/>
                </a:solidFill>
                <a:latin typeface="Arial Unicode MS" pitchFamily="34" charset="-128"/>
                <a:ea typeface="Arial Unicode MS" pitchFamily="34" charset="-128"/>
                <a:cs typeface="Arial Unicode MS" pitchFamily="34" charset="-128"/>
              </a:rPr>
              <a:t>Daniel was perplexed and </a:t>
            </a:r>
            <a:r>
              <a:rPr lang="en-US" sz="5400" b="1" dirty="0" smtClean="0">
                <a:solidFill>
                  <a:srgbClr val="0D069A"/>
                </a:solidFill>
                <a:latin typeface="Arial Unicode MS" pitchFamily="34" charset="-128"/>
                <a:ea typeface="Arial Unicode MS" pitchFamily="34" charset="-128"/>
                <a:cs typeface="Arial Unicode MS" pitchFamily="34" charset="-128"/>
              </a:rPr>
              <a:t>alarmed </a:t>
            </a:r>
            <a:r>
              <a:rPr lang="en-US" sz="5400" b="1" dirty="0" smtClean="0">
                <a:solidFill>
                  <a:srgbClr val="0D069A"/>
                </a:solidFill>
                <a:latin typeface="Arial Unicode MS" pitchFamily="34" charset="-128"/>
                <a:ea typeface="Arial Unicode MS" pitchFamily="34" charset="-128"/>
                <a:cs typeface="Arial Unicode MS" pitchFamily="34" charset="-128"/>
              </a:rPr>
              <a:t>about the vision and needed further clarification from God.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Autofit/>
          </a:bodyPr>
          <a:lstStyle/>
          <a:p>
            <a:pPr lvl="0" algn="just"/>
            <a:r>
              <a:rPr lang="en-US" sz="4400" b="1" dirty="0" smtClean="0">
                <a:solidFill>
                  <a:srgbClr val="0D069A"/>
                </a:solidFill>
                <a:latin typeface="Arial Unicode MS" pitchFamily="34" charset="-128"/>
                <a:ea typeface="Arial Unicode MS" pitchFamily="34" charset="-128"/>
                <a:cs typeface="Arial Unicode MS" pitchFamily="34" charset="-128"/>
              </a:rPr>
              <a:t>Daniel knew the discipline required to get God’s attention on urgent matters.</a:t>
            </a:r>
          </a:p>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Daniel went to a three weeks </a:t>
            </a:r>
            <a:r>
              <a:rPr lang="en-US" sz="4400" b="1" dirty="0" smtClean="0">
                <a:solidFill>
                  <a:srgbClr val="FF0000"/>
                </a:solidFill>
                <a:latin typeface="Arial Unicode MS" pitchFamily="34" charset="-128"/>
                <a:ea typeface="Arial Unicode MS" pitchFamily="34" charset="-128"/>
                <a:cs typeface="Arial Unicode MS" pitchFamily="34" charset="-128"/>
              </a:rPr>
              <a:t>fasting, not dry fasting that is.</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lvl="0" algn="just"/>
            <a:r>
              <a:rPr lang="en-US" sz="4400" b="1" dirty="0" smtClean="0">
                <a:solidFill>
                  <a:srgbClr val="0D069A"/>
                </a:solidFill>
                <a:latin typeface="Arial Unicode MS" pitchFamily="34" charset="-128"/>
                <a:ea typeface="Arial Unicode MS" pitchFamily="34" charset="-128"/>
                <a:cs typeface="Arial Unicode MS" pitchFamily="34" charset="-128"/>
              </a:rPr>
              <a:t>Lo and behold, the insistence of Daniel was paid off by the visit of a glorious angel in the appearance of a man</a:t>
            </a:r>
            <a:r>
              <a:rPr lang="en-US" sz="4400" b="1" dirty="0" smtClean="0">
                <a:solidFill>
                  <a:srgbClr val="0D069A"/>
                </a:solidFill>
                <a:latin typeface="Arial Unicode MS" pitchFamily="34" charset="-128"/>
                <a:ea typeface="Arial Unicode MS" pitchFamily="34" charset="-128"/>
                <a:cs typeface="Arial Unicode MS" pitchFamily="34" charset="-128"/>
              </a:rPr>
              <a:t>.</a:t>
            </a:r>
            <a:endParaRPr lang="en-US" sz="4400" b="1" dirty="0" smtClean="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Autofit/>
          </a:bodyPr>
          <a:lstStyle/>
          <a:p>
            <a:pPr lvl="0" algn="just"/>
            <a:r>
              <a:rPr lang="en-US" sz="4400" b="1" dirty="0" smtClean="0">
                <a:solidFill>
                  <a:srgbClr val="0D069A"/>
                </a:solidFill>
                <a:latin typeface="Arial Unicode MS" pitchFamily="34" charset="-128"/>
                <a:ea typeface="Arial Unicode MS" pitchFamily="34" charset="-128"/>
                <a:cs typeface="Arial Unicode MS" pitchFamily="34" charset="-128"/>
              </a:rPr>
              <a:t>The angelic encounter was not much different than John’s vision of the glorified </a:t>
            </a:r>
            <a:r>
              <a:rPr lang="en-US" sz="4400" b="1" dirty="0" smtClean="0">
                <a:solidFill>
                  <a:srgbClr val="0D069A"/>
                </a:solidFill>
                <a:latin typeface="Arial Unicode MS" pitchFamily="34" charset="-128"/>
                <a:ea typeface="Arial Unicode MS" pitchFamily="34" charset="-128"/>
                <a:cs typeface="Arial Unicode MS" pitchFamily="34" charset="-128"/>
              </a:rPr>
              <a:t>C</a:t>
            </a:r>
            <a:r>
              <a:rPr lang="en-US" sz="4400" b="1" dirty="0" smtClean="0">
                <a:solidFill>
                  <a:srgbClr val="0D069A"/>
                </a:solidFill>
                <a:latin typeface="Arial Unicode MS" pitchFamily="34" charset="-128"/>
                <a:ea typeface="Arial Unicode MS" pitchFamily="34" charset="-128"/>
                <a:cs typeface="Arial Unicode MS" pitchFamily="34" charset="-128"/>
              </a:rPr>
              <a:t>hrist in Revelation.</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lvl="0" algn="just"/>
            <a:r>
              <a:rPr lang="fr-FR" sz="4400" b="1" dirty="0" err="1" smtClean="0">
                <a:solidFill>
                  <a:srgbClr val="FF0000"/>
                </a:solidFill>
                <a:latin typeface="Arial Unicode MS" pitchFamily="34" charset="-128"/>
                <a:ea typeface="Arial Unicode MS" pitchFamily="34" charset="-128"/>
                <a:cs typeface="Arial Unicode MS" pitchFamily="34" charset="-128"/>
              </a:rPr>
              <a:t>Re</a:t>
            </a:r>
            <a:r>
              <a:rPr lang="fr-FR" sz="4400" b="1" dirty="0" smtClean="0">
                <a:solidFill>
                  <a:srgbClr val="FF0000"/>
                </a:solidFill>
                <a:latin typeface="Arial Unicode MS" pitchFamily="34" charset="-128"/>
                <a:ea typeface="Arial Unicode MS" pitchFamily="34" charset="-128"/>
                <a:cs typeface="Arial Unicode MS" pitchFamily="34" charset="-128"/>
              </a:rPr>
              <a:t> </a:t>
            </a:r>
            <a:r>
              <a:rPr lang="fr-FR" sz="4400" b="1" dirty="0" smtClean="0">
                <a:solidFill>
                  <a:srgbClr val="FF0000"/>
                </a:solidFill>
                <a:latin typeface="Arial Unicode MS" pitchFamily="34" charset="-128"/>
                <a:ea typeface="Arial Unicode MS" pitchFamily="34" charset="-128"/>
                <a:cs typeface="Arial Unicode MS" pitchFamily="34" charset="-128"/>
              </a:rPr>
              <a:t>1:12-15 </a:t>
            </a:r>
            <a:r>
              <a:rPr lang="fr-FR" sz="4400" b="1" dirty="0" smtClean="0">
                <a:solidFill>
                  <a:srgbClr val="FF0000"/>
                </a:solidFill>
                <a:latin typeface="Arial Unicode MS" pitchFamily="34" charset="-128"/>
                <a:ea typeface="Arial Unicode MS" pitchFamily="34" charset="-128"/>
                <a:cs typeface="Arial Unicode MS" pitchFamily="34" charset="-128"/>
              </a:rPr>
              <a:t>Je me retournai pour connaître quelle était la voix qui me parlait. Et, après m'être retourné, je vis sept chandeliers d'or,</a:t>
            </a:r>
          </a:p>
          <a:p>
            <a:pPr lvl="0" algn="just"/>
            <a:endParaRPr lang="en-US" sz="4400" b="1" dirty="0" smtClean="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Autofit/>
          </a:bodyPr>
          <a:lstStyle/>
          <a:p>
            <a:pPr lvl="0" algn="just">
              <a:buNone/>
            </a:pPr>
            <a:r>
              <a:rPr lang="fr-FR" sz="3600" b="1" dirty="0" smtClean="0">
                <a:solidFill>
                  <a:srgbClr val="0D069A"/>
                </a:solidFill>
                <a:latin typeface="Arial Unicode MS" pitchFamily="34" charset="-128"/>
                <a:ea typeface="Arial Unicode MS" pitchFamily="34" charset="-128"/>
                <a:cs typeface="Arial Unicode MS" pitchFamily="34" charset="-128"/>
              </a:rPr>
              <a:t>13 </a:t>
            </a:r>
            <a:r>
              <a:rPr lang="fr-FR" sz="3600" b="1" dirty="0" smtClean="0">
                <a:solidFill>
                  <a:srgbClr val="0D069A"/>
                </a:solidFill>
                <a:latin typeface="Arial Unicode MS" pitchFamily="34" charset="-128"/>
                <a:ea typeface="Arial Unicode MS" pitchFamily="34" charset="-128"/>
                <a:cs typeface="Arial Unicode MS" pitchFamily="34" charset="-128"/>
              </a:rPr>
              <a:t>et, au milieu des sept chandeliers, quelqu'un qui ressemblait à un fils d'homme, vêtu d'une longue robe, et ayant une ceinture d'or sur la poitrine.</a:t>
            </a:r>
          </a:p>
          <a:p>
            <a:pPr lvl="0" algn="just">
              <a:buNone/>
            </a:pPr>
            <a:r>
              <a:rPr lang="fr-FR" sz="3600" b="1" dirty="0" smtClean="0">
                <a:solidFill>
                  <a:srgbClr val="FF0000"/>
                </a:solidFill>
                <a:latin typeface="Arial Unicode MS" pitchFamily="34" charset="-128"/>
                <a:ea typeface="Arial Unicode MS" pitchFamily="34" charset="-128"/>
                <a:cs typeface="Arial Unicode MS" pitchFamily="34" charset="-128"/>
              </a:rPr>
              <a:t> 14 Sa tête et ses cheveux étaient blancs comme de la laine blanche, comme de la neige; ses yeux étaient comme une flamme de feu;</a:t>
            </a:r>
          </a:p>
          <a:p>
            <a:pPr lvl="0" algn="just">
              <a:buNone/>
            </a:pPr>
            <a:r>
              <a:rPr lang="fr-FR" sz="3600" b="1" dirty="0" smtClean="0">
                <a:solidFill>
                  <a:srgbClr val="0D069A"/>
                </a:solidFill>
                <a:latin typeface="Arial Unicode MS" pitchFamily="34" charset="-128"/>
                <a:ea typeface="Arial Unicode MS" pitchFamily="34" charset="-128"/>
                <a:cs typeface="Arial Unicode MS" pitchFamily="34" charset="-128"/>
              </a:rPr>
              <a:t> 15 ses pieds étaient semblables à de l'airain ardent, comme s'il eût été embrasé dans une fournaise; et sa voix était comme le bruit de grandes eaux.</a:t>
            </a:r>
            <a:endParaRPr lang="en-US" sz="3600" b="1" dirty="0" smtClean="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fr-FR" sz="4000" b="1" dirty="0" smtClean="0">
                <a:solidFill>
                  <a:srgbClr val="0D069A"/>
                </a:solidFill>
                <a:latin typeface="Arial Unicode MS" pitchFamily="34" charset="-128"/>
                <a:ea typeface="Arial Unicode MS" pitchFamily="34" charset="-128"/>
                <a:cs typeface="Arial Unicode MS" pitchFamily="34" charset="-128"/>
              </a:rPr>
              <a:t>LA VISION DE DANIEL</a:t>
            </a:r>
          </a:p>
          <a:p>
            <a:pPr algn="just"/>
            <a:r>
              <a:rPr lang="fr-FR" sz="4000" b="1" dirty="0" smtClean="0">
                <a:solidFill>
                  <a:srgbClr val="0D069A"/>
                </a:solidFill>
                <a:latin typeface="Arial Unicode MS" pitchFamily="34" charset="-128"/>
                <a:ea typeface="Arial Unicode MS" pitchFamily="34" charset="-128"/>
                <a:cs typeface="Arial Unicode MS" pitchFamily="34" charset="-128"/>
              </a:rPr>
              <a:t>Daniel </a:t>
            </a:r>
            <a:r>
              <a:rPr lang="fr-FR" sz="4000" b="1" dirty="0" smtClean="0">
                <a:solidFill>
                  <a:srgbClr val="0D069A"/>
                </a:solidFill>
                <a:latin typeface="Arial Unicode MS" pitchFamily="34" charset="-128"/>
                <a:ea typeface="Arial Unicode MS" pitchFamily="34" charset="-128"/>
                <a:cs typeface="Arial Unicode MS" pitchFamily="34" charset="-128"/>
              </a:rPr>
              <a:t>10:7 Moi, Daniel, je vis seul la vision, et les hommes qui étaient avec moi ne la virent point, mais ils furent saisis d’une grande frayeur, et ils prirent la fuite pour se cacher.</a:t>
            </a:r>
          </a:p>
          <a:p>
            <a:pPr algn="just"/>
            <a:r>
              <a:rPr lang="fr-FR" sz="4000" b="1" dirty="0" smtClean="0">
                <a:solidFill>
                  <a:srgbClr val="FF0000"/>
                </a:solidFill>
                <a:latin typeface="Arial Unicode MS" pitchFamily="34" charset="-128"/>
                <a:ea typeface="Arial Unicode MS" pitchFamily="34" charset="-128"/>
                <a:cs typeface="Arial Unicode MS" pitchFamily="34" charset="-128"/>
              </a:rPr>
              <a:t>8 Je restai seul, et je vis cette grande vision ; les forces me manquèrent, mon visage changea de couleur et fut décomposé, et je perdis toute vigueur</a:t>
            </a:r>
            <a:r>
              <a:rPr lang="fr-FR" sz="4000" b="1" dirty="0" smtClean="0">
                <a:solidFill>
                  <a:srgbClr val="0D069A"/>
                </a:solidFill>
                <a:latin typeface="Arial Unicode MS" pitchFamily="34" charset="-128"/>
                <a:ea typeface="Arial Unicode MS" pitchFamily="34" charset="-128"/>
                <a:cs typeface="Arial Unicode MS" pitchFamily="34" charset="-128"/>
              </a:rPr>
              <a:t>.</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algn="just">
              <a:buNone/>
            </a:pPr>
            <a:endParaRPr lang="en-US" sz="4000" b="1" dirty="0" smtClean="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000" b="1" dirty="0" smtClean="0">
                <a:solidFill>
                  <a:schemeClr val="tx1"/>
                </a:solidFill>
                <a:latin typeface="Arial Unicode MS" pitchFamily="34" charset="-128"/>
                <a:ea typeface="Arial Unicode MS" pitchFamily="34" charset="-128"/>
                <a:cs typeface="Arial Unicode MS" pitchFamily="34" charset="-128"/>
              </a:rPr>
              <a:t>The ones around Daniel could sense the presence of the angel, but </a:t>
            </a:r>
            <a:r>
              <a:rPr lang="en-US" sz="4000" b="1" dirty="0" smtClean="0">
                <a:solidFill>
                  <a:schemeClr val="tx1"/>
                </a:solidFill>
                <a:latin typeface="Arial Unicode MS" pitchFamily="34" charset="-128"/>
                <a:ea typeface="Arial Unicode MS" pitchFamily="34" charset="-128"/>
                <a:cs typeface="Arial Unicode MS" pitchFamily="34" charset="-128"/>
              </a:rPr>
              <a:t>only </a:t>
            </a:r>
            <a:r>
              <a:rPr lang="en-US" sz="4000" b="1" dirty="0" smtClean="0">
                <a:solidFill>
                  <a:schemeClr val="tx1"/>
                </a:solidFill>
                <a:latin typeface="Arial Unicode MS" pitchFamily="34" charset="-128"/>
                <a:ea typeface="Arial Unicode MS" pitchFamily="34" charset="-128"/>
                <a:cs typeface="Arial Unicode MS" pitchFamily="34" charset="-128"/>
              </a:rPr>
              <a:t>Daniel heard and saw </a:t>
            </a:r>
            <a:r>
              <a:rPr lang="en-US" sz="4000" b="1" dirty="0" smtClean="0">
                <a:solidFill>
                  <a:schemeClr val="tx1"/>
                </a:solidFill>
                <a:latin typeface="Arial Unicode MS" pitchFamily="34" charset="-128"/>
                <a:ea typeface="Arial Unicode MS" pitchFamily="34" charset="-128"/>
                <a:cs typeface="Arial Unicode MS" pitchFamily="34" charset="-128"/>
              </a:rPr>
              <a:t>the angel.</a:t>
            </a:r>
          </a:p>
          <a:p>
            <a:pPr lvl="0" algn="just"/>
            <a:r>
              <a:rPr lang="en-US" sz="4000" b="1" dirty="0" smtClean="0">
                <a:solidFill>
                  <a:srgbClr val="FF0000"/>
                </a:solidFill>
                <a:latin typeface="Arial Unicode MS" pitchFamily="34" charset="-128"/>
                <a:ea typeface="Arial Unicode MS" pitchFamily="34" charset="-128"/>
                <a:cs typeface="Arial Unicode MS" pitchFamily="34" charset="-128"/>
              </a:rPr>
              <a:t>We always tend to find commonalities with others in our endeavors with God ignoring that all are not in the same footage with </a:t>
            </a:r>
            <a:r>
              <a:rPr lang="en-US" sz="4000" b="1" dirty="0" smtClean="0">
                <a:solidFill>
                  <a:srgbClr val="FF0000"/>
                </a:solidFill>
                <a:latin typeface="Arial Unicode MS" pitchFamily="34" charset="-128"/>
                <a:ea typeface="Arial Unicode MS" pitchFamily="34" charset="-128"/>
                <a:cs typeface="Arial Unicode MS" pitchFamily="34" charset="-128"/>
              </a:rPr>
              <a:t>God.</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lvl="0" algn="just"/>
            <a:r>
              <a:rPr lang="en-US" sz="4000" b="1" dirty="0" smtClean="0">
                <a:solidFill>
                  <a:schemeClr val="tx1"/>
                </a:solidFill>
                <a:latin typeface="Arial Unicode MS" pitchFamily="34" charset="-128"/>
                <a:ea typeface="Arial Unicode MS" pitchFamily="34" charset="-128"/>
                <a:cs typeface="Arial Unicode MS" pitchFamily="34" charset="-128"/>
              </a:rPr>
              <a:t>Paul had the same problem on the road to Damascus. </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92500"/>
          </a:bodyPr>
          <a:lstStyle/>
          <a:p>
            <a:pPr lvl="0" algn="just"/>
            <a:r>
              <a:rPr lang="en-US" sz="4000" b="1" dirty="0" smtClean="0">
                <a:solidFill>
                  <a:schemeClr val="tx1"/>
                </a:solidFill>
                <a:latin typeface="Arial Unicode MS" pitchFamily="34" charset="-128"/>
                <a:ea typeface="Arial Unicode MS" pitchFamily="34" charset="-128"/>
                <a:cs typeface="Arial Unicode MS" pitchFamily="34" charset="-128"/>
              </a:rPr>
              <a:t>He was blinded by the vision while his companions were able to escape the experience spotlessly.</a:t>
            </a:r>
          </a:p>
          <a:p>
            <a:pPr algn="just">
              <a:buNone/>
            </a:pPr>
            <a:r>
              <a:rPr lang="fr-FR" sz="4000" b="1" dirty="0" smtClean="0">
                <a:solidFill>
                  <a:srgbClr val="FF0000"/>
                </a:solidFill>
                <a:latin typeface="Arial Unicode MS" pitchFamily="34" charset="-128"/>
                <a:ea typeface="Arial Unicode MS" pitchFamily="34" charset="-128"/>
                <a:cs typeface="Arial Unicode MS" pitchFamily="34" charset="-128"/>
              </a:rPr>
              <a:t>Da 10:10 ¶ Et voici, une main me toucha, et secoua mes genoux et mes mains.</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algn="just">
              <a:buNone/>
            </a:pPr>
            <a:r>
              <a:rPr lang="fr-FR" sz="4000" b="1" dirty="0" smtClean="0">
                <a:solidFill>
                  <a:schemeClr val="tx1"/>
                </a:solidFill>
                <a:latin typeface="Arial Unicode MS" pitchFamily="34" charset="-128"/>
                <a:ea typeface="Arial Unicode MS" pitchFamily="34" charset="-128"/>
                <a:cs typeface="Arial Unicode MS" pitchFamily="34" charset="-128"/>
              </a:rPr>
              <a:t> 11 Puis il me dit: Daniel, homme bien-aimé, sois attentif aux paroles que je vais te dire, et tiens-toi debout à la place où tu es; car je suis maintenant envoyé vers toi. Lorsqu'il m'eut ainsi parlé, je me tins debout en tremblant.</a:t>
            </a:r>
            <a:endParaRPr lang="en-US" sz="4000" b="1" dirty="0" smtClean="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000" b="1" dirty="0" smtClean="0">
                <a:solidFill>
                  <a:schemeClr val="tx1"/>
                </a:solidFill>
                <a:latin typeface="Arial Unicode MS" pitchFamily="34" charset="-128"/>
                <a:ea typeface="Arial Unicode MS" pitchFamily="34" charset="-128"/>
                <a:cs typeface="Arial Unicode MS" pitchFamily="34" charset="-128"/>
              </a:rPr>
              <a:t>What an encounter! The glorious being addressed Daniel affectionately instead of focusing on his superiority with respect to Daniel.</a:t>
            </a:r>
          </a:p>
          <a:p>
            <a:pPr lvl="0" algn="just"/>
            <a:r>
              <a:rPr lang="en-US" sz="4000" b="1" dirty="0" smtClean="0">
                <a:solidFill>
                  <a:srgbClr val="FF0000"/>
                </a:solidFill>
                <a:latin typeface="Arial Unicode MS" pitchFamily="34" charset="-128"/>
                <a:ea typeface="Arial Unicode MS" pitchFamily="34" charset="-128"/>
                <a:cs typeface="Arial Unicode MS" pitchFamily="34" charset="-128"/>
              </a:rPr>
              <a:t>God cares to see that we seek to understand His word.</a:t>
            </a:r>
          </a:p>
          <a:p>
            <a:pPr lvl="0" algn="just"/>
            <a:r>
              <a:rPr lang="en-US" sz="4000" b="1" dirty="0" smtClean="0">
                <a:solidFill>
                  <a:schemeClr val="tx1"/>
                </a:solidFill>
                <a:latin typeface="Arial Unicode MS" pitchFamily="34" charset="-128"/>
                <a:ea typeface="Arial Unicode MS" pitchFamily="34" charset="-128"/>
                <a:cs typeface="Arial Unicode MS" pitchFamily="34" charset="-128"/>
              </a:rPr>
              <a:t>God sent Philip on the road toward the desert because a high esteemed eunuch was trying to understand the Scriptures.</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en-US" sz="4000" b="1" dirty="0" smtClean="0">
                <a:solidFill>
                  <a:schemeClr val="tx1"/>
                </a:solidFill>
                <a:latin typeface="Arial Unicode MS" pitchFamily="34" charset="-128"/>
                <a:ea typeface="Arial Unicode MS" pitchFamily="34" charset="-128"/>
                <a:cs typeface="Arial Unicode MS" pitchFamily="34" charset="-128"/>
              </a:rPr>
              <a:t>God deploys a high ranked angel to assist Daniel because Daniel sought to understand what God communicated with him. </a:t>
            </a:r>
          </a:p>
          <a:p>
            <a:pPr lvl="0" algn="just"/>
            <a:r>
              <a:rPr lang="en-US" sz="4000" b="1" dirty="0" smtClean="0">
                <a:solidFill>
                  <a:srgbClr val="FF0000"/>
                </a:solidFill>
                <a:latin typeface="Arial Unicode MS" pitchFamily="34" charset="-128"/>
                <a:ea typeface="Arial Unicode MS" pitchFamily="34" charset="-128"/>
                <a:cs typeface="Arial Unicode MS" pitchFamily="34" charset="-128"/>
              </a:rPr>
              <a:t>In the weeks to come, we are going to unfold the glorious vision of Daniel and see where our generation fits in the great crescendo of apocalyptic events that are on the path of humanity before the last </a:t>
            </a:r>
            <a:r>
              <a:rPr lang="en-US" sz="4000" b="1" dirty="0" smtClean="0">
                <a:solidFill>
                  <a:srgbClr val="FF0000"/>
                </a:solidFill>
                <a:latin typeface="Arial Unicode MS" pitchFamily="34" charset="-128"/>
                <a:ea typeface="Arial Unicode MS" pitchFamily="34" charset="-128"/>
                <a:cs typeface="Arial Unicode MS" pitchFamily="34" charset="-128"/>
              </a:rPr>
              <a:t>day </a:t>
            </a:r>
            <a:r>
              <a:rPr lang="en-US" sz="4000" b="1" dirty="0" err="1" smtClean="0">
                <a:solidFill>
                  <a:srgbClr val="FF0000"/>
                </a:solidFill>
                <a:latin typeface="Arial Unicode MS" pitchFamily="34" charset="-128"/>
                <a:ea typeface="Arial Unicode MS" pitchFamily="34" charset="-128"/>
                <a:cs typeface="Arial Unicode MS" pitchFamily="34" charset="-128"/>
              </a:rPr>
              <a:t>ot</a:t>
            </a:r>
            <a:r>
              <a:rPr lang="en-US" sz="4000" b="1" dirty="0" smtClean="0">
                <a:solidFill>
                  <a:srgbClr val="FF0000"/>
                </a:solidFill>
                <a:latin typeface="Arial Unicode MS" pitchFamily="34" charset="-128"/>
                <a:ea typeface="Arial Unicode MS" pitchFamily="34" charset="-128"/>
                <a:cs typeface="Arial Unicode MS" pitchFamily="34" charset="-128"/>
              </a:rPr>
              <a:t> this world.   </a:t>
            </a:r>
            <a:endParaRPr lang="en-US" sz="4000" b="1" dirty="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en-US" sz="4000" b="1" dirty="0" smtClean="0">
                <a:solidFill>
                  <a:schemeClr val="accent1">
                    <a:lumMod val="40000"/>
                    <a:lumOff val="60000"/>
                  </a:schemeClr>
                </a:solidFill>
                <a:latin typeface="Arial Unicode MS" pitchFamily="34" charset="-128"/>
                <a:ea typeface="Arial Unicode MS" pitchFamily="34" charset="-128"/>
                <a:cs typeface="Arial Unicode MS" pitchFamily="34" charset="-128"/>
              </a:rPr>
              <a:t>CONCLUSION</a:t>
            </a:r>
          </a:p>
          <a:p>
            <a:pPr lvl="0" algn="just"/>
            <a:r>
              <a:rPr lang="en-US" sz="4400" b="1" dirty="0" smtClean="0">
                <a:latin typeface="Arial Unicode MS" pitchFamily="34" charset="-128"/>
                <a:ea typeface="Arial Unicode MS" pitchFamily="34" charset="-128"/>
                <a:cs typeface="Arial Unicode MS" pitchFamily="34" charset="-128"/>
              </a:rPr>
              <a:t>Never underestimate how important you are to God.</a:t>
            </a:r>
          </a:p>
          <a:p>
            <a:pPr lvl="0" algn="just"/>
            <a:r>
              <a:rPr lang="en-US" sz="4400" b="1" dirty="0" smtClean="0">
                <a:solidFill>
                  <a:schemeClr val="accent1">
                    <a:lumMod val="40000"/>
                    <a:lumOff val="60000"/>
                  </a:schemeClr>
                </a:solidFill>
                <a:latin typeface="Arial Unicode MS" pitchFamily="34" charset="-128"/>
                <a:ea typeface="Arial Unicode MS" pitchFamily="34" charset="-128"/>
                <a:cs typeface="Arial Unicode MS" pitchFamily="34" charset="-128"/>
              </a:rPr>
              <a:t>Never underestimate the </a:t>
            </a:r>
            <a:r>
              <a:rPr lang="en-US" sz="4400" b="1" dirty="0" smtClean="0">
                <a:solidFill>
                  <a:schemeClr val="accent1">
                    <a:lumMod val="40000"/>
                    <a:lumOff val="60000"/>
                  </a:schemeClr>
                </a:solidFill>
                <a:latin typeface="Arial Unicode MS" pitchFamily="34" charset="-128"/>
                <a:ea typeface="Arial Unicode MS" pitchFamily="34" charset="-128"/>
                <a:cs typeface="Arial Unicode MS" pitchFamily="34" charset="-128"/>
              </a:rPr>
              <a:t>hostility of the </a:t>
            </a:r>
            <a:r>
              <a:rPr lang="en-US" sz="4400" b="1" dirty="0" smtClean="0">
                <a:solidFill>
                  <a:schemeClr val="accent1">
                    <a:lumMod val="40000"/>
                    <a:lumOff val="60000"/>
                  </a:schemeClr>
                </a:solidFill>
                <a:latin typeface="Arial Unicode MS" pitchFamily="34" charset="-128"/>
                <a:ea typeface="Arial Unicode MS" pitchFamily="34" charset="-128"/>
                <a:cs typeface="Arial Unicode MS" pitchFamily="34" charset="-128"/>
              </a:rPr>
              <a:t>spiritual forces that are roaming over our heads.</a:t>
            </a:r>
          </a:p>
          <a:p>
            <a:pPr lvl="0" algn="just"/>
            <a:r>
              <a:rPr lang="en-US" sz="4400" b="1" dirty="0" smtClean="0">
                <a:latin typeface="Arial Unicode MS" pitchFamily="34" charset="-128"/>
                <a:ea typeface="Arial Unicode MS" pitchFamily="34" charset="-128"/>
                <a:cs typeface="Arial Unicode MS" pitchFamily="34" charset="-128"/>
              </a:rPr>
              <a:t>Never stop praying even when it seems that God has forgotten you.</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400" b="1" dirty="0" smtClean="0">
                <a:latin typeface="Arial Unicode MS" pitchFamily="34" charset="-128"/>
                <a:ea typeface="Arial Unicode MS" pitchFamily="34" charset="-128"/>
                <a:cs typeface="Arial Unicode MS" pitchFamily="34" charset="-128"/>
              </a:rPr>
              <a:t>God knows your name and address and all your </a:t>
            </a:r>
            <a:r>
              <a:rPr lang="en-US" sz="4400" b="1" dirty="0" smtClean="0">
                <a:latin typeface="Arial Unicode MS" pitchFamily="34" charset="-128"/>
                <a:ea typeface="Arial Unicode MS" pitchFamily="34" charset="-128"/>
                <a:cs typeface="Arial Unicode MS" pitchFamily="34" charset="-128"/>
              </a:rPr>
              <a:t>whereabouts, </a:t>
            </a:r>
            <a:r>
              <a:rPr lang="en-US" sz="4400" b="1" dirty="0" smtClean="0">
                <a:latin typeface="Arial Unicode MS" pitchFamily="34" charset="-128"/>
                <a:ea typeface="Arial Unicode MS" pitchFamily="34" charset="-128"/>
                <a:cs typeface="Arial Unicode MS" pitchFamily="34" charset="-128"/>
              </a:rPr>
              <a:t>he can find you in the day of your visitation.</a:t>
            </a:r>
          </a:p>
          <a:p>
            <a:pPr lvl="0" algn="just"/>
            <a:r>
              <a:rPr lang="en-US" sz="4400" b="1" dirty="0" smtClean="0">
                <a:solidFill>
                  <a:schemeClr val="accent1">
                    <a:lumMod val="40000"/>
                    <a:lumOff val="60000"/>
                  </a:schemeClr>
                </a:solidFill>
                <a:latin typeface="Arial Unicode MS" pitchFamily="34" charset="-128"/>
                <a:ea typeface="Arial Unicode MS" pitchFamily="34" charset="-128"/>
                <a:cs typeface="Arial Unicode MS" pitchFamily="34" charset="-128"/>
              </a:rPr>
              <a:t>The prayer of the righteous avails much.</a:t>
            </a:r>
          </a:p>
          <a:p>
            <a:pPr lvl="0" algn="just"/>
            <a:r>
              <a:rPr lang="en-US" sz="4400" b="1" dirty="0" smtClean="0">
                <a:latin typeface="Arial Unicode MS" pitchFamily="34" charset="-128"/>
                <a:ea typeface="Arial Unicode MS" pitchFamily="34" charset="-128"/>
                <a:cs typeface="Arial Unicode MS" pitchFamily="34" charset="-128"/>
              </a:rPr>
              <a:t>Even if the devil is powerful, but greater is he that is us than he that is in the world.</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400" b="1" dirty="0" smtClean="0">
                <a:latin typeface="Arial Unicode MS" pitchFamily="34" charset="-128"/>
                <a:ea typeface="Arial Unicode MS" pitchFamily="34" charset="-128"/>
                <a:cs typeface="Arial Unicode MS" pitchFamily="34" charset="-128"/>
              </a:rPr>
              <a:t>In the coming week we will why that vision was so important for God to go through all that trouble to deliver the explanation to Daniel.</a:t>
            </a:r>
          </a:p>
          <a:p>
            <a:pPr lvl="0" algn="just"/>
            <a:r>
              <a:rPr lang="en-US" sz="4400" b="1" dirty="0" smtClean="0">
                <a:solidFill>
                  <a:schemeClr val="accent1">
                    <a:lumMod val="40000"/>
                    <a:lumOff val="60000"/>
                  </a:schemeClr>
                </a:solidFill>
                <a:latin typeface="Arial Unicode MS" pitchFamily="34" charset="-128"/>
                <a:ea typeface="Arial Unicode MS" pitchFamily="34" charset="-128"/>
                <a:cs typeface="Arial Unicode MS" pitchFamily="34" charset="-128"/>
              </a:rPr>
              <a:t>We will see that nothing escape the knowledge of God.</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800" b="1" dirty="0" smtClean="0">
                <a:latin typeface="Arial Unicode MS" pitchFamily="34" charset="-128"/>
                <a:ea typeface="Arial Unicode MS" pitchFamily="34" charset="-128"/>
                <a:cs typeface="Arial Unicode MS" pitchFamily="34" charset="-128"/>
              </a:rPr>
              <a:t>Who will be kings, who will be emperors, who will rise and who will fall are all in the hands of God.</a:t>
            </a:r>
          </a:p>
          <a:p>
            <a:pPr lvl="0" algn="just"/>
            <a:r>
              <a:rPr lang="en-US" sz="4800" b="1" dirty="0" smtClean="0">
                <a:solidFill>
                  <a:schemeClr val="accent1">
                    <a:lumMod val="40000"/>
                    <a:lumOff val="60000"/>
                  </a:schemeClr>
                </a:solidFill>
                <a:latin typeface="Arial Unicode MS" pitchFamily="34" charset="-128"/>
                <a:ea typeface="Arial Unicode MS" pitchFamily="34" charset="-128"/>
                <a:cs typeface="Arial Unicode MS" pitchFamily="34" charset="-128"/>
              </a:rPr>
              <a:t>Elevation does not come from North or South or East but from the Lord.</a:t>
            </a:r>
          </a:p>
          <a:p>
            <a:pPr algn="r"/>
            <a:r>
              <a:rPr lang="en-US" sz="4800" b="1" dirty="0" smtClean="0">
                <a:latin typeface="Arial Unicode MS" pitchFamily="34" charset="-128"/>
                <a:ea typeface="Arial Unicode MS" pitchFamily="34" charset="-128"/>
                <a:cs typeface="Arial Unicode MS" pitchFamily="34" charset="-128"/>
              </a:rPr>
              <a:t>AMEN! </a:t>
            </a:r>
            <a:endParaRPr lang="en-US" sz="48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11771</TotalTime>
  <Words>1735</Words>
  <Application>Microsoft Office PowerPoint</Application>
  <PresentationFormat>On-screen Show (4:3)</PresentationFormat>
  <Paragraphs>87</Paragraphs>
  <Slides>32</Slides>
  <Notes>0</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CHRIST THE ROCK CONGREGATION SUNDAY MAY 1st  2022  Sermon by Pastor Marc E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AUGUST 23RD  2020  Sermon by Pastor Marc E Simeon</dc:title>
  <dc:creator>MARC EDOUARD SIMEON</dc:creator>
  <cp:lastModifiedBy>MARC EDOUARD SIMEON</cp:lastModifiedBy>
  <cp:revision>59</cp:revision>
  <dcterms:created xsi:type="dcterms:W3CDTF">2020-08-22T16:53:36Z</dcterms:created>
  <dcterms:modified xsi:type="dcterms:W3CDTF">2022-04-30T19:52:01Z</dcterms:modified>
</cp:coreProperties>
</file>