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304" r:id="rId2"/>
    <p:sldId id="307" r:id="rId3"/>
    <p:sldId id="308" r:id="rId4"/>
    <p:sldId id="420" r:id="rId5"/>
    <p:sldId id="309" r:id="rId6"/>
    <p:sldId id="421" r:id="rId7"/>
    <p:sldId id="305" r:id="rId8"/>
    <p:sldId id="425" r:id="rId9"/>
    <p:sldId id="272" r:id="rId10"/>
    <p:sldId id="422" r:id="rId11"/>
    <p:sldId id="423" r:id="rId12"/>
    <p:sldId id="409" r:id="rId13"/>
    <p:sldId id="429" r:id="rId14"/>
    <p:sldId id="430" r:id="rId15"/>
    <p:sldId id="431" r:id="rId16"/>
    <p:sldId id="432" r:id="rId17"/>
    <p:sldId id="427" r:id="rId18"/>
    <p:sldId id="433" r:id="rId19"/>
    <p:sldId id="426" r:id="rId20"/>
    <p:sldId id="434" r:id="rId21"/>
    <p:sldId id="435" r:id="rId22"/>
    <p:sldId id="436" r:id="rId23"/>
    <p:sldId id="437" r:id="rId24"/>
    <p:sldId id="373" r:id="rId25"/>
    <p:sldId id="438" r:id="rId26"/>
    <p:sldId id="439" r:id="rId27"/>
    <p:sldId id="440" r:id="rId28"/>
    <p:sldId id="441" r:id="rId29"/>
    <p:sldId id="412" r:id="rId30"/>
    <p:sldId id="374" r:id="rId31"/>
    <p:sldId id="442" r:id="rId32"/>
    <p:sldId id="444" r:id="rId33"/>
    <p:sldId id="371" r:id="rId34"/>
    <p:sldId id="445" r:id="rId35"/>
    <p:sldId id="380" r:id="rId36"/>
    <p:sldId id="446" r:id="rId37"/>
    <p:sldId id="316" r:id="rId38"/>
    <p:sldId id="407" r:id="rId39"/>
    <p:sldId id="318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E522"/>
    <a:srgbClr val="0033CC"/>
    <a:srgbClr val="00FF00"/>
    <a:srgbClr val="99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283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5/17/2022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5/17/2022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solidFill>
            <a:srgbClr val="00FF00"/>
          </a:solidFill>
        </p:spPr>
        <p:txBody>
          <a:bodyPr>
            <a:normAutofit/>
          </a:bodyPr>
          <a:lstStyle/>
          <a:p>
            <a:r>
              <a:rPr lang="en-US" sz="3600" b="1" dirty="0" smtClean="0"/>
              <a:t>CHRIST THE ROCK CONGREGATION</a:t>
            </a:r>
            <a:br>
              <a:rPr lang="en-US" sz="3600" b="1" dirty="0" smtClean="0"/>
            </a:br>
            <a:r>
              <a:rPr lang="en-US" sz="3600" b="1" dirty="0" smtClean="0"/>
              <a:t>PRÉSENTE</a:t>
            </a:r>
            <a:br>
              <a:rPr lang="en-US" sz="3600" b="1" dirty="0" smtClean="0"/>
            </a:br>
            <a:r>
              <a:rPr lang="en-US" sz="3600" b="1" dirty="0" smtClean="0"/>
              <a:t>ÉTUDIONS LA BIBLE 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962400"/>
            <a:ext cx="9144000" cy="2438400"/>
          </a:xfrm>
          <a:solidFill>
            <a:srgbClr val="0070C0">
              <a:alpha val="94000"/>
            </a:srgbClr>
          </a:solidFill>
        </p:spPr>
        <p:txBody>
          <a:bodyPr>
            <a:norm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VENDREDI </a:t>
            </a:r>
            <a:r>
              <a:rPr lang="fr-FR" b="1" dirty="0" smtClean="0">
                <a:solidFill>
                  <a:schemeClr val="bg1"/>
                </a:solidFill>
              </a:rPr>
              <a:t>20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smtClean="0">
                <a:solidFill>
                  <a:schemeClr val="bg1"/>
                </a:solidFill>
              </a:rPr>
              <a:t>MAI </a:t>
            </a:r>
            <a:r>
              <a:rPr lang="fr-FR" b="1" dirty="0">
                <a:solidFill>
                  <a:schemeClr val="bg1"/>
                </a:solidFill>
              </a:rPr>
              <a:t>2022 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fr-FR" b="1" dirty="0">
                <a:solidFill>
                  <a:srgbClr val="92D050"/>
                </a:solidFill>
                <a:latin typeface="Copperplate Gothic Light" pitchFamily="34" charset="0"/>
              </a:rPr>
              <a:t>ETUDE BIBLIQUE </a:t>
            </a:r>
            <a:r>
              <a:rPr lang="fr-FR" b="1" dirty="0" smtClean="0">
                <a:solidFill>
                  <a:srgbClr val="92D050"/>
                </a:solidFill>
                <a:latin typeface="Copperplate Gothic Light" pitchFamily="34" charset="0"/>
              </a:rPr>
              <a:t>8èME SESSION </a:t>
            </a:r>
            <a:endParaRPr lang="en-US" b="1" dirty="0">
              <a:solidFill>
                <a:srgbClr val="92D050"/>
              </a:solidFill>
              <a:latin typeface="Copperplate Gothic Light" pitchFamily="34" charset="0"/>
            </a:endParaRPr>
          </a:p>
          <a:p>
            <a:r>
              <a:rPr lang="fr-FR" dirty="0">
                <a:solidFill>
                  <a:schemeClr val="bg1"/>
                </a:solidFill>
              </a:rPr>
              <a:t>PAR PASTEUR MARC </a:t>
            </a:r>
            <a:r>
              <a:rPr lang="fr-FR" dirty="0" smtClean="0">
                <a:solidFill>
                  <a:schemeClr val="bg1"/>
                </a:solidFill>
              </a:rPr>
              <a:t>SIMÉON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rgbClr val="FFFF00"/>
                </a:solidFill>
                <a:latin typeface="Arial Rounded MT Bold" pitchFamily="34" charset="0"/>
              </a:rPr>
              <a:t>7</a:t>
            </a:r>
            <a:r>
              <a:rPr lang="en-US" b="1" dirty="0" smtClean="0">
                <a:solidFill>
                  <a:srgbClr val="FFFF00"/>
                </a:solidFill>
                <a:latin typeface="Arial Rounded MT Bold" pitchFamily="34" charset="0"/>
              </a:rPr>
              <a:t>ème </a:t>
            </a:r>
            <a:r>
              <a:rPr lang="en-US" b="1" dirty="0" smtClean="0">
                <a:solidFill>
                  <a:srgbClr val="FFFF00"/>
                </a:solidFill>
                <a:latin typeface="Arial Rounded MT Bold" pitchFamily="34" charset="0"/>
              </a:rPr>
              <a:t>JOURS DE LA CREATION </a:t>
            </a:r>
            <a:endParaRPr lang="en-US" dirty="0">
              <a:solidFill>
                <a:schemeClr val="bg1"/>
              </a:solidFill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VERSET DU JOUR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33CC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4000" dirty="0" smtClean="0"/>
              <a:t>EXODE </a:t>
            </a:r>
            <a:r>
              <a:rPr lang="fr-FR" sz="4000" dirty="0" smtClean="0"/>
              <a:t>31:17 </a:t>
            </a:r>
            <a:endParaRPr lang="fr-FR" sz="4000" dirty="0" smtClean="0"/>
          </a:p>
          <a:p>
            <a:pPr algn="just"/>
            <a:r>
              <a:rPr lang="fr-FR" sz="4000" dirty="0" smtClean="0"/>
              <a:t>17Ce </a:t>
            </a:r>
            <a:r>
              <a:rPr lang="fr-FR" sz="4000" dirty="0" smtClean="0"/>
              <a:t>sera entre moi et les enfants d'Israël un signe qui devra durer à perpétuité; car en six jours l'Éternel a fait les cieux et la terre, et le septième jour il a cessé son œuvre et il s'est reposé.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50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Copperplate Gothic Bold" pitchFamily="34" charset="0"/>
              </a:rPr>
              <a:t>PRIERE</a:t>
            </a:r>
            <a:endParaRPr lang="en-US" dirty="0">
              <a:solidFill>
                <a:schemeClr val="bg1"/>
              </a:solidFill>
              <a:latin typeface="Copperplate Gothic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r>
              <a:rPr lang="en-US" sz="5400" dirty="0" smtClean="0"/>
              <a:t>INTRODUCTION</a:t>
            </a:r>
          </a:p>
          <a:p>
            <a:pPr marL="55563" indent="-55563" algn="ctr">
              <a:buNone/>
            </a:pPr>
            <a:r>
              <a:rPr lang="fr-FR" sz="3900" b="1" dirty="0" smtClean="0">
                <a:solidFill>
                  <a:srgbClr val="FF0000"/>
                </a:solidFill>
              </a:rPr>
              <a:t>Matière du jour</a:t>
            </a:r>
          </a:p>
          <a:p>
            <a:pPr marL="55563" indent="-55563" algn="ctr">
              <a:buNone/>
            </a:pPr>
            <a:endParaRPr lang="en-US" sz="39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5400" b="1" dirty="0" smtClean="0">
                <a:latin typeface="Bodoni MT Condensed" pitchFamily="18" charset="0"/>
              </a:rPr>
              <a:t>7</a:t>
            </a:r>
            <a:r>
              <a:rPr lang="en-US" sz="5400" b="1" dirty="0" smtClean="0">
                <a:latin typeface="Bodoni MT Condensed" pitchFamily="18" charset="0"/>
              </a:rPr>
              <a:t>ème JOUR </a:t>
            </a:r>
            <a:r>
              <a:rPr lang="en-US" sz="5400" b="1" dirty="0" smtClean="0">
                <a:latin typeface="Bodoni MT Condensed" pitchFamily="18" charset="0"/>
              </a:rPr>
              <a:t>DE LA CREATION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rgbClr val="FF0000"/>
                </a:solidFill>
                <a:latin typeface="Bodoni MT Condensed" pitchFamily="18" charset="0"/>
              </a:rPr>
              <a:t>(DIEU SE REPOSA ET SANCTIFIE LE SEPTIÈME JOUR)</a:t>
            </a:r>
            <a:endParaRPr lang="en-US" sz="36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742950" lvl="0" indent="-742950" algn="just">
              <a:buFont typeface="+mj-lt"/>
              <a:buAutoNum type="arabicPeriod"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fut le premier humain qui monta au ciel ?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lvl="0" indent="-742950" algn="just">
              <a:buFont typeface="+mj-lt"/>
              <a:buAutoNum type="arabicPeriod"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Quelle excuse Adam présenta-t-il  à Dieu pour en avoir mangé le fruit défendu ?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lvl="0" indent="-742950" algn="just">
              <a:buFont typeface="+mj-lt"/>
              <a:buAutoNum type="arabicPeriod"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 animal a parlé à son maître pour le reprocher de sa dureté ?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lvl="0" indent="-742950" algn="just">
              <a:buFont typeface="+mj-lt"/>
              <a:buAutoNum type="arabicPeriod"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Quelle était la profession de </a:t>
            </a:r>
            <a:r>
              <a:rPr lang="fr-FR" sz="4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Rahab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à Jéricho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742950" indent="-742950" algn="just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5- Qui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laissa son pays natal pour suivre sa belle-mère ?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indent="-742950" algn="just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6-  Quels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étaient les noms des trois fils de Noé ? 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indent="-742950" algn="just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7- Jésus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avait guéri une personne d’une forte fièvre, quelle a été sa liaison avec Pierre ? 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indent="-742950" algn="just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8- Comment 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s’appelait le premier partenaire missionnaire de Paul et comment s’étaient-ils séparés 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742950" indent="-742950" algn="just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</a:t>
            </a:r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Qui </a:t>
            </a:r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la Bible avait quatre filles qui prophétisaient ? </a:t>
            </a:r>
            <a:endParaRPr lang="en-US" sz="5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indent="-742950" algn="just">
              <a:buNone/>
            </a:pPr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10- Comment </a:t>
            </a:r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s’appelait le frère de Simon Pierre qui était aussi disciple de Jésus ? </a:t>
            </a:r>
            <a:endParaRPr lang="en-US" sz="5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915400" cy="3687762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rgbClr val="92D050"/>
                </a:solidFill>
                <a:latin typeface="Copperplate Gothic Light" pitchFamily="34" charset="0"/>
              </a:rPr>
              <a:t>ETUDE BIBLIQUE SESSION 7</a:t>
            </a:r>
            <a:r>
              <a:rPr lang="en-US" b="1" dirty="0" smtClean="0">
                <a:solidFill>
                  <a:srgbClr val="92D050"/>
                </a:solidFill>
                <a:latin typeface="Copperplate Gothic Light" pitchFamily="34" charset="0"/>
              </a:rPr>
              <a:t/>
            </a:r>
            <a:br>
              <a:rPr lang="en-US" b="1" dirty="0" smtClean="0">
                <a:solidFill>
                  <a:srgbClr val="92D050"/>
                </a:solidFill>
                <a:latin typeface="Copperplate Gothic Light" pitchFamily="34" charset="0"/>
              </a:rPr>
            </a:br>
            <a:r>
              <a:rPr lang="fr-FR" dirty="0" smtClean="0">
                <a:solidFill>
                  <a:schemeClr val="bg1"/>
                </a:solidFill>
              </a:rPr>
              <a:t>PAR PASTEUR MARC SIMÉON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sz="6000" b="1" dirty="0" smtClean="0">
                <a:solidFill>
                  <a:srgbClr val="FFFF00"/>
                </a:solidFill>
                <a:latin typeface="Bodoni MT Condensed" pitchFamily="18" charset="0"/>
              </a:rPr>
              <a:t>LES </a:t>
            </a:r>
            <a:r>
              <a:rPr lang="en-US" sz="6000" b="1" dirty="0" smtClean="0">
                <a:solidFill>
                  <a:srgbClr val="FFFF00"/>
                </a:solidFill>
                <a:latin typeface="Bodoni MT Condensed" pitchFamily="18" charset="0"/>
              </a:rPr>
              <a:t>JOURS DE LA CREATION</a:t>
            </a:r>
            <a:br>
              <a:rPr lang="en-US" sz="6000" b="1" dirty="0" smtClean="0">
                <a:solidFill>
                  <a:srgbClr val="FFFF00"/>
                </a:solidFill>
                <a:latin typeface="Bodoni MT Condensed" pitchFamily="18" charset="0"/>
              </a:rPr>
            </a:br>
            <a:r>
              <a:rPr lang="en-US" sz="6000" b="1" dirty="0" smtClean="0">
                <a:solidFill>
                  <a:srgbClr val="FFFF00"/>
                </a:solidFill>
                <a:latin typeface="Bodoni MT Condensed" pitchFamily="18" charset="0"/>
              </a:rPr>
              <a:t>( Le </a:t>
            </a:r>
            <a:r>
              <a:rPr lang="en-US" sz="6000" b="1" dirty="0" err="1" smtClean="0">
                <a:solidFill>
                  <a:srgbClr val="FFFF00"/>
                </a:solidFill>
                <a:latin typeface="Bodoni MT Condensed" pitchFamily="18" charset="0"/>
              </a:rPr>
              <a:t>Sept</a:t>
            </a:r>
            <a:r>
              <a:rPr lang="en-US" sz="6000" b="1" dirty="0" err="1" smtClean="0">
                <a:solidFill>
                  <a:srgbClr val="FFFF00"/>
                </a:solidFill>
                <a:latin typeface="Bodoni MT Condensed" pitchFamily="18" charset="0"/>
              </a:rPr>
              <a:t>ième</a:t>
            </a:r>
            <a:r>
              <a:rPr lang="en-US" sz="6000" b="1" dirty="0" smtClean="0">
                <a:solidFill>
                  <a:srgbClr val="FFFF00"/>
                </a:solidFill>
                <a:latin typeface="Bodoni MT Condensed" pitchFamily="18" charset="0"/>
              </a:rPr>
              <a:t> </a:t>
            </a:r>
            <a:r>
              <a:rPr lang="en-US" sz="6000" b="1" dirty="0" smtClean="0">
                <a:solidFill>
                  <a:srgbClr val="FFFF00"/>
                </a:solidFill>
                <a:latin typeface="Bodoni MT Condensed" pitchFamily="18" charset="0"/>
              </a:rPr>
              <a:t>jour de la </a:t>
            </a:r>
            <a:r>
              <a:rPr lang="en-US" sz="6000" b="1" dirty="0" err="1" smtClean="0">
                <a:solidFill>
                  <a:srgbClr val="FFFF00"/>
                </a:solidFill>
                <a:latin typeface="Bodoni MT Condensed" pitchFamily="18" charset="0"/>
              </a:rPr>
              <a:t>Création</a:t>
            </a:r>
            <a:r>
              <a:rPr lang="en-US" sz="6000" b="1" dirty="0" smtClean="0">
                <a:solidFill>
                  <a:srgbClr val="FFFF00"/>
                </a:solidFill>
                <a:latin typeface="Bodoni MT Condensed" pitchFamily="18" charset="0"/>
              </a:rPr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038600"/>
            <a:ext cx="8305800" cy="2667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dirty="0" smtClean="0"/>
              <a:t>CREDIT:</a:t>
            </a:r>
          </a:p>
          <a:p>
            <a:pPr algn="just">
              <a:buNone/>
            </a:pPr>
            <a:r>
              <a:rPr lang="en-US" dirty="0" smtClean="0"/>
              <a:t>Various bible commentaries and articles have been used in preparation of this lessons. We thank all the contributors.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E522">
              <a:alpha val="85000"/>
            </a:srgbClr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MATIERE DU JOUR : LE SEPTIÈME JOUR DE LA CRÉATION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chemeClr val="accent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Genèse 2:1-3</a:t>
            </a:r>
            <a:endParaRPr lang="en-US" sz="4000" b="1" dirty="0" smtClean="0">
              <a:solidFill>
                <a:schemeClr val="accent2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¶ Ainsi furent achevés les cieux et la terre, et toute leur armée.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chemeClr val="accent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Dieu acheva au septième jour son œuvre, qu'il avait faite: et il se reposa au septième jour de toute son œuvre, qu'il avait faite.</a:t>
            </a:r>
            <a:endParaRPr lang="en-US" sz="4000" b="1" dirty="0" smtClean="0">
              <a:solidFill>
                <a:schemeClr val="accent2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Dieu bénit le septième jour, et il le sanctifia, parce qu'en ce jour il se reposa de toute son œuvre qu'il avait créée en la faisant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E522">
              <a:alpha val="85000"/>
            </a:srgbClr>
          </a:solidFill>
        </p:spPr>
        <p:txBody>
          <a:bodyPr>
            <a:normAutofit fontScale="92500" lnSpcReduction="10000"/>
          </a:bodyPr>
          <a:lstStyle/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septième Jour Dieu se repose de ses œuvres.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chemeClr val="accent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</a:t>
            </a:r>
            <a:r>
              <a:rPr lang="fr-FR" sz="4000" b="1" u="sng" dirty="0" smtClean="0">
                <a:solidFill>
                  <a:schemeClr val="accent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sanctifie le jour</a:t>
            </a:r>
            <a:r>
              <a:rPr lang="fr-FR" sz="4000" b="1" dirty="0" smtClean="0">
                <a:solidFill>
                  <a:schemeClr val="accent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c’est-a-dire que Dieu a prononcé une bénédiction liée à ce jour.</a:t>
            </a:r>
            <a:endParaRPr lang="en-US" sz="4000" b="1" dirty="0" smtClean="0">
              <a:solidFill>
                <a:schemeClr val="accent2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Notez bien que tant que cette création existe, ce jour restera important pour Dieu.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chemeClr val="accent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Sabbat n’était pas mentionné dans l’alliance de Dieu avec Abraham parce que l’alliance d’Abraham était basée uniquement sur la foi en Dieu</a:t>
            </a:r>
            <a:r>
              <a:rPr lang="fr-FR" sz="4000" b="1" dirty="0" smtClean="0">
                <a:solidFill>
                  <a:schemeClr val="accent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chemeClr val="accent2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E522">
              <a:alpha val="85000"/>
            </a:srgbClr>
          </a:solidFill>
        </p:spPr>
        <p:txBody>
          <a:bodyPr>
            <a:normAutofit fontScale="92500" lnSpcReduction="10000"/>
          </a:bodyPr>
          <a:lstStyle/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Abraham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crut à Dieu et cela lui fut imputé à justice.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chemeClr val="accent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Quand les enfants d’Israël devenaient une nation, l’alliance de Dieu avec le Juifs était basée sur l’obéissance aux commandements de Dieu.</a:t>
            </a:r>
            <a:endParaRPr lang="en-US" sz="4000" b="1" dirty="0" smtClean="0">
              <a:solidFill>
                <a:schemeClr val="accent2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EXODE 31:17 Ce sera entre moi et les enfants d'Israël un signe qui devra durer à perpétuité; car en six jours l'Éternel a fait les cieux et la terre, et le septième jour il a cessé son œuvre et il s'est reposé.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E522">
              <a:alpha val="85000"/>
            </a:srgbClr>
          </a:solidFill>
        </p:spPr>
        <p:txBody>
          <a:bodyPr>
            <a:normAutofit fontScale="92500" lnSpcReduction="10000"/>
          </a:bodyPr>
          <a:lstStyle/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salut des juifs dépendait strictement de leurs adhésions aux lois prescrites par Moïse.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chemeClr val="accent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Juifs n’avaient pas le luxe de choisir les lois qu’ils aimaient et rejeter celles qu’ils n’aimaient pas.</a:t>
            </a:r>
            <a:endParaRPr lang="en-US" sz="4000" b="1" dirty="0" smtClean="0">
              <a:solidFill>
                <a:schemeClr val="accent2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l’alliance de Dieu avec les Juifs, le Sabbat est fortement accentué comme quelque chose qui est très proche du cœur de Dieu.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chemeClr val="accent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Juifs ont connu tant de calamités à cause de leur inattention du Sabbat.</a:t>
            </a:r>
            <a:endParaRPr lang="en-US" sz="4000" b="1" dirty="0" smtClean="0">
              <a:solidFill>
                <a:schemeClr val="accent2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>
              <a:alpha val="85000"/>
            </a:srgbClr>
          </a:solidFill>
        </p:spPr>
        <p:txBody>
          <a:bodyPr>
            <a:normAutofit/>
          </a:bodyPr>
          <a:lstStyle/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CHRETIEN FACE AU SABBAT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Qu’en est-il pour nous autres Chrétiens qui ne sommes pas Juifs et qui ne sommes plus sous la loi ?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L’Eglise primitive devait vite faire face à cette question parce qu’une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division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imminente menaçait l’Eglise naissante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>
              <a:alpha val="85000"/>
            </a:srgbClr>
          </a:solidFill>
        </p:spPr>
        <p:txBody>
          <a:bodyPr>
            <a:noAutofit/>
          </a:bodyPr>
          <a:lstStyle/>
          <a:p>
            <a:pPr lvl="0" algn="just"/>
            <a:r>
              <a:rPr lang="fr-FR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</a:t>
            </a:r>
            <a:r>
              <a:rPr lang="fr-FR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début de l’Église, certaines pratiques des premiers saints fusionnaient un peu avec celles de l’Ancien Testament parce que le groupe était homogène composant seulement de Juifs.</a:t>
            </a:r>
            <a:endParaRPr lang="en-US" sz="3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3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faut comprendre que l’identité Juive était liée à la loi Mosaïque.</a:t>
            </a:r>
            <a:endParaRPr lang="en-US" sz="38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mandat de Jésus pour son Eglise était de faire de toutes les nations des disciples et non de Judaïser toutes les nations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>
              <a:alpha val="85000"/>
            </a:srgbClr>
          </a:solidFill>
        </p:spPr>
        <p:txBody>
          <a:bodyPr>
            <a:noAutofit/>
          </a:bodyPr>
          <a:lstStyle/>
          <a:p>
            <a:pPr lvl="0" algn="just"/>
            <a:r>
              <a:rPr lang="fr-FR" sz="39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Comme </a:t>
            </a:r>
            <a:r>
              <a:rPr lang="fr-FR" sz="39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c’était prévu par Jésus, son Eglise serait composée des croyants de toutes les nations liés par le sacrifice de la croix.</a:t>
            </a:r>
            <a:endParaRPr lang="en-US" sz="39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39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premiers disciples étaient hésitants  avec cette transition.</a:t>
            </a:r>
            <a:endParaRPr lang="en-US" sz="39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39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devait préparer le cœur de Pierre en lui faisant voir une table garni de toutes sortes de d’animaux que les Juifs ne devaient pas </a:t>
            </a:r>
            <a:r>
              <a:rPr lang="fr-FR" sz="39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absorber.</a:t>
            </a:r>
            <a:endParaRPr lang="en-US" sz="39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>
              <a:alpha val="85000"/>
            </a:srgbClr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Actes 10:14-16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Pierre dit: Non, Seigneur, car je n'ai jamais rien mangé de souillé ni d'impur.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15 Et pour la seconde fois la voix se fit encore entendre à lui: Ce que Dieu a déclaré pur, ne le regarde pas comme souillé.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16 Cela arriva jusqu'à trois fois; et aussitôt après, l'objet fut retiré dans le ciel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>
              <a:alpha val="85000"/>
            </a:srgbClr>
          </a:solidFill>
        </p:spPr>
        <p:txBody>
          <a:bodyPr>
            <a:normAutofit lnSpcReduction="10000"/>
          </a:bodyPr>
          <a:lstStyle/>
          <a:p>
            <a:pPr lvl="0" algn="just"/>
            <a:r>
              <a:rPr lang="fr-FR" sz="36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L’Eglise </a:t>
            </a:r>
            <a:r>
              <a:rPr lang="fr-FR" sz="36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naissante devait faire face à beaucoup de problèmes d’adaptation.</a:t>
            </a:r>
            <a:endParaRPr lang="en-US" sz="36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200150" lvl="1" indent="-742950" algn="just">
              <a:buFont typeface="+mj-lt"/>
              <a:buAutoNum type="arabicPeriod"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Comment conserver son identité juive en devenant croyant en Jésus Christ.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200150" lvl="1" indent="-742950" algn="just">
              <a:buFont typeface="+mj-lt"/>
              <a:buAutoNum type="arabicPeriod"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Quelles étaient les pratiques et les fêtes religieuses qu’ils pouvaient emporter dans la nouvelle doctrine étant que juifs.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200150" lvl="1" indent="-742950" algn="just">
              <a:buFont typeface="+mj-lt"/>
              <a:buAutoNum type="arabicPeriod"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Comment évangéliser le monde tout en évitant de les judaïser ?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200150" lvl="1" indent="-742950" algn="just">
              <a:buFont typeface="+mj-lt"/>
              <a:buAutoNum type="arabicPeriod"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Quelles devaient être les normes de conduite pour tous les Chrétiens. 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grande Commission ne dit pas, « Allez faire de toutes les nations des Juifs, mais des disciples. »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premières difficultés  de l’Eglise Primitive c’était de trouver le point d’accord sur comment les Chrétiens devaient se comporter par rapport à la circoncision et graduellement au Sabbat, et au reste de la loi Mosaïque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Beaucoup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croyants Juifs, dans leurs vifs désirs de judaïser les gentils s’étaient partis en mission à cette fin.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Ceci a causé le premier concile de l’Eglise.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Paul et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Barnabas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devaient descendre à Jérusalem pour contester ces missionnaires qui opposaient leur ministère parmi les païens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lumMod val="85000"/>
              <a:alpha val="85000"/>
            </a:schemeClr>
          </a:solidFill>
        </p:spPr>
        <p:txBody>
          <a:bodyPr>
            <a:normAutofit/>
          </a:bodyPr>
          <a:lstStyle/>
          <a:p>
            <a:pPr lvl="0" algn="just"/>
            <a:r>
              <a:rPr lang="fr-FR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Voici </a:t>
            </a:r>
            <a:r>
              <a:rPr lang="fr-FR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 qui était résolu dans le premier concile.</a:t>
            </a:r>
            <a:endParaRPr lang="en-US" sz="2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Actes 15:7-11, 23-29</a:t>
            </a:r>
            <a:endParaRPr lang="en-US" sz="24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 Une grande discussion s'étant engagée, Pierre se leva, et leur dit: Hommes frères, vous savez que dès longtemps Dieu a fait un choix parmi vous, afin que, par ma bouche, les païens entendissent la parole de l'Évangile et qu'ils crussent.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 Et Dieu, qui connaît les cœurs, leur a rendu témoignage, en leur donnant le Saint-Esprit comme à nous</a:t>
            </a:r>
            <a:r>
              <a:rPr lang="fr-FR" sz="36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36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lumMod val="85000"/>
              <a:alpha val="85000"/>
            </a:schemeClr>
          </a:solidFill>
        </p:spPr>
        <p:txBody>
          <a:bodyPr>
            <a:normAutofit/>
          </a:bodyPr>
          <a:lstStyle/>
          <a:p>
            <a:pPr lvl="0"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n'a fait aucune différence entre nous et eux, ayant purifié leurs cœurs par la foi.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Maintenant donc, pourquoi tentez-vous Dieu, en mettant sur le cou des disciples un joug que ni nos pères ni nous n'avons pu porter?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11 Mais c'est par la grâce du Seigneur Jésus que nous croyons être sauvés, de la même manière qu'eux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lumMod val="85000"/>
              <a:alpha val="85000"/>
            </a:schemeClr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23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Ils les chargèrent d'une lettre ainsi conçue: Les apôtres, les anciens, et les frères, aux frères d'entre les païens, qui sont à Antioche, en Syrie, et en Cilicie, salut!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24 Ayant appris que quelques hommes partis de chez nous, et auxquels nous n'avions donné aucun ordre, vous ont troublés par leurs discours et ont ébranlé vos âmes,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2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lumMod val="85000"/>
              <a:alpha val="85000"/>
            </a:schemeClr>
          </a:solidFill>
        </p:spPr>
        <p:txBody>
          <a:bodyPr>
            <a:normAutofit lnSpcReduction="10000"/>
          </a:bodyPr>
          <a:lstStyle/>
          <a:p>
            <a:pPr lvl="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25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avons jugé à propos, après nous être réunis tous ensemble, de choisir des délégués et de vous les envoyer avec nos bien-aimés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Barnabas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et Paul,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26 ces hommes qui ont exposé leur vie pour le nom de notre Seigneur Jésus-Christ.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27 Nous avons donc envoyé Jude et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Silas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qui vous annonceront de leur bouche les mêmes choses.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lumMod val="85000"/>
              <a:alpha val="85000"/>
            </a:schemeClr>
          </a:solidFill>
        </p:spPr>
        <p:txBody>
          <a:bodyPr>
            <a:normAutofit/>
          </a:bodyPr>
          <a:lstStyle/>
          <a:p>
            <a:pPr lvl="0"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28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il a paru bon au Saint-Esprit et à nous de ne vous imposer d'autre charge que ce qui est nécessaire,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29 savoir, </a:t>
            </a:r>
            <a:r>
              <a:rPr lang="fr-FR" sz="4000" b="1" u="sng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vous abstenir des viandes sacrifiées aux idoles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du sang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u="sng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des animaux étouffés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et </a:t>
            </a:r>
            <a:r>
              <a:rPr lang="fr-FR" sz="40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l'impudicité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choses contre lesquelles vous vous trouverez bien de vous tenir en garde. Adieu.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  <a:alpha val="85000"/>
            </a:schemeClr>
          </a:solidFill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REPROCHES DE PAUL AUX GALATES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Paul adressa au Galates son déplaisir pour leur adhésion à la loi Mosaïque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Ga 3:1-14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¶ O Galates, dépourvus de sens! qui vous a fascinés, vous, aux yeux de qui Jésus-Christ a été peint comme crucifié?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Voici seulement ce que je veux apprendre de vous: Est-ce par les œuvres de la loi que vous avez reçu l'Esprit, ou par la prédication de la foi?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  <a:alpha val="85000"/>
            </a:schemeClr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Etes-vous tellement dépourvus de sens? Après avoir commencé par l'Esprit, voulez-vous maintenant finir par la chair?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 Avez-vous tant souffert en vain? si toutefois c'est en vain.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 Celui qui vous accorde l'Esprit, et qui opère des miracles parmi vous, le fait-il donc par les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oeuvres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de la loi, ou par la prédication de la foi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  <a:alpha val="85000"/>
            </a:schemeClr>
          </a:solidFill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Comme Abraham crut à Dieu, et que cela lui fut imputé à justice,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reconnaissez donc que ce sont ceux qui ont la foi qui sont fils d'Abraham.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 Aussi l'Écriture, prévoyant que Dieu justifierait les païens par la foi, a d'avance annoncé cette bonne nouvelle à Abraham: Toutes les nations seront bénies en toi!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 de sorte que ceux qui croient sont bénis avec Abraham le croyant.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  <a:alpha val="85000"/>
            </a:schemeClr>
          </a:solidFill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tous ceux qui s'attachent aux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oeuvres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de la loi sont sous la malédiction; car il est écrit: Maudit est quiconque n'observe pas tout ce qui est écrit dans le livre de la loi, et ne le met pas en pratique.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11 Et que nul ne soit justifié devant Dieu par la loi, cela est évident, puisqu'il est dit: Le juste vivra par la foi.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12 Or, la loi ne procède pas de la foi; mais elle dit: Celui qui mettra ces choses en pratique vivra par elles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..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  <a:alpha val="85000"/>
            </a:schemeClr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Christ nous a rachetés de la malédiction de la loi, étant devenu malédiction pour nous-car il est écrit: Maudit est quiconque est pendu au bois, -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14 afin que la bénédiction d'Abraham eût pour les païens son accomplissement en Jésus-Christ, et que nous reçussions par la foi l'Esprit qui avait été promis.</a:t>
            </a:r>
            <a:endParaRPr lang="en-US" sz="4000" b="1" dirty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  <a:alpha val="85000"/>
            </a:schemeClr>
          </a:solidFill>
        </p:spPr>
        <p:txBody>
          <a:bodyPr>
            <a:normAutofit/>
          </a:bodyPr>
          <a:lstStyle/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cinquième jour Dieu créa les poissons de la mer et les oiseaux du ciel.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sixième jour Dieu créa les animaux de la terre et forma l’homme et la femme.</a:t>
            </a:r>
            <a:endParaRPr lang="en-US" sz="48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septième jour, Dieu se reposa de ses œuvres.</a:t>
            </a:r>
            <a:endParaRPr lang="en-US" sz="4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E522">
              <a:alpha val="85000"/>
            </a:srgbClr>
          </a:solidFill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 RAPPORT AU SEPTIEME JOUR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Chrétien est libre à sanctifier ce jour tenant compte de l’ordre de la création s’il le veut.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Chrétien est libre à ne pas faire exception des jours s’il le veut, car sa relation avec Dieu et son salut ne dépendent pas des rituels, mais de la foi en l’œuvre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salvatrice de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sur la croix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E522">
              <a:alpha val="85000"/>
            </a:srgbClr>
          </a:solidFill>
        </p:spPr>
        <p:txBody>
          <a:bodyPr>
            <a:normAutofit/>
          </a:bodyPr>
          <a:lstStyle/>
          <a:p>
            <a:pPr algn="just"/>
            <a:r>
              <a:rPr lang="fr-FR" sz="6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Col </a:t>
            </a:r>
            <a:r>
              <a:rPr lang="fr-FR" sz="6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2:16 </a:t>
            </a:r>
            <a:endParaRPr lang="fr-FR" sz="6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</a:t>
            </a:r>
            <a:r>
              <a:rPr lang="fr-FR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personne donc ne vous juge au sujet du manger ou du boire, ou au sujet d'une fête, d'une nouvelle lune, ou des sabbats</a:t>
            </a:r>
            <a:r>
              <a:rPr lang="fr-FR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  <a:endParaRPr lang="en-US" sz="6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E522">
              <a:alpha val="85000"/>
            </a:srgbClr>
          </a:solidFill>
        </p:spPr>
        <p:txBody>
          <a:bodyPr>
            <a:normAutofit fontScale="92500" lnSpcReduction="20000"/>
          </a:bodyPr>
          <a:lstStyle/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Romains 14:5-6</a:t>
            </a:r>
          </a:p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Tel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fait une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distinction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entre les jours; tel autre les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estime tous égaux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fr-FR" sz="4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chacun ait en son esprit une pleine conviction.</a:t>
            </a:r>
            <a:endParaRPr lang="en-US" sz="4400" b="1" u="sng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Celui qui </a:t>
            </a:r>
            <a:r>
              <a:rPr lang="fr-FR" sz="4400" b="1" u="sng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distingue entre les jours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agit ainsi pour le Seigneur. Celui qui mange, c'est pour le Seigneur qu'il mange, car il rend grâces à Dieu; celui qui ne mange pas, c'est pour le Seigneur qu'il ne mange pas, et il rend grâces à Dieu.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alpha val="30000"/>
            </a:schemeClr>
          </a:solidFill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CONCLUSION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mon avis, le sabbat deviendra à nouveau le jour officiel de l’adoration de Dieu dans le règne millénaire de Christ.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Après l’enlèvement, l’ère des gentils prendra fin.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L’œil de Dieu sera pointé strictement vers les juifs.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L’alliance de Dieu avec les Juifs redeviendra l’ordre du jour pour ceux qui veulent s’approcher de Dieu. 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alpha val="30000"/>
            </a:schemeClr>
          </a:solidFill>
        </p:spPr>
        <p:txBody>
          <a:bodyPr>
            <a:normAutofit fontScale="85000" lnSpcReduction="20000"/>
          </a:bodyPr>
          <a:lstStyle/>
          <a:p>
            <a:pPr lvl="0"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sait ? L’observation su sabbat pourra devenir universelle pour tous les croyants au cours de la grande tribulation au préalable du règne millénaire de Christ. 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Chrétien est libre de choisir son jour d’adoration. S’il choisisse le septième jour, que sa conviction soit motivée selon l’ordre de la création et non selon la loi Mosaïque.  Parce-que : </a:t>
            </a:r>
            <a:endParaRPr lang="fr-FR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elon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Romains 3:20 Car nul ne sera justifié devant lui par les œuvres de la loi, puisque c'est par la loi que vient la connaissance du péché.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fr-FR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DE52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</a:t>
            </a:r>
            <a:r>
              <a:rPr lang="fr-FR" sz="4000" b="1" dirty="0" smtClean="0">
                <a:solidFill>
                  <a:srgbClr val="0DE52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POUR </a:t>
            </a:r>
            <a:r>
              <a:rPr lang="fr-FR" sz="4000" b="1" dirty="0" smtClean="0">
                <a:solidFill>
                  <a:srgbClr val="0DE52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AUJOURD’HUI !</a:t>
            </a:r>
            <a:endParaRPr lang="en-US" sz="4000" b="1" dirty="0">
              <a:solidFill>
                <a:srgbClr val="0DE522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txBody>
          <a:bodyPr>
            <a:normAutofit fontScale="92500" lnSpcReduction="20000"/>
          </a:bodyPr>
          <a:lstStyle/>
          <a:p>
            <a:pPr marL="742950" indent="-742950" algn="ctr">
              <a:buNone/>
            </a:pPr>
            <a:r>
              <a:rPr lang="fr-FR" sz="4000" dirty="0" smtClean="0"/>
              <a:t>QUESTIONS BIBLIQUES</a:t>
            </a:r>
            <a:endParaRPr lang="en-US" sz="4000" dirty="0" smtClean="0"/>
          </a:p>
          <a:p>
            <a:pPr marL="742950" lvl="0" indent="-742950" algn="just">
              <a:buFont typeface="+mj-lt"/>
              <a:buAutoNum type="arabicPeriod"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fut le premier humain qui monta au ciel ?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Hénoc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lvl="0" indent="-742950" algn="just">
              <a:buFont typeface="+mj-lt"/>
              <a:buAutoNum type="arabicPeriod"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Quelle excuse Adam présenta-t-il  à Dieu pour en avoir mangé le fruit défendu ? 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femme que tu as mis à coté de moi m’a fait manger le fruit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lvl="0" indent="-742950" algn="just">
              <a:buFont typeface="+mj-lt"/>
              <a:buAutoNum type="arabicPeriod"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 animal a parlé à son maître pour le reprocher de sa dureté ?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(Une âne)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lvl="0" indent="-742950" algn="just">
              <a:buFont typeface="+mj-lt"/>
              <a:buAutoNum type="arabicPeriod"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Quelle était la profession de </a:t>
            </a:r>
            <a:r>
              <a:rPr lang="fr-FR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Rahab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à Jéricho?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Prostituée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lvl="0" indent="-742950" algn="just">
              <a:buFont typeface="+mj-lt"/>
              <a:buAutoNum type="arabicPeriod"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laissa son pays natal pour suivre sa belle-mère ?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Ruth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txBody>
          <a:bodyPr>
            <a:normAutofit fontScale="92500" lnSpcReduction="20000"/>
          </a:bodyPr>
          <a:lstStyle/>
          <a:p>
            <a:pPr marL="742950" indent="-742950" algn="just">
              <a:buNone/>
            </a:pPr>
            <a:r>
              <a:rPr lang="fr-FR" sz="4000" b="1" dirty="0" smtClean="0"/>
              <a:t>6- Quels </a:t>
            </a:r>
            <a:r>
              <a:rPr lang="fr-FR" sz="4000" b="1" dirty="0" smtClean="0"/>
              <a:t>étaient les noms des trois fils de Noé ? </a:t>
            </a:r>
            <a:r>
              <a:rPr lang="fr-FR" sz="4000" b="1" dirty="0" smtClean="0">
                <a:solidFill>
                  <a:schemeClr val="bg1"/>
                </a:solidFill>
              </a:rPr>
              <a:t>Sem, Cham et Japhet</a:t>
            </a:r>
            <a:endParaRPr lang="en-US" sz="4000" b="1" dirty="0" smtClean="0">
              <a:solidFill>
                <a:schemeClr val="bg1"/>
              </a:solidFill>
            </a:endParaRPr>
          </a:p>
          <a:p>
            <a:pPr marL="742950" indent="-742950" algn="just">
              <a:buNone/>
            </a:pPr>
            <a:r>
              <a:rPr lang="fr-FR" sz="4000" b="1" dirty="0" smtClean="0"/>
              <a:t>7-  Jésus </a:t>
            </a:r>
            <a:r>
              <a:rPr lang="fr-FR" sz="4000" b="1" dirty="0" smtClean="0"/>
              <a:t>avait guéri une personne d’une forte fièvre, quelle a été sa liaison avec Pierre ? </a:t>
            </a:r>
            <a:r>
              <a:rPr lang="fr-FR" sz="4000" b="1" dirty="0" smtClean="0">
                <a:solidFill>
                  <a:schemeClr val="bg1"/>
                </a:solidFill>
              </a:rPr>
              <a:t>Belle-mère</a:t>
            </a:r>
            <a:endParaRPr lang="en-US" sz="4000" b="1" dirty="0" smtClean="0">
              <a:solidFill>
                <a:schemeClr val="bg1"/>
              </a:solidFill>
            </a:endParaRPr>
          </a:p>
          <a:p>
            <a:pPr marL="742950" indent="-742950" algn="just">
              <a:buNone/>
            </a:pPr>
            <a:r>
              <a:rPr lang="fr-FR" sz="4000" b="1" dirty="0" smtClean="0"/>
              <a:t>8-  Comment </a:t>
            </a:r>
            <a:r>
              <a:rPr lang="fr-FR" sz="4000" b="1" dirty="0" smtClean="0"/>
              <a:t>s’appelait le premier partenaire missionnaire de Paul et comment s’étaient-ils séparés ? </a:t>
            </a:r>
            <a:r>
              <a:rPr lang="fr-FR" sz="4000" b="1" dirty="0" err="1" smtClean="0">
                <a:solidFill>
                  <a:schemeClr val="bg1"/>
                </a:solidFill>
              </a:rPr>
              <a:t>Barnabas</a:t>
            </a:r>
            <a:r>
              <a:rPr lang="fr-FR" sz="4000" b="1" dirty="0" smtClean="0">
                <a:solidFill>
                  <a:schemeClr val="bg1"/>
                </a:solidFill>
              </a:rPr>
              <a:t> ; la cause de Jean-Marc</a:t>
            </a:r>
            <a:endParaRPr lang="en-US" sz="4000" b="1" dirty="0" smtClean="0">
              <a:solidFill>
                <a:schemeClr val="bg1"/>
              </a:solidFill>
            </a:endParaRPr>
          </a:p>
          <a:p>
            <a:pPr marL="742950" indent="-742950" algn="just">
              <a:buNone/>
            </a:pPr>
            <a:r>
              <a:rPr lang="fr-FR" sz="4000" b="1" dirty="0" smtClean="0"/>
              <a:t>9-  Qui </a:t>
            </a:r>
            <a:r>
              <a:rPr lang="fr-FR" sz="4000" b="1" dirty="0" smtClean="0"/>
              <a:t>dans la Bible avait quatre filles qui prophétisaient ? </a:t>
            </a:r>
            <a:r>
              <a:rPr lang="fr-FR" sz="4000" b="1" dirty="0" smtClean="0">
                <a:solidFill>
                  <a:schemeClr val="bg1"/>
                </a:solidFill>
              </a:rPr>
              <a:t>Philippe</a:t>
            </a:r>
            <a:endParaRPr lang="en-US" sz="4000" b="1" dirty="0" smtClean="0">
              <a:solidFill>
                <a:schemeClr val="bg1"/>
              </a:solidFill>
            </a:endParaRPr>
          </a:p>
          <a:p>
            <a:pPr marL="742950" indent="-742950" algn="just">
              <a:buNone/>
            </a:pPr>
            <a:r>
              <a:rPr lang="fr-FR" sz="4000" b="1" dirty="0" smtClean="0"/>
              <a:t>10- Comment </a:t>
            </a:r>
            <a:r>
              <a:rPr lang="fr-FR" sz="4000" b="1" dirty="0" smtClean="0"/>
              <a:t>s’appelait le frère de Simon Pierre qui était aussi disciple de Jésus ? </a:t>
            </a:r>
            <a:r>
              <a:rPr lang="fr-FR" sz="4000" b="1" dirty="0" smtClean="0">
                <a:solidFill>
                  <a:schemeClr val="bg1"/>
                </a:solidFill>
              </a:rPr>
              <a:t>André</a:t>
            </a:r>
            <a:endParaRPr lang="en-US" sz="4000" b="1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rgbClr val="C00000"/>
                </a:solidFill>
                <a:latin typeface="Copperplate Gothic Bold" pitchFamily="34" charset="0"/>
              </a:rPr>
              <a:t>Format </a:t>
            </a:r>
            <a:r>
              <a:rPr lang="fr-FR" sz="4800" b="1" dirty="0">
                <a:solidFill>
                  <a:srgbClr val="C00000"/>
                </a:solidFill>
                <a:latin typeface="Copperplate Gothic Bold" pitchFamily="34" charset="0"/>
              </a:rPr>
              <a:t>des rencontres :</a:t>
            </a:r>
            <a:endParaRPr lang="en-US" sz="4800" dirty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/>
              <a:t>Chaque vendredi de </a:t>
            </a:r>
            <a:r>
              <a:rPr lang="fr-FR" sz="4800" dirty="0">
                <a:solidFill>
                  <a:srgbClr val="C00000"/>
                </a:solidFill>
              </a:rPr>
              <a:t>7 :30 a 9 :00 PM </a:t>
            </a:r>
            <a:endParaRPr lang="fr-FR" sz="4800" dirty="0" smtClean="0">
              <a:solidFill>
                <a:srgbClr val="C00000"/>
              </a:solidFill>
            </a:endParaRP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YouTube Presentation 7:30-8:30pm</a:t>
            </a: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Conference call  opens at 8:30pm for questions and comments </a:t>
            </a:r>
            <a:r>
              <a:rPr lang="en-US" sz="3600" b="1" dirty="0" smtClean="0">
                <a:solidFill>
                  <a:srgbClr val="FF0000"/>
                </a:solidFill>
              </a:rPr>
              <a:t>(774) 217 6502</a:t>
            </a: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You can also text your questions to me at </a:t>
            </a:r>
            <a:r>
              <a:rPr lang="en-US" sz="3600" b="1" dirty="0" smtClean="0">
                <a:solidFill>
                  <a:srgbClr val="FF0000"/>
                </a:solidFill>
              </a:rPr>
              <a:t>(617) 291 3559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VISITORS WELCOME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b="1" dirty="0" smtClean="0"/>
              <a:t>(Mon, Wed) 7:30-9:30PM     </a:t>
            </a:r>
            <a:r>
              <a:rPr lang="en-US" sz="3600" dirty="0" smtClean="0"/>
              <a:t>PRAYER MEETING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</a:t>
            </a:r>
            <a:endParaRPr lang="en-US" sz="3600" b="1" dirty="0" smtClean="0"/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FRIDAY</a:t>
            </a:r>
            <a:r>
              <a:rPr lang="en-US" sz="3600" b="1" dirty="0" smtClean="0"/>
              <a:t>: 7:30-9:00pm-----Bible Study (</a:t>
            </a:r>
            <a:r>
              <a:rPr lang="en-US" sz="3600" b="1" dirty="0" smtClean="0">
                <a:solidFill>
                  <a:srgbClr val="002060"/>
                </a:solidFill>
              </a:rPr>
              <a:t>YOU TUBE</a:t>
            </a:r>
            <a:r>
              <a:rPr lang="en-US" sz="3600" b="1" dirty="0" smtClean="0"/>
              <a:t>)</a:t>
            </a:r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SATURDAY</a:t>
            </a:r>
          </a:p>
          <a:p>
            <a:pPr lvl="1"/>
            <a:r>
              <a:rPr lang="en-US" sz="3600" b="1" dirty="0" smtClean="0"/>
              <a:t>10:00 -11:30 AM-----CTRC MEN (In Church)</a:t>
            </a:r>
          </a:p>
          <a:p>
            <a:pPr lvl="1"/>
            <a:r>
              <a:rPr lang="en-US" sz="3200" b="1" dirty="0" smtClean="0"/>
              <a:t>1:30-300PM--------------CTRC YOUTH  (</a:t>
            </a:r>
            <a:r>
              <a:rPr lang="en-US" sz="3200" b="1" u="sng" dirty="0" smtClean="0">
                <a:solidFill>
                  <a:srgbClr val="0000CC"/>
                </a:solidFill>
              </a:rPr>
              <a:t>zoom</a:t>
            </a:r>
            <a:r>
              <a:rPr lang="en-US" sz="3200" b="1" dirty="0" smtClean="0"/>
              <a:t>)</a:t>
            </a:r>
          </a:p>
          <a:p>
            <a:pPr lvl="1"/>
            <a:r>
              <a:rPr lang="en-US" sz="3000" b="1" dirty="0" smtClean="0"/>
              <a:t>3:00-4:30 PM-----GAITE ENFANTINE  (</a:t>
            </a:r>
            <a:r>
              <a:rPr lang="en-US" sz="3000" b="1" u="sng" dirty="0" smtClean="0">
                <a:solidFill>
                  <a:srgbClr val="0000CC"/>
                </a:solidFill>
              </a:rPr>
              <a:t>IN CHURCH/ zoom</a:t>
            </a:r>
            <a:r>
              <a:rPr lang="en-US" sz="3000" b="1" dirty="0" smtClean="0"/>
              <a:t>)</a:t>
            </a:r>
          </a:p>
          <a:p>
            <a:pPr lvl="1"/>
            <a:r>
              <a:rPr lang="en-US" sz="3600" b="1" dirty="0" smtClean="0"/>
              <a:t>6:00-8:00PM--------CTRC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FR" sz="5400" dirty="0"/>
              <a:t> </a:t>
            </a:r>
            <a:endParaRPr lang="en-US" sz="5400" dirty="0"/>
          </a:p>
          <a:p>
            <a:pPr>
              <a:buNone/>
            </a:pPr>
            <a:endParaRPr lang="fr-FR" sz="5400" dirty="0" smtClean="0"/>
          </a:p>
          <a:p>
            <a:r>
              <a:rPr lang="fr-FR" sz="5400" dirty="0" smtClean="0"/>
              <a:t>PRIÈRE FINALE</a:t>
            </a:r>
          </a:p>
          <a:p>
            <a:r>
              <a:rPr lang="fr-FR" sz="5400" dirty="0" smtClean="0"/>
              <a:t>BENEDICTIONS</a:t>
            </a:r>
            <a:endParaRPr lang="en-US" sz="5400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669</TotalTime>
  <Words>1827</Words>
  <Application>Microsoft Office PowerPoint</Application>
  <PresentationFormat>On-screen Show (4:3)</PresentationFormat>
  <Paragraphs>149</Paragraphs>
  <Slides>39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CHRIST THE ROCK CONGREGATION PRÉSENTE ÉTUDIONS LA BIBLE </vt:lpstr>
      <vt:lpstr>VERSET DU JOUR</vt:lpstr>
      <vt:lpstr>PRIERE</vt:lpstr>
      <vt:lpstr>Slide 4</vt:lpstr>
      <vt:lpstr>Slide 5</vt:lpstr>
      <vt:lpstr>Slide 6</vt:lpstr>
      <vt:lpstr>ETUDE BIBLIQUE SESSION 7 PAR PASTEUR MARC SIMÉON LES JOURS DE LA CREATION ( Le Septième jour de la Création)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VISITORS WELCOME</vt:lpstr>
      <vt:lpstr>Slide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EDOUARD SIMEON</cp:lastModifiedBy>
  <cp:revision>38</cp:revision>
  <dcterms:created xsi:type="dcterms:W3CDTF">2022-04-13T13:36:19Z</dcterms:created>
  <dcterms:modified xsi:type="dcterms:W3CDTF">2022-05-17T15:59:30Z</dcterms:modified>
</cp:coreProperties>
</file>