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4" r:id="rId2"/>
    <p:sldId id="307" r:id="rId3"/>
    <p:sldId id="308" r:id="rId4"/>
    <p:sldId id="309" r:id="rId5"/>
    <p:sldId id="405" r:id="rId6"/>
    <p:sldId id="406" r:id="rId7"/>
    <p:sldId id="305" r:id="rId8"/>
    <p:sldId id="272" r:id="rId9"/>
    <p:sldId id="409" r:id="rId10"/>
    <p:sldId id="410" r:id="rId11"/>
    <p:sldId id="411" r:id="rId12"/>
    <p:sldId id="373" r:id="rId13"/>
    <p:sldId id="412" r:id="rId14"/>
    <p:sldId id="374" r:id="rId15"/>
    <p:sldId id="413" r:id="rId16"/>
    <p:sldId id="371" r:id="rId17"/>
    <p:sldId id="372" r:id="rId18"/>
    <p:sldId id="331" r:id="rId19"/>
    <p:sldId id="377" r:id="rId20"/>
    <p:sldId id="414" r:id="rId21"/>
    <p:sldId id="328" r:id="rId22"/>
    <p:sldId id="379" r:id="rId23"/>
    <p:sldId id="415" r:id="rId24"/>
    <p:sldId id="416" r:id="rId25"/>
    <p:sldId id="417" r:id="rId26"/>
    <p:sldId id="380" r:id="rId27"/>
    <p:sldId id="418" r:id="rId28"/>
    <p:sldId id="382" r:id="rId29"/>
    <p:sldId id="419" r:id="rId30"/>
    <p:sldId id="316" r:id="rId31"/>
    <p:sldId id="407" r:id="rId32"/>
    <p:sldId id="31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DE522"/>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528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5/10/2022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5/10/2022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5/10/2022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5/10/2022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m/search?q=number+of+known+bird+species&amp;oq=known+bird+sp&amp;aq"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google.com/search?q=number+of+marine+species&amp;sxsrf=ALiCzsaRV84xLu4jtHlYi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google.com/search?q=the+largest+sea+creature+in+the+world&amp;oq=the+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p:spPr>
      </p:pic>
      <p:sp>
        <p:nvSpPr>
          <p:cNvPr id="2" name="Title 1"/>
          <p:cNvSpPr>
            <a:spLocks noGrp="1"/>
          </p:cNvSpPr>
          <p:nvPr>
            <p:ph type="ctrTitle"/>
          </p:nvPr>
        </p:nvSpPr>
        <p:spPr>
          <a:xfrm>
            <a:off x="0" y="0"/>
            <a:ext cx="9144000" cy="1981200"/>
          </a:xfrm>
          <a:solidFill>
            <a:srgbClr val="99FF33"/>
          </a:solidFill>
        </p:spPr>
        <p:txBody>
          <a:bodyPr>
            <a:normAutofit/>
          </a:bodyPr>
          <a:lstStyle/>
          <a:p>
            <a:r>
              <a:rPr lang="en-US" sz="3600" b="1" dirty="0" smtClean="0"/>
              <a:t>CHRIST THE ROCK CONGREGATION</a:t>
            </a:r>
            <a:br>
              <a:rPr lang="en-US" sz="3600" b="1" dirty="0" smtClean="0"/>
            </a:br>
            <a:r>
              <a:rPr lang="en-US" sz="3600" b="1" dirty="0" smtClean="0"/>
              <a:t>PRÉSENTE</a:t>
            </a:r>
            <a:br>
              <a:rPr lang="en-US" sz="3600" b="1" dirty="0" smtClean="0"/>
            </a:br>
            <a:r>
              <a:rPr lang="en-US" sz="3600" b="1" dirty="0" smtClean="0"/>
              <a:t>ÉTUDIONS LA BIBLE </a:t>
            </a:r>
            <a:endParaRPr lang="en-US" sz="3600" b="1" dirty="0"/>
          </a:p>
        </p:txBody>
      </p:sp>
      <p:sp>
        <p:nvSpPr>
          <p:cNvPr id="3" name="Subtitle 2"/>
          <p:cNvSpPr>
            <a:spLocks noGrp="1"/>
          </p:cNvSpPr>
          <p:nvPr>
            <p:ph type="subTitle" idx="1"/>
          </p:nvPr>
        </p:nvSpPr>
        <p:spPr>
          <a:xfrm>
            <a:off x="0" y="3962400"/>
            <a:ext cx="9144000" cy="2438400"/>
          </a:xfrm>
          <a:solidFill>
            <a:schemeClr val="accent6">
              <a:lumMod val="50000"/>
              <a:alpha val="94000"/>
            </a:schemeClr>
          </a:solidFill>
        </p:spPr>
        <p:txBody>
          <a:bodyPr>
            <a:normAutofit/>
          </a:bodyPr>
          <a:lstStyle/>
          <a:p>
            <a:r>
              <a:rPr lang="fr-FR" b="1" dirty="0">
                <a:solidFill>
                  <a:schemeClr val="bg1"/>
                </a:solidFill>
              </a:rPr>
              <a:t>VENDREDI </a:t>
            </a:r>
            <a:r>
              <a:rPr lang="fr-FR" b="1" dirty="0" smtClean="0">
                <a:solidFill>
                  <a:schemeClr val="bg1"/>
                </a:solidFill>
              </a:rPr>
              <a:t>13</a:t>
            </a:r>
            <a:r>
              <a:rPr lang="fr-FR" b="1" dirty="0" smtClean="0">
                <a:solidFill>
                  <a:schemeClr val="bg1"/>
                </a:solidFill>
              </a:rPr>
              <a:t> </a:t>
            </a:r>
            <a:r>
              <a:rPr lang="fr-FR" b="1" dirty="0" smtClean="0">
                <a:solidFill>
                  <a:schemeClr val="bg1"/>
                </a:solidFill>
              </a:rPr>
              <a:t>MAI </a:t>
            </a:r>
            <a:r>
              <a:rPr lang="fr-FR" b="1" dirty="0">
                <a:solidFill>
                  <a:schemeClr val="bg1"/>
                </a:solidFill>
              </a:rPr>
              <a:t>2022 </a:t>
            </a:r>
            <a:endParaRPr lang="en-US" dirty="0">
              <a:solidFill>
                <a:schemeClr val="bg1"/>
              </a:solidFill>
            </a:endParaRPr>
          </a:p>
          <a:p>
            <a:r>
              <a:rPr lang="fr-FR" b="1" dirty="0">
                <a:solidFill>
                  <a:srgbClr val="92D050"/>
                </a:solidFill>
                <a:latin typeface="Copperplate Gothic Light" pitchFamily="34" charset="0"/>
              </a:rPr>
              <a:t>ETUDE BIBLIQUE </a:t>
            </a:r>
            <a:r>
              <a:rPr lang="fr-FR" b="1" dirty="0" smtClean="0">
                <a:solidFill>
                  <a:srgbClr val="92D050"/>
                </a:solidFill>
                <a:latin typeface="Copperplate Gothic Light" pitchFamily="34" charset="0"/>
              </a:rPr>
              <a:t>8èME SESSION </a:t>
            </a:r>
            <a:endParaRPr lang="en-US" b="1" dirty="0">
              <a:solidFill>
                <a:srgbClr val="92D050"/>
              </a:solidFill>
              <a:latin typeface="Copperplate Gothic Light" pitchFamily="34" charset="0"/>
            </a:endParaRPr>
          </a:p>
          <a:p>
            <a:r>
              <a:rPr lang="fr-FR" dirty="0">
                <a:solidFill>
                  <a:schemeClr val="bg1"/>
                </a:solidFill>
              </a:rPr>
              <a:t>PAR PASTEUR MARC </a:t>
            </a:r>
            <a:r>
              <a:rPr lang="fr-FR" dirty="0" smtClean="0">
                <a:solidFill>
                  <a:schemeClr val="bg1"/>
                </a:solidFill>
              </a:rPr>
              <a:t>SIMÉON</a:t>
            </a:r>
            <a:endParaRPr lang="en-US" dirty="0">
              <a:solidFill>
                <a:schemeClr val="bg1"/>
              </a:solidFill>
            </a:endParaRPr>
          </a:p>
          <a:p>
            <a:r>
              <a:rPr lang="en-US" b="1" dirty="0" smtClean="0">
                <a:solidFill>
                  <a:srgbClr val="FFFF00"/>
                </a:solidFill>
                <a:latin typeface="Arial Rounded MT Bold" pitchFamily="34" charset="0"/>
              </a:rPr>
              <a:t>5</a:t>
            </a:r>
            <a:r>
              <a:rPr lang="en-US" b="1" dirty="0" smtClean="0">
                <a:solidFill>
                  <a:srgbClr val="FFFF00"/>
                </a:solidFill>
                <a:latin typeface="Arial Rounded MT Bold" pitchFamily="34" charset="0"/>
              </a:rPr>
              <a:t>ème </a:t>
            </a:r>
            <a:r>
              <a:rPr lang="en-US" b="1" dirty="0" smtClean="0">
                <a:solidFill>
                  <a:srgbClr val="FFFF00"/>
                </a:solidFill>
                <a:latin typeface="Arial Rounded MT Bold" pitchFamily="34" charset="0"/>
              </a:rPr>
              <a:t>ET </a:t>
            </a:r>
            <a:r>
              <a:rPr lang="en-US" b="1" dirty="0" smtClean="0">
                <a:solidFill>
                  <a:srgbClr val="FFFF00"/>
                </a:solidFill>
                <a:latin typeface="Arial Rounded MT Bold" pitchFamily="34" charset="0"/>
              </a:rPr>
              <a:t>6ème </a:t>
            </a:r>
            <a:r>
              <a:rPr lang="en-US" b="1" dirty="0" smtClean="0">
                <a:solidFill>
                  <a:srgbClr val="FFFF00"/>
                </a:solidFill>
                <a:latin typeface="Arial Rounded MT Bold" pitchFamily="34" charset="0"/>
              </a:rPr>
              <a:t>JOURS DE LA CREATION </a:t>
            </a:r>
            <a:endParaRPr lang="en-US" dirty="0">
              <a:solidFill>
                <a:schemeClr val="bg1"/>
              </a:solidFill>
              <a:latin typeface="Arial Rounded MT Bold"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70C0"/>
          </a:solidFill>
        </p:spPr>
        <p:txBody>
          <a:bodyPr/>
          <a:lstStyle/>
          <a:p>
            <a:r>
              <a:rPr lang="en-US" dirty="0" smtClean="0">
                <a:solidFill>
                  <a:schemeClr val="bg1"/>
                </a:solidFill>
              </a:rPr>
              <a:t>VERSET DU JOUR</a:t>
            </a:r>
            <a:endParaRPr lang="en-US" dirty="0">
              <a:solidFill>
                <a:schemeClr val="bg1"/>
              </a:solidFill>
            </a:endParaRPr>
          </a:p>
        </p:txBody>
      </p:sp>
      <p:sp>
        <p:nvSpPr>
          <p:cNvPr id="3" name="Content Placeholder 2"/>
          <p:cNvSpPr>
            <a:spLocks noGrp="1"/>
          </p:cNvSpPr>
          <p:nvPr>
            <p:ph idx="1"/>
          </p:nvPr>
        </p:nvSpPr>
        <p:spPr>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b="1" dirty="0" smtClean="0">
                <a:solidFill>
                  <a:srgbClr val="FFC000"/>
                </a:solidFill>
              </a:rPr>
              <a:t>PSAUME </a:t>
            </a:r>
            <a:r>
              <a:rPr lang="fr-FR" sz="4000" b="1" dirty="0" smtClean="0">
                <a:solidFill>
                  <a:srgbClr val="FFC000"/>
                </a:solidFill>
              </a:rPr>
              <a:t>104</a:t>
            </a:r>
            <a:r>
              <a:rPr lang="fr-FR" sz="4000" b="1" dirty="0" smtClean="0">
                <a:solidFill>
                  <a:srgbClr val="FFC000"/>
                </a:solidFill>
              </a:rPr>
              <a:t> :</a:t>
            </a:r>
            <a:r>
              <a:rPr lang="fr-FR" sz="4000" b="1" dirty="0" smtClean="0">
                <a:solidFill>
                  <a:srgbClr val="FFC000"/>
                </a:solidFill>
              </a:rPr>
              <a:t>30-31</a:t>
            </a:r>
            <a:endParaRPr lang="en-US" sz="4000" dirty="0" smtClean="0">
              <a:solidFill>
                <a:srgbClr val="FFC000"/>
              </a:solidFill>
            </a:endParaRPr>
          </a:p>
          <a:p>
            <a:pPr algn="just"/>
            <a:r>
              <a:rPr lang="fr-FR" sz="4000" dirty="0" smtClean="0"/>
              <a:t>Ps 104:30 Tu envoies ton souffle: ils sont créés, Et tu renouvelles la face de la terre.</a:t>
            </a:r>
            <a:endParaRPr lang="en-US" sz="4000" dirty="0" smtClean="0"/>
          </a:p>
          <a:p>
            <a:pPr algn="just"/>
            <a:r>
              <a:rPr lang="fr-FR" sz="4000" dirty="0" smtClean="0"/>
              <a:t> 31 ¶ Que la gloire de l'Éternel subsiste à jamais! Que l'Éternel se réjouisse de ses œuvres!</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tx2">
              <a:lumMod val="50000"/>
            </a:schemeClr>
          </a:solidFill>
        </p:spPr>
        <p:txBody>
          <a:bodyPr/>
          <a:lstStyle/>
          <a:p>
            <a:r>
              <a:rPr lang="en-US" dirty="0" smtClean="0">
                <a:solidFill>
                  <a:schemeClr val="bg1"/>
                </a:solidFill>
                <a:latin typeface="Copperplate Gothic Bold" pitchFamily="34" charset="0"/>
              </a:rPr>
              <a:t>PRIERE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a:bodyPr>
          <a:lstStyle/>
          <a:p>
            <a:r>
              <a:rPr lang="en-US" sz="5400" dirty="0" smtClean="0"/>
              <a:t>INTRODUCTION</a:t>
            </a:r>
          </a:p>
          <a:p>
            <a:pPr marL="55563" indent="-55563" algn="ctr">
              <a:buNone/>
            </a:pPr>
            <a:r>
              <a:rPr lang="fr-FR" sz="3900" b="1" dirty="0" smtClean="0">
                <a:solidFill>
                  <a:srgbClr val="FF0000"/>
                </a:solidFill>
              </a:rPr>
              <a:t>Matière du jour</a:t>
            </a:r>
          </a:p>
          <a:p>
            <a:pPr marL="55563" indent="-55563" algn="ctr">
              <a:buNone/>
            </a:pPr>
            <a:endParaRPr lang="en-US" sz="3900" b="1" dirty="0" smtClean="0">
              <a:solidFill>
                <a:srgbClr val="FF0000"/>
              </a:solidFill>
            </a:endParaRPr>
          </a:p>
          <a:p>
            <a:pPr algn="ctr">
              <a:buNone/>
            </a:pPr>
            <a:r>
              <a:rPr lang="en-US" sz="5400" b="1" dirty="0" smtClean="0">
                <a:latin typeface="Bodoni MT Condensed" pitchFamily="18" charset="0"/>
              </a:rPr>
              <a:t>5</a:t>
            </a:r>
            <a:r>
              <a:rPr lang="en-US" sz="5400" b="1" dirty="0" smtClean="0">
                <a:latin typeface="Bodoni MT Condensed" pitchFamily="18" charset="0"/>
              </a:rPr>
              <a:t>ème </a:t>
            </a:r>
            <a:r>
              <a:rPr lang="en-US" sz="5400" b="1" dirty="0" smtClean="0">
                <a:latin typeface="Bodoni MT Condensed" pitchFamily="18" charset="0"/>
              </a:rPr>
              <a:t>ET </a:t>
            </a:r>
            <a:r>
              <a:rPr lang="en-US" sz="5400" b="1" dirty="0" smtClean="0">
                <a:latin typeface="Bodoni MT Condensed" pitchFamily="18" charset="0"/>
              </a:rPr>
              <a:t>6ème </a:t>
            </a:r>
            <a:r>
              <a:rPr lang="en-US" sz="5400" b="1" dirty="0" smtClean="0">
                <a:latin typeface="Bodoni MT Condensed" pitchFamily="18" charset="0"/>
              </a:rPr>
              <a:t>JOURS DE LA </a:t>
            </a:r>
            <a:r>
              <a:rPr lang="en-US" sz="5400" b="1" dirty="0" smtClean="0">
                <a:latin typeface="Bodoni MT Condensed" pitchFamily="18" charset="0"/>
              </a:rPr>
              <a:t>CREATION</a:t>
            </a:r>
          </a:p>
          <a:p>
            <a:pPr algn="ctr">
              <a:buNone/>
            </a:pPr>
            <a:r>
              <a:rPr lang="en-US" sz="3600" b="1" dirty="0" smtClean="0">
                <a:solidFill>
                  <a:srgbClr val="FF0000"/>
                </a:solidFill>
                <a:latin typeface="Bodoni MT Condensed" pitchFamily="18" charset="0"/>
              </a:rPr>
              <a:t>(</a:t>
            </a:r>
            <a:r>
              <a:rPr lang="fr-FR" sz="3600" b="1" dirty="0" smtClean="0">
                <a:solidFill>
                  <a:srgbClr val="FF0000"/>
                </a:solidFill>
                <a:latin typeface="Bodoni MT Condensed" pitchFamily="18" charset="0"/>
              </a:rPr>
              <a:t>L</a:t>
            </a:r>
            <a:r>
              <a:rPr lang="fr-FR" sz="3600" b="1" dirty="0" smtClean="0">
                <a:solidFill>
                  <a:srgbClr val="FF0000"/>
                </a:solidFill>
              </a:rPr>
              <a:t>a </a:t>
            </a:r>
            <a:r>
              <a:rPr lang="fr-FR" sz="3600" b="1" dirty="0" smtClean="0">
                <a:solidFill>
                  <a:srgbClr val="FF0000"/>
                </a:solidFill>
              </a:rPr>
              <a:t>création du règne animal et de l’homme</a:t>
            </a:r>
            <a:r>
              <a:rPr lang="en-US" sz="3600" b="1" dirty="0" smtClean="0">
                <a:solidFill>
                  <a:srgbClr val="FF0000"/>
                </a:solidFill>
                <a:latin typeface="Bodoni MT Condensed" pitchFamily="18" charset="0"/>
              </a:rPr>
              <a:t> )</a:t>
            </a:r>
            <a:endParaRPr lang="en-US" sz="3600" b="1" dirty="0" smtClean="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lgn="just">
              <a:buFont typeface="+mj-lt"/>
              <a:buAutoNum type="arabicPeriod"/>
            </a:pPr>
            <a:r>
              <a:rPr lang="fr-FR" sz="4400" b="1" dirty="0" smtClean="0">
                <a:latin typeface="Arial Unicode MS" pitchFamily="34" charset="-128"/>
                <a:ea typeface="Arial Unicode MS" pitchFamily="34" charset="-128"/>
                <a:cs typeface="Arial Unicode MS" pitchFamily="34" charset="-128"/>
              </a:rPr>
              <a:t>Qui cachait son identité et devenait reine dans un pays étranger ?</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400" b="1" dirty="0" smtClean="0">
                <a:latin typeface="Arial Unicode MS" pitchFamily="34" charset="-128"/>
                <a:ea typeface="Arial Unicode MS" pitchFamily="34" charset="-128"/>
                <a:cs typeface="Arial Unicode MS" pitchFamily="34" charset="-128"/>
              </a:rPr>
              <a:t>Qui était pendu au même poteau qu’il préparait pour pendre quelqu’un d’autre ?</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400" b="1" dirty="0" smtClean="0">
                <a:latin typeface="Arial Unicode MS" pitchFamily="34" charset="-128"/>
                <a:ea typeface="Arial Unicode MS" pitchFamily="34" charset="-128"/>
                <a:cs typeface="Arial Unicode MS" pitchFamily="34" charset="-128"/>
              </a:rPr>
              <a:t>Citez les noms des deux frères : l’un aimait la chasse et l’autre la cuisine. ___________, ________ .</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400" b="1" dirty="0" smtClean="0">
                <a:latin typeface="Arial Unicode MS" pitchFamily="34" charset="-128"/>
                <a:ea typeface="Arial Unicode MS" pitchFamily="34" charset="-128"/>
                <a:cs typeface="Arial Unicode MS" pitchFamily="34" charset="-128"/>
              </a:rPr>
              <a:t>Pourquoi Jacob était surpris et mécontent au lendemain de son mariage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lgn="just">
              <a:buNone/>
            </a:pPr>
            <a:r>
              <a:rPr lang="fr-FR" sz="4400" b="1" dirty="0" smtClean="0">
                <a:latin typeface="Arial Unicode MS" pitchFamily="34" charset="-128"/>
                <a:ea typeface="Arial Unicode MS" pitchFamily="34" charset="-128"/>
                <a:cs typeface="Arial Unicode MS" pitchFamily="34" charset="-128"/>
              </a:rPr>
              <a:t>5- Quel </a:t>
            </a:r>
            <a:r>
              <a:rPr lang="fr-FR" sz="4400" b="1" dirty="0" smtClean="0">
                <a:latin typeface="Arial Unicode MS" pitchFamily="34" charset="-128"/>
                <a:ea typeface="Arial Unicode MS" pitchFamily="34" charset="-128"/>
                <a:cs typeface="Arial Unicode MS" pitchFamily="34" charset="-128"/>
              </a:rPr>
              <a:t>juge en Israël tua plus de personnes au jour de sa mort que pendant le cours de sa vie entière ?</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None/>
            </a:pPr>
            <a:r>
              <a:rPr lang="fr-FR" sz="4400" b="1" dirty="0" smtClean="0">
                <a:latin typeface="Arial Unicode MS" pitchFamily="34" charset="-128"/>
                <a:ea typeface="Arial Unicode MS" pitchFamily="34" charset="-128"/>
                <a:cs typeface="Arial Unicode MS" pitchFamily="34" charset="-128"/>
              </a:rPr>
              <a:t>6- Citez </a:t>
            </a:r>
            <a:r>
              <a:rPr lang="fr-FR" sz="4400" b="1" dirty="0" smtClean="0">
                <a:latin typeface="Arial Unicode MS" pitchFamily="34" charset="-128"/>
                <a:ea typeface="Arial Unicode MS" pitchFamily="34" charset="-128"/>
                <a:cs typeface="Arial Unicode MS" pitchFamily="34" charset="-128"/>
              </a:rPr>
              <a:t>le nom du gouverneur qui était responsable de la reconstruction de la muraille de Jérusalem en 52 Jours.</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None/>
            </a:pPr>
            <a:r>
              <a:rPr lang="fr-FR" sz="4400" b="1" dirty="0" smtClean="0">
                <a:latin typeface="Arial Unicode MS" pitchFamily="34" charset="-128"/>
                <a:ea typeface="Arial Unicode MS" pitchFamily="34" charset="-128"/>
                <a:cs typeface="Arial Unicode MS" pitchFamily="34" charset="-128"/>
              </a:rPr>
              <a:t>7- Quelle </a:t>
            </a:r>
            <a:r>
              <a:rPr lang="fr-FR" sz="4400" b="1" dirty="0" smtClean="0">
                <a:latin typeface="Arial Unicode MS" pitchFamily="34" charset="-128"/>
                <a:ea typeface="Arial Unicode MS" pitchFamily="34" charset="-128"/>
                <a:cs typeface="Arial Unicode MS" pitchFamily="34" charset="-128"/>
              </a:rPr>
              <a:t>mère de la Bible s’éloignait afin de ne pas voir son fils au trépas ?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lgn="just">
              <a:buNone/>
            </a:pPr>
            <a:r>
              <a:rPr lang="fr-FR" sz="4400" b="1" dirty="0" smtClean="0">
                <a:latin typeface="Arial Unicode MS" pitchFamily="34" charset="-128"/>
                <a:ea typeface="Arial Unicode MS" pitchFamily="34" charset="-128"/>
                <a:cs typeface="Arial Unicode MS" pitchFamily="34" charset="-128"/>
              </a:rPr>
              <a:t>8- Quelle </a:t>
            </a:r>
            <a:r>
              <a:rPr lang="fr-FR" sz="4400" b="1" dirty="0" smtClean="0">
                <a:latin typeface="Arial Unicode MS" pitchFamily="34" charset="-128"/>
                <a:ea typeface="Arial Unicode MS" pitchFamily="34" charset="-128"/>
                <a:cs typeface="Arial Unicode MS" pitchFamily="34" charset="-128"/>
              </a:rPr>
              <a:t>mère de la Bible alla chercher le prophète Elisée pour ressusciter son fils ?</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None/>
            </a:pPr>
            <a:r>
              <a:rPr lang="fr-FR" sz="4400" b="1" dirty="0" smtClean="0">
                <a:latin typeface="Arial Unicode MS" pitchFamily="34" charset="-128"/>
                <a:ea typeface="Arial Unicode MS" pitchFamily="34" charset="-128"/>
                <a:cs typeface="Arial Unicode MS" pitchFamily="34" charset="-128"/>
              </a:rPr>
              <a:t>9</a:t>
            </a:r>
            <a:r>
              <a:rPr lang="fr-FR" sz="4400" b="1" dirty="0" smtClean="0">
                <a:latin typeface="Arial Unicode MS" pitchFamily="34" charset="-128"/>
                <a:ea typeface="Arial Unicode MS" pitchFamily="34" charset="-128"/>
                <a:cs typeface="Arial Unicode MS" pitchFamily="34" charset="-128"/>
              </a:rPr>
              <a:t>- Quelle </a:t>
            </a:r>
            <a:r>
              <a:rPr lang="fr-FR" sz="4400" b="1" dirty="0" smtClean="0">
                <a:latin typeface="Arial Unicode MS" pitchFamily="34" charset="-128"/>
                <a:ea typeface="Arial Unicode MS" pitchFamily="34" charset="-128"/>
                <a:cs typeface="Arial Unicode MS" pitchFamily="34" charset="-128"/>
              </a:rPr>
              <a:t>mère de la Bible lamentait devant Dieu pour un fils juste afin de relever sa honte et promettait que l’enfant serait toute sa vie consacré au service de l’Eternel ? </a:t>
            </a:r>
            <a:endParaRPr lang="en-US" sz="4400" b="1" dirty="0" smtClean="0">
              <a:latin typeface="Arial Unicode MS" pitchFamily="34" charset="-128"/>
              <a:ea typeface="Arial Unicode MS" pitchFamily="34" charset="-128"/>
              <a:cs typeface="Arial Unicode MS" pitchFamily="34" charset="-128"/>
            </a:endParaRPr>
          </a:p>
          <a:p>
            <a:pPr marL="742950" lvl="0" indent="-742950" algn="just">
              <a:buNone/>
            </a:pPr>
            <a:r>
              <a:rPr lang="fr-FR" sz="4400" b="1" dirty="0" smtClean="0">
                <a:latin typeface="Arial Unicode MS" pitchFamily="34" charset="-128"/>
                <a:ea typeface="Arial Unicode MS" pitchFamily="34" charset="-128"/>
                <a:cs typeface="Arial Unicode MS" pitchFamily="34" charset="-128"/>
              </a:rPr>
              <a:t>10- Comment </a:t>
            </a:r>
            <a:r>
              <a:rPr lang="fr-FR" sz="4400" b="1" dirty="0" smtClean="0">
                <a:latin typeface="Arial Unicode MS" pitchFamily="34" charset="-128"/>
                <a:ea typeface="Arial Unicode MS" pitchFamily="34" charset="-128"/>
                <a:cs typeface="Arial Unicode MS" pitchFamily="34" charset="-128"/>
              </a:rPr>
              <a:t>Joseph et Marie se trouvèrent-ils à Bethlehem lors de la naissance de Jésus ?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3687762"/>
          </a:xfrm>
          <a:solidFill>
            <a:schemeClr val="tx1"/>
          </a:solidFill>
        </p:spPr>
        <p:txBody>
          <a:bodyPr>
            <a:normAutofit fontScale="90000"/>
          </a:bodyPr>
          <a:lstStyle/>
          <a:p>
            <a:r>
              <a:rPr lang="fr-FR" b="1" dirty="0" smtClean="0">
                <a:solidFill>
                  <a:srgbClr val="92D050"/>
                </a:solidFill>
                <a:latin typeface="Copperplate Gothic Light" pitchFamily="34" charset="0"/>
              </a:rPr>
              <a:t>ETUDE BIBLIQUE SESSION 7</a:t>
            </a:r>
            <a:r>
              <a:rPr lang="en-US" b="1" dirty="0" smtClean="0">
                <a:solidFill>
                  <a:srgbClr val="92D050"/>
                </a:solidFill>
                <a:latin typeface="Copperplate Gothic Light" pitchFamily="34" charset="0"/>
              </a:rPr>
              <a:t/>
            </a:r>
            <a:br>
              <a:rPr lang="en-US" b="1" dirty="0" smtClean="0">
                <a:solidFill>
                  <a:srgbClr val="92D050"/>
                </a:solidFill>
                <a:latin typeface="Copperplate Gothic Light" pitchFamily="34" charset="0"/>
              </a:rPr>
            </a:br>
            <a:r>
              <a:rPr lang="fr-FR" dirty="0" smtClean="0">
                <a:solidFill>
                  <a:schemeClr val="bg1"/>
                </a:solidFill>
              </a:rPr>
              <a:t>PAR PASTEUR MARC SIMÉON</a:t>
            </a:r>
            <a:r>
              <a:rPr lang="en-US" dirty="0" smtClean="0">
                <a:solidFill>
                  <a:schemeClr val="bg1"/>
                </a:solidFill>
              </a:rPr>
              <a:t/>
            </a:r>
            <a:br>
              <a:rPr lang="en-US" dirty="0" smtClean="0">
                <a:solidFill>
                  <a:schemeClr val="bg1"/>
                </a:solidFill>
              </a:rPr>
            </a:br>
            <a:r>
              <a:rPr lang="en-US" sz="6000" b="1" dirty="0" smtClean="0">
                <a:solidFill>
                  <a:srgbClr val="FFFF00"/>
                </a:solidFill>
                <a:latin typeface="Bodoni MT Condensed" pitchFamily="18" charset="0"/>
              </a:rPr>
              <a:t>LE JOURS DE LA CREATION</a:t>
            </a:r>
            <a:br>
              <a:rPr lang="en-US" sz="6000" b="1" dirty="0" smtClean="0">
                <a:solidFill>
                  <a:srgbClr val="FFFF00"/>
                </a:solidFill>
                <a:latin typeface="Bodoni MT Condensed" pitchFamily="18" charset="0"/>
              </a:rPr>
            </a:br>
            <a:r>
              <a:rPr lang="en-US" sz="6000" b="1" dirty="0" smtClean="0">
                <a:solidFill>
                  <a:srgbClr val="FFFF00"/>
                </a:solidFill>
                <a:latin typeface="Bodoni MT Condensed" pitchFamily="18" charset="0"/>
              </a:rPr>
              <a:t>(</a:t>
            </a:r>
            <a:r>
              <a:rPr lang="en-US" sz="6000" b="1" dirty="0" err="1" smtClean="0">
                <a:solidFill>
                  <a:srgbClr val="FFFF00"/>
                </a:solidFill>
                <a:latin typeface="Bodoni MT Condensed" pitchFamily="18" charset="0"/>
              </a:rPr>
              <a:t>Cinqu</a:t>
            </a:r>
            <a:r>
              <a:rPr lang="en-US" sz="6000" b="1" dirty="0" err="1" smtClean="0">
                <a:solidFill>
                  <a:srgbClr val="FFFF00"/>
                </a:solidFill>
                <a:latin typeface="Bodoni MT Condensed" pitchFamily="18" charset="0"/>
              </a:rPr>
              <a:t>i</a:t>
            </a:r>
            <a:r>
              <a:rPr lang="en-US" sz="6000" b="1" dirty="0" err="1" smtClean="0">
                <a:solidFill>
                  <a:srgbClr val="FFFF00"/>
                </a:solidFill>
                <a:latin typeface="Bodoni MT Condensed" pitchFamily="18" charset="0"/>
              </a:rPr>
              <a:t>ème</a:t>
            </a:r>
            <a:r>
              <a:rPr lang="en-US" sz="6000" b="1" dirty="0" smtClean="0">
                <a:solidFill>
                  <a:srgbClr val="FFFF00"/>
                </a:solidFill>
                <a:latin typeface="Bodoni MT Condensed" pitchFamily="18" charset="0"/>
              </a:rPr>
              <a:t> </a:t>
            </a:r>
            <a:r>
              <a:rPr lang="en-US" sz="6000" b="1" dirty="0" smtClean="0">
                <a:solidFill>
                  <a:srgbClr val="FFFF00"/>
                </a:solidFill>
                <a:latin typeface="Bodoni MT Condensed" pitchFamily="18" charset="0"/>
              </a:rPr>
              <a:t>et </a:t>
            </a:r>
            <a:r>
              <a:rPr lang="en-US" sz="6000" b="1" dirty="0" err="1" smtClean="0">
                <a:solidFill>
                  <a:srgbClr val="FFFF00"/>
                </a:solidFill>
                <a:latin typeface="Bodoni MT Condensed" pitchFamily="18" charset="0"/>
              </a:rPr>
              <a:t>six</a:t>
            </a:r>
            <a:r>
              <a:rPr lang="en-US" sz="6000" b="1" dirty="0" err="1" smtClean="0">
                <a:solidFill>
                  <a:srgbClr val="FFFF00"/>
                </a:solidFill>
                <a:latin typeface="Bodoni MT Condensed" pitchFamily="18" charset="0"/>
              </a:rPr>
              <a:t>ième</a:t>
            </a:r>
            <a:r>
              <a:rPr lang="en-US" sz="6000" b="1" dirty="0" smtClean="0">
                <a:solidFill>
                  <a:srgbClr val="FFFF00"/>
                </a:solidFill>
                <a:latin typeface="Bodoni MT Condensed" pitchFamily="18" charset="0"/>
              </a:rPr>
              <a:t> </a:t>
            </a:r>
            <a:r>
              <a:rPr lang="en-US" sz="6000" b="1" dirty="0" smtClean="0">
                <a:solidFill>
                  <a:srgbClr val="FFFF00"/>
                </a:solidFill>
                <a:latin typeface="Bodoni MT Condensed" pitchFamily="18" charset="0"/>
              </a:rPr>
              <a:t>jour de la </a:t>
            </a:r>
            <a:r>
              <a:rPr lang="en-US" sz="6000" b="1" dirty="0" err="1" smtClean="0">
                <a:solidFill>
                  <a:srgbClr val="FFFF00"/>
                </a:solidFill>
                <a:latin typeface="Bodoni MT Condensed" pitchFamily="18" charset="0"/>
              </a:rPr>
              <a:t>Création</a:t>
            </a:r>
            <a:r>
              <a:rPr lang="en-US" sz="6000" b="1" dirty="0" smtClean="0">
                <a:solidFill>
                  <a:srgbClr val="FFFF00"/>
                </a:solidFill>
                <a:latin typeface="Bodoni MT Condensed" pitchFamily="18" charset="0"/>
              </a:rPr>
              <a:t>)</a:t>
            </a:r>
            <a:endParaRPr lang="en-US" dirty="0"/>
          </a:p>
        </p:txBody>
      </p:sp>
      <p:sp>
        <p:nvSpPr>
          <p:cNvPr id="3" name="Content Placeholder 2"/>
          <p:cNvSpPr>
            <a:spLocks noGrp="1"/>
          </p:cNvSpPr>
          <p:nvPr>
            <p:ph idx="1"/>
          </p:nvPr>
        </p:nvSpPr>
        <p:spPr>
          <a:xfrm>
            <a:off x="381000" y="4038600"/>
            <a:ext cx="8305800" cy="2667000"/>
          </a:xfrm>
        </p:spPr>
        <p:txBody>
          <a:bodyPr>
            <a:normAutofit/>
          </a:bodyPr>
          <a:lstStyle/>
          <a:p>
            <a:pPr>
              <a:buNone/>
            </a:pPr>
            <a:r>
              <a:rPr lang="fr-FR" dirty="0" smtClean="0"/>
              <a:t>CREDIT:</a:t>
            </a:r>
          </a:p>
          <a:p>
            <a:pPr algn="just">
              <a:buNone/>
            </a:pPr>
            <a:r>
              <a:rPr lang="en-US" dirty="0" smtClean="0"/>
              <a:t>Various bible commentaries and articles have been used in preparation of this lessons. We thank all the contributors.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85000"/>
            </a:srgbClr>
          </a:solidFill>
        </p:spPr>
        <p:txBody>
          <a:bodyPr>
            <a:normAutofit fontScale="92500" lnSpcReduction="20000"/>
          </a:bodyPr>
          <a:lstStyle/>
          <a:p>
            <a:pPr algn="ctr">
              <a:buNone/>
            </a:pPr>
            <a:r>
              <a:rPr lang="fr-FR" sz="4000" b="1" dirty="0" smtClean="0">
                <a:solidFill>
                  <a:srgbClr val="0033CC"/>
                </a:solidFill>
                <a:latin typeface="Copperplate Gothic Light" pitchFamily="34" charset="0"/>
                <a:ea typeface="Arial Unicode MS" pitchFamily="34" charset="-128"/>
                <a:cs typeface="Arial Unicode MS" pitchFamily="34" charset="-128"/>
              </a:rPr>
              <a:t>Matière du jour : 5ème et 6ème Jours : la création du règne animal et de l’homme</a:t>
            </a:r>
            <a:endParaRPr lang="en-US" sz="4000" b="1" dirty="0" smtClean="0">
              <a:solidFill>
                <a:srgbClr val="0033CC"/>
              </a:solidFill>
              <a:latin typeface="Copperplate Gothic Light" pitchFamily="34" charset="0"/>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Genèse 1:20-31</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20 ¶ Dieu dit: Que les eaux produisent en abondance des animaux vivants, et que des oiseaux volent sur la terre vers l'étendue du ciel.</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21 Dieu créa les grands poissons et tous les animaux vivants qui se meuvent, et que les eaux produisirent en abondance selon leur espèce; il créa aussi tout oiseau ailé selon son espèce. Dieu vit que cela était bon.</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85000"/>
            </a:srgbClr>
          </a:solidFill>
        </p:spPr>
        <p:txBody>
          <a:bodyPr>
            <a:normAutofit fontScale="85000"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22 </a:t>
            </a:r>
            <a:r>
              <a:rPr lang="fr-FR" sz="4000" b="1" dirty="0" smtClean="0">
                <a:latin typeface="Arial Unicode MS" pitchFamily="34" charset="-128"/>
                <a:ea typeface="Arial Unicode MS" pitchFamily="34" charset="-128"/>
                <a:cs typeface="Arial Unicode MS" pitchFamily="34" charset="-128"/>
              </a:rPr>
              <a:t>Dieu les bénit, en disant: Soyez féconds, multipliez, et remplissez les eaux des mers; et que les oiseaux multiplient sur la terre.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23 Ainsi, il y eut un soir, et il y eut un matin: ce fut le cinquième jour.</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24 ¶ Dieu dit: Que la terre produise des animaux vivants selon leur espèce, du bétail, des reptiles et des animaux terrestres, selon leur espèce. Et cela fut ainsi.</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25 Dieu fit les animaux de la terre selon leur espèce, le bétail selon son espèce, et tous les reptiles de la terre selon leur espèce. Dieu vit que cela était bon.</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85000"/>
            </a:srgbClr>
          </a:solidFill>
        </p:spPr>
        <p:txBody>
          <a:bodyPr>
            <a:normAutofit fontScale="85000" lnSpcReduction="20000"/>
          </a:bodyPr>
          <a:lstStyle/>
          <a:p>
            <a:pPr algn="just">
              <a:buNone/>
            </a:pPr>
            <a:r>
              <a:rPr lang="fr-FR" sz="4000" b="1" dirty="0" smtClean="0">
                <a:latin typeface="Arial Unicode MS" pitchFamily="34" charset="-128"/>
                <a:ea typeface="Arial Unicode MS" pitchFamily="34" charset="-128"/>
                <a:cs typeface="Arial Unicode MS" pitchFamily="34" charset="-128"/>
              </a:rPr>
              <a:t>26 </a:t>
            </a:r>
            <a:r>
              <a:rPr lang="fr-FR" sz="4000" b="1" dirty="0" smtClean="0">
                <a:latin typeface="Arial Unicode MS" pitchFamily="34" charset="-128"/>
                <a:ea typeface="Arial Unicode MS" pitchFamily="34" charset="-128"/>
                <a:cs typeface="Arial Unicode MS" pitchFamily="34" charset="-128"/>
              </a:rPr>
              <a:t>¶ Puis Dieu dit: Faisons l'homme à notre image, selon notre ressemblance, et qu'il domine sur les poissons de la mer, sur les oiseaux du ciel, sur le bétail, sur toute la terre, et sur tous les reptiles qui rampent sur la terre.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27 Dieu créa l'homme à son image, il le créa à l'image de Dieu, il créa l'homme et la femme.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28 Dieu les bénit, et Dieu leur dit: Soyez féconds, multipliez, remplissez la terre, et l'assujettissez; et dominez sur les poissons de la mer, sur les oiseaux du ciel, et sur tout animal qui se meut sur la terre.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85000"/>
            </a:srgbClr>
          </a:solidFill>
        </p:spPr>
        <p:txBody>
          <a:bodyPr>
            <a:normAutofit fontScale="92500" lnSpcReduction="20000"/>
          </a:bodyPr>
          <a:lstStyle/>
          <a:p>
            <a:pPr algn="just">
              <a:buNone/>
            </a:pPr>
            <a:r>
              <a:rPr lang="fr-FR" sz="4000" b="1" dirty="0" smtClean="0">
                <a:latin typeface="Arial Unicode MS" pitchFamily="34" charset="-128"/>
                <a:ea typeface="Arial Unicode MS" pitchFamily="34" charset="-128"/>
                <a:cs typeface="Arial Unicode MS" pitchFamily="34" charset="-128"/>
              </a:rPr>
              <a:t>29 </a:t>
            </a:r>
            <a:r>
              <a:rPr lang="fr-FR" sz="4000" b="1" dirty="0" smtClean="0">
                <a:latin typeface="Arial Unicode MS" pitchFamily="34" charset="-128"/>
                <a:ea typeface="Arial Unicode MS" pitchFamily="34" charset="-128"/>
                <a:cs typeface="Arial Unicode MS" pitchFamily="34" charset="-128"/>
              </a:rPr>
              <a:t>¶ Et Dieu dit: Voici, je vous donne toute herbe portant de la semence et qui est à la surface de toute la terre, et tout arbre ayant en lui du fruit d'arbre et portant de la semence: ce sera votre nourriture.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30 Et à tout animal de la terre, à tout oiseau du ciel, et à tout ce qui se meut sur la terre, ayant en soi un souffle de vie, je donne toute herbe verte pour nourriture. Et cela fut ainsi.</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31 ¶ Dieu vit tout ce qu'il avait fait et voici, cela était très bon. Ainsi, il y eut un soir, et il y eut un matin: ce fut le sixième jour.</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Au premier jour, Dieu créa la lumière.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Au deuxième jour Dieu créa le firmament.</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Au troisième jour, Dieu sépara  le sec et la mer et créa le monde botanique.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Au quatrième jour, Dieu créa les grands luminaires.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Les deux derniers jours de la création consistaient de l’introduction des êtres vivants menus de chair</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85000"/>
            </a:schemeClr>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Au </a:t>
            </a:r>
            <a:r>
              <a:rPr lang="fr-FR" sz="4800" b="1" dirty="0" smtClean="0">
                <a:latin typeface="Arial Unicode MS" pitchFamily="34" charset="-128"/>
                <a:ea typeface="Arial Unicode MS" pitchFamily="34" charset="-128"/>
                <a:cs typeface="Arial Unicode MS" pitchFamily="34" charset="-128"/>
              </a:rPr>
              <a:t>cinquième jour Dieu créa les poissons de la mer et les oiseaux du ciel.</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Au sixième jour Dieu créa les animaux de la terre et forma l’homme et la femme.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Au septième jour, Dieu se reposa de ses œuvres.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alpha val="85000"/>
            </a:srgbClr>
          </a:solidFill>
        </p:spPr>
        <p:txBody>
          <a:bodyPr>
            <a:normAutofit/>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Ge 1:20 </a:t>
            </a:r>
            <a:r>
              <a:rPr lang="fr-FR" sz="4400" b="1" dirty="0" smtClean="0">
                <a:latin typeface="Arial Unicode MS" pitchFamily="34" charset="-128"/>
                <a:ea typeface="Arial Unicode MS" pitchFamily="34" charset="-128"/>
                <a:cs typeface="Arial Unicode MS" pitchFamily="34" charset="-128"/>
              </a:rPr>
              <a:t>¶ Dieu dit: Que les eaux produisent en </a:t>
            </a:r>
            <a:r>
              <a:rPr lang="fr-FR" sz="4400" b="1" u="sng" dirty="0" smtClean="0">
                <a:latin typeface="Arial Unicode MS" pitchFamily="34" charset="-128"/>
                <a:ea typeface="Arial Unicode MS" pitchFamily="34" charset="-128"/>
                <a:cs typeface="Arial Unicode MS" pitchFamily="34" charset="-128"/>
              </a:rPr>
              <a:t>abondance</a:t>
            </a:r>
            <a:r>
              <a:rPr lang="fr-FR" sz="4400" b="1" dirty="0" smtClean="0">
                <a:latin typeface="Arial Unicode MS" pitchFamily="34" charset="-128"/>
                <a:ea typeface="Arial Unicode MS" pitchFamily="34" charset="-128"/>
                <a:cs typeface="Arial Unicode MS" pitchFamily="34" charset="-128"/>
              </a:rPr>
              <a:t> des animaux vivants, et que des oiseaux volent sur la terre vers l'étendue du ciel.</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Tenant compte que l’alimentation était déjà sur </a:t>
            </a:r>
            <a:r>
              <a:rPr lang="fr-FR" sz="4400" b="1" dirty="0" smtClean="0">
                <a:solidFill>
                  <a:srgbClr val="0033CC"/>
                </a:solidFill>
                <a:latin typeface="Arial Unicode MS" pitchFamily="34" charset="-128"/>
                <a:ea typeface="Arial Unicode MS" pitchFamily="34" charset="-128"/>
                <a:cs typeface="Arial Unicode MS" pitchFamily="34" charset="-128"/>
              </a:rPr>
              <a:t>place, </a:t>
            </a:r>
            <a:r>
              <a:rPr lang="fr-FR" sz="4400" b="1" dirty="0" smtClean="0">
                <a:solidFill>
                  <a:srgbClr val="0033CC"/>
                </a:solidFill>
                <a:latin typeface="Arial Unicode MS" pitchFamily="34" charset="-128"/>
                <a:ea typeface="Arial Unicode MS" pitchFamily="34" charset="-128"/>
                <a:cs typeface="Arial Unicode MS" pitchFamily="34" charset="-128"/>
              </a:rPr>
              <a:t>Dieu débute avec la création des êtres de chair.</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alpha val="85000"/>
            </a:srgbClr>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Puisque </a:t>
            </a:r>
            <a:r>
              <a:rPr lang="fr-FR" sz="4000" b="1" dirty="0" smtClean="0">
                <a:latin typeface="Arial Unicode MS" pitchFamily="34" charset="-128"/>
                <a:ea typeface="Arial Unicode MS" pitchFamily="34" charset="-128"/>
                <a:cs typeface="Arial Unicode MS" pitchFamily="34" charset="-128"/>
              </a:rPr>
              <a:t>Dieu n’alla plus créer de nouveaux êtres, donc la tâche était à la création de se reproduire à partir du premier élan de Dieu.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La procréation est un ordre et une bénédiction de Dieu.</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Dieu emploie l’impératif pour commander à la création de se reproduire.  </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ctr">
              <a:buNone/>
            </a:pPr>
            <a:r>
              <a:rPr lang="en-US" sz="4000" b="1" dirty="0" smtClean="0">
                <a:solidFill>
                  <a:srgbClr val="0033CC"/>
                </a:solidFill>
                <a:latin typeface="Arial Unicode MS" pitchFamily="34" charset="-128"/>
                <a:ea typeface="Arial Unicode MS" pitchFamily="34" charset="-128"/>
                <a:cs typeface="Arial Unicode MS" pitchFamily="34" charset="-128"/>
              </a:rPr>
              <a:t>L’ABONDANCE DES ANIMAUX</a:t>
            </a:r>
          </a:p>
          <a:p>
            <a:pPr lvl="0" algn="just"/>
            <a:r>
              <a:rPr lang="en-US" sz="4400" dirty="0" smtClean="0">
                <a:latin typeface="Arial Unicode MS" pitchFamily="34" charset="-128"/>
                <a:ea typeface="Arial Unicode MS" pitchFamily="34" charset="-128"/>
                <a:cs typeface="Arial Unicode MS" pitchFamily="34" charset="-128"/>
              </a:rPr>
              <a:t>New research led by the American Museum of Natural History suggests that there are </a:t>
            </a:r>
            <a:r>
              <a:rPr lang="en-US" sz="4400" b="1" dirty="0" smtClean="0">
                <a:latin typeface="Arial Unicode MS" pitchFamily="34" charset="-128"/>
                <a:ea typeface="Arial Unicode MS" pitchFamily="34" charset="-128"/>
                <a:cs typeface="Arial Unicode MS" pitchFamily="34" charset="-128"/>
              </a:rPr>
              <a:t>about </a:t>
            </a:r>
            <a:r>
              <a:rPr lang="en-US" sz="4400" b="1" dirty="0" smtClean="0">
                <a:solidFill>
                  <a:srgbClr val="FF0000"/>
                </a:solidFill>
                <a:latin typeface="Arial Unicode MS" pitchFamily="34" charset="-128"/>
                <a:ea typeface="Arial Unicode MS" pitchFamily="34" charset="-128"/>
                <a:cs typeface="Arial Unicode MS" pitchFamily="34" charset="-128"/>
              </a:rPr>
              <a:t>18,000</a:t>
            </a:r>
            <a:r>
              <a:rPr lang="en-US" sz="4400" dirty="0" smtClean="0">
                <a:latin typeface="Arial Unicode MS" pitchFamily="34" charset="-128"/>
                <a:ea typeface="Arial Unicode MS" pitchFamily="34" charset="-128"/>
                <a:cs typeface="Arial Unicode MS" pitchFamily="34" charset="-128"/>
              </a:rPr>
              <a:t> </a:t>
            </a:r>
            <a:r>
              <a:rPr lang="en-US" sz="4400" dirty="0" smtClean="0">
                <a:solidFill>
                  <a:srgbClr val="FF0000"/>
                </a:solidFill>
                <a:latin typeface="Arial Unicode MS" pitchFamily="34" charset="-128"/>
                <a:ea typeface="Arial Unicode MS" pitchFamily="34" charset="-128"/>
                <a:cs typeface="Arial Unicode MS" pitchFamily="34" charset="-128"/>
              </a:rPr>
              <a:t>bird species </a:t>
            </a:r>
            <a:r>
              <a:rPr lang="en-US" sz="4400" dirty="0" smtClean="0">
                <a:latin typeface="Arial Unicode MS" pitchFamily="34" charset="-128"/>
                <a:ea typeface="Arial Unicode MS" pitchFamily="34" charset="-128"/>
                <a:cs typeface="Arial Unicode MS" pitchFamily="34" charset="-128"/>
              </a:rPr>
              <a:t>in the world -- nearly twice as many as previously </a:t>
            </a:r>
            <a:r>
              <a:rPr lang="en-US" sz="4400" dirty="0" err="1" smtClean="0">
                <a:latin typeface="Arial Unicode MS" pitchFamily="34" charset="-128"/>
                <a:ea typeface="Arial Unicode MS" pitchFamily="34" charset="-128"/>
                <a:cs typeface="Arial Unicode MS" pitchFamily="34" charset="-128"/>
              </a:rPr>
              <a:t>thought.Dec</a:t>
            </a:r>
            <a:r>
              <a:rPr lang="en-US" sz="4400" dirty="0" smtClean="0">
                <a:latin typeface="Arial Unicode MS" pitchFamily="34" charset="-128"/>
                <a:ea typeface="Arial Unicode MS" pitchFamily="34" charset="-128"/>
                <a:cs typeface="Arial Unicode MS" pitchFamily="34" charset="-128"/>
              </a:rPr>
              <a:t> 12, 2016 </a:t>
            </a:r>
            <a:r>
              <a:rPr lang="en-US" sz="2800" u="sng" dirty="0" smtClean="0">
                <a:hlinkClick r:id="rId3"/>
              </a:rPr>
              <a:t>https://www.google.com/search?q=number+of+known+bird+species&amp;oq=known+bird+sp&amp;aq</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fontScale="92500"/>
          </a:bodyPr>
          <a:lstStyle/>
          <a:p>
            <a:pPr lvl="0" algn="just"/>
            <a:r>
              <a:rPr lang="en-US" sz="4800" dirty="0" smtClean="0">
                <a:latin typeface="Arial Unicode MS" pitchFamily="34" charset="-128"/>
                <a:ea typeface="Arial Unicode MS" pitchFamily="34" charset="-128"/>
                <a:cs typeface="Arial Unicode MS" pitchFamily="34" charset="-128"/>
              </a:rPr>
              <a:t>According to the World Register of Marine Species, </a:t>
            </a:r>
            <a:r>
              <a:rPr lang="en-US" sz="4800" dirty="0" err="1" smtClean="0">
                <a:latin typeface="Arial Unicode MS" pitchFamily="34" charset="-128"/>
                <a:ea typeface="Arial Unicode MS" pitchFamily="34" charset="-128"/>
                <a:cs typeface="Arial Unicode MS" pitchFamily="34" charset="-128"/>
              </a:rPr>
              <a:t>WoRMS</a:t>
            </a:r>
            <a:r>
              <a:rPr lang="en-US" sz="4800" dirty="0" smtClean="0">
                <a:latin typeface="Arial Unicode MS" pitchFamily="34" charset="-128"/>
                <a:ea typeface="Arial Unicode MS" pitchFamily="34" charset="-128"/>
                <a:cs typeface="Arial Unicode MS" pitchFamily="34" charset="-128"/>
              </a:rPr>
              <a:t>, the total number of marine species known to us is about </a:t>
            </a:r>
            <a:r>
              <a:rPr lang="en-US" sz="4800" dirty="0" smtClean="0">
                <a:solidFill>
                  <a:srgbClr val="FF0000"/>
                </a:solidFill>
                <a:latin typeface="Arial Unicode MS" pitchFamily="34" charset="-128"/>
                <a:ea typeface="Arial Unicode MS" pitchFamily="34" charset="-128"/>
                <a:cs typeface="Arial Unicode MS" pitchFamily="34" charset="-128"/>
              </a:rPr>
              <a:t>240,000 species </a:t>
            </a:r>
            <a:r>
              <a:rPr lang="en-US" sz="4800" dirty="0" smtClean="0">
                <a:latin typeface="Arial Unicode MS" pitchFamily="34" charset="-128"/>
                <a:ea typeface="Arial Unicode MS" pitchFamily="34" charset="-128"/>
                <a:cs typeface="Arial Unicode MS" pitchFamily="34" charset="-128"/>
              </a:rPr>
              <a:t>(2021 census). However, it is estimated that there are </a:t>
            </a:r>
            <a:r>
              <a:rPr lang="en-US" sz="4800" b="1" dirty="0" smtClean="0">
                <a:solidFill>
                  <a:srgbClr val="FF0000"/>
                </a:solidFill>
                <a:latin typeface="Arial Unicode MS" pitchFamily="34" charset="-128"/>
                <a:ea typeface="Arial Unicode MS" pitchFamily="34" charset="-128"/>
                <a:cs typeface="Arial Unicode MS" pitchFamily="34" charset="-128"/>
              </a:rPr>
              <a:t>1.4 -1.6 million</a:t>
            </a:r>
            <a:r>
              <a:rPr lang="en-US" sz="4800" dirty="0" smtClean="0">
                <a:solidFill>
                  <a:srgbClr val="FF0000"/>
                </a:solidFill>
                <a:latin typeface="Arial Unicode MS" pitchFamily="34" charset="-128"/>
                <a:ea typeface="Arial Unicode MS" pitchFamily="34" charset="-128"/>
                <a:cs typeface="Arial Unicode MS" pitchFamily="34" charset="-128"/>
              </a:rPr>
              <a:t> marine species</a:t>
            </a:r>
            <a:r>
              <a:rPr lang="en-US" sz="4800" dirty="0" smtClean="0">
                <a:latin typeface="Arial Unicode MS" pitchFamily="34" charset="-128"/>
                <a:ea typeface="Arial Unicode MS" pitchFamily="34" charset="-128"/>
                <a:cs typeface="Arial Unicode MS" pitchFamily="34" charset="-128"/>
              </a:rPr>
              <a:t> on earth (</a:t>
            </a:r>
            <a:r>
              <a:rPr lang="en-US" sz="4800" dirty="0" err="1" smtClean="0">
                <a:latin typeface="Arial Unicode MS" pitchFamily="34" charset="-128"/>
                <a:ea typeface="Arial Unicode MS" pitchFamily="34" charset="-128"/>
                <a:cs typeface="Arial Unicode MS" pitchFamily="34" charset="-128"/>
              </a:rPr>
              <a:t>Bouchet</a:t>
            </a:r>
            <a:r>
              <a:rPr lang="en-US" sz="4800" dirty="0" smtClean="0">
                <a:latin typeface="Arial Unicode MS" pitchFamily="34" charset="-128"/>
                <a:ea typeface="Arial Unicode MS" pitchFamily="34" charset="-128"/>
                <a:cs typeface="Arial Unicode MS" pitchFamily="34" charset="-128"/>
              </a:rPr>
              <a:t>, 2006.).Sep 26, 2021  </a:t>
            </a:r>
            <a:r>
              <a:rPr lang="en-US" sz="2600" u="sng" dirty="0" smtClean="0">
                <a:hlinkClick r:id="rId2"/>
              </a:rPr>
              <a:t>https://www.google.com/search?q=number+of+marine+species&amp;sxsrf=ALiCzsaRV84xLu4jtHlYihp</a:t>
            </a:r>
            <a:endParaRPr lang="en-US"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en-US" sz="4400" b="1" dirty="0" smtClean="0">
                <a:solidFill>
                  <a:srgbClr val="FF0000"/>
                </a:solidFill>
                <a:latin typeface="Arial Unicode MS" pitchFamily="34" charset="-128"/>
                <a:ea typeface="Arial Unicode MS" pitchFamily="34" charset="-128"/>
                <a:cs typeface="Arial Unicode MS" pitchFamily="34" charset="-128"/>
              </a:rPr>
              <a:t>6.5 </a:t>
            </a:r>
            <a:r>
              <a:rPr lang="en-US" sz="4400" b="1" dirty="0" smtClean="0">
                <a:solidFill>
                  <a:srgbClr val="FF0000"/>
                </a:solidFill>
                <a:latin typeface="Arial Unicode MS" pitchFamily="34" charset="-128"/>
                <a:ea typeface="Arial Unicode MS" pitchFamily="34" charset="-128"/>
                <a:cs typeface="Arial Unicode MS" pitchFamily="34" charset="-128"/>
              </a:rPr>
              <a:t>million </a:t>
            </a:r>
            <a:r>
              <a:rPr lang="en-US" sz="4400" b="1" dirty="0" smtClean="0">
                <a:solidFill>
                  <a:srgbClr val="FF0000"/>
                </a:solidFill>
                <a:latin typeface="Arial Unicode MS" pitchFamily="34" charset="-128"/>
                <a:ea typeface="Arial Unicode MS" pitchFamily="34" charset="-128"/>
                <a:cs typeface="Arial Unicode MS" pitchFamily="34" charset="-128"/>
              </a:rPr>
              <a:t>EARTH species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About </a:t>
            </a:r>
            <a:r>
              <a:rPr lang="en-US" sz="4400" dirty="0" smtClean="0">
                <a:solidFill>
                  <a:srgbClr val="FF0000"/>
                </a:solidFill>
                <a:latin typeface="Arial Unicode MS" pitchFamily="34" charset="-128"/>
                <a:ea typeface="Arial Unicode MS" pitchFamily="34" charset="-128"/>
                <a:cs typeface="Arial Unicode MS" pitchFamily="34" charset="-128"/>
              </a:rPr>
              <a:t>8.7 million </a:t>
            </a:r>
            <a:r>
              <a:rPr lang="en-US" sz="4400" dirty="0" smtClean="0">
                <a:solidFill>
                  <a:schemeClr val="tx1"/>
                </a:solidFill>
                <a:latin typeface="Arial Unicode MS" pitchFamily="34" charset="-128"/>
                <a:ea typeface="Arial Unicode MS" pitchFamily="34" charset="-128"/>
                <a:cs typeface="Arial Unicode MS" pitchFamily="34" charset="-128"/>
              </a:rPr>
              <a:t>(give or take 1.3 million) is the new, estimated total number of </a:t>
            </a:r>
            <a:r>
              <a:rPr lang="en-US" sz="4400" dirty="0" smtClean="0">
                <a:solidFill>
                  <a:srgbClr val="FF0000"/>
                </a:solidFill>
                <a:latin typeface="Arial Unicode MS" pitchFamily="34" charset="-128"/>
                <a:ea typeface="Arial Unicode MS" pitchFamily="34" charset="-128"/>
                <a:cs typeface="Arial Unicode MS" pitchFamily="34" charset="-128"/>
              </a:rPr>
              <a:t>species on Earth </a:t>
            </a:r>
            <a:r>
              <a:rPr lang="en-US" sz="4400" dirty="0" smtClean="0">
                <a:solidFill>
                  <a:schemeClr val="tx1"/>
                </a:solidFill>
                <a:latin typeface="Arial Unicode MS" pitchFamily="34" charset="-128"/>
                <a:ea typeface="Arial Unicode MS" pitchFamily="34" charset="-128"/>
                <a:cs typeface="Arial Unicode MS" pitchFamily="34" charset="-128"/>
              </a:rPr>
              <a:t>-- the most precise calculation ever offered </a:t>
            </a:r>
            <a:r>
              <a:rPr lang="en-US" sz="4400" dirty="0" smtClean="0">
                <a:solidFill>
                  <a:schemeClr val="tx1"/>
                </a:solidFill>
                <a:latin typeface="Arial Unicode MS" pitchFamily="34" charset="-128"/>
                <a:ea typeface="Arial Unicode MS" pitchFamily="34" charset="-128"/>
                <a:cs typeface="Arial Unicode MS" pitchFamily="34" charset="-128"/>
              </a:rPr>
              <a:t>https</a:t>
            </a:r>
            <a:r>
              <a:rPr lang="en-US" sz="4400" dirty="0" smtClean="0">
                <a:solidFill>
                  <a:schemeClr val="tx1"/>
                </a:solidFill>
                <a:latin typeface="Arial Unicode MS" pitchFamily="34" charset="-128"/>
                <a:ea typeface="Arial Unicode MS" pitchFamily="34" charset="-128"/>
                <a:cs typeface="Arial Unicode MS" pitchFamily="34" charset="-128"/>
              </a:rPr>
              <a:t>://www.google.com/search?q=number+of+land+species&amp;sxsrf</a:t>
            </a:r>
            <a:endParaRPr lang="en-US" sz="44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r>
              <a:rPr lang="en-US" sz="2900" dirty="0" smtClean="0">
                <a:latin typeface="Arial Unicode MS" pitchFamily="34" charset="-128"/>
                <a:ea typeface="Arial Unicode MS" pitchFamily="34" charset="-128"/>
                <a:cs typeface="Arial Unicode MS" pitchFamily="34" charset="-128"/>
              </a:rPr>
              <a:t>ADAM CLARK COMMENTARY</a:t>
            </a:r>
          </a:p>
          <a:p>
            <a:pPr algn="just"/>
            <a:r>
              <a:rPr lang="en-US" sz="4400" dirty="0" smtClean="0">
                <a:latin typeface="Arial Unicode MS" pitchFamily="34" charset="-128"/>
                <a:ea typeface="Arial Unicode MS" pitchFamily="34" charset="-128"/>
                <a:cs typeface="Arial Unicode MS" pitchFamily="34" charset="-128"/>
              </a:rPr>
              <a:t>Verse 20.   Let the waters bring forth </a:t>
            </a:r>
            <a:r>
              <a:rPr lang="en-US" sz="4400" b="1" u="sng" dirty="0" smtClean="0">
                <a:latin typeface="Arial Unicode MS" pitchFamily="34" charset="-128"/>
                <a:ea typeface="Arial Unicode MS" pitchFamily="34" charset="-128"/>
                <a:cs typeface="Arial Unicode MS" pitchFamily="34" charset="-128"/>
              </a:rPr>
              <a:t>abundantly</a:t>
            </a:r>
            <a:r>
              <a:rPr lang="en-US"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algn="just"/>
            <a:r>
              <a:rPr lang="en-US" sz="4400" dirty="0" smtClean="0">
                <a:latin typeface="Arial Unicode MS" pitchFamily="34" charset="-128"/>
                <a:ea typeface="Arial Unicode MS" pitchFamily="34" charset="-128"/>
                <a:cs typeface="Arial Unicode MS" pitchFamily="34" charset="-128"/>
              </a:rPr>
              <a:t>There </a:t>
            </a:r>
            <a:r>
              <a:rPr lang="en-US" sz="4400" dirty="0" smtClean="0">
                <a:latin typeface="Arial Unicode MS" pitchFamily="34" charset="-128"/>
                <a:ea typeface="Arial Unicode MS" pitchFamily="34" charset="-128"/>
                <a:cs typeface="Arial Unicode MS" pitchFamily="34" charset="-128"/>
              </a:rPr>
              <a:t>is a meaning in these words which is seldom noticed.  Innumerable millions of </a:t>
            </a:r>
            <a:r>
              <a:rPr lang="en-US" sz="4400" dirty="0" err="1" smtClean="0">
                <a:latin typeface="Arial Unicode MS" pitchFamily="34" charset="-128"/>
                <a:ea typeface="Arial Unicode MS" pitchFamily="34" charset="-128"/>
                <a:cs typeface="Arial Unicode MS" pitchFamily="34" charset="-128"/>
              </a:rPr>
              <a:t>animalculars</a:t>
            </a:r>
            <a:r>
              <a:rPr lang="en-US" sz="4400" dirty="0" smtClean="0">
                <a:latin typeface="Arial Unicode MS" pitchFamily="34" charset="-128"/>
                <a:ea typeface="Arial Unicode MS" pitchFamily="34" charset="-128"/>
                <a:cs typeface="Arial Unicode MS" pitchFamily="34" charset="-128"/>
              </a:rPr>
              <a:t> (</a:t>
            </a:r>
            <a:r>
              <a:rPr lang="en-US" sz="4400" dirty="0" smtClean="0">
                <a:solidFill>
                  <a:srgbClr val="FF0000"/>
                </a:solidFill>
                <a:latin typeface="Arial Unicode MS" pitchFamily="34" charset="-128"/>
                <a:ea typeface="Arial Unicode MS" pitchFamily="34" charset="-128"/>
                <a:cs typeface="Arial Unicode MS" pitchFamily="34" charset="-128"/>
              </a:rPr>
              <a:t>a microscopic animal </a:t>
            </a:r>
            <a:r>
              <a:rPr lang="en-US" sz="4400" dirty="0" smtClean="0">
                <a:latin typeface="Arial Unicode MS" pitchFamily="34" charset="-128"/>
                <a:ea typeface="Arial Unicode MS" pitchFamily="34" charset="-128"/>
                <a:cs typeface="Arial Unicode MS" pitchFamily="34" charset="-128"/>
              </a:rPr>
              <a:t>)are found in water.  </a:t>
            </a:r>
          </a:p>
          <a:p>
            <a:pPr algn="just"/>
            <a:r>
              <a:rPr lang="en-US" sz="4400" dirty="0" smtClean="0">
                <a:latin typeface="Arial Unicode MS" pitchFamily="34" charset="-128"/>
                <a:ea typeface="Arial Unicode MS" pitchFamily="34" charset="-128"/>
                <a:cs typeface="Arial Unicode MS" pitchFamily="34" charset="-128"/>
              </a:rPr>
              <a:t>Eminent naturalists have discovered not less than </a:t>
            </a:r>
            <a:r>
              <a:rPr lang="en-US" sz="4400" b="1" u="sng" dirty="0" smtClean="0">
                <a:latin typeface="Arial Unicode MS" pitchFamily="34" charset="-128"/>
                <a:ea typeface="Arial Unicode MS" pitchFamily="34" charset="-128"/>
                <a:cs typeface="Arial Unicode MS" pitchFamily="34" charset="-128"/>
              </a:rPr>
              <a:t>30,000</a:t>
            </a:r>
            <a:r>
              <a:rPr lang="en-US" sz="4400" dirty="0" smtClean="0">
                <a:latin typeface="Arial Unicode MS" pitchFamily="34" charset="-128"/>
                <a:ea typeface="Arial Unicode MS" pitchFamily="34" charset="-128"/>
                <a:cs typeface="Arial Unicode MS" pitchFamily="34" charset="-128"/>
              </a:rPr>
              <a:t> in a single drop!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en-US" sz="4400" dirty="0" smtClean="0">
                <a:latin typeface="Arial Unicode MS" pitchFamily="34" charset="-128"/>
                <a:ea typeface="Arial Unicode MS" pitchFamily="34" charset="-128"/>
                <a:cs typeface="Arial Unicode MS" pitchFamily="34" charset="-128"/>
              </a:rPr>
              <a:t>The </a:t>
            </a:r>
            <a:r>
              <a:rPr lang="en-US" sz="4400" dirty="0" smtClean="0">
                <a:latin typeface="Arial Unicode MS" pitchFamily="34" charset="-128"/>
                <a:ea typeface="Arial Unicode MS" pitchFamily="34" charset="-128"/>
                <a:cs typeface="Arial Unicode MS" pitchFamily="34" charset="-128"/>
              </a:rPr>
              <a:t>fecundity of fishes is another point intended in the text; no creature's are so prolific as these.  </a:t>
            </a:r>
          </a:p>
          <a:p>
            <a:pPr algn="just"/>
            <a:r>
              <a:rPr lang="en-US" sz="4400" dirty="0" smtClean="0">
                <a:solidFill>
                  <a:srgbClr val="FF0000"/>
                </a:solidFill>
                <a:latin typeface="Arial Unicode MS" pitchFamily="34" charset="-128"/>
                <a:ea typeface="Arial Unicode MS" pitchFamily="34" charset="-128"/>
                <a:cs typeface="Arial Unicode MS" pitchFamily="34" charset="-128"/>
              </a:rPr>
              <a:t>A TENCH lay 1,000 eggs</a:t>
            </a:r>
            <a:r>
              <a:rPr lang="en-US" sz="4400" dirty="0" smtClean="0">
                <a:latin typeface="Arial Unicode MS" pitchFamily="34" charset="-128"/>
                <a:ea typeface="Arial Unicode MS" pitchFamily="34" charset="-128"/>
                <a:cs typeface="Arial Unicode MS" pitchFamily="34" charset="-128"/>
              </a:rPr>
              <a:t>, </a:t>
            </a:r>
          </a:p>
          <a:p>
            <a:pPr algn="just"/>
            <a:r>
              <a:rPr lang="en-US" sz="4400" dirty="0" smtClean="0">
                <a:latin typeface="Arial Unicode MS" pitchFamily="34" charset="-128"/>
                <a:ea typeface="Arial Unicode MS" pitchFamily="34" charset="-128"/>
                <a:cs typeface="Arial Unicode MS" pitchFamily="34" charset="-128"/>
              </a:rPr>
              <a:t>a </a:t>
            </a:r>
            <a:r>
              <a:rPr lang="en-US" sz="4400" dirty="0" smtClean="0">
                <a:solidFill>
                  <a:srgbClr val="FF0000"/>
                </a:solidFill>
                <a:latin typeface="Arial Unicode MS" pitchFamily="34" charset="-128"/>
                <a:ea typeface="Arial Unicode MS" pitchFamily="34" charset="-128"/>
                <a:cs typeface="Arial Unicode MS" pitchFamily="34" charset="-128"/>
              </a:rPr>
              <a:t>CARP </a:t>
            </a:r>
            <a:r>
              <a:rPr lang="en-US" sz="4400" dirty="0" smtClean="0">
                <a:solidFill>
                  <a:srgbClr val="FF0000"/>
                </a:solidFill>
                <a:latin typeface="Arial Unicode MS" pitchFamily="34" charset="-128"/>
                <a:ea typeface="Arial Unicode MS" pitchFamily="34" charset="-128"/>
                <a:cs typeface="Arial Unicode MS" pitchFamily="34" charset="-128"/>
              </a:rPr>
              <a:t>20,000 eggs, </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en-US" sz="4400" dirty="0" smtClean="0">
                <a:latin typeface="Arial Unicode MS" pitchFamily="34" charset="-128"/>
                <a:ea typeface="Arial Unicode MS" pitchFamily="34" charset="-128"/>
                <a:cs typeface="Arial Unicode MS" pitchFamily="34" charset="-128"/>
              </a:rPr>
              <a:t>A middling sized </a:t>
            </a:r>
            <a:r>
              <a:rPr lang="en-US" sz="4400" dirty="0" smtClean="0">
                <a:solidFill>
                  <a:srgbClr val="FF0000"/>
                </a:solidFill>
                <a:latin typeface="Arial Unicode MS" pitchFamily="34" charset="-128"/>
                <a:ea typeface="Arial Unicode MS" pitchFamily="34" charset="-128"/>
                <a:cs typeface="Arial Unicode MS" pitchFamily="34" charset="-128"/>
              </a:rPr>
              <a:t>COD </a:t>
            </a:r>
            <a:r>
              <a:rPr lang="en-US" sz="4400" dirty="0" smtClean="0">
                <a:solidFill>
                  <a:srgbClr val="FF0000"/>
                </a:solidFill>
                <a:latin typeface="Arial Unicode MS" pitchFamily="34" charset="-128"/>
                <a:ea typeface="Arial Unicode MS" pitchFamily="34" charset="-128"/>
                <a:cs typeface="Arial Unicode MS" pitchFamily="34" charset="-128"/>
              </a:rPr>
              <a:t>9,384,000 eggs  </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en-US" sz="4400" dirty="0" smtClean="0">
                <a:latin typeface="Arial Unicode MS" pitchFamily="34" charset="-128"/>
                <a:ea typeface="Arial Unicode MS" pitchFamily="34" charset="-128"/>
                <a:cs typeface="Arial Unicode MS" pitchFamily="34" charset="-128"/>
              </a:rPr>
              <a:t>Many hundreds of thousands of the </a:t>
            </a:r>
            <a:r>
              <a:rPr lang="en-US" sz="4400" dirty="0" smtClean="0">
                <a:solidFill>
                  <a:srgbClr val="FF0000"/>
                </a:solidFill>
                <a:latin typeface="Arial Unicode MS" pitchFamily="34" charset="-128"/>
                <a:ea typeface="Arial Unicode MS" pitchFamily="34" charset="-128"/>
                <a:cs typeface="Arial Unicode MS" pitchFamily="34" charset="-128"/>
              </a:rPr>
              <a:t>earth's inhabitants </a:t>
            </a:r>
            <a:r>
              <a:rPr lang="en-US" sz="4400" dirty="0" smtClean="0">
                <a:latin typeface="Arial Unicode MS" pitchFamily="34" charset="-128"/>
                <a:ea typeface="Arial Unicode MS" pitchFamily="34" charset="-128"/>
                <a:cs typeface="Arial Unicode MS" pitchFamily="34" charset="-128"/>
              </a:rPr>
              <a:t>live for a great part of the year on fish only.  </a:t>
            </a:r>
          </a:p>
          <a:p>
            <a:pPr algn="ctr">
              <a:buNone/>
            </a:pPr>
            <a:r>
              <a:rPr lang="en-US" sz="3000" dirty="0" smtClean="0">
                <a:solidFill>
                  <a:srgbClr val="002060"/>
                </a:solidFill>
                <a:latin typeface="Arial Unicode MS" pitchFamily="34" charset="-128"/>
                <a:ea typeface="Arial Unicode MS" pitchFamily="34" charset="-128"/>
                <a:cs typeface="Arial Unicode MS" pitchFamily="34" charset="-128"/>
              </a:rPr>
              <a:t>Source: ADAM </a:t>
            </a:r>
            <a:r>
              <a:rPr lang="en-US" sz="3000" dirty="0" smtClean="0">
                <a:solidFill>
                  <a:srgbClr val="002060"/>
                </a:solidFill>
                <a:latin typeface="Arial Unicode MS" pitchFamily="34" charset="-128"/>
                <a:ea typeface="Arial Unicode MS" pitchFamily="34" charset="-128"/>
                <a:cs typeface="Arial Unicode MS" pitchFamily="34" charset="-128"/>
              </a:rPr>
              <a:t>CLARK COMMENTARY</a:t>
            </a:r>
            <a:endParaRPr lang="en-US" sz="3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lnSpcReduction="10000"/>
          </a:bodyPr>
          <a:lstStyle/>
          <a:p>
            <a:pPr algn="just"/>
            <a:r>
              <a:rPr lang="en-US" sz="4800" dirty="0" smtClean="0"/>
              <a:t>The</a:t>
            </a:r>
            <a:r>
              <a:rPr lang="en-US" sz="4800" dirty="0" smtClean="0"/>
              <a:t> </a:t>
            </a:r>
            <a:r>
              <a:rPr lang="en-US" sz="4800" b="1" dirty="0" smtClean="0">
                <a:solidFill>
                  <a:schemeClr val="bg1"/>
                </a:solidFill>
              </a:rPr>
              <a:t>Antarctic blue whale</a:t>
            </a:r>
            <a:r>
              <a:rPr lang="en-US" sz="4800" dirty="0" smtClean="0"/>
              <a:t> (</a:t>
            </a:r>
            <a:r>
              <a:rPr lang="en-US" sz="4800" dirty="0" err="1" smtClean="0"/>
              <a:t>Balaenoptera</a:t>
            </a:r>
            <a:r>
              <a:rPr lang="en-US" sz="4800" dirty="0" smtClean="0"/>
              <a:t> </a:t>
            </a:r>
            <a:r>
              <a:rPr lang="en-US" sz="4800" dirty="0" err="1" smtClean="0"/>
              <a:t>musculus</a:t>
            </a:r>
            <a:r>
              <a:rPr lang="en-US" sz="4800" dirty="0" smtClean="0"/>
              <a:t> ssp. </a:t>
            </a:r>
            <a:r>
              <a:rPr lang="en-US" sz="4800" dirty="0" err="1" smtClean="0"/>
              <a:t>Intermedia</a:t>
            </a:r>
            <a:r>
              <a:rPr lang="en-US" sz="4800" dirty="0" smtClean="0"/>
              <a:t>) is the biggest animal on the planet, weighing up to </a:t>
            </a:r>
            <a:r>
              <a:rPr lang="en-US" sz="4800" dirty="0" smtClean="0">
                <a:solidFill>
                  <a:schemeClr val="bg1"/>
                </a:solidFill>
              </a:rPr>
              <a:t>400,000 pounds </a:t>
            </a:r>
            <a:r>
              <a:rPr lang="en-US" sz="4800" dirty="0" smtClean="0"/>
              <a:t>(approximately </a:t>
            </a:r>
            <a:r>
              <a:rPr lang="en-US" sz="4800" dirty="0" smtClean="0">
                <a:solidFill>
                  <a:schemeClr val="bg1"/>
                </a:solidFill>
              </a:rPr>
              <a:t>33 elephants</a:t>
            </a:r>
            <a:r>
              <a:rPr lang="en-US" sz="4800" dirty="0" smtClean="0"/>
              <a:t>) and reaching up to </a:t>
            </a:r>
            <a:r>
              <a:rPr lang="en-US" sz="4800" dirty="0" smtClean="0">
                <a:solidFill>
                  <a:schemeClr val="bg1"/>
                </a:solidFill>
              </a:rPr>
              <a:t>98 feet in length</a:t>
            </a:r>
            <a:r>
              <a:rPr lang="en-US" sz="4800" dirty="0" smtClean="0"/>
              <a:t>.</a:t>
            </a:r>
          </a:p>
          <a:p>
            <a:r>
              <a:rPr lang="en-US" sz="3900" u="sng" dirty="0" smtClean="0">
                <a:hlinkClick r:id="rId2"/>
              </a:rPr>
              <a:t>https://www.google.com/search?q=the+largest+sea+creature+in+the+world&amp;oq=the+l</a:t>
            </a:r>
            <a:endParaRPr lang="en-US" sz="3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b="1" dirty="0" smtClean="0">
                <a:solidFill>
                  <a:srgbClr val="FF0000"/>
                </a:solidFill>
                <a:latin typeface="Arial Unicode MS" pitchFamily="34" charset="-128"/>
                <a:ea typeface="Arial Unicode MS" pitchFamily="34" charset="-128"/>
                <a:cs typeface="Arial Unicode MS" pitchFamily="34" charset="-128"/>
              </a:rPr>
              <a:t>LA </a:t>
            </a:r>
            <a:r>
              <a:rPr lang="fr-FR" b="1" dirty="0" smtClean="0">
                <a:solidFill>
                  <a:srgbClr val="FF0000"/>
                </a:solidFill>
                <a:latin typeface="Arial Unicode MS" pitchFamily="34" charset="-128"/>
                <a:ea typeface="Arial Unicode MS" pitchFamily="34" charset="-128"/>
                <a:cs typeface="Arial Unicode MS" pitchFamily="34" charset="-128"/>
              </a:rPr>
              <a:t>CREATION DE L’HOMME</a:t>
            </a:r>
            <a:endParaRPr lang="en-US" b="1" dirty="0" smtClean="0">
              <a:solidFill>
                <a:srgbClr val="FF0000"/>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26 ¶ Puis Dieu dit: Faisons l'homme à notre image, selon notre ressemblance, et qu'il domine sur les poissons de la mer, sur les oiseaux du ciel, sur le bétail, sur toute la terre, et sur tous les reptiles qui rampent sur la terre.</a:t>
            </a:r>
            <a:endParaRPr lang="en-US" b="1" dirty="0" smtClean="0">
              <a:latin typeface="Arial Unicode MS" pitchFamily="34" charset="-128"/>
              <a:ea typeface="Arial Unicode MS" pitchFamily="34" charset="-128"/>
              <a:cs typeface="Arial Unicode MS" pitchFamily="34" charset="-128"/>
            </a:endParaRPr>
          </a:p>
          <a:p>
            <a:pPr algn="just"/>
            <a:r>
              <a:rPr lang="fr-FR" b="1" dirty="0" smtClean="0">
                <a:solidFill>
                  <a:srgbClr val="FF0000"/>
                </a:solidFill>
                <a:latin typeface="Arial Unicode MS" pitchFamily="34" charset="-128"/>
                <a:ea typeface="Arial Unicode MS" pitchFamily="34" charset="-128"/>
                <a:cs typeface="Arial Unicode MS" pitchFamily="34" charset="-128"/>
              </a:rPr>
              <a:t> 27 Dieu créa l'homme à son image, il le créa à l'image de Dieu, il créa l'homme et la femme.</a:t>
            </a:r>
            <a:endParaRPr lang="en-US" b="1" dirty="0" smtClean="0">
              <a:solidFill>
                <a:srgbClr val="FF0000"/>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28 Dieu les bénit, et Dieu leur dit: Soyez féconds, multipliez, remplissez la terre, et l'assujettissez; et dominez sur les poissons de la mer, sur les oiseaux du ciel, et sur tout animal qui se meut sur la terre</a:t>
            </a:r>
            <a:r>
              <a:rPr lang="fr-FR" b="1" dirty="0" smtClean="0">
                <a:latin typeface="Arial Unicode MS" pitchFamily="34" charset="-128"/>
                <a:ea typeface="Arial Unicode MS" pitchFamily="34" charset="-128"/>
                <a:cs typeface="Arial Unicode MS" pitchFamily="34" charset="-128"/>
              </a:rPr>
              <a:t>.</a:t>
            </a:r>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b="1" dirty="0" smtClean="0">
                <a:latin typeface="Arial Unicode MS" pitchFamily="34" charset="-128"/>
                <a:ea typeface="Arial Unicode MS" pitchFamily="34" charset="-128"/>
                <a:cs typeface="Arial Unicode MS" pitchFamily="34" charset="-128"/>
              </a:rPr>
              <a:t>La </a:t>
            </a:r>
            <a:r>
              <a:rPr lang="fr-FR" b="1" dirty="0" smtClean="0">
                <a:latin typeface="Arial Unicode MS" pitchFamily="34" charset="-128"/>
                <a:ea typeface="Arial Unicode MS" pitchFamily="34" charset="-128"/>
                <a:cs typeface="Arial Unicode MS" pitchFamily="34" charset="-128"/>
              </a:rPr>
              <a:t>formation de l’homme était la couronne de la création du monde physique.</a:t>
            </a:r>
            <a:endParaRPr lang="en-US" b="1" dirty="0" smtClean="0">
              <a:latin typeface="Arial Unicode MS" pitchFamily="34" charset="-128"/>
              <a:ea typeface="Arial Unicode MS" pitchFamily="34" charset="-128"/>
              <a:cs typeface="Arial Unicode MS" pitchFamily="34" charset="-128"/>
            </a:endParaRPr>
          </a:p>
          <a:p>
            <a:pPr lvl="0" algn="just"/>
            <a:r>
              <a:rPr lang="fr-FR" b="1" dirty="0" smtClean="0">
                <a:solidFill>
                  <a:srgbClr val="0033CC"/>
                </a:solidFill>
                <a:latin typeface="Arial Unicode MS" pitchFamily="34" charset="-128"/>
                <a:ea typeface="Arial Unicode MS" pitchFamily="34" charset="-128"/>
                <a:cs typeface="Arial Unicode MS" pitchFamily="34" charset="-128"/>
              </a:rPr>
              <a:t>Dieu avait à l’idée de créer un être qui aurait le pouvoir pour infiltrer et le monde spirituel et le monde physique.</a:t>
            </a:r>
            <a:endParaRPr lang="en-US"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b="1" dirty="0" smtClean="0">
                <a:latin typeface="Arial Unicode MS" pitchFamily="34" charset="-128"/>
                <a:ea typeface="Arial Unicode MS" pitchFamily="34" charset="-128"/>
                <a:cs typeface="Arial Unicode MS" pitchFamily="34" charset="-128"/>
              </a:rPr>
              <a:t>Le coté divin de l’homme avait pour but de lui permettre à partager certaines des attributs de Dieu comme :</a:t>
            </a:r>
            <a:endParaRPr lang="en-US" b="1" dirty="0" smtClean="0">
              <a:latin typeface="Arial Unicode MS" pitchFamily="34" charset="-128"/>
              <a:ea typeface="Arial Unicode MS" pitchFamily="34" charset="-128"/>
              <a:cs typeface="Arial Unicode MS" pitchFamily="34" charset="-128"/>
            </a:endParaRPr>
          </a:p>
          <a:p>
            <a:pPr lvl="1" algn="just"/>
            <a:r>
              <a:rPr lang="fr-FR" sz="3600" b="1" dirty="0" smtClean="0">
                <a:solidFill>
                  <a:srgbClr val="0033CC"/>
                </a:solidFill>
                <a:latin typeface="Arial Unicode MS" pitchFamily="34" charset="-128"/>
                <a:ea typeface="Arial Unicode MS" pitchFamily="34" charset="-128"/>
                <a:cs typeface="Arial Unicode MS" pitchFamily="34" charset="-128"/>
              </a:rPr>
              <a:t>La </a:t>
            </a:r>
            <a:r>
              <a:rPr lang="fr-FR" sz="3600" b="1" dirty="0" smtClean="0">
                <a:solidFill>
                  <a:srgbClr val="0033CC"/>
                </a:solidFill>
                <a:latin typeface="Arial Unicode MS" pitchFamily="34" charset="-128"/>
                <a:ea typeface="Arial Unicode MS" pitchFamily="34" charset="-128"/>
                <a:cs typeface="Arial Unicode MS" pitchFamily="34" charset="-128"/>
              </a:rPr>
              <a:t>raison</a:t>
            </a:r>
            <a:r>
              <a:rPr lang="en-US" sz="3600" b="1" dirty="0" smtClean="0">
                <a:solidFill>
                  <a:srgbClr val="0033CC"/>
                </a:solidFill>
                <a:latin typeface="Arial Unicode MS" pitchFamily="34" charset="-128"/>
                <a:ea typeface="Arial Unicode MS" pitchFamily="34" charset="-128"/>
                <a:cs typeface="Arial Unicode MS" pitchFamily="34" charset="-128"/>
              </a:rPr>
              <a:t>	</a:t>
            </a:r>
            <a:r>
              <a:rPr lang="en-US" sz="3600" b="1" dirty="0" smtClean="0">
                <a:solidFill>
                  <a:srgbClr val="0033CC"/>
                </a:solidFill>
                <a:latin typeface="Arial Unicode MS" pitchFamily="34" charset="-128"/>
                <a:ea typeface="Arial Unicode MS" pitchFamily="34" charset="-128"/>
                <a:cs typeface="Arial Unicode MS" pitchFamily="34" charset="-128"/>
              </a:rPr>
              <a:t>	</a:t>
            </a:r>
            <a:r>
              <a:rPr lang="fr-FR" sz="3600" b="1" dirty="0" smtClean="0">
                <a:solidFill>
                  <a:srgbClr val="0033CC"/>
                </a:solidFill>
                <a:latin typeface="Arial Unicode MS" pitchFamily="34" charset="-128"/>
                <a:ea typeface="Arial Unicode MS" pitchFamily="34" charset="-128"/>
                <a:cs typeface="Arial Unicode MS" pitchFamily="34" charset="-128"/>
              </a:rPr>
              <a:t>L’intellect	La volonté </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33CC"/>
                </a:solidFill>
                <a:latin typeface="Arial Unicode MS" pitchFamily="34" charset="-128"/>
                <a:ea typeface="Arial Unicode MS" pitchFamily="34" charset="-128"/>
                <a:cs typeface="Arial Unicode MS" pitchFamily="34" charset="-128"/>
              </a:rPr>
              <a:t>La </a:t>
            </a:r>
            <a:r>
              <a:rPr lang="fr-FR" sz="3600" b="1" dirty="0" smtClean="0">
                <a:solidFill>
                  <a:srgbClr val="0033CC"/>
                </a:solidFill>
                <a:latin typeface="Arial Unicode MS" pitchFamily="34" charset="-128"/>
                <a:ea typeface="Arial Unicode MS" pitchFamily="34" charset="-128"/>
                <a:cs typeface="Arial Unicode MS" pitchFamily="34" charset="-128"/>
              </a:rPr>
              <a:t>créativité</a:t>
            </a:r>
            <a:r>
              <a:rPr lang="en-US" sz="3600" b="1" dirty="0" smtClean="0">
                <a:solidFill>
                  <a:srgbClr val="0033CC"/>
                </a:solidFill>
                <a:latin typeface="Arial Unicode MS" pitchFamily="34" charset="-128"/>
                <a:ea typeface="Arial Unicode MS" pitchFamily="34" charset="-128"/>
                <a:cs typeface="Arial Unicode MS" pitchFamily="34" charset="-128"/>
              </a:rPr>
              <a:t> 	</a:t>
            </a:r>
            <a:r>
              <a:rPr lang="fr-FR" sz="3600" b="1" dirty="0" smtClean="0">
                <a:solidFill>
                  <a:srgbClr val="0033CC"/>
                </a:solidFill>
                <a:latin typeface="Arial Unicode MS" pitchFamily="34" charset="-128"/>
                <a:ea typeface="Arial Unicode MS" pitchFamily="34" charset="-128"/>
                <a:cs typeface="Arial Unicode MS" pitchFamily="34" charset="-128"/>
              </a:rPr>
              <a:t>L’amour</a:t>
            </a:r>
            <a:r>
              <a:rPr lang="en-US" sz="3600" b="1" dirty="0" smtClean="0">
                <a:solidFill>
                  <a:srgbClr val="0033CC"/>
                </a:solidFill>
                <a:latin typeface="Arial Unicode MS" pitchFamily="34" charset="-128"/>
                <a:ea typeface="Arial Unicode MS" pitchFamily="34" charset="-128"/>
                <a:cs typeface="Arial Unicode MS" pitchFamily="34" charset="-128"/>
              </a:rPr>
              <a:t> </a:t>
            </a:r>
          </a:p>
          <a:p>
            <a:pPr lvl="1" algn="just"/>
            <a:r>
              <a:rPr lang="fr-FR" sz="3600" b="1" dirty="0" smtClean="0">
                <a:solidFill>
                  <a:srgbClr val="0033CC"/>
                </a:solidFill>
                <a:latin typeface="Arial Unicode MS" pitchFamily="34" charset="-128"/>
                <a:ea typeface="Arial Unicode MS" pitchFamily="34" charset="-128"/>
                <a:cs typeface="Arial Unicode MS" pitchFamily="34" charset="-128"/>
              </a:rPr>
              <a:t>La justice</a:t>
            </a:r>
            <a:r>
              <a:rPr lang="en-US" sz="3600" b="1" dirty="0" smtClean="0">
                <a:solidFill>
                  <a:srgbClr val="0033CC"/>
                </a:solidFill>
                <a:latin typeface="Arial Unicode MS" pitchFamily="34" charset="-128"/>
                <a:ea typeface="Arial Unicode MS" pitchFamily="34" charset="-128"/>
                <a:cs typeface="Arial Unicode MS" pitchFamily="34" charset="-128"/>
              </a:rPr>
              <a:t> </a:t>
            </a:r>
            <a:r>
              <a:rPr lang="en-US" sz="3600" b="1" dirty="0" smtClean="0">
                <a:solidFill>
                  <a:srgbClr val="0033CC"/>
                </a:solidFill>
                <a:latin typeface="Arial Unicode MS" pitchFamily="34" charset="-128"/>
                <a:ea typeface="Arial Unicode MS" pitchFamily="34" charset="-128"/>
                <a:cs typeface="Arial Unicode MS" pitchFamily="34" charset="-128"/>
              </a:rPr>
              <a:t>	</a:t>
            </a:r>
            <a:r>
              <a:rPr lang="fr-FR" sz="3600" b="1" dirty="0" smtClean="0">
                <a:solidFill>
                  <a:srgbClr val="0033CC"/>
                </a:solidFill>
                <a:latin typeface="Arial Unicode MS" pitchFamily="34" charset="-128"/>
                <a:ea typeface="Arial Unicode MS" pitchFamily="34" charset="-128"/>
                <a:cs typeface="Arial Unicode MS" pitchFamily="34" charset="-128"/>
              </a:rPr>
              <a:t>La </a:t>
            </a:r>
            <a:r>
              <a:rPr lang="fr-FR" sz="3600" b="1" dirty="0" smtClean="0">
                <a:solidFill>
                  <a:srgbClr val="0033CC"/>
                </a:solidFill>
                <a:latin typeface="Arial Unicode MS" pitchFamily="34" charset="-128"/>
                <a:ea typeface="Arial Unicode MS" pitchFamily="34" charset="-128"/>
                <a:cs typeface="Arial Unicode MS" pitchFamily="34" charset="-128"/>
              </a:rPr>
              <a:t>bonté</a:t>
            </a:r>
            <a:r>
              <a:rPr lang="fr-FR" sz="3600" b="1" dirty="0" smtClean="0">
                <a:solidFill>
                  <a:srgbClr val="0033CC"/>
                </a:solidFill>
                <a:latin typeface="Arial Unicode MS" pitchFamily="34" charset="-128"/>
                <a:ea typeface="Arial Unicode MS" pitchFamily="34" charset="-128"/>
                <a:cs typeface="Arial Unicode MS" pitchFamily="34" charset="-128"/>
              </a:rPr>
              <a:t>.</a:t>
            </a:r>
            <a:endParaRPr lang="en-US" sz="36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L’homme </a:t>
            </a:r>
            <a:r>
              <a:rPr lang="fr-FR" sz="4000" b="1" dirty="0" smtClean="0">
                <a:latin typeface="Arial Unicode MS" pitchFamily="34" charset="-128"/>
                <a:ea typeface="Arial Unicode MS" pitchFamily="34" charset="-128"/>
                <a:cs typeface="Arial Unicode MS" pitchFamily="34" charset="-128"/>
              </a:rPr>
              <a:t>était placé comme intendant de la terre.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Le monde végétal et animal est assujettit à l’homme.</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L’homme se différer des animaux par l’esprit de Dieu qui est implanté en lui.</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L’homme est une tripartie ayant un esprit, une âme, et un corps.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Les animaux ne possèdent que le corps et l’âme.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3800" b="1" dirty="0" smtClean="0">
                <a:latin typeface="Arial Unicode MS" pitchFamily="34" charset="-128"/>
                <a:ea typeface="Arial Unicode MS" pitchFamily="34" charset="-128"/>
                <a:cs typeface="Arial Unicode MS" pitchFamily="34" charset="-128"/>
              </a:rPr>
              <a:t>Quoique </a:t>
            </a:r>
            <a:r>
              <a:rPr lang="fr-FR" sz="3800" b="1" dirty="0" smtClean="0">
                <a:latin typeface="Arial Unicode MS" pitchFamily="34" charset="-128"/>
                <a:ea typeface="Arial Unicode MS" pitchFamily="34" charset="-128"/>
                <a:cs typeface="Arial Unicode MS" pitchFamily="34" charset="-128"/>
              </a:rPr>
              <a:t>toute la race humaine soit issue d’un seul sang, Dieu a aussi prévu de la variété dans la race humaine. </a:t>
            </a:r>
            <a:endParaRPr lang="en-US" sz="3800" b="1" dirty="0" smtClean="0">
              <a:latin typeface="Arial Unicode MS" pitchFamily="34" charset="-128"/>
              <a:ea typeface="Arial Unicode MS" pitchFamily="34" charset="-128"/>
              <a:cs typeface="Arial Unicode MS" pitchFamily="34" charset="-128"/>
            </a:endParaRPr>
          </a:p>
          <a:p>
            <a:pPr lvl="0" algn="just"/>
            <a:r>
              <a:rPr lang="fr-FR" sz="3800" b="1" dirty="0" smtClean="0">
                <a:solidFill>
                  <a:srgbClr val="0033CC"/>
                </a:solidFill>
                <a:latin typeface="Arial Unicode MS" pitchFamily="34" charset="-128"/>
                <a:ea typeface="Arial Unicode MS" pitchFamily="34" charset="-128"/>
                <a:cs typeface="Arial Unicode MS" pitchFamily="34" charset="-128"/>
              </a:rPr>
              <a:t>Tous les hommes de ne se ressemblent pas textuellement ou proportionnellement en grosseur selon la prescience de Dieu.</a:t>
            </a:r>
            <a:endParaRPr lang="en-US" sz="38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3800" b="1" dirty="0" smtClean="0">
                <a:latin typeface="Arial Unicode MS" pitchFamily="34" charset="-128"/>
                <a:ea typeface="Arial Unicode MS" pitchFamily="34" charset="-128"/>
                <a:cs typeface="Arial Unicode MS" pitchFamily="34" charset="-128"/>
              </a:rPr>
              <a:t>La création entière a été programmée par Dieu pour que chaque être fonctionne dans son sphère d’activité. </a:t>
            </a:r>
            <a:endParaRPr lang="en-US" sz="3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txBody>
          <a:bodyPr>
            <a:normAutofit/>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LES EFFETS </a:t>
            </a:r>
            <a:r>
              <a:rPr lang="fr-FR" sz="4000" b="1" dirty="0" smtClean="0">
                <a:solidFill>
                  <a:schemeClr val="bg1"/>
                </a:solidFill>
                <a:latin typeface="Arial Unicode MS" pitchFamily="34" charset="-128"/>
                <a:ea typeface="Arial Unicode MS" pitchFamily="34" charset="-128"/>
                <a:cs typeface="Arial Unicode MS" pitchFamily="34" charset="-128"/>
              </a:rPr>
              <a:t>DE LA CHUTE </a:t>
            </a:r>
            <a:r>
              <a:rPr lang="fr-FR" sz="4000" b="1" dirty="0" smtClean="0">
                <a:solidFill>
                  <a:schemeClr val="bg1"/>
                </a:solidFill>
                <a:latin typeface="Arial Unicode MS" pitchFamily="34" charset="-128"/>
                <a:ea typeface="Arial Unicode MS" pitchFamily="34" charset="-128"/>
                <a:cs typeface="Arial Unicode MS" pitchFamily="34" charset="-128"/>
              </a:rPr>
              <a:t>DANS LA CREATION</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Les moustiques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pestes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Les </a:t>
            </a:r>
            <a:r>
              <a:rPr lang="fr-FR" sz="4000" b="1" dirty="0" smtClean="0">
                <a:latin typeface="Arial Unicode MS" pitchFamily="34" charset="-128"/>
                <a:ea typeface="Arial Unicode MS" pitchFamily="34" charset="-128"/>
                <a:cs typeface="Arial Unicode MS" pitchFamily="34" charset="-128"/>
              </a:rPr>
              <a:t>ronces, les maladies</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tempêtes, les famines, etc.</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Quand la création devint maudite tout a </a:t>
            </a:r>
            <a:r>
              <a:rPr lang="fr-FR" sz="4000" b="1" dirty="0" smtClean="0">
                <a:latin typeface="Arial Unicode MS" pitchFamily="34" charset="-128"/>
                <a:ea typeface="Arial Unicode MS" pitchFamily="34" charset="-128"/>
                <a:cs typeface="Arial Unicode MS" pitchFamily="34" charset="-128"/>
              </a:rPr>
              <a:t>changé </a:t>
            </a:r>
            <a:r>
              <a:rPr lang="fr-FR" sz="4000" b="1" dirty="0" smtClean="0">
                <a:latin typeface="Arial Unicode MS" pitchFamily="34" charset="-128"/>
                <a:ea typeface="Arial Unicode MS" pitchFamily="34" charset="-128"/>
                <a:cs typeface="Arial Unicode MS" pitchFamily="34" charset="-128"/>
              </a:rPr>
              <a:t>et les êtres ne respectent plus leurs bornes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txBody>
          <a:bodyPr>
            <a:normAutofit fontScale="85000" lnSpcReduction="10000"/>
          </a:bodyPr>
          <a:lstStyle/>
          <a:p>
            <a:pPr algn="just"/>
            <a:r>
              <a:rPr lang="fr-FR" sz="4000" b="1" dirty="0" err="1" smtClean="0">
                <a:solidFill>
                  <a:schemeClr val="bg1"/>
                </a:solidFill>
                <a:latin typeface="Arial Unicode MS" pitchFamily="34" charset="-128"/>
                <a:ea typeface="Arial Unicode MS" pitchFamily="34" charset="-128"/>
                <a:cs typeface="Arial Unicode MS" pitchFamily="34" charset="-128"/>
              </a:rPr>
              <a:t>Ro</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8:19 Aussi la création attend-elle avec un ardent désir la révélation des fils de Dieu.</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20 Car la création a été soumise à la vanité, -non de son gré, mais à cause de celui qui l'y a soumise, (8:21) avec l'espérance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21 qu'elle aussi sera affranchie de la servitude de la corruption, pour avoir part à la liberté de la gloire des enfants de Dieu.</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22 Or, nous savons que, jusqu'à ce jour, la création tout entière soupire et souffre les douleurs de l'enfantement.</a:t>
            </a:r>
            <a:endParaRPr lang="en-US" sz="4000" b="1" dirty="0" smtClean="0">
              <a:latin typeface="Arial Unicode MS" pitchFamily="34" charset="-128"/>
              <a:ea typeface="Arial Unicode MS" pitchFamily="34" charset="-128"/>
              <a:cs typeface="Arial Unicode MS" pitchFamily="34" charset="-128"/>
            </a:endParaRPr>
          </a:p>
          <a:p>
            <a:pPr algn="ctr"/>
            <a:r>
              <a:rPr lang="fr-FR" sz="4000" b="1" dirty="0" smtClean="0">
                <a:solidFill>
                  <a:schemeClr val="bg1"/>
                </a:solidFill>
                <a:latin typeface="Copperplate Gothic Light" pitchFamily="34" charset="0"/>
                <a:ea typeface="Arial Unicode MS" pitchFamily="34" charset="-128"/>
                <a:cs typeface="Arial Unicode MS" pitchFamily="34" charset="-128"/>
              </a:rPr>
              <a:t>C’est tout pour aujourd’hui !</a:t>
            </a:r>
            <a:endParaRPr lang="en-US" sz="4000" b="1" dirty="0">
              <a:solidFill>
                <a:schemeClr val="bg1"/>
              </a:solidFill>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fontScale="85000" lnSpcReduction="20000"/>
          </a:bodyPr>
          <a:lstStyle/>
          <a:p>
            <a:pPr marL="742950" lvl="0" indent="-742950" algn="just">
              <a:buFont typeface="+mj-lt"/>
              <a:buAutoNum type="arabicPeriod"/>
            </a:pPr>
            <a:r>
              <a:rPr lang="fr-FR" sz="4000" dirty="0" smtClean="0">
                <a:latin typeface="Arial Unicode MS" pitchFamily="34" charset="-128"/>
                <a:ea typeface="Arial Unicode MS" pitchFamily="34" charset="-128"/>
                <a:cs typeface="Arial Unicode MS" pitchFamily="34" charset="-128"/>
              </a:rPr>
              <a:t>Qui cachait son identité et devenait reine dans un pays étranger ?  </a:t>
            </a:r>
            <a:r>
              <a:rPr lang="fr-FR" sz="4000" dirty="0" smtClean="0">
                <a:solidFill>
                  <a:schemeClr val="bg1"/>
                </a:solidFill>
                <a:latin typeface="Arial Unicode MS" pitchFamily="34" charset="-128"/>
                <a:ea typeface="Arial Unicode MS" pitchFamily="34" charset="-128"/>
                <a:cs typeface="Arial Unicode MS" pitchFamily="34" charset="-128"/>
              </a:rPr>
              <a:t>ESTHER</a:t>
            </a:r>
            <a:endParaRPr lang="en-US" sz="4000" dirty="0" smtClean="0">
              <a:solidFill>
                <a:schemeClr val="bg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dirty="0" smtClean="0">
                <a:latin typeface="Arial Unicode MS" pitchFamily="34" charset="-128"/>
                <a:ea typeface="Arial Unicode MS" pitchFamily="34" charset="-128"/>
                <a:cs typeface="Arial Unicode MS" pitchFamily="34" charset="-128"/>
              </a:rPr>
              <a:t>Qui était pendu au même poteau qu’il préparait pour pendre quelqu’un d’autre ? </a:t>
            </a:r>
            <a:r>
              <a:rPr lang="fr-FR" sz="4000" dirty="0" smtClean="0">
                <a:solidFill>
                  <a:schemeClr val="bg1"/>
                </a:solidFill>
                <a:latin typeface="Arial Unicode MS" pitchFamily="34" charset="-128"/>
                <a:ea typeface="Arial Unicode MS" pitchFamily="34" charset="-128"/>
                <a:cs typeface="Arial Unicode MS" pitchFamily="34" charset="-128"/>
              </a:rPr>
              <a:t>HAMAN</a:t>
            </a:r>
            <a:endParaRPr lang="en-US" sz="4000" dirty="0" smtClean="0">
              <a:solidFill>
                <a:schemeClr val="bg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dirty="0" smtClean="0">
                <a:latin typeface="Arial Unicode MS" pitchFamily="34" charset="-128"/>
                <a:ea typeface="Arial Unicode MS" pitchFamily="34" charset="-128"/>
                <a:cs typeface="Arial Unicode MS" pitchFamily="34" charset="-128"/>
              </a:rPr>
              <a:t>Citez les noms des deux frères : l’un aimait la chasse et l’autre la cuisine. </a:t>
            </a:r>
            <a:r>
              <a:rPr lang="fr-FR" sz="4000" dirty="0" smtClean="0">
                <a:solidFill>
                  <a:schemeClr val="bg1"/>
                </a:solidFill>
                <a:latin typeface="Arial Unicode MS" pitchFamily="34" charset="-128"/>
                <a:ea typeface="Arial Unicode MS" pitchFamily="34" charset="-128"/>
                <a:cs typeface="Arial Unicode MS" pitchFamily="34" charset="-128"/>
              </a:rPr>
              <a:t>ESAÜ ET JACOB</a:t>
            </a:r>
            <a:endParaRPr lang="en-US" sz="4000" dirty="0" smtClean="0">
              <a:solidFill>
                <a:schemeClr val="bg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dirty="0" smtClean="0">
                <a:latin typeface="Arial Unicode MS" pitchFamily="34" charset="-128"/>
                <a:ea typeface="Arial Unicode MS" pitchFamily="34" charset="-128"/>
                <a:cs typeface="Arial Unicode MS" pitchFamily="34" charset="-128"/>
              </a:rPr>
              <a:t>Pourquoi Jacob était surpris et mécontent au lendemain de son mariage ? </a:t>
            </a:r>
            <a:r>
              <a:rPr lang="fr-FR" sz="4000" dirty="0" smtClean="0">
                <a:solidFill>
                  <a:schemeClr val="bg1"/>
                </a:solidFill>
                <a:latin typeface="Arial Unicode MS" pitchFamily="34" charset="-128"/>
                <a:ea typeface="Arial Unicode MS" pitchFamily="34" charset="-128"/>
                <a:cs typeface="Arial Unicode MS" pitchFamily="34" charset="-128"/>
              </a:rPr>
              <a:t>Il s’attendait à Rachel</a:t>
            </a:r>
            <a:endParaRPr lang="en-US" sz="4000" dirty="0" smtClean="0">
              <a:solidFill>
                <a:schemeClr val="bg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dirty="0" smtClean="0">
                <a:latin typeface="Arial Unicode MS" pitchFamily="34" charset="-128"/>
                <a:ea typeface="Arial Unicode MS" pitchFamily="34" charset="-128"/>
                <a:cs typeface="Arial Unicode MS" pitchFamily="34" charset="-128"/>
              </a:rPr>
              <a:t>Quel juge en Israël tua plus de personnes au jour de sa mort que pendant le cours de sa vie entière ? </a:t>
            </a:r>
            <a:r>
              <a:rPr lang="fr-FR" sz="4000" dirty="0" smtClean="0">
                <a:solidFill>
                  <a:schemeClr val="bg1"/>
                </a:solidFill>
                <a:latin typeface="Arial Unicode MS" pitchFamily="34" charset="-128"/>
                <a:ea typeface="Arial Unicode MS" pitchFamily="34" charset="-128"/>
                <a:cs typeface="Arial Unicode MS" pitchFamily="34" charset="-128"/>
              </a:rPr>
              <a:t>SAMSON</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endParaRPr lang="en-US"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txBody>
          <a:bodyPr>
            <a:normAutofit fontScale="77500" lnSpcReduction="20000"/>
          </a:bodyPr>
          <a:lstStyle/>
          <a:p>
            <a:pPr lvl="0" algn="just">
              <a:buNone/>
            </a:pPr>
            <a:r>
              <a:rPr lang="fr-FR" sz="4000" dirty="0" smtClean="0">
                <a:latin typeface="Arial Unicode MS" pitchFamily="34" charset="-128"/>
                <a:ea typeface="Arial Unicode MS" pitchFamily="34" charset="-128"/>
                <a:cs typeface="Arial Unicode MS" pitchFamily="34" charset="-128"/>
              </a:rPr>
              <a:t>6- Citez </a:t>
            </a:r>
            <a:r>
              <a:rPr lang="fr-FR" sz="4000" dirty="0" smtClean="0">
                <a:latin typeface="Arial Unicode MS" pitchFamily="34" charset="-128"/>
                <a:ea typeface="Arial Unicode MS" pitchFamily="34" charset="-128"/>
                <a:cs typeface="Arial Unicode MS" pitchFamily="34" charset="-128"/>
              </a:rPr>
              <a:t>le nom du gouverneur qui était responsable de la reconstruction de la muraille de Jérusalem en 52 Jours. </a:t>
            </a:r>
            <a:r>
              <a:rPr lang="fr-FR" sz="4000" dirty="0" smtClean="0">
                <a:solidFill>
                  <a:schemeClr val="bg1"/>
                </a:solidFill>
                <a:latin typeface="Arial Unicode MS" pitchFamily="34" charset="-128"/>
                <a:ea typeface="Arial Unicode MS" pitchFamily="34" charset="-128"/>
                <a:cs typeface="Arial Unicode MS" pitchFamily="34" charset="-128"/>
              </a:rPr>
              <a:t>NEHEMIE</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dirty="0" smtClean="0">
                <a:latin typeface="Arial Unicode MS" pitchFamily="34" charset="-128"/>
                <a:ea typeface="Arial Unicode MS" pitchFamily="34" charset="-128"/>
                <a:cs typeface="Arial Unicode MS" pitchFamily="34" charset="-128"/>
              </a:rPr>
              <a:t>7- Quelle </a:t>
            </a:r>
            <a:r>
              <a:rPr lang="fr-FR" sz="4000" dirty="0" smtClean="0">
                <a:latin typeface="Arial Unicode MS" pitchFamily="34" charset="-128"/>
                <a:ea typeface="Arial Unicode MS" pitchFamily="34" charset="-128"/>
                <a:cs typeface="Arial Unicode MS" pitchFamily="34" charset="-128"/>
              </a:rPr>
              <a:t>mère de la Bible s’éloignait afin de ne pas voir son fils au trépas ?</a:t>
            </a:r>
            <a:r>
              <a:rPr lang="fr-FR" sz="4000" dirty="0" smtClean="0">
                <a:solidFill>
                  <a:schemeClr val="bg1"/>
                </a:solidFill>
                <a:latin typeface="Arial Unicode MS" pitchFamily="34" charset="-128"/>
                <a:ea typeface="Arial Unicode MS" pitchFamily="34" charset="-128"/>
                <a:cs typeface="Arial Unicode MS" pitchFamily="34" charset="-128"/>
              </a:rPr>
              <a:t> HAGGAR</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dirty="0" smtClean="0">
                <a:latin typeface="Arial Unicode MS" pitchFamily="34" charset="-128"/>
                <a:ea typeface="Arial Unicode MS" pitchFamily="34" charset="-128"/>
                <a:cs typeface="Arial Unicode MS" pitchFamily="34" charset="-128"/>
              </a:rPr>
              <a:t>8- Quelle </a:t>
            </a:r>
            <a:r>
              <a:rPr lang="fr-FR" sz="4000" dirty="0" smtClean="0">
                <a:latin typeface="Arial Unicode MS" pitchFamily="34" charset="-128"/>
                <a:ea typeface="Arial Unicode MS" pitchFamily="34" charset="-128"/>
                <a:cs typeface="Arial Unicode MS" pitchFamily="34" charset="-128"/>
              </a:rPr>
              <a:t>mère de la Bible alla chercher le prophète Elisée pour ressusciter son fils ? </a:t>
            </a:r>
            <a:r>
              <a:rPr lang="fr-FR" sz="4000" dirty="0" smtClean="0">
                <a:solidFill>
                  <a:schemeClr val="bg1"/>
                </a:solidFill>
                <a:latin typeface="Arial Unicode MS" pitchFamily="34" charset="-128"/>
                <a:ea typeface="Arial Unicode MS" pitchFamily="34" charset="-128"/>
                <a:cs typeface="Arial Unicode MS" pitchFamily="34" charset="-128"/>
              </a:rPr>
              <a:t>LA SUNAMITE</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dirty="0" smtClean="0">
                <a:latin typeface="Arial Unicode MS" pitchFamily="34" charset="-128"/>
                <a:ea typeface="Arial Unicode MS" pitchFamily="34" charset="-128"/>
                <a:cs typeface="Arial Unicode MS" pitchFamily="34" charset="-128"/>
              </a:rPr>
              <a:t>9- Quelle </a:t>
            </a:r>
            <a:r>
              <a:rPr lang="fr-FR" sz="4000" dirty="0" smtClean="0">
                <a:latin typeface="Arial Unicode MS" pitchFamily="34" charset="-128"/>
                <a:ea typeface="Arial Unicode MS" pitchFamily="34" charset="-128"/>
                <a:cs typeface="Arial Unicode MS" pitchFamily="34" charset="-128"/>
              </a:rPr>
              <a:t>mère de la Bible lamentait devant Dieu pour un fils juste afin de relever sa honte et promettait que l’enfant serait toute sa vie consacré au service de l’Eternel ? </a:t>
            </a:r>
            <a:r>
              <a:rPr lang="fr-FR" sz="4000" dirty="0" smtClean="0">
                <a:solidFill>
                  <a:schemeClr val="bg1"/>
                </a:solidFill>
                <a:latin typeface="Arial Unicode MS" pitchFamily="34" charset="-128"/>
                <a:ea typeface="Arial Unicode MS" pitchFamily="34" charset="-128"/>
                <a:cs typeface="Arial Unicode MS" pitchFamily="34" charset="-128"/>
              </a:rPr>
              <a:t>ANNE</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dirty="0" smtClean="0">
                <a:latin typeface="Arial Unicode MS" pitchFamily="34" charset="-128"/>
                <a:ea typeface="Arial Unicode MS" pitchFamily="34" charset="-128"/>
                <a:cs typeface="Arial Unicode MS" pitchFamily="34" charset="-128"/>
              </a:rPr>
              <a:t>10- Comment </a:t>
            </a:r>
            <a:r>
              <a:rPr lang="fr-FR" sz="4000" dirty="0" smtClean="0">
                <a:latin typeface="Arial Unicode MS" pitchFamily="34" charset="-128"/>
                <a:ea typeface="Arial Unicode MS" pitchFamily="34" charset="-128"/>
                <a:cs typeface="Arial Unicode MS" pitchFamily="34" charset="-128"/>
              </a:rPr>
              <a:t>Joseph et Marie se trouvèrent-ils à Bethlehem lors de la naissance de Jésus ? </a:t>
            </a:r>
            <a:r>
              <a:rPr lang="fr-FR" sz="4000" dirty="0" smtClean="0">
                <a:solidFill>
                  <a:schemeClr val="bg1"/>
                </a:solidFill>
                <a:latin typeface="Arial Unicode MS" pitchFamily="34" charset="-128"/>
                <a:ea typeface="Arial Unicode MS" pitchFamily="34" charset="-128"/>
                <a:cs typeface="Arial Unicode MS" pitchFamily="34" charset="-128"/>
              </a:rPr>
              <a:t>RECENSEMENT</a:t>
            </a:r>
            <a:endParaRPr lang="en-US" sz="40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a:t>
            </a:r>
            <a:r>
              <a:rPr lang="en-US" sz="3600" b="1" dirty="0" smtClean="0">
                <a:solidFill>
                  <a:srgbClr val="FF0000"/>
                </a:solidFill>
              </a:rPr>
              <a:t>6502</a:t>
            </a:r>
            <a:endParaRPr lang="en-US" sz="3600" b="1" dirty="0" smtClean="0">
              <a:solidFill>
                <a:srgbClr val="FF0000"/>
              </a:solidFill>
            </a:endParaRP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000" b="1" dirty="0" smtClean="0"/>
              <a:t>3:00-4:30 PM-----GAITE ENFANTINE  (</a:t>
            </a:r>
            <a:r>
              <a:rPr lang="en-US" sz="3000" b="1" u="sng" dirty="0" smtClean="0">
                <a:solidFill>
                  <a:srgbClr val="0000CC"/>
                </a:solidFill>
              </a:rPr>
              <a:t>IN CHURCH/ zoom</a:t>
            </a:r>
            <a:r>
              <a:rPr lang="en-US" sz="30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endParaRPr lang="en-US" sz="3600" b="1"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617</TotalTime>
  <Words>1491</Words>
  <Application>Microsoft Office PowerPoint</Application>
  <PresentationFormat>On-screen Show (4:3)</PresentationFormat>
  <Paragraphs>131</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CHRIST THE ROCK CONGREGATION PRÉSENTE ÉTUDIONS LA BIBLE </vt:lpstr>
      <vt:lpstr>VERSET DU JOUR</vt:lpstr>
      <vt:lpstr>PRIERE</vt:lpstr>
      <vt:lpstr>Slide 4</vt:lpstr>
      <vt:lpstr>Slide 5</vt:lpstr>
      <vt:lpstr>Slide 6</vt:lpstr>
      <vt:lpstr>ETUDE BIBLIQUE SESSION 7 PAR PASTEUR MARC SIMÉON LE JOURS DE LA CREATION (Cinquième et sixième jour de la Création)</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VISITORS WELCOME</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30</cp:revision>
  <dcterms:created xsi:type="dcterms:W3CDTF">2022-04-13T13:36:19Z</dcterms:created>
  <dcterms:modified xsi:type="dcterms:W3CDTF">2022-05-10T15:59:12Z</dcterms:modified>
</cp:coreProperties>
</file>