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04" r:id="rId2"/>
    <p:sldId id="307" r:id="rId3"/>
    <p:sldId id="308" r:id="rId4"/>
    <p:sldId id="309" r:id="rId5"/>
    <p:sldId id="368" r:id="rId6"/>
    <p:sldId id="305" r:id="rId7"/>
    <p:sldId id="272" r:id="rId8"/>
    <p:sldId id="373" r:id="rId9"/>
    <p:sldId id="374" r:id="rId10"/>
    <p:sldId id="375" r:id="rId11"/>
    <p:sldId id="376" r:id="rId12"/>
    <p:sldId id="371" r:id="rId13"/>
    <p:sldId id="372" r:id="rId14"/>
    <p:sldId id="331" r:id="rId15"/>
    <p:sldId id="377" r:id="rId16"/>
    <p:sldId id="378" r:id="rId17"/>
    <p:sldId id="328" r:id="rId18"/>
    <p:sldId id="379" r:id="rId19"/>
    <p:sldId id="380" r:id="rId20"/>
    <p:sldId id="382" r:id="rId21"/>
    <p:sldId id="334" r:id="rId22"/>
    <p:sldId id="383" r:id="rId23"/>
    <p:sldId id="384" r:id="rId24"/>
    <p:sldId id="386" r:id="rId25"/>
    <p:sldId id="350" r:id="rId26"/>
    <p:sldId id="387" r:id="rId27"/>
    <p:sldId id="388" r:id="rId28"/>
    <p:sldId id="389" r:id="rId29"/>
    <p:sldId id="390" r:id="rId30"/>
    <p:sldId id="369" r:id="rId31"/>
    <p:sldId id="391" r:id="rId32"/>
    <p:sldId id="394" r:id="rId33"/>
    <p:sldId id="395" r:id="rId34"/>
    <p:sldId id="396" r:id="rId35"/>
    <p:sldId id="397" r:id="rId36"/>
    <p:sldId id="392" r:id="rId37"/>
    <p:sldId id="398" r:id="rId38"/>
    <p:sldId id="400" r:id="rId39"/>
    <p:sldId id="402" r:id="rId40"/>
    <p:sldId id="403" r:id="rId41"/>
    <p:sldId id="370" r:id="rId42"/>
    <p:sldId id="404" r:id="rId43"/>
    <p:sldId id="316" r:id="rId44"/>
    <p:sldId id="31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E522"/>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528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5/3/2022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5/3/2022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5/3/2022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oogle.com/search?q=quasar+water&amp;oq=quasar+w&amp;aqs=chrome.4.69i57j0i512l9.16286j0j15&amp;sourceid=chrome&amp;ie=UTF-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dailygeekshow.com/soleil-etoile-fait/"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p:spPr>
      </p:pic>
      <p:sp>
        <p:nvSpPr>
          <p:cNvPr id="2" name="Title 1"/>
          <p:cNvSpPr>
            <a:spLocks noGrp="1"/>
          </p:cNvSpPr>
          <p:nvPr>
            <p:ph type="ctrTitle"/>
          </p:nvPr>
        </p:nvSpPr>
        <p:spPr>
          <a:xfrm>
            <a:off x="0" y="0"/>
            <a:ext cx="9144000" cy="1981200"/>
          </a:xfrm>
          <a:blipFill>
            <a:blip r:embed="rId3"/>
            <a:tile tx="0" ty="0" sx="100000" sy="100000" flip="none" algn="tl"/>
          </a:blipFill>
        </p:spPr>
        <p:txBody>
          <a:bodyPr>
            <a:normAutofit/>
          </a:bodyPr>
          <a:lstStyle/>
          <a:p>
            <a:r>
              <a:rPr lang="en-US" sz="3600" b="1" dirty="0" smtClean="0"/>
              <a:t>CHRIST THE ROCK CONGREGATION</a:t>
            </a:r>
            <a:br>
              <a:rPr lang="en-US" sz="3600" b="1" dirty="0" smtClean="0"/>
            </a:br>
            <a:r>
              <a:rPr lang="en-US" sz="3600" b="1" dirty="0" smtClean="0"/>
              <a:t>PRÉSENTE</a:t>
            </a:r>
            <a:br>
              <a:rPr lang="en-US" sz="3600" b="1" dirty="0" smtClean="0"/>
            </a:br>
            <a:r>
              <a:rPr lang="en-US" sz="3600" b="1" dirty="0" smtClean="0"/>
              <a:t>ÉTUDIONS LA BIBLE </a:t>
            </a:r>
            <a:endParaRPr lang="en-US" sz="3600" b="1" dirty="0"/>
          </a:p>
        </p:txBody>
      </p:sp>
      <p:sp>
        <p:nvSpPr>
          <p:cNvPr id="3" name="Subtitle 2"/>
          <p:cNvSpPr>
            <a:spLocks noGrp="1"/>
          </p:cNvSpPr>
          <p:nvPr>
            <p:ph type="subTitle" idx="1"/>
          </p:nvPr>
        </p:nvSpPr>
        <p:spPr>
          <a:xfrm>
            <a:off x="0" y="3962400"/>
            <a:ext cx="9144000" cy="2438400"/>
          </a:xfrm>
          <a:solidFill>
            <a:schemeClr val="tx2">
              <a:lumMod val="50000"/>
              <a:alpha val="77000"/>
            </a:schemeClr>
          </a:solidFill>
        </p:spPr>
        <p:txBody>
          <a:bodyPr>
            <a:normAutofit/>
          </a:bodyPr>
          <a:lstStyle/>
          <a:p>
            <a:r>
              <a:rPr lang="fr-FR" b="1" dirty="0">
                <a:solidFill>
                  <a:schemeClr val="bg1"/>
                </a:solidFill>
              </a:rPr>
              <a:t>VENDREDI </a:t>
            </a:r>
            <a:r>
              <a:rPr lang="fr-FR" b="1" dirty="0" smtClean="0">
                <a:solidFill>
                  <a:schemeClr val="bg1"/>
                </a:solidFill>
              </a:rPr>
              <a:t>6 MAI</a:t>
            </a:r>
            <a:r>
              <a:rPr lang="fr-FR" b="1" dirty="0" smtClean="0">
                <a:solidFill>
                  <a:schemeClr val="bg1"/>
                </a:solidFill>
              </a:rPr>
              <a:t> </a:t>
            </a:r>
            <a:r>
              <a:rPr lang="fr-FR" b="1" dirty="0">
                <a:solidFill>
                  <a:schemeClr val="bg1"/>
                </a:solidFill>
              </a:rPr>
              <a:t>2022 </a:t>
            </a:r>
            <a:endParaRPr lang="en-US" dirty="0">
              <a:solidFill>
                <a:schemeClr val="bg1"/>
              </a:solidFill>
            </a:endParaRPr>
          </a:p>
          <a:p>
            <a:r>
              <a:rPr lang="fr-FR" b="1" dirty="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7</a:t>
            </a:r>
            <a:endParaRPr lang="en-US" b="1" dirty="0">
              <a:solidFill>
                <a:srgbClr val="92D050"/>
              </a:solidFill>
              <a:latin typeface="Copperplate Gothic Light" pitchFamily="34" charset="0"/>
            </a:endParaRPr>
          </a:p>
          <a:p>
            <a:r>
              <a:rPr lang="fr-FR" dirty="0">
                <a:solidFill>
                  <a:schemeClr val="bg1"/>
                </a:solidFill>
              </a:rPr>
              <a:t>PAR PASTEUR MARC </a:t>
            </a:r>
            <a:r>
              <a:rPr lang="fr-FR" dirty="0" smtClean="0">
                <a:solidFill>
                  <a:schemeClr val="bg1"/>
                </a:solidFill>
              </a:rPr>
              <a:t>SIMÉON</a:t>
            </a:r>
            <a:endParaRPr lang="en-US" dirty="0">
              <a:solidFill>
                <a:schemeClr val="bg1"/>
              </a:solidFill>
            </a:endParaRPr>
          </a:p>
          <a:p>
            <a:r>
              <a:rPr lang="en-US" b="1" dirty="0" smtClean="0">
                <a:solidFill>
                  <a:srgbClr val="FFFF00"/>
                </a:solidFill>
                <a:latin typeface="Arial Rounded MT Bold" pitchFamily="34" charset="0"/>
              </a:rPr>
              <a:t>3ème ET 4ème</a:t>
            </a:r>
            <a:r>
              <a:rPr lang="en-US" b="1" dirty="0" smtClean="0">
                <a:solidFill>
                  <a:srgbClr val="FFFF00"/>
                </a:solidFill>
                <a:latin typeface="Arial Rounded MT Bold" pitchFamily="34" charset="0"/>
              </a:rPr>
              <a:t> </a:t>
            </a:r>
            <a:r>
              <a:rPr lang="en-US" b="1" dirty="0" smtClean="0">
                <a:solidFill>
                  <a:srgbClr val="FFFF00"/>
                </a:solidFill>
                <a:latin typeface="Arial Rounded MT Bold" pitchFamily="34" charset="0"/>
              </a:rPr>
              <a:t>JOURS DE LA CREATION </a:t>
            </a:r>
            <a:endParaRPr lang="en-US" dirty="0">
              <a:solidFill>
                <a:schemeClr val="bg1"/>
              </a:solidFill>
              <a:latin typeface="Arial Rounded MT Bold"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r>
              <a:rPr lang="en-US" dirty="0" smtClean="0">
                <a:solidFill>
                  <a:schemeClr val="bg1"/>
                </a:solidFill>
              </a:rPr>
              <a:t>VERSET DU JOUR</a:t>
            </a:r>
            <a:endParaRPr lang="en-US" dirty="0">
              <a:solidFill>
                <a:schemeClr val="bg1"/>
              </a:solidFill>
            </a:endParaRPr>
          </a:p>
        </p:txBody>
      </p:sp>
      <p:sp>
        <p:nvSpPr>
          <p:cNvPr id="3" name="Content Placeholder 2"/>
          <p:cNvSpPr>
            <a:spLocks noGrp="1"/>
          </p:cNvSpPr>
          <p:nvPr>
            <p:ph idx="1"/>
          </p:nvPr>
        </p:nvSpPr>
        <p:spPr>
          <a:solidFill>
            <a:srgbClr val="002060"/>
          </a:solidFill>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4000" b="1" dirty="0" smtClean="0">
                <a:solidFill>
                  <a:srgbClr val="FFC000"/>
                </a:solidFill>
              </a:rPr>
              <a:t>PSAUME 8 :3-4</a:t>
            </a:r>
            <a:endParaRPr lang="en-US" sz="4000" dirty="0" smtClean="0">
              <a:solidFill>
                <a:srgbClr val="FFC000"/>
              </a:solidFill>
            </a:endParaRPr>
          </a:p>
          <a:p>
            <a:pPr algn="just"/>
            <a:r>
              <a:rPr lang="fr-FR" sz="4000" dirty="0" smtClean="0"/>
              <a:t>3 ¶ Quand je contemple les cieux, ouvrage de tes mains, La lune et les étoiles que tu as créées: 4 Qu'est-ce que l'homme, pour que tu te souviennes de lui? Et le fils de l'homme, pour que tu prennes garde à lui?</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tx2">
              <a:lumMod val="50000"/>
            </a:schemeClr>
          </a:solidFill>
        </p:spPr>
        <p:txBody>
          <a:bodyPr/>
          <a:lstStyle/>
          <a:p>
            <a:r>
              <a:rPr lang="en-US" dirty="0" smtClean="0">
                <a:solidFill>
                  <a:schemeClr val="bg1"/>
                </a:solidFill>
                <a:latin typeface="Copperplate Gothic Bold" pitchFamily="34" charset="0"/>
              </a:rPr>
              <a:t>PRIERE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a:bodyPr>
          <a:lstStyle/>
          <a:p>
            <a:r>
              <a:rPr lang="en-US" sz="5400" dirty="0" smtClean="0"/>
              <a:t>INTRODUCTION</a:t>
            </a:r>
          </a:p>
          <a:p>
            <a:pPr marL="55563" indent="-55563" algn="ctr">
              <a:buNone/>
            </a:pPr>
            <a:r>
              <a:rPr lang="fr-FR" sz="3900" b="1" dirty="0" smtClean="0">
                <a:solidFill>
                  <a:srgbClr val="FF0000"/>
                </a:solidFill>
              </a:rPr>
              <a:t>Matière du jour</a:t>
            </a:r>
          </a:p>
          <a:p>
            <a:pPr marL="55563" indent="-55563" algn="ctr">
              <a:buNone/>
            </a:pPr>
            <a:endParaRPr lang="en-US" sz="3900" b="1" dirty="0" smtClean="0">
              <a:solidFill>
                <a:srgbClr val="FF0000"/>
              </a:solidFill>
            </a:endParaRPr>
          </a:p>
          <a:p>
            <a:pPr algn="ctr">
              <a:buNone/>
            </a:pPr>
            <a:r>
              <a:rPr lang="en-US" sz="5400" b="1" dirty="0" smtClean="0">
                <a:latin typeface="Bodoni MT Condensed" pitchFamily="18" charset="0"/>
              </a:rPr>
              <a:t>3ème ET 4ème JOURS </a:t>
            </a:r>
            <a:r>
              <a:rPr lang="en-US" sz="5400" b="1" dirty="0" smtClean="0">
                <a:latin typeface="Bodoni MT Condensed" pitchFamily="18" charset="0"/>
              </a:rPr>
              <a:t>DE LA CREATION</a:t>
            </a:r>
            <a:endParaRPr lang="en-US" sz="5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lvl="0" indent="-742950" algn="just">
              <a:buFont typeface="+mj-lt"/>
              <a:buAutoNum type="arabicPeriod"/>
            </a:pPr>
            <a:r>
              <a:rPr lang="fr-FR" sz="4400" b="1" dirty="0" smtClean="0"/>
              <a:t>Combien d’enfants avait eut Job pendant toute sa vie ?</a:t>
            </a:r>
            <a:endParaRPr lang="en-US" sz="4400" b="1" dirty="0" smtClean="0"/>
          </a:p>
          <a:p>
            <a:pPr marL="742950" lvl="0" indent="-742950" algn="just">
              <a:buFont typeface="+mj-lt"/>
              <a:buAutoNum type="arabicPeriod"/>
            </a:pPr>
            <a:r>
              <a:rPr lang="fr-FR" sz="4400" b="1" dirty="0" smtClean="0"/>
              <a:t>Combien de fils et de fille (s) avait Jacob ?</a:t>
            </a:r>
            <a:endParaRPr lang="en-US" sz="4400" b="1" dirty="0" smtClean="0"/>
          </a:p>
          <a:p>
            <a:pPr marL="742950" lvl="0" indent="-742950" algn="just">
              <a:buFont typeface="+mj-lt"/>
              <a:buAutoNum type="arabicPeriod"/>
            </a:pPr>
            <a:r>
              <a:rPr lang="fr-FR" sz="4400" b="1" dirty="0" smtClean="0"/>
              <a:t>Combien de fils avait Joseph ?</a:t>
            </a:r>
            <a:endParaRPr lang="en-US" sz="4400" b="1" dirty="0" smtClean="0"/>
          </a:p>
          <a:p>
            <a:pPr marL="742950" lvl="0" indent="-742950" algn="just">
              <a:buFont typeface="+mj-lt"/>
              <a:buAutoNum type="arabicPeriod"/>
            </a:pPr>
            <a:r>
              <a:rPr lang="fr-FR" sz="4400" b="1" dirty="0" smtClean="0"/>
              <a:t>Combien de fils avait Samuel ?</a:t>
            </a:r>
            <a:endParaRPr lang="en-US" sz="4400" b="1" dirty="0" smtClean="0"/>
          </a:p>
          <a:p>
            <a:pPr marL="742950" lvl="0" indent="-742950" algn="just">
              <a:buFont typeface="+mj-lt"/>
              <a:buAutoNum type="arabicPeriod"/>
            </a:pPr>
            <a:r>
              <a:rPr lang="fr-FR" sz="4400" b="1" dirty="0" smtClean="0"/>
              <a:t>Qui tourna une statue de sel, et pourquoi </a:t>
            </a:r>
            <a:r>
              <a:rPr lang="fr-FR" sz="4400" b="1" dirty="0" smtClean="0"/>
              <a:t>?</a:t>
            </a:r>
            <a:endParaRPr lang="en-US" sz="44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buNone/>
            </a:pPr>
            <a:r>
              <a:rPr lang="fr-FR" sz="4400" b="1" dirty="0" smtClean="0"/>
              <a:t>6. L’arc-en-ciel </a:t>
            </a:r>
            <a:r>
              <a:rPr lang="fr-FR" sz="4400" b="1" dirty="0" smtClean="0"/>
              <a:t>est le signe d’une alliance faite à quelle personne de la bible ?</a:t>
            </a:r>
            <a:endParaRPr lang="en-US" sz="4400" b="1" dirty="0" smtClean="0"/>
          </a:p>
          <a:p>
            <a:pPr lvl="0" algn="just">
              <a:buNone/>
            </a:pPr>
            <a:r>
              <a:rPr lang="fr-FR" sz="4400" b="1" dirty="0" smtClean="0"/>
              <a:t>7. Pourquoi </a:t>
            </a:r>
            <a:r>
              <a:rPr lang="fr-FR" sz="4400" b="1" dirty="0" smtClean="0"/>
              <a:t>Dieu refusa à Moise de rentrer dans la Terre Promise ? </a:t>
            </a:r>
            <a:endParaRPr lang="en-US" sz="4400" b="1" dirty="0" smtClean="0"/>
          </a:p>
          <a:p>
            <a:pPr lvl="0" algn="just">
              <a:buNone/>
            </a:pPr>
            <a:r>
              <a:rPr lang="fr-FR" sz="4400" b="1" dirty="0" smtClean="0"/>
              <a:t>8. Citez </a:t>
            </a:r>
            <a:r>
              <a:rPr lang="fr-FR" sz="4400" b="1" dirty="0" smtClean="0"/>
              <a:t>les sept églises de l’Asie Mineure.</a:t>
            </a:r>
            <a:endParaRPr lang="en-US" sz="4400" b="1" dirty="0" smtClean="0"/>
          </a:p>
          <a:p>
            <a:pPr lvl="0" algn="just">
              <a:buNone/>
            </a:pPr>
            <a:r>
              <a:rPr lang="fr-FR" sz="4400" b="1" dirty="0" smtClean="0"/>
              <a:t>9. Qui </a:t>
            </a:r>
            <a:r>
              <a:rPr lang="fr-FR" sz="4400" b="1" dirty="0" smtClean="0"/>
              <a:t>souriait et niait de l’avoir fait après avoir entendu une promesse de Dieu?</a:t>
            </a:r>
            <a:endParaRPr lang="en-US" sz="4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3687762"/>
          </a:xfrm>
          <a:solidFill>
            <a:schemeClr val="tx1"/>
          </a:solidFill>
        </p:spPr>
        <p:txBody>
          <a:bodyPr>
            <a:normAutofit fontScale="90000"/>
          </a:bodyPr>
          <a:lstStyle/>
          <a:p>
            <a:r>
              <a:rPr lang="fr-FR" b="1" dirty="0" smtClean="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7</a:t>
            </a:r>
            <a:r>
              <a:rPr lang="en-US" b="1" dirty="0" smtClean="0">
                <a:solidFill>
                  <a:srgbClr val="92D050"/>
                </a:solidFill>
                <a:latin typeface="Copperplate Gothic Light" pitchFamily="34" charset="0"/>
              </a:rPr>
              <a:t/>
            </a:r>
            <a:br>
              <a:rPr lang="en-US" b="1" dirty="0" smtClean="0">
                <a:solidFill>
                  <a:srgbClr val="92D050"/>
                </a:solidFill>
                <a:latin typeface="Copperplate Gothic Light" pitchFamily="34" charset="0"/>
              </a:rPr>
            </a:br>
            <a:r>
              <a:rPr lang="fr-FR" dirty="0" smtClean="0">
                <a:solidFill>
                  <a:schemeClr val="bg1"/>
                </a:solidFill>
              </a:rPr>
              <a:t>PAR PASTEUR MARC SIMÉON</a:t>
            </a:r>
            <a:r>
              <a:rPr lang="en-US" dirty="0" smtClean="0">
                <a:solidFill>
                  <a:schemeClr val="bg1"/>
                </a:solidFill>
              </a:rPr>
              <a:t/>
            </a:r>
            <a:br>
              <a:rPr lang="en-US" dirty="0" smtClean="0">
                <a:solidFill>
                  <a:schemeClr val="bg1"/>
                </a:solidFill>
              </a:rPr>
            </a:br>
            <a:r>
              <a:rPr lang="en-US" sz="6000" b="1" dirty="0" smtClean="0">
                <a:solidFill>
                  <a:srgbClr val="FFFF00"/>
                </a:solidFill>
                <a:latin typeface="Bodoni MT Condensed" pitchFamily="18" charset="0"/>
              </a:rPr>
              <a:t>LE JOURS DE LA CREATION</a:t>
            </a:r>
            <a:br>
              <a:rPr lang="en-US" sz="6000" b="1" dirty="0" smtClean="0">
                <a:solidFill>
                  <a:srgbClr val="FFFF00"/>
                </a:solidFill>
                <a:latin typeface="Bodoni MT Condensed" pitchFamily="18" charset="0"/>
              </a:rPr>
            </a:br>
            <a:r>
              <a:rPr lang="en-US" sz="6000" b="1" dirty="0" smtClean="0">
                <a:solidFill>
                  <a:srgbClr val="FFFF00"/>
                </a:solidFill>
                <a:latin typeface="Bodoni MT Condensed" pitchFamily="18" charset="0"/>
              </a:rPr>
              <a:t>(</a:t>
            </a:r>
            <a:r>
              <a:rPr lang="en-US" sz="6000" b="1" dirty="0" err="1" smtClean="0">
                <a:solidFill>
                  <a:srgbClr val="FFFF00"/>
                </a:solidFill>
                <a:latin typeface="Bodoni MT Condensed" pitchFamily="18" charset="0"/>
              </a:rPr>
              <a:t>Trois</a:t>
            </a:r>
            <a:r>
              <a:rPr lang="en-US" sz="6000" b="1" dirty="0" err="1" smtClean="0">
                <a:solidFill>
                  <a:srgbClr val="FFFF00"/>
                </a:solidFill>
                <a:latin typeface="Bodoni MT Condensed" pitchFamily="18" charset="0"/>
              </a:rPr>
              <a:t>ième</a:t>
            </a:r>
            <a:r>
              <a:rPr lang="en-US" sz="6000" b="1" dirty="0" smtClean="0">
                <a:solidFill>
                  <a:srgbClr val="FFFF00"/>
                </a:solidFill>
                <a:latin typeface="Bodoni MT Condensed" pitchFamily="18" charset="0"/>
              </a:rPr>
              <a:t> </a:t>
            </a:r>
            <a:r>
              <a:rPr lang="en-US" sz="6000" b="1" dirty="0" smtClean="0">
                <a:solidFill>
                  <a:srgbClr val="FFFF00"/>
                </a:solidFill>
                <a:latin typeface="Bodoni MT Condensed" pitchFamily="18" charset="0"/>
              </a:rPr>
              <a:t>et </a:t>
            </a:r>
            <a:r>
              <a:rPr lang="en-US" sz="6000" b="1" dirty="0" err="1" smtClean="0">
                <a:solidFill>
                  <a:srgbClr val="FFFF00"/>
                </a:solidFill>
                <a:latin typeface="Bodoni MT Condensed" pitchFamily="18" charset="0"/>
              </a:rPr>
              <a:t>Quatrième</a:t>
            </a:r>
            <a:r>
              <a:rPr lang="en-US" sz="6000" b="1" dirty="0" smtClean="0">
                <a:solidFill>
                  <a:srgbClr val="FFFF00"/>
                </a:solidFill>
                <a:latin typeface="Bodoni MT Condensed" pitchFamily="18" charset="0"/>
              </a:rPr>
              <a:t> </a:t>
            </a:r>
            <a:r>
              <a:rPr lang="en-US" sz="6000" b="1" dirty="0" smtClean="0">
                <a:solidFill>
                  <a:srgbClr val="FFFF00"/>
                </a:solidFill>
                <a:latin typeface="Bodoni MT Condensed" pitchFamily="18" charset="0"/>
              </a:rPr>
              <a:t>jour de la </a:t>
            </a:r>
            <a:r>
              <a:rPr lang="en-US" sz="6000" b="1" dirty="0" err="1" smtClean="0">
                <a:solidFill>
                  <a:srgbClr val="FFFF00"/>
                </a:solidFill>
                <a:latin typeface="Bodoni MT Condensed" pitchFamily="18" charset="0"/>
              </a:rPr>
              <a:t>C</a:t>
            </a:r>
            <a:r>
              <a:rPr lang="en-US" sz="6000" b="1" dirty="0" err="1" smtClean="0">
                <a:solidFill>
                  <a:srgbClr val="FFFF00"/>
                </a:solidFill>
                <a:latin typeface="Bodoni MT Condensed" pitchFamily="18" charset="0"/>
              </a:rPr>
              <a:t>réation</a:t>
            </a:r>
            <a:r>
              <a:rPr lang="en-US" sz="6000" b="1" dirty="0" smtClean="0">
                <a:solidFill>
                  <a:srgbClr val="FFFF00"/>
                </a:solidFill>
                <a:latin typeface="Bodoni MT Condensed" pitchFamily="18" charset="0"/>
              </a:rPr>
              <a:t>)</a:t>
            </a:r>
            <a:endParaRPr lang="en-US" dirty="0"/>
          </a:p>
        </p:txBody>
      </p:sp>
      <p:sp>
        <p:nvSpPr>
          <p:cNvPr id="3" name="Content Placeholder 2"/>
          <p:cNvSpPr>
            <a:spLocks noGrp="1"/>
          </p:cNvSpPr>
          <p:nvPr>
            <p:ph idx="1"/>
          </p:nvPr>
        </p:nvSpPr>
        <p:spPr>
          <a:xfrm>
            <a:off x="381000" y="4038600"/>
            <a:ext cx="8305800" cy="2667000"/>
          </a:xfrm>
        </p:spPr>
        <p:txBody>
          <a:bodyPr>
            <a:normAutofit/>
          </a:bodyPr>
          <a:lstStyle/>
          <a:p>
            <a:pPr>
              <a:buNone/>
            </a:pPr>
            <a:r>
              <a:rPr lang="fr-FR" dirty="0" smtClean="0"/>
              <a:t>CREDIT</a:t>
            </a:r>
            <a:r>
              <a:rPr lang="fr-FR" dirty="0" smtClean="0"/>
              <a:t>:</a:t>
            </a:r>
          </a:p>
          <a:p>
            <a:pPr algn="just">
              <a:buNone/>
            </a:pPr>
            <a:r>
              <a:rPr lang="en-US" dirty="0" smtClean="0"/>
              <a:t>Various bible commentaries and articles have been used in preparation of this lessons. We thank all the contributors.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a:bodyPr>
          <a:lstStyle/>
          <a:p>
            <a:pPr algn="ctr">
              <a:buNone/>
            </a:pPr>
            <a:r>
              <a:rPr lang="fr-FR" sz="4000" b="1" dirty="0" smtClean="0">
                <a:solidFill>
                  <a:srgbClr val="0033CC"/>
                </a:solidFill>
                <a:latin typeface="Arial Unicode MS" pitchFamily="34" charset="-128"/>
                <a:ea typeface="Arial Unicode MS" pitchFamily="34" charset="-128"/>
                <a:cs typeface="Arial Unicode MS" pitchFamily="34" charset="-128"/>
              </a:rPr>
              <a:t>TROISIÈME ET QUATRIÈME JOURS DE LA CRÉATION</a:t>
            </a:r>
            <a:endParaRPr lang="en-US" sz="4000"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GENESE 1 : 9-19</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9 </a:t>
            </a:r>
            <a:r>
              <a:rPr lang="fr-FR" sz="4000" b="1" dirty="0" smtClean="0">
                <a:solidFill>
                  <a:srgbClr val="0033CC"/>
                </a:solidFill>
                <a:latin typeface="Arial Unicode MS" pitchFamily="34" charset="-128"/>
                <a:ea typeface="Arial Unicode MS" pitchFamily="34" charset="-128"/>
                <a:cs typeface="Arial Unicode MS" pitchFamily="34" charset="-128"/>
              </a:rPr>
              <a:t>¶ Dieu dit: Que les eaux qui sont au-dessous du ciel se rassemblent en un seul lieu, et que le sec paraisse. Et cela fut ainsi.</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10 Dieu appela le sec terre, et il appela l'amas des eaux mers. Dieu vit que cela était bon.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11 </a:t>
            </a:r>
            <a:r>
              <a:rPr lang="fr-FR" sz="4000" b="1" dirty="0" smtClean="0">
                <a:latin typeface="Arial Unicode MS" pitchFamily="34" charset="-128"/>
                <a:ea typeface="Arial Unicode MS" pitchFamily="34" charset="-128"/>
                <a:cs typeface="Arial Unicode MS" pitchFamily="34" charset="-128"/>
              </a:rPr>
              <a:t>Puis Dieu dit: Que la terre produise de la verdure, de l'herbe portant de la semence, des arbres fruitiers donnant du fruit selon leur espèce et ayant en eux leur semence sur la terre. Et cela fut ainsi.</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033CC"/>
                </a:solidFill>
                <a:latin typeface="Arial Unicode MS" pitchFamily="34" charset="-128"/>
                <a:ea typeface="Arial Unicode MS" pitchFamily="34" charset="-128"/>
                <a:cs typeface="Arial Unicode MS" pitchFamily="34" charset="-128"/>
              </a:rPr>
              <a:t>12 La terre produisit de la verdure, de l'herbe portant de la semence selon son espèce, et des arbres donnant du fruit et ayant en eux leur semence selon leur espèce. Dieu vit que cela était bon</a:t>
            </a:r>
            <a:r>
              <a:rPr lang="fr-FR" sz="4000" b="1" dirty="0" smtClean="0">
                <a:solidFill>
                  <a:srgbClr val="0033CC"/>
                </a:solidFill>
                <a:latin typeface="Arial Unicode MS" pitchFamily="34" charset="-128"/>
                <a:ea typeface="Arial Unicode MS" pitchFamily="34" charset="-128"/>
                <a:cs typeface="Arial Unicode MS" pitchFamily="34" charset="-128"/>
              </a:rPr>
              <a:t>. </a:t>
            </a:r>
            <a:endParaRPr lang="en-US" sz="40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13 </a:t>
            </a:r>
            <a:r>
              <a:rPr lang="fr-FR" sz="4000" b="1" dirty="0" smtClean="0">
                <a:latin typeface="Arial Unicode MS" pitchFamily="34" charset="-128"/>
                <a:ea typeface="Arial Unicode MS" pitchFamily="34" charset="-128"/>
                <a:cs typeface="Arial Unicode MS" pitchFamily="34" charset="-128"/>
              </a:rPr>
              <a:t>Ainsi, il y eut un soir, et il y eut un matin: ce fut le troisième jour.</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 14 ¶ Dieu dit: Qu'il y ait des luminaires dans l'étendue du ciel, pour séparer le jour d'avec la nuit; que ce soient des signes pour marquer les époques, les jours et les années;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15 et qu'ils servent de luminaires dans l'étendue du ciel, pour éclairer la terre. Et cela fut ainsi.</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16 </a:t>
            </a:r>
            <a:r>
              <a:rPr lang="fr-FR" sz="4800" b="1" dirty="0" smtClean="0">
                <a:latin typeface="Arial Unicode MS" pitchFamily="34" charset="-128"/>
                <a:ea typeface="Arial Unicode MS" pitchFamily="34" charset="-128"/>
                <a:cs typeface="Arial Unicode MS" pitchFamily="34" charset="-128"/>
              </a:rPr>
              <a:t>Dieu fit les deux grands luminaires, le plus grand luminaire pour présider au jour, et le plus petit luminaire pour présider à la nuit; il fit aussi les étoiles.</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0033CC"/>
                </a:solidFill>
                <a:latin typeface="Arial Unicode MS" pitchFamily="34" charset="-128"/>
                <a:ea typeface="Arial Unicode MS" pitchFamily="34" charset="-128"/>
                <a:cs typeface="Arial Unicode MS" pitchFamily="34" charset="-128"/>
              </a:rPr>
              <a:t> 17 Dieu les plaça dans l'étendue du ciel, pour éclairer la terre,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a:bodyPr>
          <a:lstStyle/>
          <a:p>
            <a:pPr algn="just">
              <a:buNone/>
            </a:pPr>
            <a:r>
              <a:rPr lang="fr-FR" sz="5400" b="1" dirty="0" smtClean="0">
                <a:latin typeface="Arial Unicode MS" pitchFamily="34" charset="-128"/>
                <a:ea typeface="Arial Unicode MS" pitchFamily="34" charset="-128"/>
                <a:cs typeface="Arial Unicode MS" pitchFamily="34" charset="-128"/>
              </a:rPr>
              <a:t>18 </a:t>
            </a:r>
            <a:r>
              <a:rPr lang="fr-FR" sz="5400" b="1" dirty="0" smtClean="0">
                <a:latin typeface="Arial Unicode MS" pitchFamily="34" charset="-128"/>
                <a:ea typeface="Arial Unicode MS" pitchFamily="34" charset="-128"/>
                <a:cs typeface="Arial Unicode MS" pitchFamily="34" charset="-128"/>
              </a:rPr>
              <a:t>pour présider au jour et à la nuit, et pour séparer la lumière d'avec les ténèbres. </a:t>
            </a:r>
            <a:r>
              <a:rPr lang="en-US" sz="5400" b="1" dirty="0" err="1" smtClean="0">
                <a:latin typeface="Arial Unicode MS" pitchFamily="34" charset="-128"/>
                <a:ea typeface="Arial Unicode MS" pitchFamily="34" charset="-128"/>
                <a:cs typeface="Arial Unicode MS" pitchFamily="34" charset="-128"/>
              </a:rPr>
              <a:t>Dieu</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vit</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que</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cela</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était</a:t>
            </a:r>
            <a:r>
              <a:rPr lang="en-US" sz="5400" b="1" dirty="0" smtClean="0">
                <a:latin typeface="Arial Unicode MS" pitchFamily="34" charset="-128"/>
                <a:ea typeface="Arial Unicode MS" pitchFamily="34" charset="-128"/>
                <a:cs typeface="Arial Unicode MS" pitchFamily="34" charset="-128"/>
              </a:rPr>
              <a:t> bon.</a:t>
            </a:r>
          </a:p>
          <a:p>
            <a:pPr algn="just">
              <a:buNone/>
            </a:pPr>
            <a:r>
              <a:rPr lang="fr-FR" sz="5400" b="1" dirty="0" smtClean="0">
                <a:solidFill>
                  <a:srgbClr val="0033CC"/>
                </a:solidFill>
                <a:latin typeface="Arial Unicode MS" pitchFamily="34" charset="-128"/>
                <a:ea typeface="Arial Unicode MS" pitchFamily="34" charset="-128"/>
                <a:cs typeface="Arial Unicode MS" pitchFamily="34" charset="-128"/>
              </a:rPr>
              <a:t> 19 Ainsi, il y eut un soir, et il y eut un matin: ce fut le quatrième jour.</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3</a:t>
            </a:r>
            <a:r>
              <a:rPr lang="fr-FR" sz="40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solidFill>
                  <a:srgbClr val="FF0000"/>
                </a:solidFill>
                <a:latin typeface="Arial Unicode MS" pitchFamily="34" charset="-128"/>
                <a:ea typeface="Arial Unicode MS" pitchFamily="34" charset="-128"/>
                <a:cs typeface="Arial Unicode MS" pitchFamily="34" charset="-128"/>
              </a:rPr>
              <a:t> : </a:t>
            </a:r>
            <a:r>
              <a:rPr lang="fr-FR" sz="4000" dirty="0" smtClean="0">
                <a:latin typeface="Arial Unicode MS" pitchFamily="34" charset="-128"/>
                <a:ea typeface="Arial Unicode MS" pitchFamily="34" charset="-128"/>
                <a:cs typeface="Arial Unicode MS" pitchFamily="34" charset="-128"/>
              </a:rPr>
              <a:t>Que les eaux se rassemblent et que le sec apparaisse. Dieu appela le </a:t>
            </a:r>
            <a:r>
              <a:rPr lang="fr-FR" sz="4000" u="sng" dirty="0" smtClean="0">
                <a:latin typeface="Arial Unicode MS" pitchFamily="34" charset="-128"/>
                <a:ea typeface="Arial Unicode MS" pitchFamily="34" charset="-128"/>
                <a:cs typeface="Arial Unicode MS" pitchFamily="34" charset="-128"/>
              </a:rPr>
              <a:t>sec</a:t>
            </a:r>
            <a:r>
              <a:rPr lang="fr-FR" sz="4000" dirty="0" smtClean="0">
                <a:latin typeface="Arial Unicode MS" pitchFamily="34" charset="-128"/>
                <a:ea typeface="Arial Unicode MS" pitchFamily="34" charset="-128"/>
                <a:cs typeface="Arial Unicode MS" pitchFamily="34" charset="-128"/>
              </a:rPr>
              <a:t> </a:t>
            </a:r>
            <a:r>
              <a:rPr lang="fr-FR" sz="4000" dirty="0" smtClean="0">
                <a:solidFill>
                  <a:srgbClr val="FF0000"/>
                </a:solidFill>
                <a:latin typeface="Arial Unicode MS" pitchFamily="34" charset="-128"/>
                <a:ea typeface="Arial Unicode MS" pitchFamily="34" charset="-128"/>
                <a:cs typeface="Arial Unicode MS" pitchFamily="34" charset="-128"/>
              </a:rPr>
              <a:t>TERRE</a:t>
            </a:r>
            <a:r>
              <a:rPr lang="fr-FR" sz="4000" dirty="0" smtClean="0">
                <a:latin typeface="Arial Unicode MS" pitchFamily="34" charset="-128"/>
                <a:ea typeface="Arial Unicode MS" pitchFamily="34" charset="-128"/>
                <a:cs typeface="Arial Unicode MS" pitchFamily="34" charset="-128"/>
              </a:rPr>
              <a:t> et il appela les </a:t>
            </a:r>
            <a:r>
              <a:rPr lang="fr-FR" sz="4000" u="sng" dirty="0" smtClean="0">
                <a:latin typeface="Arial Unicode MS" pitchFamily="34" charset="-128"/>
                <a:ea typeface="Arial Unicode MS" pitchFamily="34" charset="-128"/>
                <a:cs typeface="Arial Unicode MS" pitchFamily="34" charset="-128"/>
              </a:rPr>
              <a:t>eaux</a:t>
            </a:r>
            <a:r>
              <a:rPr lang="fr-FR" sz="4000" dirty="0" smtClean="0">
                <a:latin typeface="Arial Unicode MS" pitchFamily="34" charset="-128"/>
                <a:ea typeface="Arial Unicode MS" pitchFamily="34" charset="-128"/>
                <a:cs typeface="Arial Unicode MS" pitchFamily="34" charset="-128"/>
              </a:rPr>
              <a:t> </a:t>
            </a:r>
            <a:r>
              <a:rPr lang="fr-FR" sz="4000" dirty="0" smtClean="0">
                <a:solidFill>
                  <a:srgbClr val="FF0000"/>
                </a:solidFill>
                <a:latin typeface="Arial Unicode MS" pitchFamily="34" charset="-128"/>
                <a:ea typeface="Arial Unicode MS" pitchFamily="34" charset="-128"/>
                <a:cs typeface="Arial Unicode MS" pitchFamily="34" charset="-128"/>
              </a:rPr>
              <a:t>MERS</a:t>
            </a:r>
            <a:r>
              <a:rPr lang="fr-FR" sz="4000" dirty="0" smtClean="0">
                <a:latin typeface="Arial Unicode MS" pitchFamily="34" charset="-128"/>
                <a:ea typeface="Arial Unicode MS" pitchFamily="34" charset="-128"/>
                <a:cs typeface="Arial Unicode MS" pitchFamily="34" charset="-128"/>
              </a:rPr>
              <a:t>.  </a:t>
            </a:r>
          </a:p>
          <a:p>
            <a:pPr algn="just"/>
            <a:r>
              <a:rPr lang="fr-FR" sz="4000" dirty="0" smtClean="0">
                <a:latin typeface="Arial Unicode MS" pitchFamily="34" charset="-128"/>
                <a:ea typeface="Arial Unicode MS" pitchFamily="34" charset="-128"/>
                <a:cs typeface="Arial Unicode MS" pitchFamily="34" charset="-128"/>
              </a:rPr>
              <a:t>Puis Dieu dit : « que la terre produise de </a:t>
            </a:r>
            <a:r>
              <a:rPr lang="fr-FR" sz="4000" dirty="0" smtClean="0">
                <a:solidFill>
                  <a:srgbClr val="FF0000"/>
                </a:solidFill>
                <a:latin typeface="Arial Unicode MS" pitchFamily="34" charset="-128"/>
                <a:ea typeface="Arial Unicode MS" pitchFamily="34" charset="-128"/>
                <a:cs typeface="Arial Unicode MS" pitchFamily="34" charset="-128"/>
              </a:rPr>
              <a:t>l’herbe</a:t>
            </a:r>
            <a:r>
              <a:rPr lang="fr-FR" sz="4000" dirty="0" smtClean="0">
                <a:latin typeface="Arial Unicode MS" pitchFamily="34" charset="-128"/>
                <a:ea typeface="Arial Unicode MS" pitchFamily="34" charset="-128"/>
                <a:cs typeface="Arial Unicode MS" pitchFamily="34" charset="-128"/>
              </a:rPr>
              <a:t>, de l’herbe portant de la </a:t>
            </a:r>
            <a:r>
              <a:rPr lang="fr-FR" sz="4000" dirty="0" smtClean="0">
                <a:solidFill>
                  <a:srgbClr val="FF0000"/>
                </a:solidFill>
                <a:latin typeface="Arial Unicode MS" pitchFamily="34" charset="-128"/>
                <a:ea typeface="Arial Unicode MS" pitchFamily="34" charset="-128"/>
                <a:cs typeface="Arial Unicode MS" pitchFamily="34" charset="-128"/>
              </a:rPr>
              <a:t>semence</a:t>
            </a:r>
            <a:r>
              <a:rPr lang="fr-FR" sz="4000" dirty="0" smtClean="0">
                <a:latin typeface="Arial Unicode MS" pitchFamily="34" charset="-128"/>
                <a:ea typeface="Arial Unicode MS" pitchFamily="34" charset="-128"/>
                <a:cs typeface="Arial Unicode MS" pitchFamily="34" charset="-128"/>
              </a:rPr>
              <a:t>, des </a:t>
            </a:r>
            <a:r>
              <a:rPr lang="fr-FR" sz="4000" dirty="0" smtClean="0">
                <a:solidFill>
                  <a:srgbClr val="FF0000"/>
                </a:solidFill>
                <a:latin typeface="Arial Unicode MS" pitchFamily="34" charset="-128"/>
                <a:ea typeface="Arial Unicode MS" pitchFamily="34" charset="-128"/>
                <a:cs typeface="Arial Unicode MS" pitchFamily="34" charset="-128"/>
              </a:rPr>
              <a:t>arbres fruitiers</a:t>
            </a:r>
            <a:r>
              <a:rPr lang="fr-FR" sz="4000" dirty="0" smtClean="0">
                <a:latin typeface="Arial Unicode MS" pitchFamily="34" charset="-128"/>
                <a:ea typeface="Arial Unicode MS" pitchFamily="34" charset="-128"/>
                <a:cs typeface="Arial Unicode MS" pitchFamily="34" charset="-128"/>
              </a:rPr>
              <a:t> donnant du fruit et ayant en eux leur semence sur la terre.</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800" b="1" dirty="0" smtClean="0">
                <a:solidFill>
                  <a:srgbClr val="FF0000"/>
                </a:solidFill>
                <a:latin typeface="Arial Unicode MS" pitchFamily="34" charset="-128"/>
                <a:ea typeface="Arial Unicode MS" pitchFamily="34" charset="-128"/>
                <a:cs typeface="Arial Unicode MS" pitchFamily="34" charset="-128"/>
              </a:rPr>
              <a:t>4</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dirty="0" smtClean="0">
                <a:solidFill>
                  <a:srgbClr val="FF0000"/>
                </a:solidFill>
                <a:latin typeface="Arial Unicode MS" pitchFamily="34" charset="-128"/>
                <a:ea typeface="Arial Unicode MS" pitchFamily="34" charset="-128"/>
                <a:cs typeface="Arial Unicode MS" pitchFamily="34" charset="-128"/>
              </a:rPr>
              <a:t> jour</a:t>
            </a:r>
            <a:r>
              <a:rPr lang="fr-FR" sz="4800" dirty="0" smtClean="0">
                <a:latin typeface="Arial Unicode MS" pitchFamily="34" charset="-128"/>
                <a:ea typeface="Arial Unicode MS" pitchFamily="34" charset="-128"/>
                <a:cs typeface="Arial Unicode MS" pitchFamily="34" charset="-128"/>
              </a:rPr>
              <a:t> : Pour séparer le jour et la nuit, Dieu créa des luminaires. Il les appela la </a:t>
            </a:r>
            <a:r>
              <a:rPr lang="fr-FR" sz="4800" u="sng" dirty="0" smtClean="0">
                <a:latin typeface="Arial Unicode MS" pitchFamily="34" charset="-128"/>
                <a:ea typeface="Arial Unicode MS" pitchFamily="34" charset="-128"/>
                <a:cs typeface="Arial Unicode MS" pitchFamily="34" charset="-128"/>
              </a:rPr>
              <a:t>LUNE</a:t>
            </a:r>
            <a:r>
              <a:rPr lang="fr-FR" sz="4800" dirty="0" smtClean="0">
                <a:latin typeface="Arial Unicode MS" pitchFamily="34" charset="-128"/>
                <a:ea typeface="Arial Unicode MS" pitchFamily="34" charset="-128"/>
                <a:cs typeface="Arial Unicode MS" pitchFamily="34" charset="-128"/>
              </a:rPr>
              <a:t> et le </a:t>
            </a:r>
            <a:r>
              <a:rPr lang="fr-FR" sz="4800" u="sng" dirty="0" smtClean="0">
                <a:latin typeface="Arial Unicode MS" pitchFamily="34" charset="-128"/>
                <a:ea typeface="Arial Unicode MS" pitchFamily="34" charset="-128"/>
                <a:cs typeface="Arial Unicode MS" pitchFamily="34" charset="-128"/>
              </a:rPr>
              <a:t>SOLEIL</a:t>
            </a:r>
            <a:r>
              <a:rPr lang="fr-FR" sz="4800" dirty="0" smtClean="0">
                <a:latin typeface="Arial Unicode MS" pitchFamily="34" charset="-128"/>
                <a:ea typeface="Arial Unicode MS" pitchFamily="34" charset="-128"/>
                <a:cs typeface="Arial Unicode MS" pitchFamily="34" charset="-128"/>
              </a:rPr>
              <a:t>, il fit aussi des </a:t>
            </a:r>
            <a:r>
              <a:rPr lang="fr-FR" sz="4800" u="sng" dirty="0" smtClean="0">
                <a:latin typeface="Arial Unicode MS" pitchFamily="34" charset="-128"/>
                <a:ea typeface="Arial Unicode MS" pitchFamily="34" charset="-128"/>
                <a:cs typeface="Arial Unicode MS" pitchFamily="34" charset="-128"/>
              </a:rPr>
              <a:t>ETOILES</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5</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dirty="0" smtClean="0">
                <a:solidFill>
                  <a:srgbClr val="FF0000"/>
                </a:solidFill>
                <a:latin typeface="Arial Unicode MS" pitchFamily="34" charset="-128"/>
                <a:ea typeface="Arial Unicode MS" pitchFamily="34" charset="-128"/>
                <a:cs typeface="Arial Unicode MS" pitchFamily="34" charset="-128"/>
              </a:rPr>
              <a:t> jour</a:t>
            </a:r>
            <a:r>
              <a:rPr lang="fr-FR" sz="4800" dirty="0" smtClean="0">
                <a:latin typeface="Arial Unicode MS" pitchFamily="34" charset="-128"/>
                <a:ea typeface="Arial Unicode MS" pitchFamily="34" charset="-128"/>
                <a:cs typeface="Arial Unicode MS" pitchFamily="34" charset="-128"/>
              </a:rPr>
              <a:t> : Dieu créa les </a:t>
            </a:r>
            <a:r>
              <a:rPr lang="fr-FR" sz="4800" u="sng" dirty="0" smtClean="0">
                <a:latin typeface="Arial Unicode MS" pitchFamily="34" charset="-128"/>
                <a:ea typeface="Arial Unicode MS" pitchFamily="34" charset="-128"/>
                <a:cs typeface="Arial Unicode MS" pitchFamily="34" charset="-128"/>
              </a:rPr>
              <a:t>OISEAUX</a:t>
            </a:r>
            <a:r>
              <a:rPr lang="fr-FR" sz="4800" dirty="0" smtClean="0">
                <a:latin typeface="Arial Unicode MS" pitchFamily="34" charset="-128"/>
                <a:ea typeface="Arial Unicode MS" pitchFamily="34" charset="-128"/>
                <a:cs typeface="Arial Unicode MS" pitchFamily="34" charset="-128"/>
              </a:rPr>
              <a:t> du ciel, les </a:t>
            </a:r>
            <a:r>
              <a:rPr lang="fr-FR" sz="4800" u="sng" dirty="0" smtClean="0">
                <a:latin typeface="Arial Unicode MS" pitchFamily="34" charset="-128"/>
                <a:ea typeface="Arial Unicode MS" pitchFamily="34" charset="-128"/>
                <a:cs typeface="Arial Unicode MS" pitchFamily="34" charset="-128"/>
              </a:rPr>
              <a:t>POISSONS</a:t>
            </a:r>
            <a:r>
              <a:rPr lang="fr-FR" sz="4800" dirty="0" smtClean="0">
                <a:latin typeface="Arial Unicode MS" pitchFamily="34" charset="-128"/>
                <a:ea typeface="Arial Unicode MS" pitchFamily="34" charset="-128"/>
                <a:cs typeface="Arial Unicode MS" pitchFamily="34" charset="-128"/>
              </a:rPr>
              <a:t> dans la mer.</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smtClean="0">
                <a:solidFill>
                  <a:srgbClr val="00B0F0"/>
                </a:solidFill>
                <a:latin typeface="Arial Unicode MS" pitchFamily="34" charset="-128"/>
                <a:ea typeface="Arial Unicode MS" pitchFamily="34" charset="-128"/>
                <a:cs typeface="Arial Unicode MS" pitchFamily="34" charset="-128"/>
              </a:rPr>
              <a:t>INTRODUCTION</a:t>
            </a:r>
            <a:endParaRPr lang="en-US" sz="4400" b="1" dirty="0" smtClean="0">
              <a:solidFill>
                <a:srgbClr val="00B0F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Aujourd’hui nous allons accélérer un peu puisque nous avons déjà jeté les bases dans les leçons précédentes.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B0F0"/>
                </a:solidFill>
                <a:latin typeface="Arial Unicode MS" pitchFamily="34" charset="-128"/>
                <a:ea typeface="Arial Unicode MS" pitchFamily="34" charset="-128"/>
                <a:cs typeface="Arial Unicode MS" pitchFamily="34" charset="-128"/>
              </a:rPr>
              <a:t>Au commencement Dieu créa les cieux et la terre.</a:t>
            </a:r>
            <a:endParaRPr lang="en-US" sz="4400" b="1" dirty="0" smtClean="0">
              <a:solidFill>
                <a:srgbClr val="00B0F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Ensuite la bible nous parle des 7 jours de la création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Au </a:t>
            </a:r>
            <a:r>
              <a:rPr lang="fr-FR" sz="4400" b="1" dirty="0" smtClean="0">
                <a:latin typeface="Arial Unicode MS" pitchFamily="34" charset="-128"/>
                <a:ea typeface="Arial Unicode MS" pitchFamily="34" charset="-128"/>
                <a:cs typeface="Arial Unicode MS" pitchFamily="34" charset="-128"/>
              </a:rPr>
              <a:t>premier jour Dieu appelle à la lumière de luire pendant le jour et Dieu sépara la lumière des ténèbres.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B0F0"/>
                </a:solidFill>
                <a:latin typeface="Arial Unicode MS" pitchFamily="34" charset="-128"/>
                <a:ea typeface="Arial Unicode MS" pitchFamily="34" charset="-128"/>
                <a:cs typeface="Arial Unicode MS" pitchFamily="34" charset="-128"/>
              </a:rPr>
              <a:t>Au deuxième jour Dieu créa le firmament.</a:t>
            </a:r>
            <a:endParaRPr lang="en-US" sz="4400" b="1" dirty="0" smtClean="0">
              <a:solidFill>
                <a:srgbClr val="00B0F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Notre étude se concentre sur le troisième et le quatrième jour de la </a:t>
            </a:r>
            <a:r>
              <a:rPr lang="fr-FR" sz="4400" b="1" dirty="0" smtClean="0">
                <a:latin typeface="Arial Unicode MS" pitchFamily="34" charset="-128"/>
                <a:ea typeface="Arial Unicode MS" pitchFamily="34" charset="-128"/>
                <a:cs typeface="Arial Unicode MS" pitchFamily="34" charset="-128"/>
              </a:rPr>
              <a:t>création.</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smtClean="0">
                <a:solidFill>
                  <a:srgbClr val="00B0F0"/>
                </a:solidFill>
                <a:latin typeface="Arial Unicode MS" pitchFamily="34" charset="-128"/>
                <a:ea typeface="Arial Unicode MS" pitchFamily="34" charset="-128"/>
                <a:cs typeface="Arial Unicode MS" pitchFamily="34" charset="-128"/>
              </a:rPr>
              <a:t>Ge 1:9-10</a:t>
            </a:r>
          </a:p>
          <a:p>
            <a:pPr algn="just"/>
            <a:r>
              <a:rPr lang="fr-FR" sz="4400" b="1" dirty="0" smtClean="0">
                <a:latin typeface="Arial Unicode MS" pitchFamily="34" charset="-128"/>
                <a:ea typeface="Arial Unicode MS" pitchFamily="34" charset="-128"/>
                <a:cs typeface="Arial Unicode MS" pitchFamily="34" charset="-128"/>
              </a:rPr>
              <a:t>9</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 Dieu dit: Que les eaux qui sont au-dessous du ciel se rassemblent en un seul lieu, et que le sec paraisse. Et cela fut ainsi.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B0F0"/>
                </a:solidFill>
                <a:latin typeface="Arial Unicode MS" pitchFamily="34" charset="-128"/>
                <a:ea typeface="Arial Unicode MS" pitchFamily="34" charset="-128"/>
                <a:cs typeface="Arial Unicode MS" pitchFamily="34" charset="-128"/>
              </a:rPr>
              <a:t>10 </a:t>
            </a:r>
            <a:r>
              <a:rPr lang="fr-FR" sz="4400" b="1" dirty="0" smtClean="0">
                <a:solidFill>
                  <a:srgbClr val="00B0F0"/>
                </a:solidFill>
                <a:latin typeface="Arial Unicode MS" pitchFamily="34" charset="-128"/>
                <a:ea typeface="Arial Unicode MS" pitchFamily="34" charset="-128"/>
                <a:cs typeface="Arial Unicode MS" pitchFamily="34" charset="-128"/>
              </a:rPr>
              <a:t>Dieu appela le sec terre, et il appela l'amas des eaux mers. Dieu vit que cela était bon. </a:t>
            </a:r>
            <a:endParaRPr lang="en-US" sz="4400" b="1"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Dans l’étude précédente nous vous avions parlé des cinq couches qui existent dans l’atmosphère terrestre.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L’air que nous respirons est rempli d’eau et plus particulièrement de nitrogène et </a:t>
            </a:r>
            <a:r>
              <a:rPr lang="fr-FR" sz="4800" b="1" dirty="0" smtClean="0">
                <a:solidFill>
                  <a:srgbClr val="0033CC"/>
                </a:solidFill>
                <a:latin typeface="Arial Unicode MS" pitchFamily="34" charset="-128"/>
                <a:ea typeface="Arial Unicode MS" pitchFamily="34" charset="-128"/>
                <a:cs typeface="Arial Unicode MS" pitchFamily="34" charset="-128"/>
              </a:rPr>
              <a:t>d’oxygène</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fontScale="92500"/>
          </a:bodyPr>
          <a:lstStyle/>
          <a:p>
            <a:pPr lvl="0" algn="ctr">
              <a:buNone/>
            </a:pPr>
            <a:r>
              <a:rPr lang="en-US" sz="4000" b="1" dirty="0" smtClean="0">
                <a:solidFill>
                  <a:srgbClr val="0033CC"/>
                </a:solidFill>
                <a:latin typeface="Arial Unicode MS" pitchFamily="34" charset="-128"/>
                <a:ea typeface="Arial Unicode MS" pitchFamily="34" charset="-128"/>
                <a:cs typeface="Arial Unicode MS" pitchFamily="34" charset="-128"/>
              </a:rPr>
              <a:t>Quasar </a:t>
            </a:r>
            <a:r>
              <a:rPr lang="en-US" sz="4000" b="1" dirty="0" smtClean="0">
                <a:solidFill>
                  <a:srgbClr val="0033CC"/>
                </a:solidFill>
                <a:latin typeface="Arial Unicode MS" pitchFamily="34" charset="-128"/>
                <a:ea typeface="Arial Unicode MS" pitchFamily="34" charset="-128"/>
                <a:cs typeface="Arial Unicode MS" pitchFamily="34" charset="-128"/>
              </a:rPr>
              <a:t>water</a:t>
            </a:r>
          </a:p>
          <a:p>
            <a:pPr lvl="0" algn="just"/>
            <a:r>
              <a:rPr lang="en-US" sz="4000" b="1" dirty="0" smtClean="0">
                <a:latin typeface="Arial Unicode MS" pitchFamily="34" charset="-128"/>
                <a:ea typeface="Arial Unicode MS" pitchFamily="34" charset="-128"/>
                <a:cs typeface="Arial Unicode MS" pitchFamily="34" charset="-128"/>
              </a:rPr>
              <a:t>Two teams of astronomers have discovered the largest and farthest reservoir of water ever detected in the universe. The water, equivalent to </a:t>
            </a:r>
            <a:r>
              <a:rPr lang="en-US" sz="4000" b="1" dirty="0" smtClean="0">
                <a:solidFill>
                  <a:schemeClr val="bg1"/>
                </a:solidFill>
                <a:latin typeface="Arial Unicode MS" pitchFamily="34" charset="-128"/>
                <a:ea typeface="Arial Unicode MS" pitchFamily="34" charset="-128"/>
                <a:cs typeface="Arial Unicode MS" pitchFamily="34" charset="-128"/>
              </a:rPr>
              <a:t>140 trillion times all the water in the world's ocean, </a:t>
            </a:r>
            <a:r>
              <a:rPr lang="en-US" sz="4000" b="1" dirty="0" smtClean="0">
                <a:latin typeface="Arial Unicode MS" pitchFamily="34" charset="-128"/>
                <a:ea typeface="Arial Unicode MS" pitchFamily="34" charset="-128"/>
                <a:cs typeface="Arial Unicode MS" pitchFamily="34" charset="-128"/>
              </a:rPr>
              <a:t>surrounds a huge, feeding black hole, called a quasar, more than 12 billion light-years </a:t>
            </a:r>
            <a:r>
              <a:rPr lang="en-US" sz="4000" b="1" dirty="0" err="1" smtClean="0">
                <a:latin typeface="Arial Unicode MS" pitchFamily="34" charset="-128"/>
                <a:ea typeface="Arial Unicode MS" pitchFamily="34" charset="-128"/>
                <a:cs typeface="Arial Unicode MS" pitchFamily="34" charset="-128"/>
              </a:rPr>
              <a:t>away.Jul</a:t>
            </a:r>
            <a:r>
              <a:rPr lang="en-US" sz="4000" b="1" dirty="0" smtClean="0">
                <a:latin typeface="Arial Unicode MS" pitchFamily="34" charset="-128"/>
                <a:ea typeface="Arial Unicode MS" pitchFamily="34" charset="-128"/>
                <a:cs typeface="Arial Unicode MS" pitchFamily="34" charset="-128"/>
              </a:rPr>
              <a:t> 22, 2011</a:t>
            </a:r>
          </a:p>
          <a:p>
            <a:pPr lvl="0" algn="just"/>
            <a:r>
              <a:rPr lang="en-US" sz="3000" b="1" u="sng" dirty="0" smtClean="0">
                <a:latin typeface="Arial Unicode MS" pitchFamily="34" charset="-128"/>
                <a:ea typeface="Arial Unicode MS" pitchFamily="34" charset="-128"/>
                <a:cs typeface="Arial Unicode MS" pitchFamily="34" charset="-128"/>
                <a:hlinkClick r:id="rId2"/>
              </a:rPr>
              <a:t>https://</a:t>
            </a:r>
            <a:r>
              <a:rPr lang="en-US" sz="3000" b="1" u="sng" dirty="0" smtClean="0">
                <a:latin typeface="Arial Unicode MS" pitchFamily="34" charset="-128"/>
                <a:ea typeface="Arial Unicode MS" pitchFamily="34" charset="-128"/>
                <a:cs typeface="Arial Unicode MS" pitchFamily="34" charset="-128"/>
                <a:hlinkClick r:id="rId2"/>
              </a:rPr>
              <a:t>www.google.com/search?q=quasar+water&amp;oq=quasar+w&amp;aqs=chrome.4.69i57j0i512l9.16286j0j15&amp;sourceid=chrome&amp;ie=UTF-8</a:t>
            </a:r>
            <a:endParaRPr lang="en-US" sz="3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Les découvertes scientifiques </a:t>
            </a:r>
            <a:r>
              <a:rPr lang="fr-FR" sz="4000" b="1" dirty="0" smtClean="0">
                <a:latin typeface="Arial Unicode MS" pitchFamily="34" charset="-128"/>
                <a:ea typeface="Arial Unicode MS" pitchFamily="34" charset="-128"/>
                <a:cs typeface="Arial Unicode MS" pitchFamily="34" charset="-128"/>
              </a:rPr>
              <a:t>ne font que de prouver ce que la Bible </a:t>
            </a:r>
            <a:r>
              <a:rPr lang="fr-FR" sz="4000" b="1" dirty="0" smtClean="0">
                <a:latin typeface="Arial Unicode MS" pitchFamily="34" charset="-128"/>
                <a:ea typeface="Arial Unicode MS" pitchFamily="34" charset="-128"/>
                <a:cs typeface="Arial Unicode MS" pitchFamily="34" charset="-128"/>
              </a:rPr>
              <a:t>a déjà </a:t>
            </a:r>
            <a:r>
              <a:rPr lang="fr-FR" sz="4000" b="1" dirty="0" smtClean="0">
                <a:latin typeface="Arial Unicode MS" pitchFamily="34" charset="-128"/>
                <a:ea typeface="Arial Unicode MS" pitchFamily="34" charset="-128"/>
                <a:cs typeface="Arial Unicode MS" pitchFamily="34" charset="-128"/>
              </a:rPr>
              <a:t>dit.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sec ici est fait par l’effet de l’Esprit de Dieu qui se planait sur les eaux sur forme de feu pour causer l’évaporation.</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Une bonne partie de l’eau étant évaporée dans l’air, ainsi le sec apparait</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Les évidences qui montrent que la terre était jadis submergée sont nombreuses.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D’une part les évidences prouvent le récit de la création et de l’autre part le déluge de Noé.</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Dans </a:t>
            </a:r>
            <a:r>
              <a:rPr lang="fr-FR" sz="4000" b="1" dirty="0" smtClean="0">
                <a:latin typeface="Arial Unicode MS" pitchFamily="34" charset="-128"/>
                <a:ea typeface="Arial Unicode MS" pitchFamily="34" charset="-128"/>
                <a:cs typeface="Arial Unicode MS" pitchFamily="34" charset="-128"/>
              </a:rPr>
              <a:t>toutes les cimes de la terre on trouve des os et des coquilles qui appartiennent.au monde maritime.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CREATION DE LA </a:t>
            </a:r>
            <a:r>
              <a:rPr lang="fr-FR" sz="3600" b="1" dirty="0" smtClean="0">
                <a:solidFill>
                  <a:srgbClr val="FF0000"/>
                </a:solidFill>
                <a:latin typeface="Arial Unicode MS" pitchFamily="34" charset="-128"/>
                <a:ea typeface="Arial Unicode MS" pitchFamily="34" charset="-128"/>
                <a:cs typeface="Arial Unicode MS" pitchFamily="34" charset="-128"/>
              </a:rPr>
              <a:t>VERDURE</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3600" b="1" dirty="0" smtClean="0">
                <a:solidFill>
                  <a:srgbClr val="0033CC"/>
                </a:solidFill>
                <a:latin typeface="Arial Unicode MS" pitchFamily="34" charset="-128"/>
                <a:ea typeface="Arial Unicode MS" pitchFamily="34" charset="-128"/>
                <a:cs typeface="Arial Unicode MS" pitchFamily="34" charset="-128"/>
              </a:rPr>
              <a:t>11 Puis Dieu dit: Que la terre produise de la verdure, de l'herbe portant de la semence, des arbres fruitiers donnant du fruit selon leur espèce et ayant en eux leur semence sur la terre. Et cela fut ainsi.</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3600" b="1" dirty="0" smtClean="0">
                <a:solidFill>
                  <a:srgbClr val="FF0000"/>
                </a:solidFill>
                <a:latin typeface="Arial Unicode MS" pitchFamily="34" charset="-128"/>
                <a:ea typeface="Arial Unicode MS" pitchFamily="34" charset="-128"/>
                <a:cs typeface="Arial Unicode MS" pitchFamily="34" charset="-128"/>
              </a:rPr>
              <a:t> 12 La terre produisit de la verdure, de l'herbe portant de la semence selon son espèce, et des arbres donnant du fruit et ayant en eux leur semence selon leur espèce. Dieu vit que cela était bon</a:t>
            </a:r>
            <a:r>
              <a:rPr lang="fr-FR" sz="3600" b="1"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000" b="1" dirty="0" smtClean="0">
                <a:solidFill>
                  <a:srgbClr val="0033CC"/>
                </a:solidFill>
                <a:latin typeface="Arial Unicode MS" pitchFamily="34" charset="-128"/>
                <a:ea typeface="Arial Unicode MS" pitchFamily="34" charset="-128"/>
                <a:cs typeface="Arial Unicode MS" pitchFamily="34" charset="-128"/>
              </a:rPr>
              <a:t>13 </a:t>
            </a:r>
            <a:r>
              <a:rPr lang="fr-FR" sz="4000" b="1" dirty="0" smtClean="0">
                <a:solidFill>
                  <a:srgbClr val="0033CC"/>
                </a:solidFill>
                <a:latin typeface="Arial Unicode MS" pitchFamily="34" charset="-128"/>
                <a:ea typeface="Arial Unicode MS" pitchFamily="34" charset="-128"/>
                <a:cs typeface="Arial Unicode MS" pitchFamily="34" charset="-128"/>
              </a:rPr>
              <a:t>Ainsi, il y eut un soir, et il y eut un matin: ce fut le troisième jour.</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Le monde botanique précède la création de l’homme et des animaux.</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La présence de l’air, de terre et de l’eau rendent possible à la survie des plantes.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La diversité des plantes a eut lieu selon la prescience de Dieu</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Chaque </a:t>
            </a:r>
            <a:r>
              <a:rPr lang="fr-FR" sz="4000" b="1" dirty="0" smtClean="0">
                <a:solidFill>
                  <a:srgbClr val="0033CC"/>
                </a:solidFill>
                <a:latin typeface="Arial Unicode MS" pitchFamily="34" charset="-128"/>
                <a:ea typeface="Arial Unicode MS" pitchFamily="34" charset="-128"/>
                <a:cs typeface="Arial Unicode MS" pitchFamily="34" charset="-128"/>
              </a:rPr>
              <a:t>plante a son utilité, mais cette connaissance est fortement échappée de l’homme par la chute.</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Le monde spirituel a une connaissance très élevée de la composition chimique et même spirituelle des plantes, cependant les plantes ont été créées à l’intention du monde physique.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Dieu </a:t>
            </a:r>
            <a:r>
              <a:rPr lang="fr-FR" sz="5400" b="1" dirty="0" smtClean="0">
                <a:solidFill>
                  <a:srgbClr val="0033CC"/>
                </a:solidFill>
                <a:latin typeface="Arial Unicode MS" pitchFamily="34" charset="-128"/>
                <a:ea typeface="Arial Unicode MS" pitchFamily="34" charset="-128"/>
                <a:cs typeface="Arial Unicode MS" pitchFamily="34" charset="-128"/>
              </a:rPr>
              <a:t>vit que cela était bon.</a:t>
            </a:r>
            <a:endParaRPr lang="en-US" sz="5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FF0000"/>
                </a:solidFill>
                <a:latin typeface="Arial Unicode MS" pitchFamily="34" charset="-128"/>
                <a:ea typeface="Arial Unicode MS" pitchFamily="34" charset="-128"/>
                <a:cs typeface="Arial Unicode MS" pitchFamily="34" charset="-128"/>
              </a:rPr>
              <a:t>Avant que chaque jour de la création se termine Dieu doit approuver que ce qu’il a fait </a:t>
            </a:r>
            <a:r>
              <a:rPr lang="fr-FR" sz="5400" b="1" dirty="0" smtClean="0">
                <a:solidFill>
                  <a:srgbClr val="FF0000"/>
                </a:solidFill>
                <a:latin typeface="Arial Unicode MS" pitchFamily="34" charset="-128"/>
                <a:ea typeface="Arial Unicode MS" pitchFamily="34" charset="-128"/>
                <a:cs typeface="Arial Unicode MS" pitchFamily="34" charset="-128"/>
              </a:rPr>
              <a:t>était bon</a:t>
            </a:r>
            <a:r>
              <a:rPr lang="fr-FR" sz="5400" b="1" dirty="0" smtClean="0">
                <a:solidFill>
                  <a:srgbClr val="FF0000"/>
                </a:solidFill>
                <a:latin typeface="Arial Unicode MS" pitchFamily="34" charset="-128"/>
                <a:ea typeface="Arial Unicode MS" pitchFamily="34" charset="-128"/>
                <a:cs typeface="Arial Unicode MS" pitchFamily="34" charset="-128"/>
              </a:rPr>
              <a:t>. </a:t>
            </a:r>
            <a:endParaRPr lang="fr-FR" sz="5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0033CC"/>
                </a:solidFill>
                <a:latin typeface="Arial Unicode MS" pitchFamily="34" charset="-128"/>
                <a:ea typeface="Arial Unicode MS" pitchFamily="34" charset="-128"/>
                <a:cs typeface="Arial Unicode MS" pitchFamily="34" charset="-128"/>
              </a:rPr>
              <a:t>C’est </a:t>
            </a:r>
            <a:r>
              <a:rPr lang="fr-FR" sz="5400" b="1" dirty="0" smtClean="0">
                <a:solidFill>
                  <a:srgbClr val="0033CC"/>
                </a:solidFill>
                <a:latin typeface="Arial Unicode MS" pitchFamily="34" charset="-128"/>
                <a:ea typeface="Arial Unicode MS" pitchFamily="34" charset="-128"/>
                <a:cs typeface="Arial Unicode MS" pitchFamily="34" charset="-128"/>
              </a:rPr>
              <a:t>pourquoi la création est si bien balancée.</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b="1" dirty="0" smtClean="0">
                <a:solidFill>
                  <a:srgbClr val="0033CC"/>
                </a:solidFill>
                <a:latin typeface="Arial Unicode MS" pitchFamily="34" charset="-128"/>
                <a:ea typeface="Arial Unicode MS" pitchFamily="34" charset="-128"/>
                <a:cs typeface="Arial Unicode MS" pitchFamily="34" charset="-128"/>
              </a:rPr>
              <a:t>LA CREATION DES DEUX LUMINAIRES AU QUATRIÈME JOUR : GEN 1 :14-19</a:t>
            </a:r>
            <a:endParaRPr lang="en-US" sz="2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14 ¶ Dieu dit: Qu'il y ait des luminaires dans l'étendue du ciel, pour séparer le jour d'avec la nuit; que ce soient des signes pour marquer les époques, les jours et les années;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033CC"/>
                </a:solidFill>
                <a:latin typeface="Arial Unicode MS" pitchFamily="34" charset="-128"/>
                <a:ea typeface="Arial Unicode MS" pitchFamily="34" charset="-128"/>
                <a:cs typeface="Arial Unicode MS" pitchFamily="34" charset="-128"/>
              </a:rPr>
              <a:t>15 et qu'ils servent de luminaires dans l'étendue du ciel, pour éclairer la terre. Et cela fut ainsi.</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2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16 </a:t>
            </a:r>
            <a:r>
              <a:rPr lang="fr-FR" sz="3600" b="1" dirty="0" smtClean="0">
                <a:latin typeface="Arial Unicode MS" pitchFamily="34" charset="-128"/>
                <a:ea typeface="Arial Unicode MS" pitchFamily="34" charset="-128"/>
                <a:cs typeface="Arial Unicode MS" pitchFamily="34" charset="-128"/>
              </a:rPr>
              <a:t>Dieu fit les deux grands luminaires, le plus grand luminaire pour présider au jour, et le plus petit luminaire pour présider à la nuit; il fit aussi les étoiles.</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a:t>
            </a:r>
            <a:r>
              <a:rPr lang="fr-FR" sz="3600" b="1" dirty="0" smtClean="0">
                <a:solidFill>
                  <a:srgbClr val="0033CC"/>
                </a:solidFill>
                <a:latin typeface="Arial Unicode MS" pitchFamily="34" charset="-128"/>
                <a:ea typeface="Arial Unicode MS" pitchFamily="34" charset="-128"/>
                <a:cs typeface="Arial Unicode MS" pitchFamily="34" charset="-128"/>
              </a:rPr>
              <a:t>17 Dieu les plaça dans l'étendue du ciel, pour éclairer la terre,</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18 pour présider au jour et à la nuit, et pour séparer la lumière d'avec les ténèbres. Dieu vit que cela était bon.</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0033CC"/>
                </a:solidFill>
                <a:latin typeface="Arial Unicode MS" pitchFamily="34" charset="-128"/>
                <a:ea typeface="Arial Unicode MS" pitchFamily="34" charset="-128"/>
                <a:cs typeface="Arial Unicode MS" pitchFamily="34" charset="-128"/>
              </a:rPr>
              <a:t> 19 Ainsi, il y eut un soir, et il y eut un matin: ce fut le quatrième jour</a:t>
            </a:r>
            <a:r>
              <a:rPr lang="fr-FR" sz="3600" b="1" dirty="0" smtClean="0">
                <a:solidFill>
                  <a:srgbClr val="0033CC"/>
                </a:solidFill>
                <a:latin typeface="Arial Unicode MS" pitchFamily="34" charset="-128"/>
                <a:ea typeface="Arial Unicode MS" pitchFamily="34" charset="-128"/>
                <a:cs typeface="Arial Unicode MS" pitchFamily="34" charset="-128"/>
              </a:rPr>
              <a:t>.</a:t>
            </a:r>
            <a:endParaRPr lang="en-US" sz="36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Le </a:t>
            </a:r>
            <a:r>
              <a:rPr lang="fr-FR" sz="4800" b="1" dirty="0" smtClean="0">
                <a:solidFill>
                  <a:srgbClr val="0033CC"/>
                </a:solidFill>
                <a:latin typeface="Arial Unicode MS" pitchFamily="34" charset="-128"/>
                <a:ea typeface="Arial Unicode MS" pitchFamily="34" charset="-128"/>
                <a:cs typeface="Arial Unicode MS" pitchFamily="34" charset="-128"/>
              </a:rPr>
              <a:t>but des luminaires</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4800" b="1" dirty="0" smtClean="0">
                <a:latin typeface="Arial Unicode MS" pitchFamily="34" charset="-128"/>
                <a:ea typeface="Arial Unicode MS" pitchFamily="34" charset="-128"/>
                <a:cs typeface="Arial Unicode MS" pitchFamily="34" charset="-128"/>
              </a:rPr>
              <a:t>Pour séparer le jour d’avec la nuit</a:t>
            </a:r>
            <a:endParaRPr lang="en-US" sz="4800" b="1" dirty="0" smtClean="0">
              <a:latin typeface="Arial Unicode MS" pitchFamily="34" charset="-128"/>
              <a:ea typeface="Arial Unicode MS" pitchFamily="34" charset="-128"/>
              <a:cs typeface="Arial Unicode MS" pitchFamily="34" charset="-128"/>
            </a:endParaRPr>
          </a:p>
          <a:p>
            <a:pPr lvl="1" algn="just"/>
            <a:r>
              <a:rPr lang="fr-FR" sz="4800" b="1" dirty="0" smtClean="0">
                <a:solidFill>
                  <a:srgbClr val="0033CC"/>
                </a:solidFill>
                <a:latin typeface="Arial Unicode MS" pitchFamily="34" charset="-128"/>
                <a:ea typeface="Arial Unicode MS" pitchFamily="34" charset="-128"/>
                <a:cs typeface="Arial Unicode MS" pitchFamily="34" charset="-128"/>
              </a:rPr>
              <a:t>Comme signes pour marquer les époques, les jours et les années.</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4800" b="1" dirty="0" smtClean="0">
                <a:latin typeface="Arial Unicode MS" pitchFamily="34" charset="-128"/>
                <a:ea typeface="Arial Unicode MS" pitchFamily="34" charset="-128"/>
                <a:cs typeface="Arial Unicode MS" pitchFamily="34" charset="-128"/>
              </a:rPr>
              <a:t>Pour éclairer la </a:t>
            </a:r>
            <a:r>
              <a:rPr lang="fr-FR" sz="4800" b="1" dirty="0" smtClean="0">
                <a:latin typeface="Arial Unicode MS" pitchFamily="34" charset="-128"/>
                <a:ea typeface="Arial Unicode MS" pitchFamily="34" charset="-128"/>
                <a:cs typeface="Arial Unicode MS" pitchFamily="34" charset="-128"/>
              </a:rPr>
              <a:t>terre</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a:t>
            </a:r>
            <a:r>
              <a:rPr lang="fr-FR" sz="4000" b="1" dirty="0" smtClean="0">
                <a:latin typeface="Arial Unicode MS" pitchFamily="34" charset="-128"/>
                <a:ea typeface="Arial Unicode MS" pitchFamily="34" charset="-128"/>
                <a:cs typeface="Arial Unicode MS" pitchFamily="34" charset="-128"/>
              </a:rPr>
              <a:t>soleil est le plus grand luminaire et la lune plus petite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Le soleil pour présider au jour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La lune pour présider à la nuit.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Les étoiles aussi sont l’objet du quatrième jour de la création</a:t>
            </a:r>
            <a:r>
              <a:rPr lang="fr-FR" sz="4000" b="1" dirty="0" smtClean="0">
                <a:solidFill>
                  <a:srgbClr val="0033CC"/>
                </a:solidFill>
                <a:latin typeface="Arial Unicode MS" pitchFamily="34" charset="-128"/>
                <a:ea typeface="Arial Unicode MS" pitchFamily="34" charset="-128"/>
                <a:cs typeface="Arial Unicode MS" pitchFamily="34" charset="-128"/>
              </a:rPr>
              <a:t>.</a:t>
            </a:r>
          </a:p>
          <a:p>
            <a:pPr lvl="0" algn="just"/>
            <a:r>
              <a:rPr lang="fr-FR" sz="4000" b="1" dirty="0" smtClean="0">
                <a:latin typeface="Arial Unicode MS" pitchFamily="34" charset="-128"/>
                <a:ea typeface="Arial Unicode MS" pitchFamily="34" charset="-128"/>
                <a:cs typeface="Arial Unicode MS" pitchFamily="34" charset="-128"/>
              </a:rPr>
              <a:t>Le jour ici peut correspondre au calendrier humain, ou refléter une durée que Dieu seul connait.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Ce </a:t>
            </a:r>
            <a:r>
              <a:rPr lang="fr-FR" sz="4800" b="1" dirty="0" smtClean="0">
                <a:latin typeface="Arial Unicode MS" pitchFamily="34" charset="-128"/>
                <a:ea typeface="Arial Unicode MS" pitchFamily="34" charset="-128"/>
                <a:cs typeface="Arial Unicode MS" pitchFamily="34" charset="-128"/>
              </a:rPr>
              <a:t>qui nous concerne c’est de savoir que Dieu seul est l’auteur de la création.</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La science que Dieu utilise dans la création est beaucoup plus élève que l’entendement humain.</a:t>
            </a:r>
            <a:endParaRPr lang="en-US" sz="48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algn="ctr">
              <a:buNone/>
            </a:pPr>
            <a:r>
              <a:rPr lang="fr-FR" sz="3800" b="1" dirty="0" smtClean="0">
                <a:solidFill>
                  <a:schemeClr val="bg1"/>
                </a:solidFill>
                <a:latin typeface="Arial Unicode MS" pitchFamily="34" charset="-128"/>
                <a:ea typeface="Arial Unicode MS" pitchFamily="34" charset="-128"/>
                <a:cs typeface="Arial Unicode MS" pitchFamily="34" charset="-128"/>
              </a:rPr>
              <a:t>LA CREATION DES DEUX LUMINAIRES AU QUATRIÈME JOUR : GEN 1 :14-19</a:t>
            </a:r>
            <a:endParaRPr lang="en-US" sz="3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3800" b="1" dirty="0" smtClean="0">
                <a:latin typeface="Arial Unicode MS" pitchFamily="34" charset="-128"/>
                <a:ea typeface="Arial Unicode MS" pitchFamily="34" charset="-128"/>
                <a:cs typeface="Arial Unicode MS" pitchFamily="34" charset="-128"/>
              </a:rPr>
              <a:t>14 ¶ Dieu dit: Qu'il y ait des luminaires dans l'étendue du ciel, pour séparer le jour d'avec la nuit; que ce soient des signes pour marquer les époques, les jours et les années;</a:t>
            </a:r>
            <a:endParaRPr lang="en-US" sz="3800" b="1" dirty="0" smtClean="0">
              <a:latin typeface="Arial Unicode MS" pitchFamily="34" charset="-128"/>
              <a:ea typeface="Arial Unicode MS" pitchFamily="34" charset="-128"/>
              <a:cs typeface="Arial Unicode MS" pitchFamily="34" charset="-128"/>
            </a:endParaRPr>
          </a:p>
          <a:p>
            <a:pPr algn="just"/>
            <a:r>
              <a:rPr lang="fr-FR" sz="3800" b="1" dirty="0" smtClean="0">
                <a:solidFill>
                  <a:schemeClr val="bg1"/>
                </a:solidFill>
                <a:latin typeface="Arial Unicode MS" pitchFamily="34" charset="-128"/>
                <a:ea typeface="Arial Unicode MS" pitchFamily="34" charset="-128"/>
                <a:cs typeface="Arial Unicode MS" pitchFamily="34" charset="-128"/>
              </a:rPr>
              <a:t> 15 et qu'ils servent de luminaires dans l'étendue du ciel, pour éclairer la terre. Et cela fut ainsi</a:t>
            </a:r>
            <a:r>
              <a:rPr lang="fr-FR" sz="3800" b="1" dirty="0" smtClean="0">
                <a:solidFill>
                  <a:schemeClr val="bg1"/>
                </a:solidFill>
                <a:latin typeface="Arial Unicode MS" pitchFamily="34" charset="-128"/>
                <a:ea typeface="Arial Unicode MS" pitchFamily="34" charset="-128"/>
                <a:cs typeface="Arial Unicode MS" pitchFamily="34" charset="-128"/>
              </a:rPr>
              <a:t>.</a:t>
            </a:r>
            <a:r>
              <a:rPr lang="fr-FR" sz="3800" b="1" dirty="0" smtClean="0">
                <a:solidFill>
                  <a:schemeClr val="bg1"/>
                </a:solidFill>
                <a:latin typeface="Arial Unicode MS" pitchFamily="34" charset="-128"/>
                <a:ea typeface="Arial Unicode MS" pitchFamily="34" charset="-128"/>
                <a:cs typeface="Arial Unicode MS" pitchFamily="34" charset="-128"/>
              </a:rPr>
              <a:t> </a:t>
            </a:r>
            <a:endParaRPr lang="en-US" sz="3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b="1" dirty="0" smtClean="0">
                <a:latin typeface="Arial Unicode MS" pitchFamily="34" charset="-128"/>
                <a:ea typeface="Arial Unicode MS" pitchFamily="34" charset="-128"/>
                <a:cs typeface="Arial Unicode MS" pitchFamily="34" charset="-128"/>
              </a:rPr>
              <a:t>Certains </a:t>
            </a:r>
            <a:r>
              <a:rPr lang="fr-FR" b="1" dirty="0" smtClean="0">
                <a:latin typeface="Arial Unicode MS" pitchFamily="34" charset="-128"/>
                <a:ea typeface="Arial Unicode MS" pitchFamily="34" charset="-128"/>
                <a:cs typeface="Arial Unicode MS" pitchFamily="34" charset="-128"/>
              </a:rPr>
              <a:t>faits de la lune et du soleil selon les observations scientifiques.</a:t>
            </a:r>
            <a:endParaRPr lang="en-US" b="1" dirty="0" smtClean="0">
              <a:latin typeface="Arial Unicode MS" pitchFamily="34" charset="-128"/>
              <a:ea typeface="Arial Unicode MS" pitchFamily="34" charset="-128"/>
              <a:cs typeface="Arial Unicode MS" pitchFamily="34" charset="-128"/>
            </a:endParaRPr>
          </a:p>
          <a:p>
            <a:pPr algn="just"/>
            <a:r>
              <a:rPr lang="fr-FR" sz="1800" b="1" dirty="0" smtClean="0">
                <a:solidFill>
                  <a:schemeClr val="bg1"/>
                </a:solidFill>
                <a:latin typeface="Arial Unicode MS" pitchFamily="34" charset="-128"/>
                <a:ea typeface="Arial Unicode MS" pitchFamily="34" charset="-128"/>
                <a:cs typeface="Arial Unicode MS" pitchFamily="34" charset="-128"/>
              </a:rPr>
              <a:t>https://www.lesdebrouillards.com/quoi-de-neuf/10-faits-surprenants-sur-la-lune/</a:t>
            </a:r>
            <a:endParaRPr lang="en-US" sz="1800" b="1" dirty="0" smtClean="0">
              <a:solidFill>
                <a:schemeClr val="bg1"/>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Pas d’humains sans Lune</a:t>
            </a:r>
            <a:endParaRPr lang="en-US"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La Lune est responsable de notre </a:t>
            </a:r>
            <a:r>
              <a:rPr lang="fr-FR" b="1" dirty="0" smtClean="0">
                <a:solidFill>
                  <a:schemeClr val="bg1"/>
                </a:solidFill>
                <a:latin typeface="Arial Unicode MS" pitchFamily="34" charset="-128"/>
                <a:ea typeface="Arial Unicode MS" pitchFamily="34" charset="-128"/>
                <a:cs typeface="Arial Unicode MS" pitchFamily="34" charset="-128"/>
              </a:rPr>
              <a:t>climat.</a:t>
            </a:r>
            <a:r>
              <a:rPr lang="fr-FR" b="1" dirty="0" smtClean="0">
                <a:latin typeface="Arial Unicode MS" pitchFamily="34" charset="-128"/>
                <a:ea typeface="Arial Unicode MS" pitchFamily="34" charset="-128"/>
                <a:cs typeface="Arial Unicode MS" pitchFamily="34" charset="-128"/>
              </a:rPr>
              <a:t> Comment ? C’est elle qui détermine </a:t>
            </a:r>
            <a:r>
              <a:rPr lang="fr-FR" b="1" dirty="0" smtClean="0">
                <a:solidFill>
                  <a:schemeClr val="bg1"/>
                </a:solidFill>
                <a:latin typeface="Arial Unicode MS" pitchFamily="34" charset="-128"/>
                <a:ea typeface="Arial Unicode MS" pitchFamily="34" charset="-128"/>
                <a:cs typeface="Arial Unicode MS" pitchFamily="34" charset="-128"/>
              </a:rPr>
              <a:t>l’axe de rotation de notre planète</a:t>
            </a:r>
            <a:r>
              <a:rPr lang="fr-FR" b="1" dirty="0" smtClean="0">
                <a:latin typeface="Arial Unicode MS" pitchFamily="34" charset="-128"/>
                <a:ea typeface="Arial Unicode MS" pitchFamily="34" charset="-128"/>
                <a:cs typeface="Arial Unicode MS" pitchFamily="34" charset="-128"/>
              </a:rPr>
              <a:t>. </a:t>
            </a:r>
            <a:endParaRPr lang="fr-FR"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Sans </a:t>
            </a:r>
            <a:r>
              <a:rPr lang="fr-FR" b="1" dirty="0" smtClean="0">
                <a:latin typeface="Arial Unicode MS" pitchFamily="34" charset="-128"/>
                <a:ea typeface="Arial Unicode MS" pitchFamily="34" charset="-128"/>
                <a:cs typeface="Arial Unicode MS" pitchFamily="34" charset="-128"/>
              </a:rPr>
              <a:t>elle, </a:t>
            </a:r>
            <a:r>
              <a:rPr lang="fr-FR" b="1" dirty="0" smtClean="0">
                <a:solidFill>
                  <a:schemeClr val="bg1"/>
                </a:solidFill>
                <a:latin typeface="Arial Unicode MS" pitchFamily="34" charset="-128"/>
                <a:ea typeface="Arial Unicode MS" pitchFamily="34" charset="-128"/>
                <a:cs typeface="Arial Unicode MS" pitchFamily="34" charset="-128"/>
              </a:rPr>
              <a:t>la Terre serait beaucoup plus penchée,</a:t>
            </a:r>
            <a:r>
              <a:rPr lang="fr-FR" b="1" dirty="0" smtClean="0">
                <a:latin typeface="Arial Unicode MS" pitchFamily="34" charset="-128"/>
                <a:ea typeface="Arial Unicode MS" pitchFamily="34" charset="-128"/>
                <a:cs typeface="Arial Unicode MS" pitchFamily="34" charset="-128"/>
              </a:rPr>
              <a:t> ce qui causerait des changements climatiques très importants. </a:t>
            </a:r>
            <a:endParaRPr lang="fr-FR"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La </a:t>
            </a:r>
            <a:r>
              <a:rPr lang="fr-FR" b="1" dirty="0" smtClean="0">
                <a:latin typeface="Arial Unicode MS" pitchFamily="34" charset="-128"/>
                <a:ea typeface="Arial Unicode MS" pitchFamily="34" charset="-128"/>
                <a:cs typeface="Arial Unicode MS" pitchFamily="34" charset="-128"/>
              </a:rPr>
              <a:t>vie aurait donc évolué très différemment et </a:t>
            </a:r>
            <a:r>
              <a:rPr lang="fr-FR" b="1" dirty="0" smtClean="0">
                <a:solidFill>
                  <a:schemeClr val="bg1"/>
                </a:solidFill>
                <a:latin typeface="Arial Unicode MS" pitchFamily="34" charset="-128"/>
                <a:ea typeface="Arial Unicode MS" pitchFamily="34" charset="-128"/>
                <a:cs typeface="Arial Unicode MS" pitchFamily="34" charset="-128"/>
              </a:rPr>
              <a:t>les formes de vie complexes </a:t>
            </a:r>
            <a:r>
              <a:rPr lang="fr-FR" b="1" dirty="0" smtClean="0">
                <a:latin typeface="Arial Unicode MS" pitchFamily="34" charset="-128"/>
                <a:ea typeface="Arial Unicode MS" pitchFamily="34" charset="-128"/>
                <a:cs typeface="Arial Unicode MS" pitchFamily="34" charset="-128"/>
              </a:rPr>
              <a:t>n’auraient pas vu le jour </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lnSpcReduction="10000"/>
          </a:bodyPr>
          <a:lstStyle/>
          <a:p>
            <a:pPr algn="just"/>
            <a:r>
              <a:rPr lang="fr-FR" b="1" dirty="0" smtClean="0">
                <a:solidFill>
                  <a:schemeClr val="bg1"/>
                </a:solidFill>
                <a:latin typeface="Arial Unicode MS" pitchFamily="34" charset="-128"/>
                <a:ea typeface="Arial Unicode MS" pitchFamily="34" charset="-128"/>
                <a:cs typeface="Arial Unicode MS" pitchFamily="34" charset="-128"/>
              </a:rPr>
              <a:t>Voisinage</a:t>
            </a:r>
            <a:endParaRPr lang="en-US" b="1" dirty="0" smtClean="0">
              <a:solidFill>
                <a:schemeClr val="bg1"/>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La Lune est l’astre </a:t>
            </a:r>
            <a:r>
              <a:rPr lang="fr-FR" b="1" dirty="0" smtClean="0">
                <a:solidFill>
                  <a:schemeClr val="bg1"/>
                </a:solidFill>
                <a:latin typeface="Arial Unicode MS" pitchFamily="34" charset="-128"/>
                <a:ea typeface="Arial Unicode MS" pitchFamily="34" charset="-128"/>
                <a:cs typeface="Arial Unicode MS" pitchFamily="34" charset="-128"/>
              </a:rPr>
              <a:t>le plus proche de la Terre</a:t>
            </a:r>
            <a:r>
              <a:rPr lang="fr-FR" b="1" dirty="0" smtClean="0">
                <a:latin typeface="Arial Unicode MS" pitchFamily="34" charset="-128"/>
                <a:ea typeface="Arial Unicode MS" pitchFamily="34" charset="-128"/>
                <a:cs typeface="Arial Unicode MS" pitchFamily="34" charset="-128"/>
              </a:rPr>
              <a:t>. Pourtant, elle se trouve à </a:t>
            </a:r>
            <a:r>
              <a:rPr lang="fr-FR" b="1" dirty="0" smtClean="0">
                <a:solidFill>
                  <a:schemeClr val="bg1"/>
                </a:solidFill>
                <a:latin typeface="Arial Unicode MS" pitchFamily="34" charset="-128"/>
                <a:ea typeface="Arial Unicode MS" pitchFamily="34" charset="-128"/>
                <a:cs typeface="Arial Unicode MS" pitchFamily="34" charset="-128"/>
              </a:rPr>
              <a:t>384 400 km </a:t>
            </a:r>
            <a:r>
              <a:rPr lang="fr-FR" b="1" dirty="0" smtClean="0">
                <a:latin typeface="Arial Unicode MS" pitchFamily="34" charset="-128"/>
                <a:ea typeface="Arial Unicode MS" pitchFamily="34" charset="-128"/>
                <a:cs typeface="Arial Unicode MS" pitchFamily="34" charset="-128"/>
              </a:rPr>
              <a:t>de notre planète, </a:t>
            </a:r>
            <a:endParaRPr lang="fr-FR" b="1" dirty="0" smtClean="0">
              <a:latin typeface="Arial Unicode MS" pitchFamily="34" charset="-128"/>
              <a:ea typeface="Arial Unicode MS" pitchFamily="34" charset="-128"/>
              <a:cs typeface="Arial Unicode MS" pitchFamily="34" charset="-128"/>
            </a:endParaRPr>
          </a:p>
          <a:p>
            <a:pPr algn="just"/>
            <a:r>
              <a:rPr lang="fr-FR" b="1" dirty="0" smtClean="0">
                <a:solidFill>
                  <a:schemeClr val="bg1"/>
                </a:solidFill>
                <a:latin typeface="Arial Unicode MS" pitchFamily="34" charset="-128"/>
                <a:ea typeface="Arial Unicode MS" pitchFamily="34" charset="-128"/>
                <a:cs typeface="Arial Unicode MS" pitchFamily="34" charset="-128"/>
              </a:rPr>
              <a:t>Pire</a:t>
            </a:r>
            <a:r>
              <a:rPr lang="fr-FR" b="1" dirty="0" smtClean="0">
                <a:latin typeface="Arial Unicode MS" pitchFamily="34" charset="-128"/>
                <a:ea typeface="Arial Unicode MS" pitchFamily="34" charset="-128"/>
                <a:cs typeface="Arial Unicode MS" pitchFamily="34" charset="-128"/>
              </a:rPr>
              <a:t> </a:t>
            </a:r>
            <a:r>
              <a:rPr lang="fr-FR" b="1" dirty="0" smtClean="0">
                <a:latin typeface="Arial Unicode MS" pitchFamily="34" charset="-128"/>
                <a:ea typeface="Arial Unicode MS" pitchFamily="34" charset="-128"/>
                <a:cs typeface="Arial Unicode MS" pitchFamily="34" charset="-128"/>
              </a:rPr>
              <a:t>: elle s’éloigne d’environ </a:t>
            </a:r>
            <a:r>
              <a:rPr lang="fr-FR" b="1" dirty="0" smtClean="0">
                <a:solidFill>
                  <a:schemeClr val="bg1"/>
                </a:solidFill>
                <a:latin typeface="Arial Unicode MS" pitchFamily="34" charset="-128"/>
                <a:ea typeface="Arial Unicode MS" pitchFamily="34" charset="-128"/>
                <a:cs typeface="Arial Unicode MS" pitchFamily="34" charset="-128"/>
              </a:rPr>
              <a:t>3,8 cm </a:t>
            </a:r>
            <a:r>
              <a:rPr lang="fr-FR" b="1" dirty="0" smtClean="0">
                <a:latin typeface="Arial Unicode MS" pitchFamily="34" charset="-128"/>
                <a:ea typeface="Arial Unicode MS" pitchFamily="34" charset="-128"/>
                <a:cs typeface="Arial Unicode MS" pitchFamily="34" charset="-128"/>
              </a:rPr>
              <a:t>chaque année !</a:t>
            </a:r>
            <a:endParaRPr lang="en-US"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La Lune ne possède aucune atmosphère pour la protéger du Soleil. C’est pourquoi la température y atteint </a:t>
            </a:r>
            <a:r>
              <a:rPr lang="fr-FR" b="1" dirty="0" smtClean="0">
                <a:solidFill>
                  <a:schemeClr val="bg1"/>
                </a:solidFill>
                <a:latin typeface="Arial Unicode MS" pitchFamily="34" charset="-128"/>
                <a:ea typeface="Arial Unicode MS" pitchFamily="34" charset="-128"/>
                <a:cs typeface="Arial Unicode MS" pitchFamily="34" charset="-128"/>
              </a:rPr>
              <a:t>125 °C</a:t>
            </a:r>
            <a:r>
              <a:rPr lang="fr-FR" b="1" dirty="0" smtClean="0">
                <a:latin typeface="Arial Unicode MS" pitchFamily="34" charset="-128"/>
                <a:ea typeface="Arial Unicode MS" pitchFamily="34" charset="-128"/>
                <a:cs typeface="Arial Unicode MS" pitchFamily="34" charset="-128"/>
              </a:rPr>
              <a:t> pendant la journée. </a:t>
            </a:r>
            <a:endParaRPr lang="fr-FR"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Mais </a:t>
            </a:r>
            <a:r>
              <a:rPr lang="fr-FR" b="1" dirty="0" smtClean="0">
                <a:latin typeface="Arial Unicode MS" pitchFamily="34" charset="-128"/>
                <a:ea typeface="Arial Unicode MS" pitchFamily="34" charset="-128"/>
                <a:cs typeface="Arial Unicode MS" pitchFamily="34" charset="-128"/>
              </a:rPr>
              <a:t>cela signifie également qu’il n’y a rien non plus pour RETENIR cette chaleur. </a:t>
            </a:r>
            <a:r>
              <a:rPr lang="fr-FR" b="1" dirty="0" smtClean="0">
                <a:solidFill>
                  <a:schemeClr val="bg1"/>
                </a:solidFill>
                <a:latin typeface="Arial Unicode MS" pitchFamily="34" charset="-128"/>
                <a:ea typeface="Arial Unicode MS" pitchFamily="34" charset="-128"/>
                <a:cs typeface="Arial Unicode MS" pitchFamily="34" charset="-128"/>
              </a:rPr>
              <a:t>La température plonge donc à -175 °C à l’ombre</a:t>
            </a:r>
            <a:r>
              <a:rPr lang="fr-FR" b="1" dirty="0" smtClean="0">
                <a:latin typeface="Arial Unicode MS" pitchFamily="34" charset="-128"/>
                <a:ea typeface="Arial Unicode MS" pitchFamily="34" charset="-128"/>
                <a:cs typeface="Arial Unicode MS" pitchFamily="34" charset="-128"/>
              </a:rPr>
              <a:t>. De toute façon, impossible de respirer là-bas</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b="1" dirty="0" smtClean="0">
                <a:solidFill>
                  <a:schemeClr val="bg1"/>
                </a:solidFill>
                <a:latin typeface="Arial Unicode MS" pitchFamily="34" charset="-128"/>
                <a:ea typeface="Arial Unicode MS" pitchFamily="34" charset="-128"/>
                <a:cs typeface="Arial Unicode MS" pitchFamily="34" charset="-128"/>
              </a:rPr>
              <a:t>Change </a:t>
            </a:r>
            <a:r>
              <a:rPr lang="fr-FR" b="1" dirty="0" smtClean="0">
                <a:solidFill>
                  <a:schemeClr val="bg1"/>
                </a:solidFill>
                <a:latin typeface="Arial Unicode MS" pitchFamily="34" charset="-128"/>
                <a:ea typeface="Arial Unicode MS" pitchFamily="34" charset="-128"/>
                <a:cs typeface="Arial Unicode MS" pitchFamily="34" charset="-128"/>
              </a:rPr>
              <a:t>de face</a:t>
            </a:r>
            <a:endParaRPr lang="en-US" b="1" dirty="0" smtClean="0">
              <a:solidFill>
                <a:schemeClr val="bg1"/>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La Lune met autant de temps à tourner sur elle-même qu’à faire le tour de la Terre : </a:t>
            </a:r>
            <a:r>
              <a:rPr lang="fr-FR" b="1" dirty="0" smtClean="0">
                <a:solidFill>
                  <a:schemeClr val="bg1"/>
                </a:solidFill>
                <a:latin typeface="Arial Unicode MS" pitchFamily="34" charset="-128"/>
                <a:ea typeface="Arial Unicode MS" pitchFamily="34" charset="-128"/>
                <a:cs typeface="Arial Unicode MS" pitchFamily="34" charset="-128"/>
              </a:rPr>
              <a:t>27,3 jours</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Le </a:t>
            </a:r>
            <a:r>
              <a:rPr lang="fr-FR" b="1" dirty="0" smtClean="0">
                <a:solidFill>
                  <a:schemeClr val="bg1"/>
                </a:solidFill>
                <a:latin typeface="Arial Unicode MS" pitchFamily="34" charset="-128"/>
                <a:ea typeface="Arial Unicode MS" pitchFamily="34" charset="-128"/>
                <a:cs typeface="Arial Unicode MS" pitchFamily="34" charset="-128"/>
              </a:rPr>
              <a:t>Soleil</a:t>
            </a:r>
            <a:r>
              <a:rPr lang="fr-FR" b="1" dirty="0" smtClean="0">
                <a:latin typeface="Arial Unicode MS" pitchFamily="34" charset="-128"/>
                <a:ea typeface="Arial Unicode MS" pitchFamily="34" charset="-128"/>
                <a:cs typeface="Arial Unicode MS" pitchFamily="34" charset="-128"/>
              </a:rPr>
              <a:t> est </a:t>
            </a:r>
            <a:r>
              <a:rPr lang="fr-FR" b="1" dirty="0" smtClean="0">
                <a:solidFill>
                  <a:schemeClr val="bg1"/>
                </a:solidFill>
                <a:latin typeface="Arial Unicode MS" pitchFamily="34" charset="-128"/>
                <a:ea typeface="Arial Unicode MS" pitchFamily="34" charset="-128"/>
                <a:cs typeface="Arial Unicode MS" pitchFamily="34" charset="-128"/>
              </a:rPr>
              <a:t>400 fois plus gros </a:t>
            </a:r>
            <a:r>
              <a:rPr lang="fr-FR" b="1" dirty="0" smtClean="0">
                <a:latin typeface="Arial Unicode MS" pitchFamily="34" charset="-128"/>
                <a:ea typeface="Arial Unicode MS" pitchFamily="34" charset="-128"/>
                <a:cs typeface="Arial Unicode MS" pitchFamily="34" charset="-128"/>
              </a:rPr>
              <a:t>que la Lune. Pourquoi les deux astres apparaissent de la même taille dans le ciel ? Parce que le soleil est </a:t>
            </a:r>
            <a:r>
              <a:rPr lang="fr-FR" b="1" dirty="0" smtClean="0">
                <a:solidFill>
                  <a:schemeClr val="bg1"/>
                </a:solidFill>
                <a:latin typeface="Arial Unicode MS" pitchFamily="34" charset="-128"/>
                <a:ea typeface="Arial Unicode MS" pitchFamily="34" charset="-128"/>
                <a:cs typeface="Arial Unicode MS" pitchFamily="34" charset="-128"/>
              </a:rPr>
              <a:t>400 fois plus éloigné de la Terre.</a:t>
            </a:r>
            <a:endParaRPr lang="en-US" b="1" dirty="0" smtClean="0">
              <a:solidFill>
                <a:schemeClr val="bg1"/>
              </a:solidFill>
              <a:latin typeface="Arial Unicode MS" pitchFamily="34" charset="-128"/>
              <a:ea typeface="Arial Unicode MS" pitchFamily="34" charset="-128"/>
              <a:cs typeface="Arial Unicode MS" pitchFamily="34" charset="-128"/>
            </a:endParaRPr>
          </a:p>
          <a:p>
            <a:pPr algn="just"/>
            <a:r>
              <a:rPr lang="en-US" b="1" dirty="0" err="1" smtClean="0">
                <a:solidFill>
                  <a:srgbClr val="FFFF00"/>
                </a:solidFill>
                <a:latin typeface="Arial Unicode MS" pitchFamily="34" charset="-128"/>
                <a:ea typeface="Arial Unicode MS" pitchFamily="34" charset="-128"/>
                <a:cs typeface="Arial Unicode MS" pitchFamily="34" charset="-128"/>
              </a:rPr>
              <a:t>Faites</a:t>
            </a:r>
            <a:r>
              <a:rPr lang="en-US" b="1" dirty="0" smtClean="0">
                <a:solidFill>
                  <a:srgbClr val="FFFF00"/>
                </a:solidFill>
                <a:latin typeface="Arial Unicode MS" pitchFamily="34" charset="-128"/>
                <a:ea typeface="Arial Unicode MS" pitchFamily="34" charset="-128"/>
                <a:cs typeface="Arial Unicode MS" pitchFamily="34" charset="-128"/>
              </a:rPr>
              <a:t> la vague</a:t>
            </a:r>
          </a:p>
          <a:p>
            <a:pPr algn="just"/>
            <a:r>
              <a:rPr lang="fr-FR" b="1" dirty="0" smtClean="0">
                <a:latin typeface="Arial Unicode MS" pitchFamily="34" charset="-128"/>
                <a:ea typeface="Arial Unicode MS" pitchFamily="34" charset="-128"/>
                <a:cs typeface="Arial Unicode MS" pitchFamily="34" charset="-128"/>
              </a:rPr>
              <a:t>La </a:t>
            </a:r>
            <a:r>
              <a:rPr lang="fr-FR" b="1" dirty="0" smtClean="0">
                <a:latin typeface="Arial Unicode MS" pitchFamily="34" charset="-128"/>
                <a:ea typeface="Arial Unicode MS" pitchFamily="34" charset="-128"/>
                <a:cs typeface="Arial Unicode MS" pitchFamily="34" charset="-128"/>
              </a:rPr>
              <a:t>Terre attire la Lune. Mais la Lune aussi attire la Terre. C’est ce qui provoque le </a:t>
            </a:r>
            <a:r>
              <a:rPr lang="fr-FR" b="1" dirty="0" smtClean="0">
                <a:solidFill>
                  <a:srgbClr val="FFFF00"/>
                </a:solidFill>
                <a:latin typeface="Arial Unicode MS" pitchFamily="34" charset="-128"/>
                <a:ea typeface="Arial Unicode MS" pitchFamily="34" charset="-128"/>
                <a:cs typeface="Arial Unicode MS" pitchFamily="34" charset="-128"/>
              </a:rPr>
              <a:t>phénomène des marées</a:t>
            </a:r>
            <a:r>
              <a:rPr lang="fr-FR" b="1" dirty="0" smtClean="0">
                <a:solidFill>
                  <a:srgbClr val="FFFF00"/>
                </a:solidFill>
                <a:latin typeface="Arial Unicode MS" pitchFamily="34" charset="-128"/>
                <a:ea typeface="Arial Unicode MS" pitchFamily="34" charset="-128"/>
                <a:cs typeface="Arial Unicode MS" pitchFamily="34" charset="-128"/>
              </a:rPr>
              <a:t>.</a:t>
            </a:r>
            <a:endParaRPr lang="en-US"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b="1" dirty="0" smtClean="0">
                <a:solidFill>
                  <a:schemeClr val="bg1"/>
                </a:solidFill>
                <a:latin typeface="Arial Unicode MS" pitchFamily="34" charset="-128"/>
                <a:ea typeface="Arial Unicode MS" pitchFamily="34" charset="-128"/>
                <a:cs typeface="Arial Unicode MS" pitchFamily="34" charset="-128"/>
              </a:rPr>
              <a:t>https</a:t>
            </a:r>
            <a:r>
              <a:rPr lang="fr-FR" b="1" dirty="0" smtClean="0">
                <a:solidFill>
                  <a:schemeClr val="bg1"/>
                </a:solidFill>
                <a:latin typeface="Arial Unicode MS" pitchFamily="34" charset="-128"/>
                <a:ea typeface="Arial Unicode MS" pitchFamily="34" charset="-128"/>
                <a:cs typeface="Arial Unicode MS" pitchFamily="34" charset="-128"/>
              </a:rPr>
              <a:t>://www.selection.ca/reportages/insolite/15-faits-interessants-sur-la-lune/</a:t>
            </a:r>
            <a:endParaRPr lang="en-US"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La Lune est bien </a:t>
            </a:r>
            <a:r>
              <a:rPr lang="fr-FR" sz="4400" b="1" u="sng" dirty="0" smtClean="0">
                <a:solidFill>
                  <a:schemeClr val="bg1"/>
                </a:solidFill>
                <a:latin typeface="Arial Unicode MS" pitchFamily="34" charset="-128"/>
                <a:ea typeface="Arial Unicode MS" pitchFamily="34" charset="-128"/>
                <a:cs typeface="Arial Unicode MS" pitchFamily="34" charset="-128"/>
              </a:rPr>
              <a:t>plus petite que la Terre</a:t>
            </a:r>
            <a:r>
              <a:rPr lang="fr-FR" sz="4400" b="1" dirty="0" smtClean="0">
                <a:latin typeface="Arial Unicode MS" pitchFamily="34" charset="-128"/>
                <a:ea typeface="Arial Unicode MS" pitchFamily="34" charset="-128"/>
                <a:cs typeface="Arial Unicode MS" pitchFamily="34" charset="-128"/>
              </a:rPr>
              <a:t>, soit </a:t>
            </a:r>
            <a:r>
              <a:rPr lang="fr-FR" sz="4400" b="1" dirty="0" smtClean="0">
                <a:solidFill>
                  <a:schemeClr val="bg1"/>
                </a:solidFill>
                <a:latin typeface="Arial Unicode MS" pitchFamily="34" charset="-128"/>
                <a:ea typeface="Arial Unicode MS" pitchFamily="34" charset="-128"/>
                <a:cs typeface="Arial Unicode MS" pitchFamily="34" charset="-128"/>
              </a:rPr>
              <a:t>quatre fois moins! </a:t>
            </a:r>
          </a:p>
          <a:p>
            <a:pPr algn="just"/>
            <a:r>
              <a:rPr lang="fr-FR" sz="4400" b="1" dirty="0" smtClean="0">
                <a:latin typeface="Arial Unicode MS" pitchFamily="34" charset="-128"/>
                <a:ea typeface="Arial Unicode MS" pitchFamily="34" charset="-128"/>
                <a:cs typeface="Arial Unicode MS" pitchFamily="34" charset="-128"/>
              </a:rPr>
              <a:t>Le </a:t>
            </a:r>
            <a:r>
              <a:rPr lang="fr-FR" sz="4400" b="1" dirty="0" smtClean="0">
                <a:latin typeface="Arial Unicode MS" pitchFamily="34" charset="-128"/>
                <a:ea typeface="Arial Unicode MS" pitchFamily="34" charset="-128"/>
                <a:cs typeface="Arial Unicode MS" pitchFamily="34" charset="-128"/>
              </a:rPr>
              <a:t>diamètre de notre planète est de </a:t>
            </a:r>
            <a:r>
              <a:rPr lang="fr-FR" sz="4400" b="1" dirty="0" smtClean="0">
                <a:solidFill>
                  <a:schemeClr val="bg1"/>
                </a:solidFill>
                <a:latin typeface="Arial Unicode MS" pitchFamily="34" charset="-128"/>
                <a:ea typeface="Arial Unicode MS" pitchFamily="34" charset="-128"/>
                <a:cs typeface="Arial Unicode MS" pitchFamily="34" charset="-128"/>
              </a:rPr>
              <a:t>12 742 km </a:t>
            </a:r>
            <a:r>
              <a:rPr lang="fr-FR" sz="4400" b="1" dirty="0" smtClean="0">
                <a:latin typeface="Arial Unicode MS" pitchFamily="34" charset="-128"/>
                <a:ea typeface="Arial Unicode MS" pitchFamily="34" charset="-128"/>
                <a:cs typeface="Arial Unicode MS" pitchFamily="34" charset="-128"/>
              </a:rPr>
              <a:t>alors que celui de la Lune est de </a:t>
            </a:r>
            <a:r>
              <a:rPr lang="fr-FR" sz="4400" b="1" dirty="0" smtClean="0">
                <a:solidFill>
                  <a:schemeClr val="bg1"/>
                </a:solidFill>
                <a:latin typeface="Arial Unicode MS" pitchFamily="34" charset="-128"/>
                <a:ea typeface="Arial Unicode MS" pitchFamily="34" charset="-128"/>
                <a:cs typeface="Arial Unicode MS" pitchFamily="34" charset="-128"/>
              </a:rPr>
              <a:t>3476</a:t>
            </a:r>
            <a:r>
              <a:rPr lang="fr-FR" sz="4400" b="1" dirty="0" smtClean="0">
                <a:latin typeface="Arial Unicode MS" pitchFamily="34" charset="-128"/>
                <a:ea typeface="Arial Unicode MS" pitchFamily="34" charset="-128"/>
                <a:cs typeface="Arial Unicode MS" pitchFamily="34" charset="-128"/>
              </a:rPr>
              <a:t> km.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Celui </a:t>
            </a:r>
            <a:r>
              <a:rPr lang="fr-FR" sz="4400" b="1" dirty="0" smtClean="0">
                <a:latin typeface="Arial Unicode MS" pitchFamily="34" charset="-128"/>
                <a:ea typeface="Arial Unicode MS" pitchFamily="34" charset="-128"/>
                <a:cs typeface="Arial Unicode MS" pitchFamily="34" charset="-128"/>
              </a:rPr>
              <a:t>du soleil? </a:t>
            </a:r>
            <a:r>
              <a:rPr lang="fr-FR" sz="4400" b="1" dirty="0" smtClean="0">
                <a:solidFill>
                  <a:schemeClr val="bg1"/>
                </a:solidFill>
                <a:latin typeface="Arial Unicode MS" pitchFamily="34" charset="-128"/>
                <a:ea typeface="Arial Unicode MS" pitchFamily="34" charset="-128"/>
                <a:cs typeface="Arial Unicode MS" pitchFamily="34" charset="-128"/>
              </a:rPr>
              <a:t>1 391400 km! </a:t>
            </a:r>
            <a:endParaRPr lang="fr-FR"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buNone/>
            </a:pPr>
            <a:r>
              <a:rPr lang="fr-FR" sz="4800" b="1" dirty="0" smtClean="0">
                <a:solidFill>
                  <a:schemeClr val="bg1"/>
                </a:solidFill>
                <a:latin typeface="Arial Unicode MS" pitchFamily="34" charset="-128"/>
                <a:ea typeface="Arial Unicode MS" pitchFamily="34" charset="-128"/>
                <a:cs typeface="Arial Unicode MS" pitchFamily="34" charset="-128"/>
              </a:rPr>
              <a:t>La </a:t>
            </a:r>
            <a:r>
              <a:rPr lang="fr-FR" sz="4800" b="1" dirty="0" smtClean="0">
                <a:solidFill>
                  <a:schemeClr val="bg1"/>
                </a:solidFill>
                <a:latin typeface="Arial Unicode MS" pitchFamily="34" charset="-128"/>
                <a:ea typeface="Arial Unicode MS" pitchFamily="34" charset="-128"/>
                <a:cs typeface="Arial Unicode MS" pitchFamily="34" charset="-128"/>
              </a:rPr>
              <a:t>durée du jour</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Un jour sur la Lune dure </a:t>
            </a:r>
            <a:r>
              <a:rPr lang="fr-FR" sz="4800" b="1" dirty="0" smtClean="0">
                <a:solidFill>
                  <a:schemeClr val="bg1"/>
                </a:solidFill>
                <a:latin typeface="Arial Unicode MS" pitchFamily="34" charset="-128"/>
                <a:ea typeface="Arial Unicode MS" pitchFamily="34" charset="-128"/>
                <a:cs typeface="Arial Unicode MS" pitchFamily="34" charset="-128"/>
              </a:rPr>
              <a:t>29,5</a:t>
            </a:r>
            <a:r>
              <a:rPr lang="fr-FR" sz="4800" b="1" dirty="0" smtClean="0">
                <a:latin typeface="Arial Unicode MS" pitchFamily="34" charset="-128"/>
                <a:ea typeface="Arial Unicode MS" pitchFamily="34" charset="-128"/>
                <a:cs typeface="Arial Unicode MS" pitchFamily="34" charset="-128"/>
              </a:rPr>
              <a:t> jours terrestre!</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chemeClr val="bg1"/>
                </a:solidFill>
                <a:latin typeface="Arial Unicode MS" pitchFamily="34" charset="-128"/>
                <a:ea typeface="Arial Unicode MS" pitchFamily="34" charset="-128"/>
                <a:cs typeface="Arial Unicode MS" pitchFamily="34" charset="-128"/>
              </a:rPr>
              <a:t>L’attraction gravitationnelle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Vous pesez </a:t>
            </a:r>
            <a:r>
              <a:rPr lang="fr-FR" sz="4800" b="1" dirty="0" smtClean="0">
                <a:solidFill>
                  <a:schemeClr val="bg1"/>
                </a:solidFill>
                <a:latin typeface="Arial Unicode MS" pitchFamily="34" charset="-128"/>
                <a:ea typeface="Arial Unicode MS" pitchFamily="34" charset="-128"/>
                <a:cs typeface="Arial Unicode MS" pitchFamily="34" charset="-128"/>
              </a:rPr>
              <a:t>150</a:t>
            </a:r>
            <a:r>
              <a:rPr lang="fr-FR" sz="4800" b="1" dirty="0" smtClean="0">
                <a:latin typeface="Arial Unicode MS" pitchFamily="34" charset="-128"/>
                <a:ea typeface="Arial Unicode MS" pitchFamily="34" charset="-128"/>
                <a:cs typeface="Arial Unicode MS" pitchFamily="34" charset="-128"/>
              </a:rPr>
              <a:t> lb ici? Sur la Lune, vous n’en pèseriez que </a:t>
            </a:r>
            <a:r>
              <a:rPr lang="fr-FR" sz="4800" b="1" dirty="0" smtClean="0">
                <a:solidFill>
                  <a:schemeClr val="bg1"/>
                </a:solidFill>
                <a:latin typeface="Arial Unicode MS" pitchFamily="34" charset="-128"/>
                <a:ea typeface="Arial Unicode MS" pitchFamily="34" charset="-128"/>
                <a:cs typeface="Arial Unicode MS" pitchFamily="34" charset="-128"/>
              </a:rPr>
              <a:t>24</a:t>
            </a:r>
            <a:r>
              <a:rPr lang="fr-FR" sz="4800" b="1" dirty="0" smtClean="0">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Fou</a:t>
            </a:r>
            <a:r>
              <a:rPr lang="fr-FR" sz="4800" b="1" dirty="0" smtClean="0">
                <a:latin typeface="Arial Unicode MS" pitchFamily="34" charset="-128"/>
                <a:ea typeface="Arial Unicode MS" pitchFamily="34" charset="-128"/>
                <a:cs typeface="Arial Unicode MS" pitchFamily="34" charset="-128"/>
              </a:rPr>
              <a:t>! </a:t>
            </a:r>
            <a:endParaRPr lang="fr-FR" sz="4800" b="1" dirty="0" smtClean="0">
              <a:latin typeface="Arial Unicode MS" pitchFamily="34" charset="-128"/>
              <a:ea typeface="Arial Unicode MS" pitchFamily="34" charset="-128"/>
              <a:cs typeface="Arial Unicode MS" pitchFamily="34" charset="-128"/>
            </a:endParaRPr>
          </a:p>
          <a:p>
            <a:pPr algn="just"/>
            <a:endParaRPr lang="en-US" sz="2800" b="1" dirty="0" smtClean="0">
              <a:latin typeface="Arial Unicode MS" pitchFamily="34" charset="-128"/>
              <a:ea typeface="Arial Unicode MS" pitchFamily="34" charset="-128"/>
              <a:cs typeface="Arial Unicode MS" pitchFamily="34" charset="-128"/>
            </a:endParaRPr>
          </a:p>
          <a:p>
            <a:pPr algn="just"/>
            <a:endParaRPr lang="en-US" sz="2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txBody>
          <a:bodyPr>
            <a:normAutofit/>
          </a:bodyPr>
          <a:lstStyle/>
          <a:p>
            <a:pPr algn="just"/>
            <a:r>
              <a:rPr lang="en-US" sz="2800" b="1" dirty="0" smtClean="0">
                <a:solidFill>
                  <a:schemeClr val="bg1"/>
                </a:solidFill>
                <a:latin typeface="Arial Unicode MS" pitchFamily="34" charset="-128"/>
                <a:ea typeface="Arial Unicode MS" pitchFamily="34" charset="-128"/>
                <a:cs typeface="Arial Unicode MS" pitchFamily="34" charset="-128"/>
              </a:rPr>
              <a:t>LE SOLEIL</a:t>
            </a:r>
            <a:endParaRPr lang="en-US" sz="2800" b="1" dirty="0" smtClean="0">
              <a:solidFill>
                <a:schemeClr val="bg1"/>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16 Dieu fit les deux grands luminaires, le plus </a:t>
            </a:r>
            <a:r>
              <a:rPr lang="fr-FR" b="1" dirty="0" smtClean="0">
                <a:solidFill>
                  <a:schemeClr val="bg1"/>
                </a:solidFill>
                <a:latin typeface="Arial Unicode MS" pitchFamily="34" charset="-128"/>
                <a:ea typeface="Arial Unicode MS" pitchFamily="34" charset="-128"/>
                <a:cs typeface="Arial Unicode MS" pitchFamily="34" charset="-128"/>
              </a:rPr>
              <a:t>grand luminaire </a:t>
            </a:r>
            <a:r>
              <a:rPr lang="fr-FR" b="1" dirty="0" smtClean="0">
                <a:latin typeface="Arial Unicode MS" pitchFamily="34" charset="-128"/>
                <a:ea typeface="Arial Unicode MS" pitchFamily="34" charset="-128"/>
                <a:cs typeface="Arial Unicode MS" pitchFamily="34" charset="-128"/>
              </a:rPr>
              <a:t>pour présider au jour, et le plus petit luminaire pour présider à la nuit; il fit aussi les étoiles.</a:t>
            </a:r>
            <a:endParaRPr lang="en-US" sz="2800"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17 Dieu les plaça dans l'étendue du ciel, pour éclairer la terre,</a:t>
            </a:r>
            <a:endParaRPr lang="en-US" sz="2800"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18 pour présider au jour et à la nuit, et pour séparer la lumière d'avec les ténèbres. Dieu vit que cela était bon.</a:t>
            </a:r>
            <a:endParaRPr lang="en-US" sz="2800"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19 Ainsi, il y eut un soir, et il y eut un matin: ce fut le quatrième jour</a:t>
            </a:r>
            <a:r>
              <a:rPr lang="fr-FR" b="1" dirty="0" smtClean="0">
                <a:latin typeface="Arial Unicode MS" pitchFamily="34" charset="-128"/>
                <a:ea typeface="Arial Unicode MS" pitchFamily="34" charset="-128"/>
                <a:cs typeface="Arial Unicode MS" pitchFamily="34" charset="-128"/>
              </a:rPr>
              <a:t>.</a:t>
            </a:r>
            <a:endParaRPr lang="en-US" sz="2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a:t>
            </a:r>
            <a:r>
              <a:rPr lang="fr-FR" sz="4000" b="1" dirty="0" smtClean="0">
                <a:solidFill>
                  <a:schemeClr val="bg1"/>
                </a:solidFill>
                <a:latin typeface="Arial Unicode MS" pitchFamily="34" charset="-128"/>
                <a:ea typeface="Arial Unicode MS" pitchFamily="34" charset="-128"/>
                <a:cs typeface="Arial Unicode MS" pitchFamily="34" charset="-128"/>
              </a:rPr>
              <a:t>but des luminaires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1" algn="just"/>
            <a:r>
              <a:rPr lang="fr-FR" sz="4000" b="1" dirty="0" smtClean="0">
                <a:latin typeface="Arial Unicode MS" pitchFamily="34" charset="-128"/>
                <a:ea typeface="Arial Unicode MS" pitchFamily="34" charset="-128"/>
                <a:cs typeface="Arial Unicode MS" pitchFamily="34" charset="-128"/>
              </a:rPr>
              <a:t>Pour séparer le jour d’avec la nuit</a:t>
            </a:r>
            <a:endParaRPr lang="en-US" sz="4000" b="1" dirty="0" smtClean="0">
              <a:latin typeface="Arial Unicode MS" pitchFamily="34" charset="-128"/>
              <a:ea typeface="Arial Unicode MS" pitchFamily="34" charset="-128"/>
              <a:cs typeface="Arial Unicode MS" pitchFamily="34" charset="-128"/>
            </a:endParaRPr>
          </a:p>
          <a:p>
            <a:pPr lvl="1" algn="just"/>
            <a:r>
              <a:rPr lang="fr-FR" sz="4000" b="1" dirty="0" smtClean="0">
                <a:solidFill>
                  <a:schemeClr val="bg1"/>
                </a:solidFill>
                <a:latin typeface="Arial Unicode MS" pitchFamily="34" charset="-128"/>
                <a:ea typeface="Arial Unicode MS" pitchFamily="34" charset="-128"/>
                <a:cs typeface="Arial Unicode MS" pitchFamily="34" charset="-128"/>
              </a:rPr>
              <a:t>Comme signes pour marquer les époques, les jours et les années.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1" algn="just"/>
            <a:r>
              <a:rPr lang="fr-FR" sz="4000" b="1" dirty="0" smtClean="0">
                <a:latin typeface="Arial Unicode MS" pitchFamily="34" charset="-128"/>
                <a:ea typeface="Arial Unicode MS" pitchFamily="34" charset="-128"/>
                <a:cs typeface="Arial Unicode MS" pitchFamily="34" charset="-128"/>
              </a:rPr>
              <a:t>Pour éclairer la terre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soleil est le plus grand luminaire et la lune plus petite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 soleil pour présider au jour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La lune pour présider à la nuit</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txBody>
          <a:bodyPr>
            <a:normAutofit/>
          </a:bodyPr>
          <a:lstStyle/>
          <a:p>
            <a:pPr lvl="0" algn="just"/>
            <a:r>
              <a:rPr lang="fr-FR" sz="3600" b="1" dirty="0" smtClean="0">
                <a:latin typeface="Arial Unicode MS" pitchFamily="34" charset="-128"/>
                <a:ea typeface="Arial Unicode MS" pitchFamily="34" charset="-128"/>
                <a:cs typeface="Arial Unicode MS" pitchFamily="34" charset="-128"/>
              </a:rPr>
              <a:t>Les </a:t>
            </a:r>
            <a:r>
              <a:rPr lang="fr-FR" sz="3600" b="1" dirty="0" smtClean="0">
                <a:latin typeface="Arial Unicode MS" pitchFamily="34" charset="-128"/>
                <a:ea typeface="Arial Unicode MS" pitchFamily="34" charset="-128"/>
                <a:cs typeface="Arial Unicode MS" pitchFamily="34" charset="-128"/>
              </a:rPr>
              <a:t>étoiles </a:t>
            </a:r>
            <a:r>
              <a:rPr lang="fr-FR" sz="3600" b="1" dirty="0" smtClean="0">
                <a:latin typeface="Arial Unicode MS" pitchFamily="34" charset="-128"/>
                <a:ea typeface="Arial Unicode MS" pitchFamily="34" charset="-128"/>
                <a:cs typeface="Arial Unicode MS" pitchFamily="34" charset="-128"/>
              </a:rPr>
              <a:t>sont aussi œuvres </a:t>
            </a:r>
            <a:r>
              <a:rPr lang="fr-FR" sz="3600" b="1" dirty="0" smtClean="0">
                <a:latin typeface="Arial Unicode MS" pitchFamily="34" charset="-128"/>
                <a:ea typeface="Arial Unicode MS" pitchFamily="34" charset="-128"/>
                <a:cs typeface="Arial Unicode MS" pitchFamily="34" charset="-128"/>
              </a:rPr>
              <a:t>du quatrième jour de la création.</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chemeClr val="bg1"/>
                </a:solidFill>
                <a:latin typeface="Arial Unicode MS" pitchFamily="34" charset="-128"/>
                <a:ea typeface="Arial Unicode MS" pitchFamily="34" charset="-128"/>
                <a:cs typeface="Arial Unicode MS" pitchFamily="34" charset="-128"/>
              </a:rPr>
              <a:t>Le jour ici peut correspondre au calendrier humain, ou refléter une durée que Dieu seul connait.</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Ce qui nous concerne c’est de savoir que Dieu seul est l’auteur de la création.</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chemeClr val="bg1"/>
                </a:solidFill>
                <a:latin typeface="Arial Unicode MS" pitchFamily="34" charset="-128"/>
                <a:ea typeface="Arial Unicode MS" pitchFamily="34" charset="-128"/>
                <a:cs typeface="Arial Unicode MS" pitchFamily="34" charset="-128"/>
              </a:rPr>
              <a:t>La science que Dieu utilise dans la création est beaucoup plus élève </a:t>
            </a:r>
            <a:r>
              <a:rPr lang="fr-FR" sz="3600" b="1" dirty="0" smtClean="0">
                <a:solidFill>
                  <a:schemeClr val="bg1"/>
                </a:solidFill>
                <a:latin typeface="Arial Unicode MS" pitchFamily="34" charset="-128"/>
                <a:ea typeface="Arial Unicode MS" pitchFamily="34" charset="-128"/>
                <a:cs typeface="Arial Unicode MS" pitchFamily="34" charset="-128"/>
              </a:rPr>
              <a:t>de </a:t>
            </a:r>
            <a:r>
              <a:rPr lang="fr-FR" sz="3600" b="1" dirty="0" smtClean="0">
                <a:solidFill>
                  <a:schemeClr val="bg1"/>
                </a:solidFill>
                <a:latin typeface="Arial Unicode MS" pitchFamily="34" charset="-128"/>
                <a:ea typeface="Arial Unicode MS" pitchFamily="34" charset="-128"/>
                <a:cs typeface="Arial Unicode MS" pitchFamily="34" charset="-128"/>
              </a:rPr>
              <a:t>l’entendement humain.</a:t>
            </a:r>
            <a:endParaRPr lang="en-US" sz="36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txBody>
          <a:bodyPr>
            <a:normAutofit fontScale="92500"/>
          </a:bodyPr>
          <a:lstStyle/>
          <a:p>
            <a:pPr algn="just"/>
            <a:r>
              <a:rPr lang="fr-FR" sz="3600" u="sng" dirty="0" smtClean="0">
                <a:latin typeface="Arial Unicode MS" pitchFamily="34" charset="-128"/>
                <a:ea typeface="Arial Unicode MS" pitchFamily="34" charset="-128"/>
                <a:cs typeface="Arial Unicode MS" pitchFamily="34" charset="-128"/>
                <a:hlinkClick r:id="rId2"/>
              </a:rPr>
              <a:t> https://dailygeekshow.com/soleil-etoile-fait/</a:t>
            </a:r>
            <a:endParaRPr lang="en-US" sz="3600" dirty="0" smtClean="0">
              <a:latin typeface="Arial Unicode MS" pitchFamily="34" charset="-128"/>
              <a:ea typeface="Arial Unicode MS" pitchFamily="34" charset="-128"/>
              <a:cs typeface="Arial Unicode MS" pitchFamily="34" charset="-128"/>
            </a:endParaRPr>
          </a:p>
          <a:p>
            <a:pPr algn="just"/>
            <a:r>
              <a:rPr lang="fr-FR" sz="3600" dirty="0" smtClean="0">
                <a:latin typeface="Arial Unicode MS" pitchFamily="34" charset="-128"/>
                <a:ea typeface="Arial Unicode MS" pitchFamily="34" charset="-128"/>
                <a:cs typeface="Arial Unicode MS" pitchFamily="34" charset="-128"/>
              </a:rPr>
              <a:t>Le Soleil se déplace à </a:t>
            </a:r>
            <a:r>
              <a:rPr lang="fr-FR" sz="3600" dirty="0" smtClean="0">
                <a:solidFill>
                  <a:schemeClr val="bg1"/>
                </a:solidFill>
                <a:latin typeface="Arial Unicode MS" pitchFamily="34" charset="-128"/>
                <a:ea typeface="Arial Unicode MS" pitchFamily="34" charset="-128"/>
                <a:cs typeface="Arial Unicode MS" pitchFamily="34" charset="-128"/>
              </a:rPr>
              <a:t>220 </a:t>
            </a:r>
            <a:r>
              <a:rPr lang="fr-FR" sz="3600" dirty="0" smtClean="0">
                <a:latin typeface="Arial Unicode MS" pitchFamily="34" charset="-128"/>
                <a:ea typeface="Arial Unicode MS" pitchFamily="34" charset="-128"/>
                <a:cs typeface="Arial Unicode MS" pitchFamily="34" charset="-128"/>
              </a:rPr>
              <a:t>kilomètres par </a:t>
            </a:r>
            <a:r>
              <a:rPr lang="fr-FR" sz="3600" dirty="0" smtClean="0">
                <a:solidFill>
                  <a:schemeClr val="bg1"/>
                </a:solidFill>
                <a:latin typeface="Arial Unicode MS" pitchFamily="34" charset="-128"/>
                <a:ea typeface="Arial Unicode MS" pitchFamily="34" charset="-128"/>
                <a:cs typeface="Arial Unicode MS" pitchFamily="34" charset="-128"/>
              </a:rPr>
              <a:t>seconde</a:t>
            </a:r>
            <a:endParaRPr lang="en-US" sz="3600" dirty="0" smtClean="0">
              <a:solidFill>
                <a:schemeClr val="bg1"/>
              </a:solidFill>
              <a:latin typeface="Arial Unicode MS" pitchFamily="34" charset="-128"/>
              <a:ea typeface="Arial Unicode MS" pitchFamily="34" charset="-128"/>
              <a:cs typeface="Arial Unicode MS" pitchFamily="34" charset="-128"/>
            </a:endParaRPr>
          </a:p>
          <a:p>
            <a:pPr algn="just"/>
            <a:r>
              <a:rPr lang="fr-FR" sz="3600" dirty="0" smtClean="0">
                <a:latin typeface="Arial Unicode MS" pitchFamily="34" charset="-128"/>
                <a:ea typeface="Arial Unicode MS" pitchFamily="34" charset="-128"/>
                <a:cs typeface="Arial Unicode MS" pitchFamily="34" charset="-128"/>
              </a:rPr>
              <a:t>La gravité du Soleil est </a:t>
            </a:r>
            <a:r>
              <a:rPr lang="fr-FR" sz="3600" dirty="0" smtClean="0">
                <a:solidFill>
                  <a:schemeClr val="bg1"/>
                </a:solidFill>
                <a:latin typeface="Arial Unicode MS" pitchFamily="34" charset="-128"/>
                <a:ea typeface="Arial Unicode MS" pitchFamily="34" charset="-128"/>
                <a:cs typeface="Arial Unicode MS" pitchFamily="34" charset="-128"/>
              </a:rPr>
              <a:t>28 fois </a:t>
            </a:r>
            <a:r>
              <a:rPr lang="fr-FR" sz="3600" dirty="0" smtClean="0">
                <a:latin typeface="Arial Unicode MS" pitchFamily="34" charset="-128"/>
                <a:ea typeface="Arial Unicode MS" pitchFamily="34" charset="-128"/>
                <a:cs typeface="Arial Unicode MS" pitchFamily="34" charset="-128"/>
              </a:rPr>
              <a:t>plus forte que celle de la Terre</a:t>
            </a:r>
            <a:endParaRPr lang="en-US" sz="3600" dirty="0" smtClean="0">
              <a:latin typeface="Arial Unicode MS" pitchFamily="34" charset="-128"/>
              <a:ea typeface="Arial Unicode MS" pitchFamily="34" charset="-128"/>
              <a:cs typeface="Arial Unicode MS" pitchFamily="34" charset="-128"/>
            </a:endParaRPr>
          </a:p>
          <a:p>
            <a:pPr algn="just"/>
            <a:r>
              <a:rPr lang="fr-FR" sz="3600" dirty="0" smtClean="0">
                <a:latin typeface="Arial Unicode MS" pitchFamily="34" charset="-128"/>
                <a:ea typeface="Arial Unicode MS" pitchFamily="34" charset="-128"/>
                <a:cs typeface="Arial Unicode MS" pitchFamily="34" charset="-128"/>
              </a:rPr>
              <a:t>Si le Soleil disparaissait, on ne le saurait pas avant </a:t>
            </a:r>
            <a:r>
              <a:rPr lang="fr-FR" sz="3600" dirty="0" smtClean="0">
                <a:solidFill>
                  <a:schemeClr val="bg1"/>
                </a:solidFill>
                <a:latin typeface="Arial Unicode MS" pitchFamily="34" charset="-128"/>
                <a:ea typeface="Arial Unicode MS" pitchFamily="34" charset="-128"/>
                <a:cs typeface="Arial Unicode MS" pitchFamily="34" charset="-128"/>
              </a:rPr>
              <a:t>8 </a:t>
            </a:r>
            <a:r>
              <a:rPr lang="fr-FR" sz="3600" dirty="0" smtClean="0">
                <a:latin typeface="Arial Unicode MS" pitchFamily="34" charset="-128"/>
                <a:ea typeface="Arial Unicode MS" pitchFamily="34" charset="-128"/>
                <a:cs typeface="Arial Unicode MS" pitchFamily="34" charset="-128"/>
              </a:rPr>
              <a:t>minutes</a:t>
            </a:r>
            <a:endParaRPr lang="en-US" sz="3600" dirty="0" smtClean="0">
              <a:latin typeface="Arial Unicode MS" pitchFamily="34" charset="-128"/>
              <a:ea typeface="Arial Unicode MS" pitchFamily="34" charset="-128"/>
              <a:cs typeface="Arial Unicode MS" pitchFamily="34" charset="-128"/>
            </a:endParaRPr>
          </a:p>
          <a:p>
            <a:pPr algn="just"/>
            <a:r>
              <a:rPr lang="fr-FR" sz="3600" dirty="0" smtClean="0">
                <a:latin typeface="Arial Unicode MS" pitchFamily="34" charset="-128"/>
                <a:ea typeface="Arial Unicode MS" pitchFamily="34" charset="-128"/>
                <a:cs typeface="Arial Unicode MS" pitchFamily="34" charset="-128"/>
              </a:rPr>
              <a:t>La température dans le noyau du Soleil est environ de </a:t>
            </a:r>
            <a:r>
              <a:rPr lang="fr-FR" sz="3600" dirty="0" smtClean="0">
                <a:solidFill>
                  <a:schemeClr val="bg1"/>
                </a:solidFill>
                <a:latin typeface="Arial Unicode MS" pitchFamily="34" charset="-128"/>
                <a:ea typeface="Arial Unicode MS" pitchFamily="34" charset="-128"/>
                <a:cs typeface="Arial Unicode MS" pitchFamily="34" charset="-128"/>
              </a:rPr>
              <a:t>15 millions de degrés Celsius</a:t>
            </a:r>
            <a:endParaRPr lang="en-US" sz="3600" dirty="0" smtClean="0">
              <a:solidFill>
                <a:schemeClr val="bg1"/>
              </a:solidFill>
              <a:latin typeface="Arial Unicode MS" pitchFamily="34" charset="-128"/>
              <a:ea typeface="Arial Unicode MS" pitchFamily="34" charset="-128"/>
              <a:cs typeface="Arial Unicode MS" pitchFamily="34" charset="-128"/>
            </a:endParaRPr>
          </a:p>
          <a:p>
            <a:pPr algn="just"/>
            <a:r>
              <a:rPr lang="fr-FR" sz="3600" dirty="0" smtClean="0">
                <a:latin typeface="Arial Unicode MS" pitchFamily="34" charset="-128"/>
                <a:ea typeface="Arial Unicode MS" pitchFamily="34" charset="-128"/>
                <a:cs typeface="Arial Unicode MS" pitchFamily="34" charset="-128"/>
              </a:rPr>
              <a:t>La température à la surface du Soleil est d’environ </a:t>
            </a:r>
            <a:r>
              <a:rPr lang="fr-FR" sz="3600" dirty="0" smtClean="0">
                <a:solidFill>
                  <a:schemeClr val="bg1"/>
                </a:solidFill>
                <a:latin typeface="Arial Unicode MS" pitchFamily="34" charset="-128"/>
                <a:ea typeface="Arial Unicode MS" pitchFamily="34" charset="-128"/>
                <a:cs typeface="Arial Unicode MS" pitchFamily="34" charset="-128"/>
              </a:rPr>
              <a:t>5500 degrés </a:t>
            </a:r>
            <a:r>
              <a:rPr lang="fr-FR" sz="3600" dirty="0" smtClean="0">
                <a:solidFill>
                  <a:schemeClr val="bg1"/>
                </a:solidFill>
                <a:latin typeface="Arial Unicode MS" pitchFamily="34" charset="-128"/>
                <a:ea typeface="Arial Unicode MS" pitchFamily="34" charset="-128"/>
                <a:cs typeface="Arial Unicode MS" pitchFamily="34" charset="-128"/>
              </a:rPr>
              <a:t>Celsius</a:t>
            </a:r>
            <a:endParaRPr lang="en-US" sz="36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45000"/>
            </a:srgbClr>
          </a:solidFill>
        </p:spPr>
        <p:txBody>
          <a:bodyPr>
            <a:normAutofit/>
          </a:bodyPr>
          <a:lstStyle/>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CONCLUSION</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Ps 150:1 ¶ Louez l'Éternel! Louez Dieu dans son sanctuaire! Louez-le dans l'étendue, où éclate sa puissance!</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2 Louez-le pour ses hauts faits! Louez-le selon l'immensité de sa grandeur!</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chemeClr val="bg1"/>
                </a:solidFill>
                <a:latin typeface="Arial Unicode MS" pitchFamily="34" charset="-128"/>
                <a:ea typeface="Arial Unicode MS" pitchFamily="34" charset="-128"/>
                <a:cs typeface="Arial Unicode MS" pitchFamily="34" charset="-128"/>
              </a:rPr>
              <a:t>Notre faible compréhension des œuvres de Dieu doit nous pousser à mieux aimer Dieu et à le révérer selon l’immensité de sa grandeur. </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Nous nous arrêtons ici pour aujourd’hui.</a:t>
            </a:r>
            <a:endParaRPr lang="en-US" sz="3600" b="1" dirty="0" smtClean="0">
              <a:latin typeface="Arial Unicode MS" pitchFamily="34" charset="-128"/>
              <a:ea typeface="Arial Unicode MS" pitchFamily="34" charset="-128"/>
              <a:cs typeface="Arial Unicode MS" pitchFamily="34" charset="-128"/>
            </a:endParaRPr>
          </a:p>
          <a:p>
            <a:pPr>
              <a:buNone/>
            </a:pPr>
            <a:endParaRPr lang="en-US" sz="36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a:bodyPr>
          <a:lstStyle/>
          <a:p>
            <a:pPr algn="just"/>
            <a:r>
              <a:rPr lang="fr-FR" b="1" dirty="0" smtClean="0">
                <a:latin typeface="Arial Unicode MS" pitchFamily="34" charset="-128"/>
                <a:ea typeface="Arial Unicode MS" pitchFamily="34" charset="-128"/>
                <a:cs typeface="Arial Unicode MS" pitchFamily="34" charset="-128"/>
              </a:rPr>
              <a:t> </a:t>
            </a:r>
            <a:r>
              <a:rPr lang="fr-FR" b="1" dirty="0" smtClean="0">
                <a:latin typeface="Arial Unicode MS" pitchFamily="34" charset="-128"/>
                <a:ea typeface="Arial Unicode MS" pitchFamily="34" charset="-128"/>
                <a:cs typeface="Arial Unicode MS" pitchFamily="34" charset="-128"/>
              </a:rPr>
              <a:t>QUESTIONS </a:t>
            </a:r>
            <a:r>
              <a:rPr lang="fr-FR" b="1" dirty="0" smtClean="0">
                <a:latin typeface="Arial Unicode MS" pitchFamily="34" charset="-128"/>
                <a:ea typeface="Arial Unicode MS" pitchFamily="34" charset="-128"/>
                <a:cs typeface="Arial Unicode MS" pitchFamily="34" charset="-128"/>
              </a:rPr>
              <a:t>BIBLIQUE</a:t>
            </a:r>
            <a:endParaRPr lang="en-US" b="1" dirty="0" smtClean="0">
              <a:latin typeface="Arial Unicode MS" pitchFamily="34" charset="-128"/>
              <a:ea typeface="Arial Unicode MS" pitchFamily="34" charset="-128"/>
              <a:cs typeface="Arial Unicode MS" pitchFamily="34" charset="-128"/>
            </a:endParaRPr>
          </a:p>
          <a:p>
            <a:pPr lvl="0" algn="just">
              <a:buFont typeface="+mj-lt"/>
              <a:buAutoNum type="arabicPeriod"/>
            </a:pPr>
            <a:r>
              <a:rPr lang="fr-FR" b="1" dirty="0" smtClean="0">
                <a:latin typeface="Arial Unicode MS" pitchFamily="34" charset="-128"/>
                <a:ea typeface="Arial Unicode MS" pitchFamily="34" charset="-128"/>
                <a:cs typeface="Arial Unicode MS" pitchFamily="34" charset="-128"/>
              </a:rPr>
              <a:t>Combien d’enfants avait eut Job pendant toute sa vie ? </a:t>
            </a:r>
            <a:r>
              <a:rPr lang="fr-FR" b="1" u="sng" dirty="0" smtClean="0">
                <a:latin typeface="Arial Unicode MS" pitchFamily="34" charset="-128"/>
                <a:ea typeface="Arial Unicode MS" pitchFamily="34" charset="-128"/>
                <a:cs typeface="Arial Unicode MS" pitchFamily="34" charset="-128"/>
              </a:rPr>
              <a:t>(</a:t>
            </a:r>
            <a:r>
              <a:rPr lang="fr-FR" b="1" u="sng" dirty="0" smtClean="0">
                <a:solidFill>
                  <a:schemeClr val="bg1"/>
                </a:solidFill>
                <a:latin typeface="Arial Unicode MS" pitchFamily="34" charset="-128"/>
                <a:ea typeface="Arial Unicode MS" pitchFamily="34" charset="-128"/>
                <a:cs typeface="Arial Unicode MS" pitchFamily="34" charset="-128"/>
              </a:rPr>
              <a:t>20 en tout</a:t>
            </a:r>
            <a:r>
              <a:rPr lang="fr-FR" b="1" u="sng"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lvl="0" algn="just">
              <a:buFont typeface="+mj-lt"/>
              <a:buAutoNum type="arabicPeriod"/>
            </a:pPr>
            <a:r>
              <a:rPr lang="fr-FR" b="1" dirty="0" smtClean="0">
                <a:latin typeface="Arial Unicode MS" pitchFamily="34" charset="-128"/>
                <a:ea typeface="Arial Unicode MS" pitchFamily="34" charset="-128"/>
                <a:cs typeface="Arial Unicode MS" pitchFamily="34" charset="-128"/>
              </a:rPr>
              <a:t>Combien de fils et de fille (s) avait Jacob ? </a:t>
            </a:r>
            <a:r>
              <a:rPr lang="fr-FR" b="1" u="sng" dirty="0" smtClean="0">
                <a:latin typeface="Arial Unicode MS" pitchFamily="34" charset="-128"/>
                <a:ea typeface="Arial Unicode MS" pitchFamily="34" charset="-128"/>
                <a:cs typeface="Arial Unicode MS" pitchFamily="34" charset="-128"/>
              </a:rPr>
              <a:t>(1</a:t>
            </a:r>
            <a:r>
              <a:rPr lang="fr-FR" b="1" u="sng" dirty="0" smtClean="0">
                <a:solidFill>
                  <a:schemeClr val="bg1"/>
                </a:solidFill>
                <a:latin typeface="Arial Unicode MS" pitchFamily="34" charset="-128"/>
                <a:ea typeface="Arial Unicode MS" pitchFamily="34" charset="-128"/>
                <a:cs typeface="Arial Unicode MS" pitchFamily="34" charset="-128"/>
              </a:rPr>
              <a:t>2 fils et une fille</a:t>
            </a:r>
            <a:r>
              <a:rPr lang="fr-FR" b="1" u="sng"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lvl="0" algn="just">
              <a:buFont typeface="+mj-lt"/>
              <a:buAutoNum type="arabicPeriod"/>
            </a:pPr>
            <a:r>
              <a:rPr lang="fr-FR" b="1" dirty="0" smtClean="0">
                <a:latin typeface="Arial Unicode MS" pitchFamily="34" charset="-128"/>
                <a:ea typeface="Arial Unicode MS" pitchFamily="34" charset="-128"/>
                <a:cs typeface="Arial Unicode MS" pitchFamily="34" charset="-128"/>
              </a:rPr>
              <a:t>Combien de fils avait Joseph ? </a:t>
            </a:r>
            <a:r>
              <a:rPr lang="fr-FR" b="1" u="sng" dirty="0" smtClean="0">
                <a:latin typeface="Arial Unicode MS" pitchFamily="34" charset="-128"/>
                <a:ea typeface="Arial Unicode MS" pitchFamily="34" charset="-128"/>
                <a:cs typeface="Arial Unicode MS" pitchFamily="34" charset="-128"/>
              </a:rPr>
              <a:t>(</a:t>
            </a:r>
            <a:r>
              <a:rPr lang="fr-FR" b="1" u="sng" dirty="0" smtClean="0">
                <a:solidFill>
                  <a:schemeClr val="bg1"/>
                </a:solidFill>
                <a:latin typeface="Arial Unicode MS" pitchFamily="34" charset="-128"/>
                <a:ea typeface="Arial Unicode MS" pitchFamily="34" charset="-128"/>
                <a:cs typeface="Arial Unicode MS" pitchFamily="34" charset="-128"/>
              </a:rPr>
              <a:t>2 fils : Manassé, Ephraïm</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lvl="0" algn="just">
              <a:buFont typeface="+mj-lt"/>
              <a:buAutoNum type="arabicPeriod"/>
            </a:pPr>
            <a:r>
              <a:rPr lang="fr-FR" b="1" dirty="0" smtClean="0">
                <a:latin typeface="Arial Unicode MS" pitchFamily="34" charset="-128"/>
                <a:ea typeface="Arial Unicode MS" pitchFamily="34" charset="-128"/>
                <a:cs typeface="Arial Unicode MS" pitchFamily="34" charset="-128"/>
              </a:rPr>
              <a:t>Combien de fils avait Samuel ? </a:t>
            </a:r>
            <a:r>
              <a:rPr lang="fr-FR" b="1" u="sng" dirty="0" smtClean="0">
                <a:latin typeface="Arial Unicode MS" pitchFamily="34" charset="-128"/>
                <a:ea typeface="Arial Unicode MS" pitchFamily="34" charset="-128"/>
                <a:cs typeface="Arial Unicode MS" pitchFamily="34" charset="-128"/>
              </a:rPr>
              <a:t>(</a:t>
            </a:r>
            <a:r>
              <a:rPr lang="fr-FR" b="1" u="sng" dirty="0" smtClean="0">
                <a:solidFill>
                  <a:schemeClr val="bg1"/>
                </a:solidFill>
                <a:latin typeface="Arial Unicode MS" pitchFamily="34" charset="-128"/>
                <a:ea typeface="Arial Unicode MS" pitchFamily="34" charset="-128"/>
                <a:cs typeface="Arial Unicode MS" pitchFamily="34" charset="-128"/>
              </a:rPr>
              <a:t>2 fils : Joël, </a:t>
            </a:r>
            <a:r>
              <a:rPr lang="fr-FR" b="1" u="sng" dirty="0" err="1" smtClean="0">
                <a:solidFill>
                  <a:schemeClr val="bg1"/>
                </a:solidFill>
                <a:latin typeface="Arial Unicode MS" pitchFamily="34" charset="-128"/>
                <a:ea typeface="Arial Unicode MS" pitchFamily="34" charset="-128"/>
                <a:cs typeface="Arial Unicode MS" pitchFamily="34" charset="-128"/>
              </a:rPr>
              <a:t>Abija</a:t>
            </a:r>
            <a:r>
              <a:rPr lang="fr-FR" b="1" u="sng"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lvl="0" algn="just">
              <a:buFont typeface="+mj-lt"/>
              <a:buAutoNum type="arabicPeriod"/>
            </a:pPr>
            <a:r>
              <a:rPr lang="fr-FR" b="1" dirty="0" smtClean="0">
                <a:latin typeface="Arial Unicode MS" pitchFamily="34" charset="-128"/>
                <a:ea typeface="Arial Unicode MS" pitchFamily="34" charset="-128"/>
                <a:cs typeface="Arial Unicode MS" pitchFamily="34" charset="-128"/>
              </a:rPr>
              <a:t>Qui tourna une statue de sel, et pourquoi ? </a:t>
            </a:r>
            <a:r>
              <a:rPr lang="fr-FR" b="1" u="sng" dirty="0" smtClean="0">
                <a:latin typeface="Arial Unicode MS" pitchFamily="34" charset="-128"/>
                <a:ea typeface="Arial Unicode MS" pitchFamily="34" charset="-128"/>
                <a:cs typeface="Arial Unicode MS" pitchFamily="34" charset="-128"/>
              </a:rPr>
              <a:t>(</a:t>
            </a:r>
            <a:r>
              <a:rPr lang="fr-FR" b="1" u="sng" dirty="0" smtClean="0">
                <a:solidFill>
                  <a:schemeClr val="bg1"/>
                </a:solidFill>
                <a:latin typeface="Arial Unicode MS" pitchFamily="34" charset="-128"/>
                <a:ea typeface="Arial Unicode MS" pitchFamily="34" charset="-128"/>
                <a:cs typeface="Arial Unicode MS" pitchFamily="34" charset="-128"/>
              </a:rPr>
              <a:t>La femme de Lot</a:t>
            </a:r>
            <a:r>
              <a:rPr lang="fr-FR" b="1" u="sng"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lnSpcReduction="10000"/>
          </a:bodyPr>
          <a:lstStyle/>
          <a:p>
            <a:pPr lvl="0" algn="just">
              <a:buNone/>
            </a:pPr>
            <a:r>
              <a:rPr lang="fr-FR" b="1" dirty="0" smtClean="0">
                <a:latin typeface="Arial Unicode MS" pitchFamily="34" charset="-128"/>
                <a:ea typeface="Arial Unicode MS" pitchFamily="34" charset="-128"/>
                <a:cs typeface="Arial Unicode MS" pitchFamily="34" charset="-128"/>
              </a:rPr>
              <a:t>6- L’arc-en-ciel (l’arc dans la nue)  est le signe d’une alliance faite à quelle personne de la bible ? </a:t>
            </a:r>
            <a:r>
              <a:rPr lang="fr-FR" b="1" u="sng" dirty="0" smtClean="0">
                <a:latin typeface="Arial Unicode MS" pitchFamily="34" charset="-128"/>
                <a:ea typeface="Arial Unicode MS" pitchFamily="34" charset="-128"/>
                <a:cs typeface="Arial Unicode MS" pitchFamily="34" charset="-128"/>
              </a:rPr>
              <a:t>(</a:t>
            </a:r>
            <a:r>
              <a:rPr lang="fr-FR" b="1" u="sng" dirty="0" smtClean="0">
                <a:solidFill>
                  <a:schemeClr val="bg1"/>
                </a:solidFill>
                <a:latin typeface="Arial Unicode MS" pitchFamily="34" charset="-128"/>
                <a:ea typeface="Arial Unicode MS" pitchFamily="34" charset="-128"/>
                <a:cs typeface="Arial Unicode MS" pitchFamily="34" charset="-128"/>
              </a:rPr>
              <a:t>Noé</a:t>
            </a:r>
            <a:r>
              <a:rPr lang="fr-FR" b="1" u="sng" dirty="0" smtClean="0">
                <a:latin typeface="Arial Unicode MS" pitchFamily="34" charset="-128"/>
                <a:ea typeface="Arial Unicode MS" pitchFamily="34" charset="-128"/>
                <a:cs typeface="Arial Unicode MS" pitchFamily="34" charset="-128"/>
              </a:rPr>
              <a:t>) </a:t>
            </a:r>
            <a:r>
              <a:rPr lang="fr-FR" b="1" dirty="0" smtClean="0">
                <a:latin typeface="Arial Unicode MS" pitchFamily="34" charset="-128"/>
                <a:ea typeface="Arial Unicode MS" pitchFamily="34" charset="-128"/>
                <a:cs typeface="Arial Unicode MS" pitchFamily="34" charset="-128"/>
              </a:rPr>
              <a:t> (</a:t>
            </a:r>
            <a:r>
              <a:rPr lang="fr-FR" b="1" dirty="0" smtClean="0">
                <a:solidFill>
                  <a:schemeClr val="bg1"/>
                </a:solidFill>
                <a:latin typeface="Arial Unicode MS" pitchFamily="34" charset="-128"/>
                <a:ea typeface="Arial Unicode MS" pitchFamily="34" charset="-128"/>
                <a:cs typeface="Arial Unicode MS" pitchFamily="34" charset="-128"/>
              </a:rPr>
              <a:t>Dieu ne détruira plus les hommes par les eaux.)</a:t>
            </a:r>
            <a:endParaRPr lang="en-US"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b="1" dirty="0" smtClean="0">
                <a:latin typeface="Arial Unicode MS" pitchFamily="34" charset="-128"/>
                <a:ea typeface="Arial Unicode MS" pitchFamily="34" charset="-128"/>
                <a:cs typeface="Arial Unicode MS" pitchFamily="34" charset="-128"/>
              </a:rPr>
              <a:t>7. Pourquoi Dieu refusa à Moise de rentrer dans la Terre Promise ? (</a:t>
            </a:r>
            <a:r>
              <a:rPr lang="fr-FR" b="1" dirty="0" smtClean="0">
                <a:solidFill>
                  <a:schemeClr val="bg1"/>
                </a:solidFill>
                <a:latin typeface="Arial Unicode MS" pitchFamily="34" charset="-128"/>
                <a:ea typeface="Arial Unicode MS" pitchFamily="34" charset="-128"/>
                <a:cs typeface="Arial Unicode MS" pitchFamily="34" charset="-128"/>
              </a:rPr>
              <a:t>Pour en avoir frappé le rocher avec colère quand il devait parler au rocher.</a:t>
            </a:r>
            <a:r>
              <a:rPr lang="fr-FR" b="1" dirty="0" smtClean="0">
                <a:latin typeface="Arial Unicode MS" pitchFamily="34" charset="-128"/>
                <a:ea typeface="Arial Unicode MS" pitchFamily="34" charset="-128"/>
                <a:cs typeface="Arial Unicode MS" pitchFamily="34" charset="-128"/>
              </a:rPr>
              <a:t>) </a:t>
            </a:r>
            <a:endParaRPr lang="en-US" b="1" dirty="0" smtClean="0">
              <a:latin typeface="Arial Unicode MS" pitchFamily="34" charset="-128"/>
              <a:ea typeface="Arial Unicode MS" pitchFamily="34" charset="-128"/>
              <a:cs typeface="Arial Unicode MS" pitchFamily="34" charset="-128"/>
            </a:endParaRPr>
          </a:p>
          <a:p>
            <a:pPr lvl="0" algn="just">
              <a:buNone/>
            </a:pPr>
            <a:r>
              <a:rPr lang="fr-FR" b="1" dirty="0" smtClean="0">
                <a:latin typeface="Arial Unicode MS" pitchFamily="34" charset="-128"/>
                <a:ea typeface="Arial Unicode MS" pitchFamily="34" charset="-128"/>
                <a:cs typeface="Arial Unicode MS" pitchFamily="34" charset="-128"/>
              </a:rPr>
              <a:t>8. Citez les sept églises de l’Asie Mineure. </a:t>
            </a:r>
            <a:r>
              <a:rPr lang="fr-FR" b="1" u="sng" dirty="0" smtClean="0">
                <a:latin typeface="Arial Unicode MS" pitchFamily="34" charset="-128"/>
                <a:ea typeface="Arial Unicode MS" pitchFamily="34" charset="-128"/>
                <a:cs typeface="Arial Unicode MS" pitchFamily="34" charset="-128"/>
              </a:rPr>
              <a:t>(</a:t>
            </a:r>
            <a:r>
              <a:rPr lang="fr-FR" b="1" u="sng" dirty="0" smtClean="0">
                <a:solidFill>
                  <a:schemeClr val="bg1"/>
                </a:solidFill>
                <a:latin typeface="Arial Unicode MS" pitchFamily="34" charset="-128"/>
                <a:ea typeface="Arial Unicode MS" pitchFamily="34" charset="-128"/>
                <a:cs typeface="Arial Unicode MS" pitchFamily="34" charset="-128"/>
              </a:rPr>
              <a:t>Éphèse, Smyrne, Pergame, </a:t>
            </a:r>
            <a:r>
              <a:rPr lang="fr-FR" b="1" u="sng" dirty="0" err="1" smtClean="0">
                <a:solidFill>
                  <a:schemeClr val="bg1"/>
                </a:solidFill>
                <a:latin typeface="Arial Unicode MS" pitchFamily="34" charset="-128"/>
                <a:ea typeface="Arial Unicode MS" pitchFamily="34" charset="-128"/>
                <a:cs typeface="Arial Unicode MS" pitchFamily="34" charset="-128"/>
              </a:rPr>
              <a:t>Thyatire</a:t>
            </a:r>
            <a:r>
              <a:rPr lang="fr-FR" b="1" u="sng" dirty="0" smtClean="0">
                <a:solidFill>
                  <a:schemeClr val="bg1"/>
                </a:solidFill>
                <a:latin typeface="Arial Unicode MS" pitchFamily="34" charset="-128"/>
                <a:ea typeface="Arial Unicode MS" pitchFamily="34" charset="-128"/>
                <a:cs typeface="Arial Unicode MS" pitchFamily="34" charset="-128"/>
              </a:rPr>
              <a:t>, Sardes, Philadelphie, et Laodicée.  </a:t>
            </a:r>
            <a:r>
              <a:rPr lang="fr-FR" b="1" u="sng"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lvl="0" algn="just">
              <a:buNone/>
            </a:pPr>
            <a:r>
              <a:rPr lang="fr-FR" b="1" dirty="0" smtClean="0">
                <a:latin typeface="Arial Unicode MS" pitchFamily="34" charset="-128"/>
                <a:ea typeface="Arial Unicode MS" pitchFamily="34" charset="-128"/>
                <a:cs typeface="Arial Unicode MS" pitchFamily="34" charset="-128"/>
              </a:rPr>
              <a:t>9. Qui souriait et niait de l’avoir fait après avoir entendu une promesse de Dieu? (</a:t>
            </a:r>
            <a:r>
              <a:rPr lang="fr-FR" b="1" dirty="0" smtClean="0">
                <a:solidFill>
                  <a:schemeClr val="bg1"/>
                </a:solidFill>
                <a:latin typeface="Arial Unicode MS" pitchFamily="34" charset="-128"/>
                <a:ea typeface="Arial Unicode MS" pitchFamily="34" charset="-128"/>
                <a:cs typeface="Arial Unicode MS" pitchFamily="34" charset="-128"/>
              </a:rPr>
              <a:t>Sarah</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a:p>
            <a:pPr algn="just">
              <a:buNone/>
            </a:pPr>
            <a:r>
              <a:rPr lang="fr-FR" sz="1600" b="1" dirty="0" smtClean="0">
                <a:latin typeface="Arial Unicode MS" pitchFamily="34" charset="-128"/>
                <a:ea typeface="Arial Unicode MS" pitchFamily="34" charset="-128"/>
                <a:cs typeface="Arial Unicode MS" pitchFamily="34" charset="-128"/>
              </a:rPr>
              <a:t> </a:t>
            </a:r>
            <a:endParaRPr lang="en-US" sz="1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6503</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TotalTime>
  <Words>1751</Words>
  <Application>Microsoft Office PowerPoint</Application>
  <PresentationFormat>On-screen Show (4:3)</PresentationFormat>
  <Paragraphs>167</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PRÉSENTE ÉTUDIONS LA BIBLE </vt:lpstr>
      <vt:lpstr>VERSET DU JOUR</vt:lpstr>
      <vt:lpstr>PRIERE</vt:lpstr>
      <vt:lpstr>Slide 4</vt:lpstr>
      <vt:lpstr>Slide 5</vt:lpstr>
      <vt:lpstr>ETUDE BIBLIQUE SESSION 7 PAR PASTEUR MARC SIMÉON LE JOURS DE LA CREATION (Troisième et Quatrième jour de la Création)</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24</cp:revision>
  <dcterms:created xsi:type="dcterms:W3CDTF">2022-04-13T13:36:19Z</dcterms:created>
  <dcterms:modified xsi:type="dcterms:W3CDTF">2022-05-03T20:20:32Z</dcterms:modified>
</cp:coreProperties>
</file>