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4" r:id="rId2"/>
    <p:sldId id="307" r:id="rId3"/>
    <p:sldId id="308" r:id="rId4"/>
    <p:sldId id="309" r:id="rId5"/>
    <p:sldId id="348" r:id="rId6"/>
    <p:sldId id="349" r:id="rId7"/>
    <p:sldId id="305" r:id="rId8"/>
    <p:sldId id="272" r:id="rId9"/>
    <p:sldId id="331" r:id="rId10"/>
    <p:sldId id="328" r:id="rId11"/>
    <p:sldId id="332" r:id="rId12"/>
    <p:sldId id="333" r:id="rId13"/>
    <p:sldId id="334" r:id="rId14"/>
    <p:sldId id="350" r:id="rId15"/>
    <p:sldId id="351" r:id="rId16"/>
    <p:sldId id="276" r:id="rId17"/>
    <p:sldId id="352" r:id="rId18"/>
    <p:sldId id="336" r:id="rId19"/>
    <p:sldId id="353" r:id="rId20"/>
    <p:sldId id="354" r:id="rId21"/>
    <p:sldId id="357" r:id="rId22"/>
    <p:sldId id="274" r:id="rId23"/>
    <p:sldId id="338" r:id="rId24"/>
    <p:sldId id="358" r:id="rId25"/>
    <p:sldId id="359" r:id="rId26"/>
    <p:sldId id="360" r:id="rId27"/>
    <p:sldId id="361" r:id="rId28"/>
    <p:sldId id="362" r:id="rId29"/>
    <p:sldId id="363" r:id="rId30"/>
    <p:sldId id="364" r:id="rId31"/>
    <p:sldId id="314" r:id="rId32"/>
    <p:sldId id="343" r:id="rId33"/>
    <p:sldId id="365" r:id="rId34"/>
    <p:sldId id="366" r:id="rId35"/>
    <p:sldId id="367" r:id="rId36"/>
    <p:sldId id="316" r:id="rId37"/>
    <p:sldId id="31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528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t>4/27/2022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4/27/2022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4/27/2022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4/27/2022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4/27/2022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4/27/2022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4/27/2022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solidFill>
            <a:srgbClr val="00B050">
              <a:alpha val="60000"/>
            </a:srgbClr>
          </a:solid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rgbClr val="C00000">
              <a:alpha val="77000"/>
            </a:srgbClr>
          </a:solidFill>
        </p:spPr>
        <p:txBody>
          <a:bodyPr>
            <a:normAutofit/>
          </a:bodyPr>
          <a:lstStyle/>
          <a:p>
            <a:r>
              <a:rPr lang="fr-FR" b="1" dirty="0">
                <a:solidFill>
                  <a:schemeClr val="bg1"/>
                </a:solidFill>
              </a:rPr>
              <a:t>VENDREDI </a:t>
            </a:r>
            <a:r>
              <a:rPr lang="fr-FR" b="1" dirty="0" smtClean="0">
                <a:solidFill>
                  <a:schemeClr val="bg1"/>
                </a:solidFill>
              </a:rPr>
              <a:t>29 </a:t>
            </a:r>
            <a:r>
              <a:rPr lang="fr-FR" b="1" dirty="0" smtClean="0">
                <a:solidFill>
                  <a:schemeClr val="bg1"/>
                </a:solidFill>
              </a:rPr>
              <a:t>AVRIL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5</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en-US" b="1" dirty="0" smtClean="0">
                <a:solidFill>
                  <a:srgbClr val="FFFF00"/>
                </a:solidFill>
                <a:latin typeface="Arial Rounded MT Bold" pitchFamily="34" charset="0"/>
              </a:rPr>
              <a:t>LES JOURS DE LA </a:t>
            </a:r>
            <a:r>
              <a:rPr lang="en-US" b="1" dirty="0" smtClean="0">
                <a:solidFill>
                  <a:srgbClr val="FFFF00"/>
                </a:solidFill>
                <a:latin typeface="Arial Rounded MT Bold" pitchFamily="34" charset="0"/>
              </a:rPr>
              <a:t>CREATION (Suite 1)</a:t>
            </a:r>
            <a:endParaRPr lang="en-US" dirty="0">
              <a:solidFill>
                <a:schemeClr val="bg1"/>
              </a:solidFill>
              <a:latin typeface="Arial Rounded MT Bold"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a:solidFill>
            <a:srgbClr val="002060"/>
          </a:solidFill>
        </p:spPr>
        <p:style>
          <a:lnRef idx="3">
            <a:schemeClr val="lt1"/>
          </a:lnRef>
          <a:fillRef idx="1">
            <a:schemeClr val="dk1"/>
          </a:fillRef>
          <a:effectRef idx="1">
            <a:schemeClr val="dk1"/>
          </a:effectRef>
          <a:fontRef idx="minor">
            <a:schemeClr val="lt1"/>
          </a:fontRef>
        </p:style>
        <p:txBody>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Proverbes 3:19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dirty="0" smtClean="0"/>
              <a:t>C'est </a:t>
            </a:r>
            <a:r>
              <a:rPr lang="fr-FR" sz="4400" dirty="0" smtClean="0"/>
              <a:t>par la sagesse que l'Éternel a fondé la terre, C'est par l'intelligence qu'il a affermi les cieux</a:t>
            </a:r>
            <a:endParaRPr lang="en-US" sz="4400" dirty="0">
              <a:latin typeface="Copperplate Gothic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B0F0"/>
          </a:solidFill>
        </p:spPr>
        <p:txBody>
          <a:bodyPr/>
          <a:lstStyle/>
          <a:p>
            <a:r>
              <a:rPr lang="en-US" dirty="0" smtClean="0">
                <a:solidFill>
                  <a:schemeClr val="bg1"/>
                </a:solidFill>
                <a:latin typeface="Copperplate Gothic Bold" pitchFamily="34" charset="0"/>
              </a:rPr>
              <a:t>PRIERE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buNone/>
            </a:pPr>
            <a:r>
              <a:rPr lang="en-US" sz="5400" b="1" dirty="0" smtClean="0">
                <a:latin typeface="Bodoni MT Condensed" pitchFamily="18" charset="0"/>
              </a:rPr>
              <a:t>LE DEUXIEME JOUR </a:t>
            </a:r>
            <a:r>
              <a:rPr lang="en-US" sz="5400" b="1" dirty="0" smtClean="0">
                <a:latin typeface="Bodoni MT Condensed" pitchFamily="18" charset="0"/>
              </a:rPr>
              <a:t>DE LA CREATION</a:t>
            </a:r>
            <a:endParaRPr lang="en-US" sz="5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celui dont ses grands frères ont vendu en esclavage au lieu de le tuer? 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celui qui rompait secrètement sa relation avec sa fiancée parce qu’elle tombait enceinte mystérieusement ?  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l’homme qui s’en servait de sa tombe pour mettre le corps de Jésus? </a:t>
            </a:r>
            <a:r>
              <a:rPr lang="fr-FR" sz="3600" b="1" dirty="0" smtClean="0">
                <a:solidFill>
                  <a:schemeClr val="tx1"/>
                </a:solidFill>
                <a:latin typeface="Arial Unicode MS" pitchFamily="34" charset="-128"/>
                <a:ea typeface="Arial Unicode MS" pitchFamily="34" charset="-128"/>
                <a:cs typeface="Arial Unicode MS" pitchFamily="34" charset="-128"/>
              </a:rPr>
              <a:t>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4-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la grande sœur de Moise ? 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5-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la mère de Jésus ? _____________________________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6-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l’une des femmes qui assuraient les soins Jésus qui était de </a:t>
            </a:r>
            <a:r>
              <a:rPr lang="fr-FR" sz="3600" b="1" dirty="0" err="1" smtClean="0">
                <a:solidFill>
                  <a:schemeClr val="tx1"/>
                </a:solidFill>
                <a:latin typeface="Arial Unicode MS" pitchFamily="34" charset="-128"/>
                <a:ea typeface="Arial Unicode MS" pitchFamily="34" charset="-128"/>
                <a:cs typeface="Arial Unicode MS" pitchFamily="34" charset="-128"/>
              </a:rPr>
              <a:t>Magdala</a:t>
            </a:r>
            <a:r>
              <a:rPr lang="fr-FR" sz="3600" b="1" dirty="0" smtClean="0">
                <a:solidFill>
                  <a:schemeClr val="tx1"/>
                </a:solidFill>
                <a:latin typeface="Arial Unicode MS" pitchFamily="34" charset="-128"/>
                <a:ea typeface="Arial Unicode MS" pitchFamily="34" charset="-128"/>
                <a:cs typeface="Arial Unicode MS" pitchFamily="34" charset="-128"/>
              </a:rPr>
              <a:t> ? </a:t>
            </a:r>
            <a:r>
              <a:rPr lang="fr-FR" sz="3600" b="1" dirty="0" smtClean="0">
                <a:solidFill>
                  <a:schemeClr val="tx1"/>
                </a:solidFill>
                <a:latin typeface="Arial Unicode MS" pitchFamily="34" charset="-128"/>
                <a:ea typeface="Arial Unicode MS" pitchFamily="34" charset="-128"/>
                <a:cs typeface="Arial Unicode MS" pitchFamily="34" charset="-128"/>
              </a:rPr>
              <a:t>______________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7-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le premier roi d’Israël </a:t>
            </a:r>
            <a:r>
              <a:rPr lang="fr-FR" sz="3600" b="1" dirty="0" smtClean="0">
                <a:solidFill>
                  <a:schemeClr val="tx1"/>
                </a:solidFill>
                <a:latin typeface="Arial Unicode MS" pitchFamily="34" charset="-128"/>
                <a:ea typeface="Arial Unicode MS" pitchFamily="34" charset="-128"/>
                <a:cs typeface="Arial Unicode MS" pitchFamily="34" charset="-128"/>
              </a:rPr>
              <a:t>?________________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8- Quels fut </a:t>
            </a:r>
            <a:r>
              <a:rPr lang="fr-FR" sz="3600" b="1" dirty="0" smtClean="0">
                <a:solidFill>
                  <a:schemeClr val="tx1"/>
                </a:solidFill>
                <a:latin typeface="Arial Unicode MS" pitchFamily="34" charset="-128"/>
                <a:ea typeface="Arial Unicode MS" pitchFamily="34" charset="-128"/>
                <a:cs typeface="Arial Unicode MS" pitchFamily="34" charset="-128"/>
              </a:rPr>
              <a:t>les noms des deux espions </a:t>
            </a:r>
            <a:r>
              <a:rPr lang="fr-FR" sz="3600" b="1" dirty="0" smtClean="0">
                <a:solidFill>
                  <a:schemeClr val="tx1"/>
                </a:solidFill>
                <a:latin typeface="Arial Unicode MS" pitchFamily="34" charset="-128"/>
                <a:ea typeface="Arial Unicode MS" pitchFamily="34" charset="-128"/>
                <a:cs typeface="Arial Unicode MS" pitchFamily="34" charset="-128"/>
              </a:rPr>
              <a:t>que </a:t>
            </a:r>
            <a:r>
              <a:rPr lang="fr-FR" sz="3600" b="1" dirty="0" smtClean="0">
                <a:solidFill>
                  <a:schemeClr val="tx1"/>
                </a:solidFill>
                <a:latin typeface="Arial Unicode MS" pitchFamily="34" charset="-128"/>
                <a:ea typeface="Arial Unicode MS" pitchFamily="34" charset="-128"/>
                <a:cs typeface="Arial Unicode MS" pitchFamily="34" charset="-128"/>
              </a:rPr>
              <a:t>l’Eternel </a:t>
            </a:r>
            <a:r>
              <a:rPr lang="fr-FR" sz="3600" b="1" dirty="0" smtClean="0">
                <a:solidFill>
                  <a:schemeClr val="tx1"/>
                </a:solidFill>
                <a:latin typeface="Arial Unicode MS" pitchFamily="34" charset="-128"/>
                <a:ea typeface="Arial Unicode MS" pitchFamily="34" charset="-128"/>
                <a:cs typeface="Arial Unicode MS" pitchFamily="34" charset="-128"/>
              </a:rPr>
              <a:t>laissa entrer </a:t>
            </a:r>
            <a:r>
              <a:rPr lang="fr-FR" sz="3600" b="1" dirty="0" smtClean="0">
                <a:solidFill>
                  <a:schemeClr val="tx1"/>
                </a:solidFill>
                <a:latin typeface="Arial Unicode MS" pitchFamily="34" charset="-128"/>
                <a:ea typeface="Arial Unicode MS" pitchFamily="34" charset="-128"/>
                <a:cs typeface="Arial Unicode MS" pitchFamily="34" charset="-128"/>
              </a:rPr>
              <a:t>dans la Terre Promise ? _______________ , 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9- Qui </a:t>
            </a:r>
            <a:r>
              <a:rPr lang="fr-FR" sz="3600" b="1" dirty="0" smtClean="0">
                <a:solidFill>
                  <a:schemeClr val="tx1"/>
                </a:solidFill>
                <a:latin typeface="Arial Unicode MS" pitchFamily="34" charset="-128"/>
                <a:ea typeface="Arial Unicode MS" pitchFamily="34" charset="-128"/>
                <a:cs typeface="Arial Unicode MS" pitchFamily="34" charset="-128"/>
              </a:rPr>
              <a:t>lutta physiquement avec Dieu et fut vainqueur ? ______________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10- Pourquoi </a:t>
            </a:r>
            <a:r>
              <a:rPr lang="fr-FR" sz="3600" b="1" dirty="0" smtClean="0">
                <a:solidFill>
                  <a:schemeClr val="tx1"/>
                </a:solidFill>
                <a:latin typeface="Arial Unicode MS" pitchFamily="34" charset="-128"/>
                <a:ea typeface="Arial Unicode MS" pitchFamily="34" charset="-128"/>
                <a:cs typeface="Arial Unicode MS" pitchFamily="34" charset="-128"/>
              </a:rPr>
              <a:t>ont-ils mis Paul et Sillas en prison ? </a:t>
            </a:r>
            <a:r>
              <a:rPr lang="fr-FR" sz="3600" b="1" dirty="0" smtClean="0">
                <a:solidFill>
                  <a:schemeClr val="tx1"/>
                </a:solidFill>
                <a:latin typeface="Arial Unicode MS" pitchFamily="34" charset="-128"/>
                <a:ea typeface="Arial Unicode MS" pitchFamily="34" charset="-128"/>
                <a:cs typeface="Arial Unicode MS" pitchFamily="34" charset="-128"/>
              </a:rPr>
              <a:t>__________________________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a:solidFill>
            <a:schemeClr val="tx1"/>
          </a:solidFill>
        </p:spPr>
        <p:txBody>
          <a:bodyPr>
            <a:normAutofit fontScale="90000"/>
          </a:bodyPr>
          <a:lstStyle/>
          <a:p>
            <a:r>
              <a:rPr lang="fr-FR" b="1" dirty="0" smtClean="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6</a:t>
            </a:r>
            <a:r>
              <a:rPr lang="en-US" b="1" dirty="0" smtClean="0">
                <a:solidFill>
                  <a:srgbClr val="92D050"/>
                </a:solidFill>
                <a:latin typeface="Copperplate Gothic Light" pitchFamily="34" charset="0"/>
              </a:rPr>
              <a:t/>
            </a:r>
            <a:br>
              <a:rPr lang="en-US" b="1" dirty="0" smtClean="0">
                <a:solidFill>
                  <a:srgbClr val="92D050"/>
                </a:solidFill>
                <a:latin typeface="Copperplate Gothic Light" pitchFamily="34" charset="0"/>
              </a:rPr>
            </a:br>
            <a:r>
              <a:rPr lang="fr-FR" dirty="0" smtClean="0">
                <a:solidFill>
                  <a:schemeClr val="bg1"/>
                </a:solidFill>
              </a:rPr>
              <a:t>PAR PASTEUR MARC SIMÉON</a:t>
            </a:r>
            <a:r>
              <a:rPr lang="en-US" dirty="0" smtClean="0">
                <a:solidFill>
                  <a:schemeClr val="bg1"/>
                </a:solidFill>
              </a:rPr>
              <a:t/>
            </a:r>
            <a:br>
              <a:rPr lang="en-US" dirty="0" smtClean="0">
                <a:solidFill>
                  <a:schemeClr val="bg1"/>
                </a:solidFill>
              </a:rPr>
            </a:br>
            <a:r>
              <a:rPr lang="en-US" sz="6000" b="1" dirty="0" smtClean="0">
                <a:solidFill>
                  <a:srgbClr val="FFFF00"/>
                </a:solidFill>
                <a:latin typeface="Bodoni MT Condensed" pitchFamily="18" charset="0"/>
              </a:rPr>
              <a:t>LE JOURS </a:t>
            </a:r>
            <a:r>
              <a:rPr lang="en-US" sz="6000" b="1" dirty="0" smtClean="0">
                <a:solidFill>
                  <a:srgbClr val="FFFF00"/>
                </a:solidFill>
                <a:latin typeface="Bodoni MT Condensed" pitchFamily="18" charset="0"/>
              </a:rPr>
              <a:t>DE LA </a:t>
            </a:r>
            <a:r>
              <a:rPr lang="en-US" sz="6000" b="1" dirty="0" smtClean="0">
                <a:solidFill>
                  <a:srgbClr val="FFFF00"/>
                </a:solidFill>
                <a:latin typeface="Bodoni MT Condensed" pitchFamily="18" charset="0"/>
              </a:rPr>
              <a:t>CREATION</a:t>
            </a:r>
            <a:br>
              <a:rPr lang="en-US" sz="6000" b="1" dirty="0" smtClean="0">
                <a:solidFill>
                  <a:srgbClr val="FFFF00"/>
                </a:solidFill>
                <a:latin typeface="Bodoni MT Condensed" pitchFamily="18" charset="0"/>
              </a:rPr>
            </a:br>
            <a:r>
              <a:rPr lang="en-US" sz="6000" b="1" dirty="0" smtClean="0">
                <a:solidFill>
                  <a:srgbClr val="FFFF00"/>
                </a:solidFill>
                <a:latin typeface="Bodoni MT Condensed" pitchFamily="18" charset="0"/>
              </a:rPr>
              <a:t>(</a:t>
            </a:r>
            <a:r>
              <a:rPr lang="en-US" sz="6000" b="1" dirty="0" err="1" smtClean="0">
                <a:solidFill>
                  <a:srgbClr val="FFFF00"/>
                </a:solidFill>
                <a:latin typeface="Bodoni MT Condensed" pitchFamily="18" charset="0"/>
              </a:rPr>
              <a:t>Deuxième</a:t>
            </a:r>
            <a:r>
              <a:rPr lang="en-US" sz="6000" b="1" dirty="0" smtClean="0">
                <a:solidFill>
                  <a:srgbClr val="FFFF00"/>
                </a:solidFill>
                <a:latin typeface="Bodoni MT Condensed" pitchFamily="18" charset="0"/>
              </a:rPr>
              <a:t> jour)</a:t>
            </a:r>
            <a:endParaRPr lang="en-US" dirty="0"/>
          </a:p>
        </p:txBody>
      </p:sp>
      <p:sp>
        <p:nvSpPr>
          <p:cNvPr id="3" name="Content Placeholder 2"/>
          <p:cNvSpPr>
            <a:spLocks noGrp="1"/>
          </p:cNvSpPr>
          <p:nvPr>
            <p:ph idx="1"/>
          </p:nvPr>
        </p:nvSpPr>
        <p:spPr>
          <a:xfrm>
            <a:off x="381000" y="3581400"/>
            <a:ext cx="8305800" cy="3124200"/>
          </a:xfrm>
        </p:spPr>
        <p:txBody>
          <a:bodyPr>
            <a:normAutofit/>
          </a:bodyPr>
          <a:lstStyle/>
          <a:p>
            <a:pPr>
              <a:buNone/>
            </a:pPr>
            <a:r>
              <a:rPr lang="fr-FR" dirty="0" smtClean="0"/>
              <a:t>CREDIT:</a:t>
            </a:r>
          </a:p>
          <a:p>
            <a:pPr algn="just">
              <a:buNone/>
            </a:pPr>
            <a:r>
              <a:rPr lang="en-US" dirty="0" smtClean="0"/>
              <a:t>Various bible commentaries and articles have been used in preparation of this lessons. We thank all the contributors.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fontScale="92500" lnSpcReduction="20000"/>
          </a:bodyPr>
          <a:lstStyle/>
          <a:p>
            <a:pPr algn="just"/>
            <a:r>
              <a:rPr lang="fr-FR" sz="4000" dirty="0" smtClean="0">
                <a:latin typeface="Arial Unicode MS" pitchFamily="34" charset="-128"/>
                <a:ea typeface="Arial Unicode MS" pitchFamily="34" charset="-128"/>
                <a:cs typeface="Arial Unicode MS" pitchFamily="34" charset="-128"/>
              </a:rPr>
              <a:t>LE </a:t>
            </a:r>
            <a:r>
              <a:rPr lang="fr-FR" sz="4000" dirty="0" smtClean="0">
                <a:latin typeface="Arial Unicode MS" pitchFamily="34" charset="-128"/>
                <a:ea typeface="Arial Unicode MS" pitchFamily="34" charset="-128"/>
                <a:cs typeface="Arial Unicode MS" pitchFamily="34" charset="-128"/>
              </a:rPr>
              <a:t>DEUXIÈME </a:t>
            </a:r>
            <a:r>
              <a:rPr lang="fr-FR" sz="4000" dirty="0" smtClean="0">
                <a:latin typeface="Arial Unicode MS" pitchFamily="34" charset="-128"/>
                <a:ea typeface="Arial Unicode MS" pitchFamily="34" charset="-128"/>
                <a:cs typeface="Arial Unicode MS" pitchFamily="34" charset="-128"/>
              </a:rPr>
              <a:t>JOUR DE LA </a:t>
            </a:r>
            <a:r>
              <a:rPr lang="fr-FR" sz="4000" dirty="0" smtClean="0">
                <a:latin typeface="Arial Unicode MS" pitchFamily="34" charset="-128"/>
                <a:ea typeface="Arial Unicode MS" pitchFamily="34" charset="-128"/>
                <a:cs typeface="Arial Unicode MS" pitchFamily="34" charset="-128"/>
              </a:rPr>
              <a:t>CRÉATION </a:t>
            </a:r>
          </a:p>
          <a:p>
            <a:pPr algn="ctr">
              <a:buNone/>
            </a:pPr>
            <a:r>
              <a:rPr lang="fr-FR" sz="4000" dirty="0" smtClean="0">
                <a:solidFill>
                  <a:srgbClr val="FF0000"/>
                </a:solidFill>
                <a:latin typeface="Arial Unicode MS" pitchFamily="34" charset="-128"/>
                <a:ea typeface="Arial Unicode MS" pitchFamily="34" charset="-128"/>
                <a:cs typeface="Arial Unicode MS" pitchFamily="34" charset="-128"/>
              </a:rPr>
              <a:t>(LE FIRMAMENT)</a:t>
            </a:r>
          </a:p>
          <a:p>
            <a:pPr algn="just"/>
            <a:r>
              <a:rPr lang="fr-FR" sz="4000" dirty="0" smtClean="0">
                <a:solidFill>
                  <a:srgbClr val="002060"/>
                </a:solidFill>
                <a:latin typeface="Arial Unicode MS" pitchFamily="34" charset="-128"/>
                <a:ea typeface="Arial Unicode MS" pitchFamily="34" charset="-128"/>
                <a:cs typeface="Arial Unicode MS" pitchFamily="34" charset="-128"/>
              </a:rPr>
              <a:t>Genèse </a:t>
            </a:r>
            <a:r>
              <a:rPr lang="fr-FR" sz="4000" dirty="0" smtClean="0">
                <a:solidFill>
                  <a:srgbClr val="002060"/>
                </a:solidFill>
                <a:latin typeface="Arial Unicode MS" pitchFamily="34" charset="-128"/>
                <a:ea typeface="Arial Unicode MS" pitchFamily="34" charset="-128"/>
                <a:cs typeface="Arial Unicode MS" pitchFamily="34" charset="-128"/>
              </a:rPr>
              <a:t>1 :6-8</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fr-FR" sz="4000" dirty="0" smtClean="0">
                <a:latin typeface="Arial Unicode MS" pitchFamily="34" charset="-128"/>
                <a:ea typeface="Arial Unicode MS" pitchFamily="34" charset="-128"/>
                <a:cs typeface="Arial Unicode MS" pitchFamily="34" charset="-128"/>
              </a:rPr>
              <a:t>6 </a:t>
            </a:r>
            <a:r>
              <a:rPr lang="fr-FR" sz="4000" dirty="0" smtClean="0">
                <a:latin typeface="Arial Unicode MS" pitchFamily="34" charset="-128"/>
                <a:ea typeface="Arial Unicode MS" pitchFamily="34" charset="-128"/>
                <a:cs typeface="Arial Unicode MS" pitchFamily="34" charset="-128"/>
              </a:rPr>
              <a:t>¶ Dieu dit: Qu'il y ait une étendue entre les eaux, et qu'elle sépare les eaux d'avec les eaux.</a:t>
            </a:r>
            <a:endParaRPr lang="en-US" sz="4000" dirty="0" smtClean="0">
              <a:latin typeface="Arial Unicode MS" pitchFamily="34" charset="-128"/>
              <a:ea typeface="Arial Unicode MS" pitchFamily="34" charset="-128"/>
              <a:cs typeface="Arial Unicode MS" pitchFamily="34" charset="-128"/>
            </a:endParaRPr>
          </a:p>
          <a:p>
            <a:pPr algn="just">
              <a:buNone/>
            </a:pPr>
            <a:r>
              <a:rPr lang="fr-FR" sz="4000" dirty="0" smtClean="0">
                <a:solidFill>
                  <a:srgbClr val="002060"/>
                </a:solidFill>
                <a:latin typeface="Arial Unicode MS" pitchFamily="34" charset="-128"/>
                <a:ea typeface="Arial Unicode MS" pitchFamily="34" charset="-128"/>
                <a:cs typeface="Arial Unicode MS" pitchFamily="34" charset="-128"/>
              </a:rPr>
              <a:t>7 </a:t>
            </a:r>
            <a:r>
              <a:rPr lang="fr-FR" sz="4000" dirty="0" smtClean="0">
                <a:solidFill>
                  <a:srgbClr val="002060"/>
                </a:solidFill>
                <a:latin typeface="Arial Unicode MS" pitchFamily="34" charset="-128"/>
                <a:ea typeface="Arial Unicode MS" pitchFamily="34" charset="-128"/>
                <a:cs typeface="Arial Unicode MS" pitchFamily="34" charset="-128"/>
              </a:rPr>
              <a:t>Et Dieu fit l'étendue, et il sépara les eaux qui sont au-dessous de l'étendue d'avec les eaux qui sont au-dessus de l'étendue. Et cela fut ainsi.</a:t>
            </a:r>
            <a:endParaRPr lang="en-US" sz="4000"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fr-FR" sz="4000" dirty="0" smtClean="0">
                <a:latin typeface="Arial Unicode MS" pitchFamily="34" charset="-128"/>
                <a:ea typeface="Arial Unicode MS" pitchFamily="34" charset="-128"/>
                <a:cs typeface="Arial Unicode MS" pitchFamily="34" charset="-128"/>
              </a:rPr>
              <a:t>8 </a:t>
            </a:r>
            <a:r>
              <a:rPr lang="fr-FR" sz="4000" dirty="0" smtClean="0">
                <a:latin typeface="Arial Unicode MS" pitchFamily="34" charset="-128"/>
                <a:ea typeface="Arial Unicode MS" pitchFamily="34" charset="-128"/>
                <a:cs typeface="Arial Unicode MS" pitchFamily="34" charset="-128"/>
              </a:rPr>
              <a:t>Dieu appela l'étendue ciel. Ainsi, il y eut un soir, et il y eut un matin: ce fut le second jour.</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ctr"/>
            <a:r>
              <a:rPr lang="fr-FR" sz="4400" b="1" dirty="0" smtClean="0">
                <a:latin typeface="Arial Unicode MS" pitchFamily="34" charset="-128"/>
                <a:ea typeface="Arial Unicode MS" pitchFamily="34" charset="-128"/>
                <a:cs typeface="Arial Unicode MS" pitchFamily="34" charset="-128"/>
              </a:rPr>
              <a:t>VERSETS DE BASE</a:t>
            </a:r>
          </a:p>
          <a:p>
            <a:pPr algn="just"/>
            <a:r>
              <a:rPr lang="fr-FR" sz="4400" b="1" dirty="0" err="1" smtClean="0">
                <a:solidFill>
                  <a:srgbClr val="FF0000"/>
                </a:solidFill>
                <a:latin typeface="Arial Unicode MS" pitchFamily="34" charset="-128"/>
                <a:ea typeface="Arial Unicode MS" pitchFamily="34" charset="-128"/>
                <a:cs typeface="Arial Unicode MS" pitchFamily="34" charset="-128"/>
              </a:rPr>
              <a:t>Jer</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51:15 Il a crée la terre par sa puissance, Il a fondé le monde par sa sagesse, Il a étendu les cieux par son intelligence.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Ps 136:5 Celui qui a fait les cieux avec intelligence, Car sa miséricorde dure à toujours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Explication des 6 jours de la création</a:t>
            </a:r>
          </a:p>
          <a:p>
            <a:pPr algn="just">
              <a:buNone/>
            </a:pPr>
            <a:r>
              <a:rPr lang="fr-FR" sz="4000" dirty="0" err="1" smtClean="0">
                <a:solidFill>
                  <a:srgbClr val="FF0000"/>
                </a:solidFill>
              </a:rPr>
              <a:t>Credit</a:t>
            </a:r>
            <a:r>
              <a:rPr lang="fr-FR" sz="4000" dirty="0" smtClean="0">
                <a:solidFill>
                  <a:srgbClr val="FF0000"/>
                </a:solidFill>
              </a:rPr>
              <a:t>: </a:t>
            </a:r>
            <a:r>
              <a:rPr lang="fr-FR" sz="4000" dirty="0" smtClean="0"/>
              <a:t>Rédigé par </a:t>
            </a:r>
            <a:r>
              <a:rPr lang="fr-FR" sz="4000" dirty="0" err="1" smtClean="0">
                <a:solidFill>
                  <a:srgbClr val="0070C0"/>
                </a:solidFill>
              </a:rPr>
              <a:t>missionchretienne</a:t>
            </a:r>
            <a:r>
              <a:rPr lang="fr-FR" sz="4000" dirty="0" smtClean="0">
                <a:solidFill>
                  <a:srgbClr val="0070C0"/>
                </a:solidFill>
              </a:rPr>
              <a:t>-enfants et publié depuis </a:t>
            </a:r>
            <a:r>
              <a:rPr lang="fr-FR" sz="4000" dirty="0" err="1" smtClean="0">
                <a:solidFill>
                  <a:srgbClr val="0070C0"/>
                </a:solidFill>
              </a:rPr>
              <a:t>Overblog</a:t>
            </a:r>
            <a:r>
              <a:rPr lang="fr-FR" sz="4000" b="1" dirty="0" smtClean="0">
                <a:solidFill>
                  <a:srgbClr val="0070C0"/>
                </a:solidFill>
                <a:latin typeface="Arial Unicode MS" pitchFamily="34" charset="-128"/>
                <a:ea typeface="Arial Unicode MS" pitchFamily="34" charset="-128"/>
                <a:cs typeface="Arial Unicode MS" pitchFamily="34" charset="-128"/>
              </a:rPr>
              <a:t> </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Lorsque Dieu créa la terre, il la créa vide et sans forme. Il se mit à l’œuvre et voici ce qu’il fit :</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1</a:t>
            </a:r>
            <a:r>
              <a:rPr lang="fr-FR" sz="4000" b="1" baseline="30000" dirty="0" smtClean="0">
                <a:solidFill>
                  <a:srgbClr val="FF0000"/>
                </a:solidFill>
                <a:latin typeface="Arial Unicode MS" pitchFamily="34" charset="-128"/>
                <a:ea typeface="Arial Unicode MS" pitchFamily="34" charset="-128"/>
                <a:cs typeface="Arial Unicode MS" pitchFamily="34" charset="-128"/>
              </a:rPr>
              <a:t>er</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solidFill>
                  <a:srgbClr val="FF0000"/>
                </a:solidFill>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 Dieu dit : « faisons la lumière »  Dieu appela la lumière JOUR et l’obscurité NUIT.</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2</a:t>
            </a:r>
            <a:r>
              <a:rPr lang="fr-FR" sz="40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latin typeface="Arial Unicode MS" pitchFamily="34" charset="-128"/>
                <a:ea typeface="Arial Unicode MS" pitchFamily="34" charset="-128"/>
                <a:cs typeface="Arial Unicode MS" pitchFamily="34" charset="-128"/>
              </a:rPr>
              <a:t> : Dieu sépara les eaux. Et il appela l’étendue CIEL.</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3</a:t>
            </a:r>
            <a:r>
              <a:rPr lang="fr-FR" sz="40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solidFill>
                  <a:srgbClr val="FF0000"/>
                </a:solidFill>
                <a:latin typeface="Arial Unicode MS" pitchFamily="34" charset="-128"/>
                <a:ea typeface="Arial Unicode MS" pitchFamily="34" charset="-128"/>
                <a:cs typeface="Arial Unicode MS" pitchFamily="34" charset="-128"/>
              </a:rPr>
              <a:t> : </a:t>
            </a:r>
            <a:r>
              <a:rPr lang="fr-FR" sz="4000" dirty="0" smtClean="0">
                <a:latin typeface="Arial Unicode MS" pitchFamily="34" charset="-128"/>
                <a:ea typeface="Arial Unicode MS" pitchFamily="34" charset="-128"/>
                <a:cs typeface="Arial Unicode MS" pitchFamily="34" charset="-128"/>
              </a:rPr>
              <a:t>Que les eaux se rassemblent et que le sec apparaisse. Dieu appela le </a:t>
            </a:r>
            <a:r>
              <a:rPr lang="fr-FR" sz="4000" u="sng" dirty="0" smtClean="0">
                <a:latin typeface="Arial Unicode MS" pitchFamily="34" charset="-128"/>
                <a:ea typeface="Arial Unicode MS" pitchFamily="34" charset="-128"/>
                <a:cs typeface="Arial Unicode MS" pitchFamily="34" charset="-128"/>
              </a:rPr>
              <a:t>sec</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TERRE</a:t>
            </a:r>
            <a:r>
              <a:rPr lang="fr-FR" sz="4000" dirty="0" smtClean="0">
                <a:latin typeface="Arial Unicode MS" pitchFamily="34" charset="-128"/>
                <a:ea typeface="Arial Unicode MS" pitchFamily="34" charset="-128"/>
                <a:cs typeface="Arial Unicode MS" pitchFamily="34" charset="-128"/>
              </a:rPr>
              <a:t> et il appela les </a:t>
            </a:r>
            <a:r>
              <a:rPr lang="fr-FR" sz="4000" u="sng" dirty="0" smtClean="0">
                <a:latin typeface="Arial Unicode MS" pitchFamily="34" charset="-128"/>
                <a:ea typeface="Arial Unicode MS" pitchFamily="34" charset="-128"/>
                <a:cs typeface="Arial Unicode MS" pitchFamily="34" charset="-128"/>
              </a:rPr>
              <a:t>eaux</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MERS</a:t>
            </a:r>
            <a:r>
              <a:rPr lang="fr-FR" sz="4000" dirty="0" smtClean="0">
                <a:latin typeface="Arial Unicode MS" pitchFamily="34" charset="-128"/>
                <a:ea typeface="Arial Unicode MS" pitchFamily="34" charset="-128"/>
                <a:cs typeface="Arial Unicode MS" pitchFamily="34" charset="-128"/>
              </a:rPr>
              <a:t>.  </a:t>
            </a:r>
          </a:p>
          <a:p>
            <a:pPr algn="just"/>
            <a:r>
              <a:rPr lang="fr-FR" sz="4000" dirty="0" smtClean="0">
                <a:latin typeface="Arial Unicode MS" pitchFamily="34" charset="-128"/>
                <a:ea typeface="Arial Unicode MS" pitchFamily="34" charset="-128"/>
                <a:cs typeface="Arial Unicode MS" pitchFamily="34" charset="-128"/>
              </a:rPr>
              <a:t>Puis Dieu dit : « que la terre produise de </a:t>
            </a:r>
            <a:r>
              <a:rPr lang="fr-FR" sz="4000" dirty="0" smtClean="0">
                <a:solidFill>
                  <a:srgbClr val="FF0000"/>
                </a:solidFill>
                <a:latin typeface="Arial Unicode MS" pitchFamily="34" charset="-128"/>
                <a:ea typeface="Arial Unicode MS" pitchFamily="34" charset="-128"/>
                <a:cs typeface="Arial Unicode MS" pitchFamily="34" charset="-128"/>
              </a:rPr>
              <a:t>l’herbe</a:t>
            </a:r>
            <a:r>
              <a:rPr lang="fr-FR" sz="4000" dirty="0" smtClean="0">
                <a:latin typeface="Arial Unicode MS" pitchFamily="34" charset="-128"/>
                <a:ea typeface="Arial Unicode MS" pitchFamily="34" charset="-128"/>
                <a:cs typeface="Arial Unicode MS" pitchFamily="34" charset="-128"/>
              </a:rPr>
              <a:t>, de l’herbe portant de la </a:t>
            </a:r>
            <a:r>
              <a:rPr lang="fr-FR" sz="4000" dirty="0" smtClean="0">
                <a:solidFill>
                  <a:srgbClr val="FF0000"/>
                </a:solidFill>
                <a:latin typeface="Arial Unicode MS" pitchFamily="34" charset="-128"/>
                <a:ea typeface="Arial Unicode MS" pitchFamily="34" charset="-128"/>
                <a:cs typeface="Arial Unicode MS" pitchFamily="34" charset="-128"/>
              </a:rPr>
              <a:t>semence</a:t>
            </a:r>
            <a:r>
              <a:rPr lang="fr-FR" sz="4000" dirty="0" smtClean="0">
                <a:latin typeface="Arial Unicode MS" pitchFamily="34" charset="-128"/>
                <a:ea typeface="Arial Unicode MS" pitchFamily="34" charset="-128"/>
                <a:cs typeface="Arial Unicode MS" pitchFamily="34" charset="-128"/>
              </a:rPr>
              <a:t>, des </a:t>
            </a:r>
            <a:r>
              <a:rPr lang="fr-FR" sz="4000" dirty="0" smtClean="0">
                <a:solidFill>
                  <a:srgbClr val="FF0000"/>
                </a:solidFill>
                <a:latin typeface="Arial Unicode MS" pitchFamily="34" charset="-128"/>
                <a:ea typeface="Arial Unicode MS" pitchFamily="34" charset="-128"/>
                <a:cs typeface="Arial Unicode MS" pitchFamily="34" charset="-128"/>
              </a:rPr>
              <a:t>arbres fruitiers</a:t>
            </a:r>
            <a:r>
              <a:rPr lang="fr-FR" sz="4000" dirty="0" smtClean="0">
                <a:latin typeface="Arial Unicode MS" pitchFamily="34" charset="-128"/>
                <a:ea typeface="Arial Unicode MS" pitchFamily="34" charset="-128"/>
                <a:cs typeface="Arial Unicode MS" pitchFamily="34" charset="-128"/>
              </a:rPr>
              <a:t> donnant du fruit et ayant en eux leur semence sur la terre.</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4</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Pour séparer le jour et la nuit, Dieu créa des luminaires. Il les appela la </a:t>
            </a:r>
            <a:r>
              <a:rPr lang="fr-FR" sz="4800" u="sng" dirty="0" smtClean="0">
                <a:latin typeface="Arial Unicode MS" pitchFamily="34" charset="-128"/>
                <a:ea typeface="Arial Unicode MS" pitchFamily="34" charset="-128"/>
                <a:cs typeface="Arial Unicode MS" pitchFamily="34" charset="-128"/>
              </a:rPr>
              <a:t>LUNE</a:t>
            </a:r>
            <a:r>
              <a:rPr lang="fr-FR" sz="4800" dirty="0" smtClean="0">
                <a:latin typeface="Arial Unicode MS" pitchFamily="34" charset="-128"/>
                <a:ea typeface="Arial Unicode MS" pitchFamily="34" charset="-128"/>
                <a:cs typeface="Arial Unicode MS" pitchFamily="34" charset="-128"/>
              </a:rPr>
              <a:t> et le </a:t>
            </a:r>
            <a:r>
              <a:rPr lang="fr-FR" sz="4800" u="sng" dirty="0" smtClean="0">
                <a:latin typeface="Arial Unicode MS" pitchFamily="34" charset="-128"/>
                <a:ea typeface="Arial Unicode MS" pitchFamily="34" charset="-128"/>
                <a:cs typeface="Arial Unicode MS" pitchFamily="34" charset="-128"/>
              </a:rPr>
              <a:t>SOLEIL</a:t>
            </a:r>
            <a:r>
              <a:rPr lang="fr-FR" sz="4800" dirty="0" smtClean="0">
                <a:latin typeface="Arial Unicode MS" pitchFamily="34" charset="-128"/>
                <a:ea typeface="Arial Unicode MS" pitchFamily="34" charset="-128"/>
                <a:cs typeface="Arial Unicode MS" pitchFamily="34" charset="-128"/>
              </a:rPr>
              <a:t>, il fit aussi des </a:t>
            </a:r>
            <a:r>
              <a:rPr lang="fr-FR" sz="4800" u="sng" dirty="0" smtClean="0">
                <a:latin typeface="Arial Unicode MS" pitchFamily="34" charset="-128"/>
                <a:ea typeface="Arial Unicode MS" pitchFamily="34" charset="-128"/>
                <a:cs typeface="Arial Unicode MS" pitchFamily="34" charset="-128"/>
              </a:rPr>
              <a:t>ETOILES</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5</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Dieu créa les </a:t>
            </a:r>
            <a:r>
              <a:rPr lang="fr-FR" sz="4800" u="sng" dirty="0" smtClean="0">
                <a:latin typeface="Arial Unicode MS" pitchFamily="34" charset="-128"/>
                <a:ea typeface="Arial Unicode MS" pitchFamily="34" charset="-128"/>
                <a:cs typeface="Arial Unicode MS" pitchFamily="34" charset="-128"/>
              </a:rPr>
              <a:t>OISEAUX</a:t>
            </a:r>
            <a:r>
              <a:rPr lang="fr-FR" sz="4800" dirty="0" smtClean="0">
                <a:latin typeface="Arial Unicode MS" pitchFamily="34" charset="-128"/>
                <a:ea typeface="Arial Unicode MS" pitchFamily="34" charset="-128"/>
                <a:cs typeface="Arial Unicode MS" pitchFamily="34" charset="-128"/>
              </a:rPr>
              <a:t> du ciel, les </a:t>
            </a:r>
            <a:r>
              <a:rPr lang="fr-FR" sz="4800" u="sng" dirty="0" smtClean="0">
                <a:latin typeface="Arial Unicode MS" pitchFamily="34" charset="-128"/>
                <a:ea typeface="Arial Unicode MS" pitchFamily="34" charset="-128"/>
                <a:cs typeface="Arial Unicode MS" pitchFamily="34" charset="-128"/>
              </a:rPr>
              <a:t>POISSONS</a:t>
            </a:r>
            <a:r>
              <a:rPr lang="fr-FR" sz="4800" dirty="0" smtClean="0">
                <a:latin typeface="Arial Unicode MS" pitchFamily="34" charset="-128"/>
                <a:ea typeface="Arial Unicode MS" pitchFamily="34" charset="-128"/>
                <a:cs typeface="Arial Unicode MS" pitchFamily="34" charset="-128"/>
              </a:rPr>
              <a:t> dans la mer.</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6</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 </a:t>
            </a:r>
            <a:r>
              <a:rPr lang="fr-FR" sz="4800" b="1" dirty="0" smtClean="0">
                <a:solidFill>
                  <a:srgbClr val="FF0000"/>
                </a:solidFill>
                <a:latin typeface="Arial Unicode MS" pitchFamily="34" charset="-128"/>
                <a:ea typeface="Arial Unicode MS" pitchFamily="34" charset="-128"/>
                <a:cs typeface="Arial Unicode MS" pitchFamily="34" charset="-128"/>
              </a:rPr>
              <a:t>jour</a:t>
            </a:r>
            <a:r>
              <a:rPr lang="fr-FR" sz="4800" dirty="0" smtClean="0">
                <a:latin typeface="Arial Unicode MS" pitchFamily="34" charset="-128"/>
                <a:ea typeface="Arial Unicode MS" pitchFamily="34" charset="-128"/>
                <a:cs typeface="Arial Unicode MS" pitchFamily="34" charset="-128"/>
              </a:rPr>
              <a:t> : Dieu créa tous les animaux de la terre. Puis il dit « faisons L’HOMME à notre image » et qu’il domine sur tous les poissons de la mer, les animaux de la terre. Il créa l’homme et la FEMME.</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L’HOMME NATUREL PEUT SAVOIR DE DIEU </a:t>
            </a:r>
            <a:r>
              <a:rPr lang="fr-FR" sz="4000" b="1" dirty="0" smtClean="0">
                <a:solidFill>
                  <a:srgbClr val="FF0000"/>
                </a:solidFill>
                <a:latin typeface="Arial Unicode MS" pitchFamily="34" charset="-128"/>
                <a:ea typeface="Arial Unicode MS" pitchFamily="34" charset="-128"/>
                <a:cs typeface="Arial Unicode MS" pitchFamily="34" charset="-128"/>
              </a:rPr>
              <a:t>SANS L’AIDE DE LA BIBLE.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 est impossible de </a:t>
            </a:r>
            <a:r>
              <a:rPr lang="fr-FR" sz="4000" b="1" dirty="0" smtClean="0">
                <a:latin typeface="Arial Unicode MS" pitchFamily="34" charset="-128"/>
                <a:ea typeface="Arial Unicode MS" pitchFamily="34" charset="-128"/>
                <a:cs typeface="Arial Unicode MS" pitchFamily="34" charset="-128"/>
              </a:rPr>
              <a:t>connaître </a:t>
            </a:r>
            <a:r>
              <a:rPr lang="fr-FR" sz="4000" b="1" dirty="0" smtClean="0">
                <a:latin typeface="Arial Unicode MS" pitchFamily="34" charset="-128"/>
                <a:ea typeface="Arial Unicode MS" pitchFamily="34" charset="-128"/>
                <a:cs typeface="Arial Unicode MS" pitchFamily="34" charset="-128"/>
              </a:rPr>
              <a:t>les attributs distincts de Dieu sans l’aide de la Bible.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Mais il possible de percevoir l’existence de Dieu à travers la création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err="1" smtClean="0"/>
              <a:t>Ro</a:t>
            </a:r>
            <a:r>
              <a:rPr lang="fr-FR" sz="4400" b="1" dirty="0" smtClean="0"/>
              <a:t> 1:19-20 </a:t>
            </a:r>
            <a:r>
              <a:rPr lang="fr-FR" sz="4400" b="1" dirty="0" smtClean="0"/>
              <a:t>¶ car ce qu'on peut connaître de Dieu est manifeste pour eux, Dieu le leur ayant fait connaître.</a:t>
            </a:r>
            <a:endParaRPr lang="en-US" sz="4400" b="1" dirty="0" smtClean="0"/>
          </a:p>
          <a:p>
            <a:pPr algn="just"/>
            <a:r>
              <a:rPr lang="fr-FR" sz="4400" b="1" dirty="0" smtClean="0">
                <a:solidFill>
                  <a:srgbClr val="FF0000"/>
                </a:solidFill>
              </a:rPr>
              <a:t> 20 En effet, les perfections invisibles de Dieu, sa puissance éternelle et sa divinité, se voient comme à l'œil, depuis la création du monde, quand on les considère dans ses ouvrages. Ils sont donc inexcusables</a:t>
            </a:r>
            <a:r>
              <a:rPr lang="fr-FR" sz="4400" b="1" dirty="0" smtClean="0"/>
              <a:t>,</a:t>
            </a:r>
            <a:endParaRPr lang="en-US" sz="4400" b="1"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alpha val="30000"/>
            </a:srgbClr>
          </a:solidFill>
        </p:spPr>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L’homme naturel peut savoir assez de Dieu par ses cinq sens et par la raison.</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C00000"/>
                </a:solidFill>
                <a:latin typeface="Arial Unicode MS" pitchFamily="34" charset="-128"/>
                <a:ea typeface="Arial Unicode MS" pitchFamily="34" charset="-128"/>
                <a:cs typeface="Arial Unicode MS" pitchFamily="34" charset="-128"/>
              </a:rPr>
              <a:t>L’orchestration et l’harmonie dans la création témoignent la présence d’un créateur.</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La </a:t>
            </a:r>
            <a:r>
              <a:rPr lang="fr-FR" sz="3600" b="1" dirty="0" smtClean="0">
                <a:latin typeface="Arial Unicode MS" pitchFamily="34" charset="-128"/>
                <a:ea typeface="Arial Unicode MS" pitchFamily="34" charset="-128"/>
                <a:cs typeface="Arial Unicode MS" pitchFamily="34" charset="-128"/>
              </a:rPr>
              <a:t>beauté et la finesse de </a:t>
            </a:r>
            <a:r>
              <a:rPr lang="fr-FR" sz="3600" b="1" dirty="0" smtClean="0">
                <a:latin typeface="Arial Unicode MS" pitchFamily="34" charset="-128"/>
                <a:ea typeface="Arial Unicode MS" pitchFamily="34" charset="-128"/>
                <a:cs typeface="Arial Unicode MS" pitchFamily="34" charset="-128"/>
              </a:rPr>
              <a:t>la création ne peut être le produit du hasard</a:t>
            </a:r>
            <a:r>
              <a:rPr lang="fr-FR" sz="3600" b="1" dirty="0" smtClean="0">
                <a:latin typeface="Arial Unicode MS" pitchFamily="34" charset="-128"/>
                <a:ea typeface="Arial Unicode MS" pitchFamily="34" charset="-128"/>
                <a:cs typeface="Arial Unicode MS" pitchFamily="34" charset="-128"/>
              </a:rPr>
              <a:t>.</a:t>
            </a:r>
          </a:p>
          <a:p>
            <a:pPr lvl="0" algn="just"/>
            <a:r>
              <a:rPr lang="fr-FR" sz="3600" b="1" dirty="0" smtClean="0">
                <a:solidFill>
                  <a:srgbClr val="C00000"/>
                </a:solidFill>
                <a:latin typeface="Arial Unicode MS" pitchFamily="34" charset="-128"/>
                <a:ea typeface="Arial Unicode MS" pitchFamily="34" charset="-128"/>
                <a:cs typeface="Arial Unicode MS" pitchFamily="34" charset="-128"/>
              </a:rPr>
              <a:t>Les bontés, les faveurs, les gratuités qui sont évidentes dans la création témoignent de la générosité du Créateur.</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alpha val="30000"/>
            </a:srgbClr>
          </a:solidFill>
        </p:spPr>
        <p:txBody>
          <a:bodyPr>
            <a:normAutofit/>
          </a:bodyPr>
          <a:lstStyle/>
          <a:p>
            <a:pPr lvl="0" algn="just"/>
            <a:r>
              <a:rPr lang="fr-FR" b="1" dirty="0" smtClean="0">
                <a:latin typeface="Arial Unicode MS" pitchFamily="34" charset="-128"/>
                <a:ea typeface="Arial Unicode MS" pitchFamily="34" charset="-128"/>
                <a:cs typeface="Arial Unicode MS" pitchFamily="34" charset="-128"/>
              </a:rPr>
              <a:t>La </a:t>
            </a:r>
            <a:r>
              <a:rPr lang="fr-FR" b="1" dirty="0" smtClean="0">
                <a:latin typeface="Arial Unicode MS" pitchFamily="34" charset="-128"/>
                <a:ea typeface="Arial Unicode MS" pitchFamily="34" charset="-128"/>
                <a:cs typeface="Arial Unicode MS" pitchFamily="34" charset="-128"/>
              </a:rPr>
              <a:t>procréation ne peut être que l’ordre du Créateur.</a:t>
            </a:r>
            <a:endParaRPr lang="en-US" b="1" dirty="0" smtClean="0">
              <a:latin typeface="Arial Unicode MS" pitchFamily="34" charset="-128"/>
              <a:ea typeface="Arial Unicode MS" pitchFamily="34" charset="-128"/>
              <a:cs typeface="Arial Unicode MS" pitchFamily="34" charset="-128"/>
            </a:endParaRPr>
          </a:p>
          <a:p>
            <a:pPr lvl="0" algn="just"/>
            <a:r>
              <a:rPr lang="fr-FR" b="1" dirty="0" smtClean="0">
                <a:solidFill>
                  <a:srgbClr val="C00000"/>
                </a:solidFill>
                <a:latin typeface="Arial Unicode MS" pitchFamily="34" charset="-128"/>
                <a:ea typeface="Arial Unicode MS" pitchFamily="34" charset="-128"/>
                <a:cs typeface="Arial Unicode MS" pitchFamily="34" charset="-128"/>
              </a:rPr>
              <a:t>La survie des espèces, l’adaptions des éléments, les alimentations disent de la bonté du Dieu Créateur. </a:t>
            </a:r>
            <a:endParaRPr lang="en-US"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b="1" dirty="0" smtClean="0">
                <a:latin typeface="Arial Unicode MS" pitchFamily="34" charset="-128"/>
                <a:ea typeface="Arial Unicode MS" pitchFamily="34" charset="-128"/>
                <a:cs typeface="Arial Unicode MS" pitchFamily="34" charset="-128"/>
              </a:rPr>
              <a:t>Les fréquences, les sphères et les saisons témoignent la présence d’un Chef Suprême.</a:t>
            </a:r>
            <a:endParaRPr lang="en-US" b="1" dirty="0" smtClean="0">
              <a:latin typeface="Arial Unicode MS" pitchFamily="34" charset="-128"/>
              <a:ea typeface="Arial Unicode MS" pitchFamily="34" charset="-128"/>
              <a:cs typeface="Arial Unicode MS" pitchFamily="34" charset="-128"/>
            </a:endParaRPr>
          </a:p>
          <a:p>
            <a:pPr lvl="0" algn="just"/>
            <a:r>
              <a:rPr lang="fr-FR" b="1" dirty="0" smtClean="0">
                <a:solidFill>
                  <a:srgbClr val="C00000"/>
                </a:solidFill>
                <a:latin typeface="Arial Unicode MS" pitchFamily="34" charset="-128"/>
                <a:ea typeface="Arial Unicode MS" pitchFamily="34" charset="-128"/>
                <a:cs typeface="Arial Unicode MS" pitchFamily="34" charset="-128"/>
              </a:rPr>
              <a:t>Le sens d’appartenance, la conscience de soi viennent du Créateur.</a:t>
            </a:r>
            <a:endParaRPr lang="en-US"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b="1" dirty="0" smtClean="0">
                <a:latin typeface="Arial Unicode MS" pitchFamily="34" charset="-128"/>
                <a:ea typeface="Arial Unicode MS" pitchFamily="34" charset="-128"/>
                <a:cs typeface="Arial Unicode MS" pitchFamily="34" charset="-128"/>
              </a:rPr>
              <a:t>La communication, la raison, la justice, l’équité, l’intellect et la sagesse sont des traces froncées de Dieu chez l’homme. </a:t>
            </a: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rmAutofit fontScale="92500" lnSpcReduction="10000"/>
          </a:bodyPr>
          <a:lstStyle/>
          <a:p>
            <a:pPr algn="just"/>
            <a:r>
              <a:rPr lang="fr-FR" sz="4000" b="1" dirty="0" smtClean="0">
                <a:solidFill>
                  <a:srgbClr val="C00000"/>
                </a:solidFill>
                <a:latin typeface="Arial Unicode MS" pitchFamily="34" charset="-128"/>
                <a:ea typeface="Arial Unicode MS" pitchFamily="34" charset="-128"/>
                <a:cs typeface="Arial Unicode MS" pitchFamily="34" charset="-128"/>
              </a:rPr>
              <a:t>DEUXIEME JOUR DE LA CREATION</a:t>
            </a:r>
          </a:p>
          <a:p>
            <a:pPr algn="just"/>
            <a:r>
              <a:rPr lang="fr-FR" sz="4000" b="1" dirty="0" smtClean="0">
                <a:latin typeface="Arial Unicode MS" pitchFamily="34" charset="-128"/>
                <a:ea typeface="Arial Unicode MS" pitchFamily="34" charset="-128"/>
                <a:cs typeface="Arial Unicode MS" pitchFamily="34" charset="-128"/>
              </a:rPr>
              <a:t>Ge 1:6-8</a:t>
            </a:r>
          </a:p>
          <a:p>
            <a:pPr algn="just"/>
            <a:r>
              <a:rPr lang="fr-FR" sz="4000" b="1" dirty="0" smtClean="0">
                <a:latin typeface="Arial Unicode MS" pitchFamily="34" charset="-128"/>
                <a:ea typeface="Arial Unicode MS" pitchFamily="34" charset="-128"/>
                <a:cs typeface="Arial Unicode MS" pitchFamily="34" charset="-128"/>
              </a:rPr>
              <a:t>6</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Dieu dit: Qu'il y ait une étendue entre les eaux, et qu'elle sépare les eaux d'avec les eaux.</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2060"/>
                </a:solidFill>
                <a:latin typeface="Arial Unicode MS" pitchFamily="34" charset="-128"/>
                <a:ea typeface="Arial Unicode MS" pitchFamily="34" charset="-128"/>
                <a:cs typeface="Arial Unicode MS" pitchFamily="34" charset="-128"/>
              </a:rPr>
              <a:t>7 Et Dieu fit l'étendue, et il sépara les eaux qui sont au-dessous de l'étendue d'avec les eaux qui sont au-dessus de l'étendue. Et cela fut ainsi</a:t>
            </a:r>
            <a:r>
              <a:rPr lang="fr-FR" sz="4000" b="1" dirty="0" smtClean="0">
                <a:solidFill>
                  <a:srgbClr val="002060"/>
                </a:solidFill>
                <a:latin typeface="Arial Unicode MS" pitchFamily="34" charset="-128"/>
                <a:ea typeface="Arial Unicode MS" pitchFamily="34" charset="-128"/>
                <a:cs typeface="Arial Unicode MS" pitchFamily="34" charset="-128"/>
              </a:rPr>
              <a:t>.</a:t>
            </a:r>
            <a:r>
              <a:rPr lang="fr-FR" sz="4000" dirty="0" smtClean="0">
                <a:latin typeface="Arial Unicode MS" pitchFamily="34" charset="-128"/>
                <a:ea typeface="Arial Unicode MS" pitchFamily="34" charset="-128"/>
                <a:cs typeface="Arial Unicode MS" pitchFamily="34" charset="-128"/>
              </a:rPr>
              <a:t> </a:t>
            </a:r>
            <a:endParaRPr lang="fr-FR" sz="4000"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8 </a:t>
            </a:r>
            <a:r>
              <a:rPr lang="fr-FR" sz="4000" b="1" dirty="0" smtClean="0">
                <a:latin typeface="Arial Unicode MS" pitchFamily="34" charset="-128"/>
                <a:ea typeface="Arial Unicode MS" pitchFamily="34" charset="-128"/>
                <a:cs typeface="Arial Unicode MS" pitchFamily="34" charset="-128"/>
              </a:rPr>
              <a:t>Dieu appela l'étendue ciel. Ainsi, il y eut un soir, et il y eut un matin: ce fut le second jour.</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fr-FR" sz="4000" b="1"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Autofit/>
          </a:bodyPr>
          <a:lstStyle/>
          <a:p>
            <a:pPr lvl="0" algn="just"/>
            <a:r>
              <a:rPr lang="fr-FR" sz="3500" b="1" dirty="0" smtClean="0">
                <a:latin typeface="Arial Unicode MS" pitchFamily="34" charset="-128"/>
                <a:ea typeface="Arial Unicode MS" pitchFamily="34" charset="-128"/>
                <a:cs typeface="Arial Unicode MS" pitchFamily="34" charset="-128"/>
              </a:rPr>
              <a:t>Dans </a:t>
            </a:r>
            <a:r>
              <a:rPr lang="fr-FR" sz="3500" b="1" dirty="0" smtClean="0">
                <a:latin typeface="Arial Unicode MS" pitchFamily="34" charset="-128"/>
                <a:ea typeface="Arial Unicode MS" pitchFamily="34" charset="-128"/>
                <a:cs typeface="Arial Unicode MS" pitchFamily="34" charset="-128"/>
              </a:rPr>
              <a:t>la simplicité du récit du deuxième jour en comparaison des autres six jours de la création on peut faussement conclure que Dieu a moins fait au deuxième jour.</a:t>
            </a:r>
            <a:endParaRPr lang="en-US" sz="3500" b="1" dirty="0" smtClean="0">
              <a:latin typeface="Arial Unicode MS" pitchFamily="34" charset="-128"/>
              <a:ea typeface="Arial Unicode MS" pitchFamily="34" charset="-128"/>
              <a:cs typeface="Arial Unicode MS" pitchFamily="34" charset="-128"/>
            </a:endParaRPr>
          </a:p>
          <a:p>
            <a:pPr lvl="0" algn="just"/>
            <a:r>
              <a:rPr lang="fr-FR" sz="3500" b="1" dirty="0" smtClean="0">
                <a:solidFill>
                  <a:srgbClr val="C00000"/>
                </a:solidFill>
                <a:latin typeface="Arial Unicode MS" pitchFamily="34" charset="-128"/>
                <a:ea typeface="Arial Unicode MS" pitchFamily="34" charset="-128"/>
                <a:cs typeface="Arial Unicode MS" pitchFamily="34" charset="-128"/>
              </a:rPr>
              <a:t>L’homme simple ne peut pas discerner avec justice les activités du deuxième jour.</a:t>
            </a:r>
            <a:endParaRPr lang="en-US" sz="35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500" b="1" dirty="0" smtClean="0">
                <a:latin typeface="Arial Unicode MS" pitchFamily="34" charset="-128"/>
                <a:ea typeface="Arial Unicode MS" pitchFamily="34" charset="-128"/>
                <a:cs typeface="Arial Unicode MS" pitchFamily="34" charset="-128"/>
              </a:rPr>
              <a:t>Les hommes modernes, grâce aux découvertes scientifiques ont procuré une connaissance plus élaborée du firmament </a:t>
            </a:r>
            <a:r>
              <a:rPr lang="fr-FR" sz="3500" b="1" dirty="0" smtClean="0">
                <a:latin typeface="Arial Unicode MS" pitchFamily="34" charset="-128"/>
                <a:ea typeface="Arial Unicode MS" pitchFamily="34" charset="-128"/>
                <a:cs typeface="Arial Unicode MS" pitchFamily="34" charset="-128"/>
              </a:rPr>
              <a:t>qui ne pourrait être perçue à </a:t>
            </a:r>
            <a:r>
              <a:rPr lang="fr-FR" sz="3500" b="1" dirty="0" smtClean="0">
                <a:latin typeface="Arial Unicode MS" pitchFamily="34" charset="-128"/>
                <a:ea typeface="Arial Unicode MS" pitchFamily="34" charset="-128"/>
                <a:cs typeface="Arial Unicode MS" pitchFamily="34" charset="-128"/>
              </a:rPr>
              <a:t>l’œil nu</a:t>
            </a:r>
            <a:r>
              <a:rPr lang="fr-FR" sz="3500" b="1" dirty="0" smtClean="0">
                <a:latin typeface="Arial Unicode MS" pitchFamily="34" charset="-128"/>
                <a:ea typeface="Arial Unicode MS" pitchFamily="34" charset="-128"/>
                <a:cs typeface="Arial Unicode MS" pitchFamily="34" charset="-128"/>
              </a:rPr>
              <a:t>.</a:t>
            </a:r>
            <a:endParaRPr lang="en-US" sz="35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rmAutofit lnSpcReduction="10000"/>
          </a:bodyPr>
          <a:lstStyle/>
          <a:p>
            <a:pPr lvl="0" algn="just"/>
            <a:r>
              <a:rPr lang="fr-FR" sz="3600" b="1" dirty="0" smtClean="0">
                <a:latin typeface="Arial Unicode MS" pitchFamily="34" charset="-128"/>
                <a:ea typeface="Arial Unicode MS" pitchFamily="34" charset="-128"/>
                <a:cs typeface="Arial Unicode MS" pitchFamily="34" charset="-128"/>
              </a:rPr>
              <a:t>Il n’est pas sage de </a:t>
            </a:r>
            <a:r>
              <a:rPr lang="fr-FR" sz="3600" b="1" dirty="0" smtClean="0">
                <a:latin typeface="Arial Unicode MS" pitchFamily="34" charset="-128"/>
                <a:ea typeface="Arial Unicode MS" pitchFamily="34" charset="-128"/>
                <a:cs typeface="Arial Unicode MS" pitchFamily="34" charset="-128"/>
              </a:rPr>
              <a:t>se reposer sur la science humaine pour authentifier la révélation de la bible.</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C00000"/>
                </a:solidFill>
                <a:latin typeface="Arial Unicode MS" pitchFamily="34" charset="-128"/>
                <a:ea typeface="Arial Unicode MS" pitchFamily="34" charset="-128"/>
                <a:cs typeface="Arial Unicode MS" pitchFamily="34" charset="-128"/>
              </a:rPr>
              <a:t>La science humaine est très </a:t>
            </a:r>
            <a:r>
              <a:rPr lang="fr-FR" sz="3600" b="1" dirty="0" err="1" smtClean="0">
                <a:solidFill>
                  <a:srgbClr val="C00000"/>
                </a:solidFill>
                <a:latin typeface="Arial Unicode MS" pitchFamily="34" charset="-128"/>
                <a:ea typeface="Arial Unicode MS" pitchFamily="34" charset="-128"/>
                <a:cs typeface="Arial Unicode MS" pitchFamily="34" charset="-128"/>
              </a:rPr>
              <a:t>elementaire</a:t>
            </a:r>
            <a:r>
              <a:rPr lang="fr-FR" sz="3600" b="1" dirty="0" smtClean="0">
                <a:solidFill>
                  <a:srgbClr val="C00000"/>
                </a:solidFill>
                <a:latin typeface="Arial Unicode MS" pitchFamily="34" charset="-128"/>
                <a:ea typeface="Arial Unicode MS" pitchFamily="34" charset="-128"/>
                <a:cs typeface="Arial Unicode MS" pitchFamily="34" charset="-128"/>
              </a:rPr>
              <a:t> </a:t>
            </a:r>
            <a:r>
              <a:rPr lang="fr-FR" sz="3600" b="1" dirty="0" smtClean="0">
                <a:solidFill>
                  <a:srgbClr val="C00000"/>
                </a:solidFill>
                <a:latin typeface="Arial Unicode MS" pitchFamily="34" charset="-128"/>
                <a:ea typeface="Arial Unicode MS" pitchFamily="34" charset="-128"/>
                <a:cs typeface="Arial Unicode MS" pitchFamily="34" charset="-128"/>
              </a:rPr>
              <a:t>et très limitée pour comprendre les opérations de Dieu.</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La science humaine </a:t>
            </a:r>
            <a:r>
              <a:rPr lang="fr-FR" sz="3600" b="1" dirty="0" smtClean="0">
                <a:latin typeface="Arial Unicode MS" pitchFamily="34" charset="-128"/>
                <a:ea typeface="Arial Unicode MS" pitchFamily="34" charset="-128"/>
                <a:cs typeface="Arial Unicode MS" pitchFamily="34" charset="-128"/>
              </a:rPr>
              <a:t>moderne est </a:t>
            </a:r>
            <a:r>
              <a:rPr lang="fr-FR" sz="3600" b="1" dirty="0" smtClean="0">
                <a:latin typeface="Arial Unicode MS" pitchFamily="34" charset="-128"/>
                <a:ea typeface="Arial Unicode MS" pitchFamily="34" charset="-128"/>
                <a:cs typeface="Arial Unicode MS" pitchFamily="34" charset="-128"/>
              </a:rPr>
              <a:t>trop biaisée pour être fiable.</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C00000"/>
                </a:solidFill>
                <a:latin typeface="Arial Unicode MS" pitchFamily="34" charset="-128"/>
                <a:ea typeface="Arial Unicode MS" pitchFamily="34" charset="-128"/>
                <a:cs typeface="Arial Unicode MS" pitchFamily="34" charset="-128"/>
              </a:rPr>
              <a:t>La science humaine répond à sa propre philosophie : </a:t>
            </a:r>
            <a:r>
              <a:rPr lang="fr-FR" sz="3600" b="1" dirty="0" smtClean="0">
                <a:latin typeface="Arial Unicode MS" pitchFamily="34" charset="-128"/>
                <a:ea typeface="Arial Unicode MS" pitchFamily="34" charset="-128"/>
                <a:cs typeface="Arial Unicode MS" pitchFamily="34" charset="-128"/>
              </a:rPr>
              <a:t>« </a:t>
            </a:r>
            <a:r>
              <a:rPr lang="fr-FR" sz="3600" b="1" dirty="0" smtClean="0">
                <a:latin typeface="Arial Unicode MS" pitchFamily="34" charset="-128"/>
                <a:ea typeface="Arial Unicode MS" pitchFamily="34" charset="-128"/>
                <a:cs typeface="Arial Unicode MS" pitchFamily="34" charset="-128"/>
              </a:rPr>
              <a:t>Pour finir, Dieu </a:t>
            </a:r>
            <a:r>
              <a:rPr lang="fr-FR" sz="3600" b="1" dirty="0" smtClean="0">
                <a:latin typeface="Arial Unicode MS" pitchFamily="34" charset="-128"/>
                <a:ea typeface="Arial Unicode MS" pitchFamily="34" charset="-128"/>
                <a:cs typeface="Arial Unicode MS" pitchFamily="34" charset="-128"/>
              </a:rPr>
              <a:t>n’existe pas, </a:t>
            </a:r>
            <a:r>
              <a:rPr lang="fr-FR" sz="3600" b="1" dirty="0" smtClean="0">
                <a:latin typeface="Arial Unicode MS" pitchFamily="34" charset="-128"/>
                <a:ea typeface="Arial Unicode MS" pitchFamily="34" charset="-128"/>
                <a:cs typeface="Arial Unicode MS" pitchFamily="34" charset="-128"/>
              </a:rPr>
              <a:t>accorde-nous </a:t>
            </a:r>
            <a:r>
              <a:rPr lang="fr-FR" sz="3600" b="1" dirty="0" smtClean="0">
                <a:latin typeface="Arial Unicode MS" pitchFamily="34" charset="-128"/>
                <a:ea typeface="Arial Unicode MS" pitchFamily="34" charset="-128"/>
                <a:cs typeface="Arial Unicode MS" pitchFamily="34" charset="-128"/>
              </a:rPr>
              <a:t>du temps pour le prouver. </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Une </a:t>
            </a:r>
            <a:r>
              <a:rPr lang="fr-FR" sz="4400" b="1" dirty="0" smtClean="0">
                <a:latin typeface="Arial Unicode MS" pitchFamily="34" charset="-128"/>
                <a:ea typeface="Arial Unicode MS" pitchFamily="34" charset="-128"/>
                <a:cs typeface="Arial Unicode MS" pitchFamily="34" charset="-128"/>
              </a:rPr>
              <a:t>vraie science suit les </a:t>
            </a:r>
            <a:r>
              <a:rPr lang="fr-FR" sz="4400" b="1" dirty="0" smtClean="0">
                <a:latin typeface="Arial Unicode MS" pitchFamily="34" charset="-128"/>
                <a:ea typeface="Arial Unicode MS" pitchFamily="34" charset="-128"/>
                <a:cs typeface="Arial Unicode MS" pitchFamily="34" charset="-128"/>
              </a:rPr>
              <a:t>données </a:t>
            </a:r>
            <a:r>
              <a:rPr lang="fr-FR" sz="4400" b="1" dirty="0" smtClean="0">
                <a:latin typeface="Arial Unicode MS" pitchFamily="34" charset="-128"/>
                <a:ea typeface="Arial Unicode MS" pitchFamily="34" charset="-128"/>
                <a:cs typeface="Arial Unicode MS" pitchFamily="34" charset="-128"/>
              </a:rPr>
              <a:t>avant de tirer une conclusion.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La science moderne commence avec le fait que Dieu n’existe pas.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Tous faits </a:t>
            </a:r>
            <a:r>
              <a:rPr lang="fr-FR" sz="4400" b="1" dirty="0" smtClean="0">
                <a:latin typeface="Arial Unicode MS" pitchFamily="34" charset="-128"/>
                <a:ea typeface="Arial Unicode MS" pitchFamily="34" charset="-128"/>
                <a:cs typeface="Arial Unicode MS" pitchFamily="34" charset="-128"/>
              </a:rPr>
              <a:t>qui </a:t>
            </a:r>
            <a:r>
              <a:rPr lang="fr-FR" sz="4400" b="1" dirty="0" smtClean="0">
                <a:latin typeface="Arial Unicode MS" pitchFamily="34" charset="-128"/>
                <a:ea typeface="Arial Unicode MS" pitchFamily="34" charset="-128"/>
                <a:cs typeface="Arial Unicode MS" pitchFamily="34" charset="-128"/>
              </a:rPr>
              <a:t>mènent </a:t>
            </a:r>
            <a:r>
              <a:rPr lang="fr-FR" sz="4400" b="1" dirty="0" smtClean="0">
                <a:latin typeface="Arial Unicode MS" pitchFamily="34" charset="-128"/>
                <a:ea typeface="Arial Unicode MS" pitchFamily="34" charset="-128"/>
                <a:cs typeface="Arial Unicode MS" pitchFamily="34" charset="-128"/>
              </a:rPr>
              <a:t>à Dieu </a:t>
            </a:r>
            <a:r>
              <a:rPr lang="fr-FR" sz="4400" b="1" dirty="0" smtClean="0">
                <a:latin typeface="Arial Unicode MS" pitchFamily="34" charset="-128"/>
                <a:ea typeface="Arial Unicode MS" pitchFamily="34" charset="-128"/>
                <a:cs typeface="Arial Unicode MS" pitchFamily="34" charset="-128"/>
              </a:rPr>
              <a:t>sont réfutés, et toutes </a:t>
            </a:r>
            <a:r>
              <a:rPr lang="fr-FR" sz="4400" b="1" dirty="0" smtClean="0">
                <a:latin typeface="Arial Unicode MS" pitchFamily="34" charset="-128"/>
                <a:ea typeface="Arial Unicode MS" pitchFamily="34" charset="-128"/>
                <a:cs typeface="Arial Unicode MS" pitchFamily="34" charset="-128"/>
              </a:rPr>
              <a:t>théories qui supportent leurs présuppositions sont considérées.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alpha val="30000"/>
            </a:srgbClr>
          </a:solidFill>
        </p:spPr>
        <p:txBody>
          <a:bodyPr>
            <a:normAutofit/>
          </a:bodyPr>
          <a:lstStyle/>
          <a:p>
            <a:pPr algn="ctr"/>
            <a:r>
              <a:rPr lang="fr-FR" sz="4000" b="1" dirty="0" smtClean="0">
                <a:solidFill>
                  <a:srgbClr val="C00000"/>
                </a:solidFill>
              </a:rPr>
              <a:t>LA COMPLEXITÉ DU FIRMAMENT</a:t>
            </a:r>
            <a:endParaRPr lang="en-US" sz="4000" b="1" dirty="0" smtClean="0">
              <a:solidFill>
                <a:srgbClr val="C00000"/>
              </a:solidFill>
            </a:endParaRPr>
          </a:p>
          <a:p>
            <a:pPr algn="just"/>
            <a:r>
              <a:rPr lang="fr-FR" sz="4000" dirty="0" smtClean="0"/>
              <a:t>Pr 8:27 Lorsqu'il disposa les cieux, j'étais là; Lorsqu'il traça un cercle à la surface de l'abîme,</a:t>
            </a:r>
            <a:endParaRPr lang="en-US" sz="4000" dirty="0" smtClean="0"/>
          </a:p>
          <a:p>
            <a:pPr algn="just"/>
            <a:r>
              <a:rPr lang="fr-FR" sz="4000" dirty="0" smtClean="0"/>
              <a:t>28 Lorsqu'il fixa les nuages en haut, Et que les sources de l'abîme jaillirent avec force,</a:t>
            </a:r>
            <a:endParaRPr lang="en-US" sz="4000" dirty="0" smtClean="0"/>
          </a:p>
          <a:p>
            <a:pPr algn="just"/>
            <a:r>
              <a:rPr lang="fr-FR" sz="4000" b="1" dirty="0" smtClean="0">
                <a:solidFill>
                  <a:srgbClr val="C00000"/>
                </a:solidFill>
              </a:rPr>
              <a:t>Le firmament ou ciel comprend l’espace entre la terre et les autres planètes.</a:t>
            </a:r>
            <a:endParaRPr lang="en-US" sz="4000" b="1"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r>
              <a:rPr lang="en-US" sz="3600" i="1" dirty="0" smtClean="0"/>
              <a:t>— Alan </a:t>
            </a:r>
            <a:r>
              <a:rPr lang="en-US" sz="3600" i="1" dirty="0" err="1" smtClean="0"/>
              <a:t>Buis</a:t>
            </a:r>
            <a:r>
              <a:rPr lang="en-US" sz="3600" i="1" dirty="0" smtClean="0"/>
              <a:t>/NASA's Global Climate Change website</a:t>
            </a:r>
            <a:endParaRPr lang="en-US" sz="3600" dirty="0" smtClean="0"/>
          </a:p>
          <a:p>
            <a:r>
              <a:rPr lang="en-US" sz="3600" dirty="0" smtClean="0">
                <a:solidFill>
                  <a:srgbClr val="002060"/>
                </a:solidFill>
              </a:rPr>
              <a:t>https://climate.nasa.gov/news/2919/earths-atmosphere-a-multi-layered-cake</a:t>
            </a:r>
            <a:r>
              <a:rPr lang="en-US" sz="3600" dirty="0" smtClean="0">
                <a:solidFill>
                  <a:srgbClr val="002060"/>
                </a:solidFill>
              </a:rPr>
              <a:t>/</a:t>
            </a:r>
          </a:p>
          <a:p>
            <a:pPr algn="just"/>
            <a:r>
              <a:rPr lang="en-US" sz="4400" dirty="0" smtClean="0"/>
              <a:t>Earth’s </a:t>
            </a:r>
            <a:r>
              <a:rPr lang="en-US" sz="4400" dirty="0" smtClean="0"/>
              <a:t>atmosphere has </a:t>
            </a:r>
            <a:r>
              <a:rPr lang="en-US" sz="4400" u="sng" dirty="0" smtClean="0"/>
              <a:t>five</a:t>
            </a:r>
            <a:r>
              <a:rPr lang="en-US" sz="4400" dirty="0" smtClean="0"/>
              <a:t> major and </a:t>
            </a:r>
            <a:r>
              <a:rPr lang="en-US" sz="4400" u="sng" dirty="0" smtClean="0"/>
              <a:t>several secondary layers</a:t>
            </a:r>
            <a:r>
              <a:rPr lang="en-US" sz="4400" dirty="0" smtClean="0"/>
              <a:t>. From lowest to highest, the major layers are the troposphere, stratosphere, mesosphere, thermosphere and exosphere</a:t>
            </a:r>
            <a:r>
              <a:rPr lang="en-US" sz="4400" dirty="0" smtClean="0"/>
              <a:t>.</a:t>
            </a:r>
            <a:endParaRPr lang="en-US" sz="44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algn="just"/>
            <a:r>
              <a:rPr lang="en-US" sz="3600" b="1" dirty="0" smtClean="0">
                <a:latin typeface="Arial Unicode MS" pitchFamily="34" charset="-128"/>
                <a:ea typeface="Arial Unicode MS" pitchFamily="34" charset="-128"/>
                <a:cs typeface="Arial Unicode MS" pitchFamily="34" charset="-128"/>
              </a:rPr>
              <a:t>Troposphere</a:t>
            </a:r>
            <a:r>
              <a:rPr lang="en-US" sz="3600" b="1" dirty="0" smtClean="0">
                <a:latin typeface="Arial Unicode MS" pitchFamily="34" charset="-128"/>
                <a:ea typeface="Arial Unicode MS" pitchFamily="34" charset="-128"/>
                <a:cs typeface="Arial Unicode MS" pitchFamily="34" charset="-128"/>
              </a:rPr>
              <a:t>.</a:t>
            </a:r>
            <a:r>
              <a:rPr lang="en-US" sz="3600" dirty="0" smtClean="0">
                <a:latin typeface="Arial Unicode MS" pitchFamily="34" charset="-128"/>
                <a:ea typeface="Arial Unicode MS" pitchFamily="34" charset="-128"/>
                <a:cs typeface="Arial Unicode MS" pitchFamily="34" charset="-128"/>
              </a:rPr>
              <a:t> Earth’s troposphere extends from Earth’s surface to, on average, about </a:t>
            </a:r>
            <a:r>
              <a:rPr lang="en-US" sz="3600" dirty="0" smtClean="0">
                <a:solidFill>
                  <a:srgbClr val="FF0000"/>
                </a:solidFill>
                <a:latin typeface="Arial Unicode MS" pitchFamily="34" charset="-128"/>
                <a:ea typeface="Arial Unicode MS" pitchFamily="34" charset="-128"/>
                <a:cs typeface="Arial Unicode MS" pitchFamily="34" charset="-128"/>
              </a:rPr>
              <a:t>12 kilometers (7.5 miles) </a:t>
            </a:r>
            <a:r>
              <a:rPr lang="en-US" sz="3600" dirty="0" smtClean="0">
                <a:latin typeface="Arial Unicode MS" pitchFamily="34" charset="-128"/>
                <a:ea typeface="Arial Unicode MS" pitchFamily="34" charset="-128"/>
                <a:cs typeface="Arial Unicode MS" pitchFamily="34" charset="-128"/>
              </a:rPr>
              <a:t>in height, with its height lower at Earth’s poles and higher at the equator. </a:t>
            </a:r>
            <a:endParaRPr lang="en-US" sz="3600" dirty="0" smtClean="0">
              <a:latin typeface="Arial Unicode MS" pitchFamily="34" charset="-128"/>
              <a:ea typeface="Arial Unicode MS" pitchFamily="34" charset="-128"/>
              <a:cs typeface="Arial Unicode MS" pitchFamily="34" charset="-128"/>
            </a:endParaRPr>
          </a:p>
          <a:p>
            <a:pPr algn="just"/>
            <a:r>
              <a:rPr lang="en-US" sz="3600" dirty="0" smtClean="0">
                <a:latin typeface="Arial Unicode MS" pitchFamily="34" charset="-128"/>
                <a:ea typeface="Arial Unicode MS" pitchFamily="34" charset="-128"/>
                <a:cs typeface="Arial Unicode MS" pitchFamily="34" charset="-128"/>
              </a:rPr>
              <a:t>Yet </a:t>
            </a:r>
            <a:r>
              <a:rPr lang="en-US" sz="3600" dirty="0" smtClean="0">
                <a:latin typeface="Arial Unicode MS" pitchFamily="34" charset="-128"/>
                <a:ea typeface="Arial Unicode MS" pitchFamily="34" charset="-128"/>
                <a:cs typeface="Arial Unicode MS" pitchFamily="34" charset="-128"/>
              </a:rPr>
              <a:t>this very shallow layer is tasked with holding </a:t>
            </a:r>
            <a:r>
              <a:rPr lang="en-US" sz="3600" dirty="0" smtClean="0">
                <a:solidFill>
                  <a:srgbClr val="FF0000"/>
                </a:solidFill>
                <a:latin typeface="Arial Unicode MS" pitchFamily="34" charset="-128"/>
                <a:ea typeface="Arial Unicode MS" pitchFamily="34" charset="-128"/>
                <a:cs typeface="Arial Unicode MS" pitchFamily="34" charset="-128"/>
              </a:rPr>
              <a:t>all the air plants need for photosynthesis and animals need to breathe, and also contains about 99 percent of all water vapor and aerosols </a:t>
            </a:r>
            <a:r>
              <a:rPr lang="en-US" sz="3600" dirty="0" smtClean="0">
                <a:latin typeface="Arial Unicode MS" pitchFamily="34" charset="-128"/>
                <a:ea typeface="Arial Unicode MS" pitchFamily="34" charset="-128"/>
                <a:cs typeface="Arial Unicode MS" pitchFamily="34" charset="-128"/>
              </a:rPr>
              <a:t>(minute solid or liquid particles suspended in the atmosphere).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algn="just"/>
            <a:r>
              <a:rPr lang="en-US" sz="4400" dirty="0" smtClean="0"/>
              <a:t> </a:t>
            </a:r>
            <a:r>
              <a:rPr lang="en-US" sz="4400" b="1" dirty="0" smtClean="0"/>
              <a:t>Stratosphere</a:t>
            </a:r>
            <a:r>
              <a:rPr lang="en-US" sz="4400" b="1" dirty="0" smtClean="0"/>
              <a:t>.</a:t>
            </a:r>
            <a:r>
              <a:rPr lang="en-US" sz="4400" dirty="0" smtClean="0"/>
              <a:t> Located between approximately </a:t>
            </a:r>
            <a:r>
              <a:rPr lang="en-US" sz="4400" dirty="0" smtClean="0">
                <a:solidFill>
                  <a:srgbClr val="FF0000"/>
                </a:solidFill>
              </a:rPr>
              <a:t>12 and 50 kilometers (7.5 and 31 miles</a:t>
            </a:r>
            <a:r>
              <a:rPr lang="en-US" sz="4400" dirty="0" smtClean="0"/>
              <a:t>) above Earth’s surface, the stratosphere is perhaps best known as home to </a:t>
            </a:r>
            <a:r>
              <a:rPr lang="en-US" sz="4400" dirty="0" smtClean="0">
                <a:solidFill>
                  <a:srgbClr val="FF0000"/>
                </a:solidFill>
              </a:rPr>
              <a:t>Earth’s </a:t>
            </a:r>
            <a:r>
              <a:rPr lang="en-US" sz="4400" u="sng" dirty="0" smtClean="0">
                <a:solidFill>
                  <a:srgbClr val="FF0000"/>
                </a:solidFill>
              </a:rPr>
              <a:t>ozone layer</a:t>
            </a:r>
            <a:r>
              <a:rPr lang="en-US" sz="4400" dirty="0" smtClean="0">
                <a:solidFill>
                  <a:srgbClr val="FF0000"/>
                </a:solidFill>
              </a:rPr>
              <a:t>,</a:t>
            </a:r>
            <a:r>
              <a:rPr lang="en-US" sz="4400" dirty="0" smtClean="0"/>
              <a:t> which protects us from the </a:t>
            </a:r>
            <a:r>
              <a:rPr lang="en-US" sz="4400" dirty="0" smtClean="0">
                <a:solidFill>
                  <a:srgbClr val="FF0000"/>
                </a:solidFill>
              </a:rPr>
              <a:t>Sun’s harmful ultraviolet radiation</a:t>
            </a:r>
            <a:r>
              <a:rPr lang="en-US" sz="4400" dirty="0" smtClean="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algn="just"/>
            <a:r>
              <a:rPr lang="en-US" sz="4400" dirty="0" smtClean="0">
                <a:latin typeface="Arial Unicode MS" pitchFamily="34" charset="-128"/>
                <a:ea typeface="Arial Unicode MS" pitchFamily="34" charset="-128"/>
                <a:cs typeface="Arial Unicode MS" pitchFamily="34" charset="-128"/>
              </a:rPr>
              <a:t> </a:t>
            </a:r>
            <a:r>
              <a:rPr lang="en-US" sz="4400" b="1" dirty="0" smtClean="0"/>
              <a:t>Mesosphere.</a:t>
            </a:r>
            <a:r>
              <a:rPr lang="en-US" sz="4400" dirty="0" smtClean="0"/>
              <a:t> Located between about </a:t>
            </a:r>
            <a:r>
              <a:rPr lang="en-US" sz="4400" dirty="0" smtClean="0">
                <a:solidFill>
                  <a:srgbClr val="FF0000"/>
                </a:solidFill>
              </a:rPr>
              <a:t>50 and 80 kilometers (31 and 50 miles) </a:t>
            </a:r>
            <a:r>
              <a:rPr lang="en-US" sz="4400" dirty="0" smtClean="0"/>
              <a:t>above Earth’s surface, the mesosphere gets </a:t>
            </a:r>
            <a:r>
              <a:rPr lang="en-US" sz="4400" u="sng" dirty="0" smtClean="0">
                <a:solidFill>
                  <a:srgbClr val="FF0000"/>
                </a:solidFill>
              </a:rPr>
              <a:t>progressively colder with altitude. </a:t>
            </a:r>
            <a:r>
              <a:rPr lang="en-US" sz="4400" dirty="0" smtClean="0"/>
              <a:t>In fact, the top of this layer is the coldest place found within the Earth system, with an average temperature of about minus </a:t>
            </a:r>
            <a:r>
              <a:rPr lang="en-US" sz="4400" dirty="0" smtClean="0">
                <a:solidFill>
                  <a:srgbClr val="FF0000"/>
                </a:solidFill>
              </a:rPr>
              <a:t>85 degrees Celsius (minus 120 degrees Fahrenheit). </a:t>
            </a:r>
            <a:endParaRPr lang="en-US" sz="4400"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Thermosphere.</a:t>
            </a:r>
            <a:r>
              <a:rPr lang="en-US" sz="4000" dirty="0" smtClean="0">
                <a:latin typeface="Arial Unicode MS" pitchFamily="34" charset="-128"/>
                <a:ea typeface="Arial Unicode MS" pitchFamily="34" charset="-128"/>
                <a:cs typeface="Arial Unicode MS" pitchFamily="34" charset="-128"/>
              </a:rPr>
              <a:t> Located between about </a:t>
            </a:r>
            <a:r>
              <a:rPr lang="en-US" sz="4000" dirty="0" smtClean="0">
                <a:solidFill>
                  <a:srgbClr val="FF0000"/>
                </a:solidFill>
                <a:latin typeface="Arial Unicode MS" pitchFamily="34" charset="-128"/>
                <a:ea typeface="Arial Unicode MS" pitchFamily="34" charset="-128"/>
                <a:cs typeface="Arial Unicode MS" pitchFamily="34" charset="-128"/>
              </a:rPr>
              <a:t>80 and 700 kilometers (50 and 440 miles) </a:t>
            </a:r>
            <a:r>
              <a:rPr lang="en-US" sz="4000" dirty="0" smtClean="0">
                <a:latin typeface="Arial Unicode MS" pitchFamily="34" charset="-128"/>
                <a:ea typeface="Arial Unicode MS" pitchFamily="34" charset="-128"/>
                <a:cs typeface="Arial Unicode MS" pitchFamily="34" charset="-128"/>
              </a:rPr>
              <a:t>above Earth’s surface is the thermosphere, whose lowest part contains the ionosphere. </a:t>
            </a:r>
            <a:r>
              <a:rPr lang="en-US" sz="4000" dirty="0" smtClean="0">
                <a:solidFill>
                  <a:srgbClr val="FF0000"/>
                </a:solidFill>
                <a:latin typeface="Arial Unicode MS" pitchFamily="34" charset="-128"/>
                <a:ea typeface="Arial Unicode MS" pitchFamily="34" charset="-128"/>
                <a:cs typeface="Arial Unicode MS" pitchFamily="34" charset="-128"/>
              </a:rPr>
              <a:t>In this layer, temperatures increase with altitude </a:t>
            </a:r>
            <a:r>
              <a:rPr lang="en-US" sz="4000" dirty="0" smtClean="0">
                <a:latin typeface="Arial Unicode MS" pitchFamily="34" charset="-128"/>
                <a:ea typeface="Arial Unicode MS" pitchFamily="34" charset="-128"/>
                <a:cs typeface="Arial Unicode MS" pitchFamily="34" charset="-128"/>
              </a:rPr>
              <a:t>due to the very low density of molecules found here. It is both cloud- and water vapor-free. </a:t>
            </a:r>
            <a:r>
              <a:rPr lang="en-US" sz="4000" dirty="0" smtClean="0">
                <a:latin typeface="Arial Unicode MS" pitchFamily="34" charset="-128"/>
                <a:ea typeface="Arial Unicode MS" pitchFamily="34" charset="-128"/>
                <a:cs typeface="Arial Unicode MS" pitchFamily="34" charset="-128"/>
              </a:rPr>
              <a:t>(</a:t>
            </a:r>
            <a:r>
              <a:rPr lang="en-US" sz="4000" dirty="0" smtClean="0">
                <a:solidFill>
                  <a:srgbClr val="FF0000"/>
                </a:solidFill>
                <a:latin typeface="Arial Unicode MS" pitchFamily="34" charset="-128"/>
                <a:ea typeface="Arial Unicode MS" pitchFamily="34" charset="-128"/>
                <a:cs typeface="Arial Unicode MS" pitchFamily="34" charset="-128"/>
              </a:rPr>
              <a:t>clear</a:t>
            </a:r>
            <a:r>
              <a:rPr lang="en-US"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algn="just"/>
            <a:r>
              <a:rPr lang="en-US" sz="3600" dirty="0" smtClean="0"/>
              <a:t> </a:t>
            </a:r>
            <a:r>
              <a:rPr lang="en-US" sz="4000" b="1" dirty="0" smtClean="0">
                <a:latin typeface="Arial Unicode MS" pitchFamily="34" charset="-128"/>
                <a:ea typeface="Arial Unicode MS" pitchFamily="34" charset="-128"/>
                <a:cs typeface="Arial Unicode MS" pitchFamily="34" charset="-128"/>
              </a:rPr>
              <a:t>Exosphere</a:t>
            </a:r>
            <a:r>
              <a:rPr lang="en-US" sz="4000" b="1" dirty="0" smtClean="0">
                <a:latin typeface="Arial Unicode MS" pitchFamily="34" charset="-128"/>
                <a:ea typeface="Arial Unicode MS" pitchFamily="34" charset="-128"/>
                <a:cs typeface="Arial Unicode MS" pitchFamily="34" charset="-128"/>
              </a:rPr>
              <a:t>.</a:t>
            </a:r>
            <a:r>
              <a:rPr lang="en-US" sz="4000" dirty="0" smtClean="0">
                <a:latin typeface="Arial Unicode MS" pitchFamily="34" charset="-128"/>
                <a:ea typeface="Arial Unicode MS" pitchFamily="34" charset="-128"/>
                <a:cs typeface="Arial Unicode MS" pitchFamily="34" charset="-128"/>
              </a:rPr>
              <a:t> Located between about 700 and 10,000 kilometers (440 and 6,200 miles) above Earth’s surface, the exosphere is the highest layer of Earth’s atmosphere and, at its top, merges with the solar wind. </a:t>
            </a:r>
          </a:p>
          <a:p>
            <a:pPr algn="just"/>
            <a:r>
              <a:rPr lang="en-US" sz="3600" i="1" dirty="0" smtClean="0"/>
              <a:t>— </a:t>
            </a:r>
            <a:r>
              <a:rPr lang="en-US" sz="3600" i="1" dirty="0" smtClean="0">
                <a:solidFill>
                  <a:srgbClr val="0070C0"/>
                </a:solidFill>
              </a:rPr>
              <a:t>Alan </a:t>
            </a:r>
            <a:r>
              <a:rPr lang="en-US" sz="3600" i="1" dirty="0" err="1" smtClean="0">
                <a:solidFill>
                  <a:srgbClr val="0070C0"/>
                </a:solidFill>
              </a:rPr>
              <a:t>Buis</a:t>
            </a:r>
            <a:r>
              <a:rPr lang="en-US" sz="3600" i="1" dirty="0" smtClean="0">
                <a:solidFill>
                  <a:srgbClr val="0070C0"/>
                </a:solidFill>
              </a:rPr>
              <a:t>/NASA's Global Climate Change website</a:t>
            </a:r>
            <a:endParaRPr lang="en-US" sz="3600" dirty="0" smtClean="0">
              <a:solidFill>
                <a:srgbClr val="0070C0"/>
              </a:solidFill>
            </a:endParaRPr>
          </a:p>
          <a:p>
            <a:pPr algn="just"/>
            <a:r>
              <a:rPr lang="en-US" sz="3600" dirty="0" smtClean="0">
                <a:solidFill>
                  <a:srgbClr val="0070C0"/>
                </a:solidFill>
              </a:rPr>
              <a:t>https://climate.nasa.gov/news/2919/earths-atmosphere-a-multi-layered-cake/</a:t>
            </a:r>
            <a:endParaRPr lang="en-US" sz="3600" dirty="0">
              <a:solidFill>
                <a:srgbClr val="0070C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txBody>
          <a:bodyPr/>
          <a:lstStyle/>
          <a:p>
            <a:pPr lvl="0" algn="just"/>
            <a:r>
              <a:rPr lang="fr-FR" sz="4000" dirty="0" smtClean="0">
                <a:latin typeface="Arial Unicode MS" pitchFamily="34" charset="-128"/>
                <a:ea typeface="Arial Unicode MS" pitchFamily="34" charset="-128"/>
                <a:cs typeface="Arial Unicode MS" pitchFamily="34" charset="-128"/>
              </a:rPr>
              <a:t>Grace aux découvertes scientifiques nous pouvons mieux comprendre et apprécier les faits de la création.</a:t>
            </a:r>
            <a:endParaRPr lang="en-US" sz="4000" dirty="0" smtClean="0">
              <a:latin typeface="Arial Unicode MS" pitchFamily="34" charset="-128"/>
              <a:ea typeface="Arial Unicode MS" pitchFamily="34" charset="-128"/>
              <a:cs typeface="Arial Unicode MS" pitchFamily="34" charset="-128"/>
            </a:endParaRPr>
          </a:p>
          <a:p>
            <a:pPr lvl="0" algn="just"/>
            <a:r>
              <a:rPr lang="fr-FR" sz="4000" dirty="0" smtClean="0">
                <a:solidFill>
                  <a:srgbClr val="002060"/>
                </a:solidFill>
                <a:latin typeface="Arial Unicode MS" pitchFamily="34" charset="-128"/>
                <a:ea typeface="Arial Unicode MS" pitchFamily="34" charset="-128"/>
                <a:cs typeface="Arial Unicode MS" pitchFamily="34" charset="-128"/>
              </a:rPr>
              <a:t>La vraie science n’a rien ajouté ou retranché de ce que Dieu a prononcé dans la bible, mais c’est l’interprétation des faits qui se diffère pour satisfaire la croyance des douteux.</a:t>
            </a:r>
            <a:endParaRPr lang="en-US" sz="4000" dirty="0" smtClean="0">
              <a:solidFill>
                <a:srgbClr val="00206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txBody>
          <a:bodyPr/>
          <a:lstStyle/>
          <a:p>
            <a:pPr lvl="0" algn="just"/>
            <a:r>
              <a:rPr lang="fr-FR" sz="4400" dirty="0" smtClean="0">
                <a:latin typeface="Arial Unicode MS" pitchFamily="34" charset="-128"/>
                <a:ea typeface="Arial Unicode MS" pitchFamily="34" charset="-128"/>
                <a:cs typeface="Arial Unicode MS" pitchFamily="34" charset="-128"/>
              </a:rPr>
              <a:t>Pr </a:t>
            </a:r>
            <a:r>
              <a:rPr lang="fr-FR" sz="4400" dirty="0" smtClean="0">
                <a:latin typeface="Arial Unicode MS" pitchFamily="34" charset="-128"/>
                <a:ea typeface="Arial Unicode MS" pitchFamily="34" charset="-128"/>
                <a:cs typeface="Arial Unicode MS" pitchFamily="34" charset="-128"/>
              </a:rPr>
              <a:t>8:27 Lorsqu'il disposa les cieux, j'étais là; Lorsqu'il traça un cercle à la surface de l'abîme,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28 Lorsqu'il fixa les nuages en haut, Et que les sources de l'abîme jaillirent avec force,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0000"/>
                </a:solidFill>
                <a:latin typeface="Arial Unicode MS" pitchFamily="34" charset="-128"/>
                <a:ea typeface="Arial Unicode MS" pitchFamily="34" charset="-128"/>
                <a:cs typeface="Arial Unicode MS" pitchFamily="34" charset="-128"/>
              </a:rPr>
              <a:t>Nous nous arrêtons ici avec cette étude pour </a:t>
            </a:r>
            <a:r>
              <a:rPr lang="fr-FR" sz="4400" dirty="0" smtClean="0">
                <a:solidFill>
                  <a:srgbClr val="FF0000"/>
                </a:solidFill>
                <a:latin typeface="Arial Unicode MS" pitchFamily="34" charset="-128"/>
                <a:ea typeface="Arial Unicode MS" pitchFamily="34" charset="-128"/>
                <a:cs typeface="Arial Unicode MS" pitchFamily="34" charset="-128"/>
              </a:rPr>
              <a:t>aujourd’hui.</a:t>
            </a:r>
            <a:endParaRPr lang="en-US" sz="4400" dirty="0" smtClean="0">
              <a:solidFill>
                <a:srgbClr val="FF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lgn="ctr">
              <a:buNone/>
            </a:pPr>
            <a:r>
              <a:rPr lang="fr-FR" sz="2400" b="1" dirty="0" smtClean="0">
                <a:solidFill>
                  <a:srgbClr val="0070C0"/>
                </a:solidFill>
              </a:rPr>
              <a:t>LES JOURS DE LA CREATION</a:t>
            </a:r>
            <a:endParaRPr lang="en-US" sz="2400" b="1" dirty="0" smtClean="0">
              <a:solidFill>
                <a:srgbClr val="0070C0"/>
              </a:solidFill>
            </a:endParaRPr>
          </a:p>
          <a:p>
            <a:pPr>
              <a:buNone/>
            </a:pPr>
            <a:r>
              <a:rPr lang="fr-FR" sz="2400" b="1" dirty="0" smtClean="0">
                <a:solidFill>
                  <a:srgbClr val="0070C0"/>
                </a:solidFill>
              </a:rPr>
              <a:t>1</a:t>
            </a:r>
            <a:r>
              <a:rPr lang="fr-FR" sz="2400" b="1" baseline="30000" dirty="0" smtClean="0">
                <a:solidFill>
                  <a:srgbClr val="0070C0"/>
                </a:solidFill>
              </a:rPr>
              <a:t>ER</a:t>
            </a:r>
            <a:r>
              <a:rPr lang="fr-FR" sz="2400" b="1" dirty="0" smtClean="0">
                <a:solidFill>
                  <a:srgbClr val="0070C0"/>
                </a:solidFill>
              </a:rPr>
              <a:t> JOUR</a:t>
            </a:r>
            <a:endParaRPr lang="en-US" sz="2400" b="1" dirty="0" smtClean="0">
              <a:solidFill>
                <a:srgbClr val="0070C0"/>
              </a:solidFill>
            </a:endParaRPr>
          </a:p>
          <a:p>
            <a:pPr algn="just"/>
            <a:r>
              <a:rPr lang="fr-FR" sz="2400" dirty="0" smtClean="0"/>
              <a:t>Ge 1:3 ¶ Dieu dit: Que la lumière soit! Et la lumière fut.</a:t>
            </a:r>
            <a:endParaRPr lang="en-US" sz="2400" dirty="0" smtClean="0"/>
          </a:p>
          <a:p>
            <a:pPr algn="just"/>
            <a:r>
              <a:rPr lang="fr-FR" sz="2400" dirty="0" smtClean="0"/>
              <a:t> 4 Dieu vit que la lumière était bonne; et Dieu sépara la lumière d'avec les ténèbres.</a:t>
            </a:r>
            <a:endParaRPr lang="en-US" sz="2400" dirty="0" smtClean="0"/>
          </a:p>
          <a:p>
            <a:pPr algn="just"/>
            <a:r>
              <a:rPr lang="fr-FR" sz="2400" dirty="0" smtClean="0"/>
              <a:t> 5 </a:t>
            </a:r>
            <a:r>
              <a:rPr lang="fr-FR" sz="2400" u="sng" dirty="0" smtClean="0"/>
              <a:t>Dieu appela la lumière jour</a:t>
            </a:r>
            <a:r>
              <a:rPr lang="fr-FR" sz="2400" dirty="0" smtClean="0"/>
              <a:t>, et il </a:t>
            </a:r>
            <a:r>
              <a:rPr lang="fr-FR" sz="2400" u="sng" dirty="0" smtClean="0"/>
              <a:t>appela les ténèbres nuit</a:t>
            </a:r>
            <a:r>
              <a:rPr lang="fr-FR" sz="2400" dirty="0" smtClean="0"/>
              <a:t>. Ainsi, il y eut un soir, et il y eut un matin: ce fut le premier jour.</a:t>
            </a:r>
            <a:endParaRPr lang="en-US" sz="2400" b="1" dirty="0" smtClean="0"/>
          </a:p>
          <a:p>
            <a:pPr>
              <a:buNone/>
            </a:pPr>
            <a:r>
              <a:rPr lang="fr-FR" sz="2400" b="1" dirty="0" smtClean="0">
                <a:solidFill>
                  <a:srgbClr val="0070C0"/>
                </a:solidFill>
              </a:rPr>
              <a:t>2</a:t>
            </a:r>
            <a:r>
              <a:rPr lang="fr-FR" sz="2400" b="1" baseline="30000" dirty="0" smtClean="0">
                <a:solidFill>
                  <a:srgbClr val="0070C0"/>
                </a:solidFill>
              </a:rPr>
              <a:t>ÈME</a:t>
            </a:r>
            <a:r>
              <a:rPr lang="fr-FR" sz="2400" b="1" dirty="0" smtClean="0">
                <a:solidFill>
                  <a:srgbClr val="0070C0"/>
                </a:solidFill>
              </a:rPr>
              <a:t> JOUR </a:t>
            </a:r>
            <a:endParaRPr lang="en-US" sz="2400" b="1" dirty="0" smtClean="0">
              <a:solidFill>
                <a:srgbClr val="0070C0"/>
              </a:solidFill>
            </a:endParaRPr>
          </a:p>
          <a:p>
            <a:r>
              <a:rPr lang="fr-FR" sz="2400" dirty="0" smtClean="0"/>
              <a:t>GEN 1 : 6 ¶ Dieu dit: Qu'il y ait une étendue entre les eaux, et qu'elle sépare les eaux d'avec les eaux.</a:t>
            </a:r>
            <a:endParaRPr lang="en-US" sz="2400" dirty="0" smtClean="0"/>
          </a:p>
          <a:p>
            <a:r>
              <a:rPr lang="fr-FR" sz="2400" dirty="0" smtClean="0"/>
              <a:t> 7 Et Dieu fit l'étendue, et il sépara les eaux qui sont au-dessous de l'étendue d'avec les eaux qui sont au-dessus de l'étendue. Et cela fut ainsi.</a:t>
            </a:r>
            <a:endParaRPr lang="en-US" sz="2400" dirty="0" smtClean="0"/>
          </a:p>
          <a:p>
            <a:r>
              <a:rPr lang="fr-FR" sz="2400" dirty="0" smtClean="0"/>
              <a:t> 8 Dieu appela </a:t>
            </a:r>
            <a:r>
              <a:rPr lang="fr-FR" sz="2400" u="sng" dirty="0" smtClean="0"/>
              <a:t>l'étendue ciel</a:t>
            </a:r>
            <a:r>
              <a:rPr lang="fr-FR" sz="2400" dirty="0" smtClean="0"/>
              <a:t>. Ainsi, il y eut un soir, et il y eut un matin: ce fut le second jour.</a:t>
            </a:r>
            <a:endParaRPr lang="en-US" sz="24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lgn="just">
              <a:buNone/>
            </a:pPr>
            <a:r>
              <a:rPr lang="fr-FR" sz="2800" b="1" dirty="0" smtClean="0">
                <a:latin typeface="Arial Unicode MS" pitchFamily="34" charset="-128"/>
                <a:ea typeface="Arial Unicode MS" pitchFamily="34" charset="-128"/>
                <a:cs typeface="Arial Unicode MS" pitchFamily="34" charset="-128"/>
              </a:rPr>
              <a:t>3</a:t>
            </a:r>
            <a:r>
              <a:rPr lang="fr-FR" sz="2800" b="1" baseline="30000" dirty="0" smtClean="0">
                <a:latin typeface="Arial Unicode MS" pitchFamily="34" charset="-128"/>
                <a:ea typeface="Arial Unicode MS" pitchFamily="34" charset="-128"/>
                <a:cs typeface="Arial Unicode MS" pitchFamily="34" charset="-128"/>
              </a:rPr>
              <a:t>ÈME</a:t>
            </a:r>
            <a:r>
              <a:rPr lang="fr-FR" sz="2800" b="1" dirty="0" smtClean="0">
                <a:latin typeface="Arial Unicode MS" pitchFamily="34" charset="-128"/>
                <a:ea typeface="Arial Unicode MS" pitchFamily="34" charset="-128"/>
                <a:cs typeface="Arial Unicode MS" pitchFamily="34" charset="-128"/>
              </a:rPr>
              <a:t> JOUR </a:t>
            </a:r>
            <a:endParaRPr lang="en-US" sz="2800" b="1" dirty="0" smtClean="0">
              <a:latin typeface="Arial Unicode MS" pitchFamily="34" charset="-128"/>
              <a:ea typeface="Arial Unicode MS" pitchFamily="34" charset="-128"/>
              <a:cs typeface="Arial Unicode MS" pitchFamily="34" charset="-128"/>
            </a:endParaRPr>
          </a:p>
          <a:p>
            <a:pPr algn="just"/>
            <a:r>
              <a:rPr lang="fr-FR" sz="2800" dirty="0" smtClean="0">
                <a:latin typeface="Arial Unicode MS" pitchFamily="34" charset="-128"/>
                <a:ea typeface="Arial Unicode MS" pitchFamily="34" charset="-128"/>
                <a:cs typeface="Arial Unicode MS" pitchFamily="34" charset="-128"/>
              </a:rPr>
              <a:t>9 ¶ Dieu dit: Que les eaux qui sont au-dessous du ciel se rassemblent en un seul lieu, et que le sec paraisse. Et cela fut ainsi. </a:t>
            </a:r>
            <a:r>
              <a:rPr lang="fr-FR" sz="2800" dirty="0" smtClean="0">
                <a:solidFill>
                  <a:srgbClr val="FF0000"/>
                </a:solidFill>
                <a:latin typeface="Arial Unicode MS" pitchFamily="34" charset="-128"/>
                <a:ea typeface="Arial Unicode MS" pitchFamily="34" charset="-128"/>
                <a:cs typeface="Arial Unicode MS" pitchFamily="34" charset="-128"/>
              </a:rPr>
              <a:t>10 Dieu appela le sec terre, et il appela l'amas des eaux mers. Dieu vit que cela était bon.</a:t>
            </a:r>
            <a:r>
              <a:rPr lang="en-US" sz="2800" dirty="0" smtClean="0">
                <a:solidFill>
                  <a:srgbClr val="FF0000"/>
                </a:solidFill>
                <a:latin typeface="Arial Unicode MS" pitchFamily="34" charset="-128"/>
                <a:ea typeface="Arial Unicode MS" pitchFamily="34" charset="-128"/>
                <a:cs typeface="Arial Unicode MS" pitchFamily="34" charset="-128"/>
              </a:rPr>
              <a:t> </a:t>
            </a:r>
            <a:r>
              <a:rPr lang="fr-FR" sz="2800" dirty="0" smtClean="0">
                <a:latin typeface="Arial Unicode MS" pitchFamily="34" charset="-128"/>
                <a:ea typeface="Arial Unicode MS" pitchFamily="34" charset="-128"/>
                <a:cs typeface="Arial Unicode MS" pitchFamily="34" charset="-128"/>
              </a:rPr>
              <a:t>11 Puis Dieu dit: Que la terre produise de la verdure, de l'herbe portant de la semence, des arbres fruitiers donnant du fruit selon leur espèce et ayant en eux leur semence sur la terre. Et cela fut ainsi.  </a:t>
            </a:r>
            <a:r>
              <a:rPr lang="fr-FR" sz="2800" dirty="0" smtClean="0">
                <a:solidFill>
                  <a:srgbClr val="FF0000"/>
                </a:solidFill>
                <a:latin typeface="Arial Unicode MS" pitchFamily="34" charset="-128"/>
                <a:ea typeface="Arial Unicode MS" pitchFamily="34" charset="-128"/>
                <a:cs typeface="Arial Unicode MS" pitchFamily="34" charset="-128"/>
              </a:rPr>
              <a:t>12 La terre produisit de la verdure, de l'herbe portant de la semence selon son espèce, et des arbres donnant du fruit et ayant en eux leur semence selon leur espèce. Dieu vit que cela était bon.</a:t>
            </a:r>
            <a:r>
              <a:rPr lang="en-US" sz="2800" dirty="0" smtClean="0">
                <a:solidFill>
                  <a:srgbClr val="FF0000"/>
                </a:solidFill>
                <a:latin typeface="Arial Unicode MS" pitchFamily="34" charset="-128"/>
                <a:ea typeface="Arial Unicode MS" pitchFamily="34" charset="-128"/>
                <a:cs typeface="Arial Unicode MS" pitchFamily="34" charset="-128"/>
              </a:rPr>
              <a:t> </a:t>
            </a:r>
            <a:r>
              <a:rPr lang="fr-FR" sz="2800" dirty="0" smtClean="0">
                <a:latin typeface="Arial Unicode MS" pitchFamily="34" charset="-128"/>
                <a:ea typeface="Arial Unicode MS" pitchFamily="34" charset="-128"/>
                <a:cs typeface="Arial Unicode MS" pitchFamily="34" charset="-128"/>
              </a:rPr>
              <a:t>13 Ainsi, il y eut un soir, et il y eut un matin: ce fut le troisième jour</a:t>
            </a:r>
            <a:r>
              <a:rPr lang="fr-FR" sz="2800" dirty="0" smtClean="0">
                <a:latin typeface="Arial Unicode MS" pitchFamily="34" charset="-128"/>
                <a:ea typeface="Arial Unicode MS" pitchFamily="34" charset="-128"/>
                <a:cs typeface="Arial Unicode MS" pitchFamily="34" charset="-128"/>
              </a:rPr>
              <a:t>.</a:t>
            </a:r>
            <a:endParaRPr lang="en-US" sz="2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celui dont ses grands frères ont vendu en esclavage au lieu de le tuer? 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celui qui rompait secrètement sa relation avec sa fiancée parce qu’elle tombait enceinte mystérieusement ?  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fr-FR" sz="3600" b="1" dirty="0" smtClean="0">
                <a:solidFill>
                  <a:schemeClr val="tx1"/>
                </a:solidFill>
                <a:latin typeface="Arial Unicode MS" pitchFamily="34" charset="-128"/>
                <a:ea typeface="Arial Unicode MS" pitchFamily="34" charset="-128"/>
                <a:cs typeface="Arial Unicode MS" pitchFamily="34" charset="-128"/>
              </a:rPr>
              <a:t>Quel est le nom de l’homme qui s’en servait de sa tombe pour mettre le corps de Jésus? </a:t>
            </a:r>
            <a:r>
              <a:rPr lang="fr-FR" sz="3600" b="1" dirty="0" smtClean="0">
                <a:solidFill>
                  <a:schemeClr val="tx1"/>
                </a:solidFill>
                <a:latin typeface="Arial Unicode MS" pitchFamily="34" charset="-128"/>
                <a:ea typeface="Arial Unicode MS" pitchFamily="34" charset="-128"/>
                <a:cs typeface="Arial Unicode MS" pitchFamily="34" charset="-128"/>
              </a:rPr>
              <a:t>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4-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la grande sœur de Moise ? 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5-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la mère de Jésus ? _____________________________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6-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l’une des femmes qui assuraient les soins Jésus qui était de </a:t>
            </a:r>
            <a:r>
              <a:rPr lang="fr-FR" sz="3600" b="1" dirty="0" err="1" smtClean="0">
                <a:solidFill>
                  <a:schemeClr val="tx1"/>
                </a:solidFill>
                <a:latin typeface="Arial Unicode MS" pitchFamily="34" charset="-128"/>
                <a:ea typeface="Arial Unicode MS" pitchFamily="34" charset="-128"/>
                <a:cs typeface="Arial Unicode MS" pitchFamily="34" charset="-128"/>
              </a:rPr>
              <a:t>Magdala</a:t>
            </a:r>
            <a:r>
              <a:rPr lang="fr-FR" sz="3600" b="1" dirty="0" smtClean="0">
                <a:solidFill>
                  <a:schemeClr val="tx1"/>
                </a:solidFill>
                <a:latin typeface="Arial Unicode MS" pitchFamily="34" charset="-128"/>
                <a:ea typeface="Arial Unicode MS" pitchFamily="34" charset="-128"/>
                <a:cs typeface="Arial Unicode MS" pitchFamily="34" charset="-128"/>
              </a:rPr>
              <a:t> ? </a:t>
            </a:r>
            <a:r>
              <a:rPr lang="fr-FR" sz="3600" b="1" dirty="0" smtClean="0">
                <a:solidFill>
                  <a:schemeClr val="tx1"/>
                </a:solidFill>
                <a:latin typeface="Arial Unicode MS" pitchFamily="34" charset="-128"/>
                <a:ea typeface="Arial Unicode MS" pitchFamily="34" charset="-128"/>
                <a:cs typeface="Arial Unicode MS" pitchFamily="34" charset="-128"/>
              </a:rPr>
              <a:t>______________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7- Comment </a:t>
            </a:r>
            <a:r>
              <a:rPr lang="fr-FR" sz="3600" b="1" dirty="0" smtClean="0">
                <a:solidFill>
                  <a:schemeClr val="tx1"/>
                </a:solidFill>
                <a:latin typeface="Arial Unicode MS" pitchFamily="34" charset="-128"/>
                <a:ea typeface="Arial Unicode MS" pitchFamily="34" charset="-128"/>
                <a:cs typeface="Arial Unicode MS" pitchFamily="34" charset="-128"/>
              </a:rPr>
              <a:t>s’appelait le premier roi d’Israël </a:t>
            </a:r>
            <a:r>
              <a:rPr lang="fr-FR" sz="3600" b="1" dirty="0" smtClean="0">
                <a:solidFill>
                  <a:schemeClr val="tx1"/>
                </a:solidFill>
                <a:latin typeface="Arial Unicode MS" pitchFamily="34" charset="-128"/>
                <a:ea typeface="Arial Unicode MS" pitchFamily="34" charset="-128"/>
                <a:cs typeface="Arial Unicode MS" pitchFamily="34" charset="-128"/>
              </a:rPr>
              <a:t>?________________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8- Quels fut </a:t>
            </a:r>
            <a:r>
              <a:rPr lang="fr-FR" sz="3600" b="1" dirty="0" smtClean="0">
                <a:solidFill>
                  <a:schemeClr val="tx1"/>
                </a:solidFill>
                <a:latin typeface="Arial Unicode MS" pitchFamily="34" charset="-128"/>
                <a:ea typeface="Arial Unicode MS" pitchFamily="34" charset="-128"/>
                <a:cs typeface="Arial Unicode MS" pitchFamily="34" charset="-128"/>
              </a:rPr>
              <a:t>les noms des deux espions </a:t>
            </a:r>
            <a:r>
              <a:rPr lang="fr-FR" sz="3600" b="1" dirty="0" smtClean="0">
                <a:solidFill>
                  <a:schemeClr val="tx1"/>
                </a:solidFill>
                <a:latin typeface="Arial Unicode MS" pitchFamily="34" charset="-128"/>
                <a:ea typeface="Arial Unicode MS" pitchFamily="34" charset="-128"/>
                <a:cs typeface="Arial Unicode MS" pitchFamily="34" charset="-128"/>
              </a:rPr>
              <a:t>que </a:t>
            </a:r>
            <a:r>
              <a:rPr lang="fr-FR" sz="3600" b="1" dirty="0" smtClean="0">
                <a:solidFill>
                  <a:schemeClr val="tx1"/>
                </a:solidFill>
                <a:latin typeface="Arial Unicode MS" pitchFamily="34" charset="-128"/>
                <a:ea typeface="Arial Unicode MS" pitchFamily="34" charset="-128"/>
                <a:cs typeface="Arial Unicode MS" pitchFamily="34" charset="-128"/>
              </a:rPr>
              <a:t>l’Eternel </a:t>
            </a:r>
            <a:r>
              <a:rPr lang="fr-FR" sz="3600" b="1" dirty="0" smtClean="0">
                <a:solidFill>
                  <a:schemeClr val="tx1"/>
                </a:solidFill>
                <a:latin typeface="Arial Unicode MS" pitchFamily="34" charset="-128"/>
                <a:ea typeface="Arial Unicode MS" pitchFamily="34" charset="-128"/>
                <a:cs typeface="Arial Unicode MS" pitchFamily="34" charset="-128"/>
              </a:rPr>
              <a:t>laissa entrer </a:t>
            </a:r>
            <a:r>
              <a:rPr lang="fr-FR" sz="3600" b="1" dirty="0" smtClean="0">
                <a:solidFill>
                  <a:schemeClr val="tx1"/>
                </a:solidFill>
                <a:latin typeface="Arial Unicode MS" pitchFamily="34" charset="-128"/>
                <a:ea typeface="Arial Unicode MS" pitchFamily="34" charset="-128"/>
                <a:cs typeface="Arial Unicode MS" pitchFamily="34" charset="-128"/>
              </a:rPr>
              <a:t>dans la Terre Promise ? _______________ , 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9- Qui </a:t>
            </a:r>
            <a:r>
              <a:rPr lang="fr-FR" sz="3600" b="1" dirty="0" smtClean="0">
                <a:solidFill>
                  <a:schemeClr val="tx1"/>
                </a:solidFill>
                <a:latin typeface="Arial Unicode MS" pitchFamily="34" charset="-128"/>
                <a:ea typeface="Arial Unicode MS" pitchFamily="34" charset="-128"/>
                <a:cs typeface="Arial Unicode MS" pitchFamily="34" charset="-128"/>
              </a:rPr>
              <a:t>lutta physiquement avec Dieu et fut vainqueur ? ______________ </a:t>
            </a:r>
            <a:endParaRPr lang="en-US" sz="3600" b="1" dirty="0" smtClean="0">
              <a:solidFill>
                <a:schemeClr val="tx1"/>
              </a:solidFill>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10- Pourquoi </a:t>
            </a:r>
            <a:r>
              <a:rPr lang="fr-FR" sz="3600" b="1" dirty="0" smtClean="0">
                <a:solidFill>
                  <a:schemeClr val="tx1"/>
                </a:solidFill>
                <a:latin typeface="Arial Unicode MS" pitchFamily="34" charset="-128"/>
                <a:ea typeface="Arial Unicode MS" pitchFamily="34" charset="-128"/>
                <a:cs typeface="Arial Unicode MS" pitchFamily="34" charset="-128"/>
              </a:rPr>
              <a:t>ont-ils mis Paul et Sillas en prison ? </a:t>
            </a:r>
            <a:r>
              <a:rPr lang="fr-FR" sz="3600" b="1" dirty="0" smtClean="0">
                <a:solidFill>
                  <a:schemeClr val="tx1"/>
                </a:solidFill>
                <a:latin typeface="Arial Unicode MS" pitchFamily="34" charset="-128"/>
                <a:ea typeface="Arial Unicode MS" pitchFamily="34" charset="-128"/>
                <a:cs typeface="Arial Unicode MS" pitchFamily="34" charset="-128"/>
              </a:rPr>
              <a:t>__________________________</a:t>
            </a:r>
            <a:endParaRPr lang="en-US" sz="36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6503</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TotalTime>
  <Words>1207</Words>
  <Application>Microsoft Office PowerPoint</Application>
  <PresentationFormat>On-screen Show (4:3)</PresentationFormat>
  <Paragraphs>125</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CHRIST THE ROCK CONGREGATION PRÉSENTE ÉTUDIONS LA BIBLE </vt:lpstr>
      <vt:lpstr>VERSET DU JOUR</vt:lpstr>
      <vt:lpstr>PRIERE</vt:lpstr>
      <vt:lpstr>Slide 4</vt:lpstr>
      <vt:lpstr>Slide 5</vt:lpstr>
      <vt:lpstr>Slide 6</vt:lpstr>
      <vt:lpstr>ETUDE BIBLIQUE SESSION 6 PAR PASTEUR MARC SIMÉON LE JOURS DE LA CREATION (Deuxième jour)</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18</cp:revision>
  <dcterms:created xsi:type="dcterms:W3CDTF">2022-04-13T13:36:19Z</dcterms:created>
  <dcterms:modified xsi:type="dcterms:W3CDTF">2022-04-27T14:44:54Z</dcterms:modified>
</cp:coreProperties>
</file>