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07" r:id="rId3"/>
    <p:sldId id="308" r:id="rId4"/>
    <p:sldId id="309" r:id="rId5"/>
    <p:sldId id="326" r:id="rId6"/>
    <p:sldId id="327" r:id="rId7"/>
    <p:sldId id="305" r:id="rId8"/>
    <p:sldId id="272" r:id="rId9"/>
    <p:sldId id="331" r:id="rId10"/>
    <p:sldId id="328" r:id="rId11"/>
    <p:sldId id="332" r:id="rId12"/>
    <p:sldId id="333" r:id="rId13"/>
    <p:sldId id="334" r:id="rId14"/>
    <p:sldId id="273" r:id="rId15"/>
    <p:sldId id="335" r:id="rId16"/>
    <p:sldId id="276" r:id="rId17"/>
    <p:sldId id="336" r:id="rId18"/>
    <p:sldId id="337" r:id="rId19"/>
    <p:sldId id="274" r:id="rId20"/>
    <p:sldId id="338" r:id="rId21"/>
    <p:sldId id="341" r:id="rId22"/>
    <p:sldId id="339" r:id="rId23"/>
    <p:sldId id="342" r:id="rId24"/>
    <p:sldId id="314" r:id="rId25"/>
    <p:sldId id="343" r:id="rId26"/>
    <p:sldId id="315" r:id="rId27"/>
    <p:sldId id="344" r:id="rId28"/>
    <p:sldId id="316" r:id="rId29"/>
    <p:sldId id="345" r:id="rId30"/>
    <p:sldId id="346" r:id="rId31"/>
    <p:sldId id="347" r:id="rId32"/>
    <p:sldId id="317" r:id="rId33"/>
    <p:sldId id="31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528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581207-D212-45AE-B60F-0C7B3FAE7BD5}" type="datetimeFigureOut">
              <a:rPr lang="en-US" smtClean="0"/>
              <a:pPr/>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581207-D212-45AE-B60F-0C7B3FAE7BD5}" type="datetimeFigureOut">
              <a:rPr lang="en-US" smtClean="0"/>
              <a:pPr/>
              <a:t>4/21/2022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581207-D212-45AE-B60F-0C7B3FAE7BD5}" type="datetimeFigureOut">
              <a:rPr lang="en-US" smtClean="0"/>
              <a:pPr/>
              <a:t>4/21/2022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4/21/2022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581207-D212-45AE-B60F-0C7B3FAE7BD5}" type="datetimeFigureOut">
              <a:rPr lang="en-US" smtClean="0"/>
              <a:pPr/>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4/21/2022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delabible.com/portail/?page_id=9"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delabible.com/portail/?page_id=9"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2"/>
          <a:stretch>
            <a:fillRect/>
          </a:stretch>
        </p:blipFill>
        <p:spPr>
          <a:xfrm>
            <a:off x="0" y="0"/>
            <a:ext cx="8991600" cy="6858000"/>
          </a:xfrm>
          <a:prstGeom prst="rect">
            <a:avLst/>
          </a:prstGeom>
        </p:spPr>
      </p:pic>
      <p:sp>
        <p:nvSpPr>
          <p:cNvPr id="2" name="Title 1"/>
          <p:cNvSpPr>
            <a:spLocks noGrp="1"/>
          </p:cNvSpPr>
          <p:nvPr>
            <p:ph type="ctrTitle"/>
          </p:nvPr>
        </p:nvSpPr>
        <p:spPr>
          <a:xfrm>
            <a:off x="0" y="0"/>
            <a:ext cx="9144000" cy="1981200"/>
          </a:xfrm>
          <a:solidFill>
            <a:srgbClr val="FFC000">
              <a:alpha val="60000"/>
            </a:srgbClr>
          </a:solidFill>
        </p:spPr>
        <p:txBody>
          <a:bodyPr>
            <a:normAutofit/>
          </a:bodyPr>
          <a:lstStyle/>
          <a:p>
            <a:r>
              <a:rPr lang="en-US" sz="3600" b="1" dirty="0" smtClean="0"/>
              <a:t>CHRIST THE ROCK CONGREGATION</a:t>
            </a:r>
            <a:br>
              <a:rPr lang="en-US" sz="3600" b="1" dirty="0" smtClean="0"/>
            </a:br>
            <a:r>
              <a:rPr lang="en-US" sz="3600" b="1" dirty="0" smtClean="0"/>
              <a:t>PRÉSENTE</a:t>
            </a:r>
            <a:br>
              <a:rPr lang="en-US" sz="3600" b="1" dirty="0" smtClean="0"/>
            </a:br>
            <a:r>
              <a:rPr lang="en-US" sz="3600" b="1" dirty="0" smtClean="0"/>
              <a:t>ÉTUDIONS LA BIBLE </a:t>
            </a:r>
            <a:endParaRPr lang="en-US" sz="3600" b="1" dirty="0"/>
          </a:p>
        </p:txBody>
      </p:sp>
      <p:sp>
        <p:nvSpPr>
          <p:cNvPr id="3" name="Subtitle 2"/>
          <p:cNvSpPr>
            <a:spLocks noGrp="1"/>
          </p:cNvSpPr>
          <p:nvPr>
            <p:ph type="subTitle" idx="1"/>
          </p:nvPr>
        </p:nvSpPr>
        <p:spPr>
          <a:xfrm>
            <a:off x="0" y="3962400"/>
            <a:ext cx="9144000" cy="2438400"/>
          </a:xfrm>
          <a:solidFill>
            <a:srgbClr val="002060">
              <a:alpha val="77000"/>
            </a:srgbClr>
          </a:solidFill>
        </p:spPr>
        <p:txBody>
          <a:bodyPr>
            <a:normAutofit/>
          </a:bodyPr>
          <a:lstStyle/>
          <a:p>
            <a:r>
              <a:rPr lang="fr-FR" b="1" dirty="0">
                <a:solidFill>
                  <a:schemeClr val="bg1"/>
                </a:solidFill>
              </a:rPr>
              <a:t>VENDREDI </a:t>
            </a:r>
            <a:r>
              <a:rPr lang="fr-FR" b="1" dirty="0" smtClean="0">
                <a:solidFill>
                  <a:schemeClr val="bg1"/>
                </a:solidFill>
              </a:rPr>
              <a:t>22</a:t>
            </a:r>
            <a:r>
              <a:rPr lang="fr-FR" b="1" dirty="0" smtClean="0">
                <a:solidFill>
                  <a:schemeClr val="bg1"/>
                </a:solidFill>
              </a:rPr>
              <a:t> </a:t>
            </a:r>
            <a:r>
              <a:rPr lang="fr-FR" b="1" dirty="0" smtClean="0">
                <a:solidFill>
                  <a:schemeClr val="bg1"/>
                </a:solidFill>
              </a:rPr>
              <a:t>AVRIL </a:t>
            </a:r>
            <a:r>
              <a:rPr lang="fr-FR" b="1" dirty="0">
                <a:solidFill>
                  <a:schemeClr val="bg1"/>
                </a:solidFill>
              </a:rPr>
              <a:t>2022 </a:t>
            </a:r>
            <a:endParaRPr lang="en-US" dirty="0">
              <a:solidFill>
                <a:schemeClr val="bg1"/>
              </a:solidFill>
            </a:endParaRPr>
          </a:p>
          <a:p>
            <a:r>
              <a:rPr lang="fr-FR" b="1" dirty="0">
                <a:solidFill>
                  <a:srgbClr val="92D050"/>
                </a:solidFill>
                <a:latin typeface="Copperplate Gothic Light" pitchFamily="34" charset="0"/>
              </a:rPr>
              <a:t>ETUDE BIBLIQUE SESSION </a:t>
            </a:r>
            <a:r>
              <a:rPr lang="fr-FR" b="1" dirty="0" smtClean="0">
                <a:solidFill>
                  <a:srgbClr val="92D050"/>
                </a:solidFill>
                <a:latin typeface="Copperplate Gothic Light" pitchFamily="34" charset="0"/>
              </a:rPr>
              <a:t>5</a:t>
            </a:r>
            <a:endParaRPr lang="en-US" b="1" dirty="0">
              <a:solidFill>
                <a:srgbClr val="92D050"/>
              </a:solidFill>
              <a:latin typeface="Copperplate Gothic Light" pitchFamily="34" charset="0"/>
            </a:endParaRPr>
          </a:p>
          <a:p>
            <a:r>
              <a:rPr lang="fr-FR" dirty="0">
                <a:solidFill>
                  <a:schemeClr val="bg1"/>
                </a:solidFill>
              </a:rPr>
              <a:t>PAR PASTEUR MARC </a:t>
            </a:r>
            <a:r>
              <a:rPr lang="fr-FR" dirty="0" smtClean="0">
                <a:solidFill>
                  <a:schemeClr val="bg1"/>
                </a:solidFill>
              </a:rPr>
              <a:t>SIMÉON</a:t>
            </a:r>
            <a:endParaRPr lang="en-US" dirty="0">
              <a:solidFill>
                <a:schemeClr val="bg1"/>
              </a:solidFill>
            </a:endParaRPr>
          </a:p>
          <a:p>
            <a:r>
              <a:rPr lang="en-US" b="1" dirty="0" smtClean="0">
                <a:solidFill>
                  <a:srgbClr val="FFFF00"/>
                </a:solidFill>
                <a:latin typeface="Arial Rounded MT Bold" pitchFamily="34" charset="0"/>
              </a:rPr>
              <a:t>LES JOURS DE LA CREATION</a:t>
            </a:r>
            <a:endParaRPr lang="en-US" dirty="0">
              <a:solidFill>
                <a:schemeClr val="bg1"/>
              </a:solidFill>
              <a:latin typeface="Arial Rounded MT Bold" pitchFamily="34"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2060"/>
          </a:solidFill>
        </p:spPr>
        <p:txBody>
          <a:bodyPr/>
          <a:lstStyle/>
          <a:p>
            <a:r>
              <a:rPr lang="en-US" dirty="0" smtClean="0">
                <a:solidFill>
                  <a:schemeClr val="bg1"/>
                </a:solidFill>
              </a:rPr>
              <a:t>VERSET DU JOUR</a:t>
            </a:r>
            <a:endParaRPr lang="en-US" dirty="0">
              <a:solidFill>
                <a:schemeClr val="bg1"/>
              </a:solidFill>
            </a:endParaRPr>
          </a:p>
        </p:txBody>
      </p:sp>
      <p:sp>
        <p:nvSpPr>
          <p:cNvPr id="3" name="Content Placeholder 2"/>
          <p:cNvSpPr>
            <a:spLocks noGrp="1"/>
          </p:cNvSpPr>
          <p:nvPr>
            <p:ph idx="1"/>
          </p:nvPr>
        </p:nvSpPr>
        <p:spPr/>
        <p:style>
          <a:lnRef idx="3">
            <a:schemeClr val="lt1"/>
          </a:lnRef>
          <a:fillRef idx="1">
            <a:schemeClr val="dk1"/>
          </a:fillRef>
          <a:effectRef idx="1">
            <a:schemeClr val="dk1"/>
          </a:effectRef>
          <a:fontRef idx="minor">
            <a:schemeClr val="lt1"/>
          </a:fontRef>
        </p:style>
        <p:txBody>
          <a:bodyPr/>
          <a:lstStyle/>
          <a:p>
            <a:pPr algn="ctr">
              <a:buNone/>
            </a:pPr>
            <a:r>
              <a:rPr lang="fr-FR" sz="4000" b="1" dirty="0" smtClean="0">
                <a:solidFill>
                  <a:srgbClr val="FFFF00"/>
                </a:solidFill>
                <a:latin typeface="Arial Unicode MS" pitchFamily="34" charset="-128"/>
                <a:ea typeface="Arial Unicode MS" pitchFamily="34" charset="-128"/>
                <a:cs typeface="Arial Unicode MS" pitchFamily="34" charset="-128"/>
              </a:rPr>
              <a:t>Psaume 119:91</a:t>
            </a:r>
            <a:endParaRPr lang="fr-FR" sz="4000" b="1" dirty="0" smtClean="0">
              <a:solidFill>
                <a:srgbClr val="FFFF00"/>
              </a:solidFill>
              <a:latin typeface="Arial Unicode MS" pitchFamily="34" charset="-128"/>
              <a:ea typeface="Arial Unicode MS" pitchFamily="34" charset="-128"/>
              <a:cs typeface="Arial Unicode MS" pitchFamily="34" charset="-128"/>
            </a:endParaRPr>
          </a:p>
          <a:p>
            <a:pPr algn="just"/>
            <a:r>
              <a:rPr lang="fr-FR" sz="4000" dirty="0" smtClean="0">
                <a:latin typeface="Copperplate Gothic Light" pitchFamily="34" charset="0"/>
              </a:rPr>
              <a:t>C'est </a:t>
            </a:r>
            <a:r>
              <a:rPr lang="fr-FR" sz="4000" dirty="0" smtClean="0">
                <a:latin typeface="Copperplate Gothic Light" pitchFamily="34" charset="0"/>
              </a:rPr>
              <a:t>d'après tes lois que tout subsiste aujourd'hui, Car toutes choses te sont assujetties.</a:t>
            </a:r>
            <a:endParaRPr lang="en-US" sz="4000" dirty="0">
              <a:latin typeface="Copperplate Gothic Light"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dirty="0" smtClean="0">
                <a:latin typeface="Copperplate Gothic Bold" pitchFamily="34" charset="0"/>
              </a:rPr>
              <a:t>PRIERE</a:t>
            </a:r>
            <a:endParaRPr lang="en-US" dirty="0">
              <a:latin typeface="Copperplate Gothic Bold" pitchFamily="34" charset="0"/>
            </a:endParaRPr>
          </a:p>
        </p:txBody>
      </p:sp>
      <p:sp>
        <p:nvSpPr>
          <p:cNvPr id="3" name="Content Placeholder 2"/>
          <p:cNvSpPr>
            <a:spLocks noGrp="1"/>
          </p:cNvSpPr>
          <p:nvPr>
            <p:ph idx="1"/>
          </p:nvPr>
        </p:nvSpPr>
        <p:spPr/>
        <p:txBody>
          <a:bodyPr>
            <a:normAutofit/>
          </a:bodyPr>
          <a:lstStyle/>
          <a:p>
            <a:r>
              <a:rPr lang="en-US" sz="5400" dirty="0" smtClean="0"/>
              <a:t>INTRODUCTION</a:t>
            </a:r>
          </a:p>
          <a:p>
            <a:pPr marL="55563" indent="-55563" algn="ctr">
              <a:buNone/>
            </a:pPr>
            <a:r>
              <a:rPr lang="fr-FR" sz="3900" b="1" dirty="0" smtClean="0">
                <a:solidFill>
                  <a:srgbClr val="FF0000"/>
                </a:solidFill>
              </a:rPr>
              <a:t>Matière du jour</a:t>
            </a:r>
          </a:p>
          <a:p>
            <a:pPr marL="55563" indent="-55563" algn="ctr">
              <a:buNone/>
            </a:pPr>
            <a:endParaRPr lang="en-US" sz="3900" b="1" dirty="0" smtClean="0">
              <a:solidFill>
                <a:srgbClr val="FF0000"/>
              </a:solidFill>
            </a:endParaRPr>
          </a:p>
          <a:p>
            <a:pPr algn="ctr">
              <a:buNone/>
            </a:pPr>
            <a:r>
              <a:rPr lang="en-US" sz="5400" b="1" dirty="0" smtClean="0">
                <a:latin typeface="Bodoni MT Condensed" pitchFamily="18" charset="0"/>
              </a:rPr>
              <a:t>LES JOURS DE LA CREATION</a:t>
            </a:r>
            <a:endParaRPr lang="en-US" sz="5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3600" b="1" dirty="0" smtClean="0">
                <a:latin typeface="Arial Unicode MS" pitchFamily="34" charset="-128"/>
                <a:ea typeface="Arial Unicode MS" pitchFamily="34" charset="-128"/>
                <a:cs typeface="Arial Unicode MS" pitchFamily="34" charset="-128"/>
              </a:rPr>
              <a:t>1- Dieu </a:t>
            </a:r>
            <a:r>
              <a:rPr lang="fr-FR" sz="3600" b="1" dirty="0" smtClean="0">
                <a:latin typeface="Arial Unicode MS" pitchFamily="34" charset="-128"/>
                <a:ea typeface="Arial Unicode MS" pitchFamily="34" charset="-128"/>
                <a:cs typeface="Arial Unicode MS" pitchFamily="34" charset="-128"/>
              </a:rPr>
              <a:t>a délivré une famille avant de consumer deux villes par le feu. Quel était le nom de la famille ____________ et quelles étaient les villes incendiées par le feu du ciel ______________, ________________ ?</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2- Quelle </a:t>
            </a:r>
            <a:r>
              <a:rPr lang="fr-FR" sz="3600" b="1" dirty="0" smtClean="0">
                <a:latin typeface="Arial Unicode MS" pitchFamily="34" charset="-128"/>
                <a:ea typeface="Arial Unicode MS" pitchFamily="34" charset="-128"/>
                <a:cs typeface="Arial Unicode MS" pitchFamily="34" charset="-128"/>
              </a:rPr>
              <a:t>a été la faute d’</a:t>
            </a:r>
            <a:r>
              <a:rPr lang="fr-FR" sz="3600" b="1" dirty="0" err="1" smtClean="0">
                <a:latin typeface="Arial Unicode MS" pitchFamily="34" charset="-128"/>
                <a:ea typeface="Arial Unicode MS" pitchFamily="34" charset="-128"/>
                <a:cs typeface="Arial Unicode MS" pitchFamily="34" charset="-128"/>
              </a:rPr>
              <a:t>Acham</a:t>
            </a:r>
            <a:r>
              <a:rPr lang="fr-FR" sz="3600" b="1" dirty="0" smtClean="0">
                <a:latin typeface="Arial Unicode MS" pitchFamily="34" charset="-128"/>
                <a:ea typeface="Arial Unicode MS" pitchFamily="34" charset="-128"/>
                <a:cs typeface="Arial Unicode MS" pitchFamily="34" charset="-128"/>
              </a:rPr>
              <a:t> ? </a:t>
            </a:r>
            <a:r>
              <a:rPr lang="fr-FR" sz="3600" b="1" dirty="0" smtClean="0">
                <a:latin typeface="Arial Unicode MS" pitchFamily="34" charset="-128"/>
                <a:ea typeface="Arial Unicode MS" pitchFamily="34" charset="-128"/>
                <a:cs typeface="Arial Unicode MS" pitchFamily="34" charset="-128"/>
              </a:rPr>
              <a:t>_____________________________________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3- Qui </a:t>
            </a:r>
            <a:r>
              <a:rPr lang="fr-FR" sz="3600" b="1" dirty="0" smtClean="0">
                <a:latin typeface="Arial Unicode MS" pitchFamily="34" charset="-128"/>
                <a:ea typeface="Arial Unicode MS" pitchFamily="34" charset="-128"/>
                <a:cs typeface="Arial Unicode MS" pitchFamily="34" charset="-128"/>
              </a:rPr>
              <a:t>était encore un enfant lorsque l’Eternel commença à lui </a:t>
            </a:r>
            <a:r>
              <a:rPr lang="fr-FR" sz="3600" b="1" dirty="0" smtClean="0">
                <a:latin typeface="Arial Unicode MS" pitchFamily="34" charset="-128"/>
                <a:ea typeface="Arial Unicode MS" pitchFamily="34" charset="-128"/>
                <a:cs typeface="Arial Unicode MS" pitchFamily="34" charset="-128"/>
              </a:rPr>
              <a:t>parler à voix </a:t>
            </a:r>
            <a:r>
              <a:rPr lang="fr-FR" sz="3600" b="1" dirty="0" smtClean="0">
                <a:latin typeface="Arial Unicode MS" pitchFamily="34" charset="-128"/>
                <a:ea typeface="Arial Unicode MS" pitchFamily="34" charset="-128"/>
                <a:cs typeface="Arial Unicode MS" pitchFamily="34" charset="-128"/>
              </a:rPr>
              <a:t>audible ? </a:t>
            </a:r>
            <a:r>
              <a:rPr lang="fr-FR" sz="3600" b="1" dirty="0" smtClean="0">
                <a:latin typeface="Arial Unicode MS" pitchFamily="34" charset="-128"/>
                <a:ea typeface="Arial Unicode MS" pitchFamily="34" charset="-128"/>
                <a:cs typeface="Arial Unicode MS" pitchFamily="34" charset="-128"/>
              </a:rPr>
              <a:t>________________</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buNone/>
            </a:pPr>
            <a:r>
              <a:rPr lang="fr-FR" sz="3600" b="1" dirty="0" smtClean="0">
                <a:latin typeface="Arial Unicode MS" pitchFamily="34" charset="-128"/>
                <a:ea typeface="Arial Unicode MS" pitchFamily="34" charset="-128"/>
                <a:cs typeface="Arial Unicode MS" pitchFamily="34" charset="-128"/>
              </a:rPr>
              <a:t>4- Qui </a:t>
            </a:r>
            <a:r>
              <a:rPr lang="fr-FR" sz="3600" b="1" dirty="0" smtClean="0">
                <a:latin typeface="Arial Unicode MS" pitchFamily="34" charset="-128"/>
                <a:ea typeface="Arial Unicode MS" pitchFamily="34" charset="-128"/>
                <a:cs typeface="Arial Unicode MS" pitchFamily="34" charset="-128"/>
              </a:rPr>
              <a:t>était encore un enfant lorsque l’Eternel commença à lui parler d’une voix audible ? 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5- Qui </a:t>
            </a:r>
            <a:r>
              <a:rPr lang="fr-FR" sz="3600" b="1" dirty="0" smtClean="0">
                <a:latin typeface="Arial Unicode MS" pitchFamily="34" charset="-128"/>
                <a:ea typeface="Arial Unicode MS" pitchFamily="34" charset="-128"/>
                <a:cs typeface="Arial Unicode MS" pitchFamily="34" charset="-128"/>
              </a:rPr>
              <a:t>se sentait trop impur pour que Jésus rentre chez lui ? ______________________________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6- Qui </a:t>
            </a:r>
            <a:r>
              <a:rPr lang="fr-FR" sz="3600" b="1" dirty="0" smtClean="0">
                <a:latin typeface="Arial Unicode MS" pitchFamily="34" charset="-128"/>
                <a:ea typeface="Arial Unicode MS" pitchFamily="34" charset="-128"/>
                <a:cs typeface="Arial Unicode MS" pitchFamily="34" charset="-128"/>
              </a:rPr>
              <a:t>grimpa un arbre afin de voir Jésus ? _________________________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7- Lequel </a:t>
            </a:r>
            <a:r>
              <a:rPr lang="fr-FR" sz="3600" b="1" dirty="0" smtClean="0">
                <a:latin typeface="Arial Unicode MS" pitchFamily="34" charset="-128"/>
                <a:ea typeface="Arial Unicode MS" pitchFamily="34" charset="-128"/>
                <a:cs typeface="Arial Unicode MS" pitchFamily="34" charset="-128"/>
              </a:rPr>
              <a:t>des Apôtres </a:t>
            </a:r>
            <a:r>
              <a:rPr lang="fr-FR" sz="3600" b="1" dirty="0" smtClean="0">
                <a:latin typeface="Arial Unicode MS" pitchFamily="34" charset="-128"/>
                <a:ea typeface="Arial Unicode MS" pitchFamily="34" charset="-128"/>
                <a:cs typeface="Arial Unicode MS" pitchFamily="34" charset="-128"/>
              </a:rPr>
              <a:t>fut exhorté </a:t>
            </a:r>
            <a:r>
              <a:rPr lang="fr-FR" sz="3600" b="1" dirty="0" smtClean="0">
                <a:latin typeface="Arial Unicode MS" pitchFamily="34" charset="-128"/>
                <a:ea typeface="Arial Unicode MS" pitchFamily="34" charset="-128"/>
                <a:cs typeface="Arial Unicode MS" pitchFamily="34" charset="-128"/>
              </a:rPr>
              <a:t>publiquement </a:t>
            </a:r>
            <a:r>
              <a:rPr lang="fr-FR" sz="3600" b="1" dirty="0" smtClean="0">
                <a:latin typeface="Arial Unicode MS" pitchFamily="34" charset="-128"/>
                <a:ea typeface="Arial Unicode MS" pitchFamily="34" charset="-128"/>
                <a:cs typeface="Arial Unicode MS" pitchFamily="34" charset="-128"/>
              </a:rPr>
              <a:t>par Paul à </a:t>
            </a:r>
            <a:r>
              <a:rPr lang="fr-FR" sz="3600" b="1" dirty="0" smtClean="0">
                <a:latin typeface="Arial Unicode MS" pitchFamily="34" charset="-128"/>
                <a:ea typeface="Arial Unicode MS" pitchFamily="34" charset="-128"/>
                <a:cs typeface="Arial Unicode MS" pitchFamily="34" charset="-128"/>
              </a:rPr>
              <a:t>cause de son hypocrisie à l’égard </a:t>
            </a:r>
            <a:r>
              <a:rPr lang="fr-FR" sz="3600" b="1" dirty="0" smtClean="0">
                <a:latin typeface="Arial Unicode MS" pitchFamily="34" charset="-128"/>
                <a:ea typeface="Arial Unicode MS" pitchFamily="34" charset="-128"/>
                <a:cs typeface="Arial Unicode MS" pitchFamily="34" charset="-128"/>
              </a:rPr>
              <a:t>des frères gentils</a:t>
            </a:r>
            <a:r>
              <a:rPr lang="fr-FR" sz="3600" b="1" dirty="0" smtClean="0">
                <a:latin typeface="Arial Unicode MS" pitchFamily="34" charset="-128"/>
                <a:ea typeface="Arial Unicode MS" pitchFamily="34" charset="-128"/>
                <a:cs typeface="Arial Unicode MS" pitchFamily="34" charset="-128"/>
              </a:rPr>
              <a:t> ? </a:t>
            </a:r>
            <a:r>
              <a:rPr lang="fr-FR" sz="3600" b="1" dirty="0" smtClean="0">
                <a:latin typeface="Arial Unicode MS" pitchFamily="34" charset="-128"/>
                <a:ea typeface="Arial Unicode MS" pitchFamily="34" charset="-128"/>
                <a:cs typeface="Arial Unicode MS" pitchFamily="34" charset="-128"/>
              </a:rPr>
              <a:t>________</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3600" b="1" dirty="0" smtClean="0">
                <a:latin typeface="Arial Unicode MS" pitchFamily="34" charset="-128"/>
                <a:ea typeface="Arial Unicode MS" pitchFamily="34" charset="-128"/>
                <a:cs typeface="Arial Unicode MS" pitchFamily="34" charset="-128"/>
              </a:rPr>
              <a:t>8- Pourquoi </a:t>
            </a:r>
            <a:r>
              <a:rPr lang="fr-FR" sz="3600" b="1" dirty="0" smtClean="0">
                <a:latin typeface="Arial Unicode MS" pitchFamily="34" charset="-128"/>
                <a:ea typeface="Arial Unicode MS" pitchFamily="34" charset="-128"/>
                <a:cs typeface="Arial Unicode MS" pitchFamily="34" charset="-128"/>
              </a:rPr>
              <a:t>Caïn </a:t>
            </a:r>
            <a:r>
              <a:rPr lang="fr-FR" sz="3600" b="1" dirty="0" smtClean="0">
                <a:latin typeface="Arial Unicode MS" pitchFamily="34" charset="-128"/>
                <a:ea typeface="Arial Unicode MS" pitchFamily="34" charset="-128"/>
                <a:cs typeface="Arial Unicode MS" pitchFamily="34" charset="-128"/>
              </a:rPr>
              <a:t>a-t-il </a:t>
            </a:r>
            <a:r>
              <a:rPr lang="fr-FR" sz="3600" b="1" dirty="0" smtClean="0">
                <a:latin typeface="Arial Unicode MS" pitchFamily="34" charset="-128"/>
                <a:ea typeface="Arial Unicode MS" pitchFamily="34" charset="-128"/>
                <a:cs typeface="Arial Unicode MS" pitchFamily="34" charset="-128"/>
              </a:rPr>
              <a:t>tué son frère Abel ? </a:t>
            </a:r>
            <a:r>
              <a:rPr lang="fr-FR" sz="3600" b="1" dirty="0" smtClean="0">
                <a:latin typeface="Arial Unicode MS" pitchFamily="34" charset="-128"/>
                <a:ea typeface="Arial Unicode MS" pitchFamily="34" charset="-128"/>
                <a:cs typeface="Arial Unicode MS" pitchFamily="34" charset="-128"/>
              </a:rPr>
              <a:t>____________________________________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9- Quel </a:t>
            </a:r>
            <a:r>
              <a:rPr lang="fr-FR" sz="3600" b="1" dirty="0" smtClean="0">
                <a:latin typeface="Arial Unicode MS" pitchFamily="34" charset="-128"/>
                <a:ea typeface="Arial Unicode MS" pitchFamily="34" charset="-128"/>
                <a:cs typeface="Arial Unicode MS" pitchFamily="34" charset="-128"/>
              </a:rPr>
              <a:t>est le nom de l’aveugle qui criait plus fortement pour attirer l’attention de Jésus quand </a:t>
            </a:r>
            <a:r>
              <a:rPr lang="fr-FR" sz="3600" b="1" dirty="0" smtClean="0">
                <a:latin typeface="Arial Unicode MS" pitchFamily="34" charset="-128"/>
                <a:ea typeface="Arial Unicode MS" pitchFamily="34" charset="-128"/>
                <a:cs typeface="Arial Unicode MS" pitchFamily="34" charset="-128"/>
              </a:rPr>
              <a:t>les disciples voulaient lui </a:t>
            </a:r>
            <a:r>
              <a:rPr lang="fr-FR" sz="3600" b="1" dirty="0" smtClean="0">
                <a:latin typeface="Arial Unicode MS" pitchFamily="34" charset="-128"/>
                <a:ea typeface="Arial Unicode MS" pitchFamily="34" charset="-128"/>
                <a:cs typeface="Arial Unicode MS" pitchFamily="34" charset="-128"/>
              </a:rPr>
              <a:t>imposer de se taire ? 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10- D’où </a:t>
            </a:r>
            <a:r>
              <a:rPr lang="fr-FR" sz="3600" b="1" dirty="0" smtClean="0">
                <a:latin typeface="Arial Unicode MS" pitchFamily="34" charset="-128"/>
                <a:ea typeface="Arial Unicode MS" pitchFamily="34" charset="-128"/>
                <a:cs typeface="Arial Unicode MS" pitchFamily="34" charset="-128"/>
              </a:rPr>
              <a:t>vient cette expression « </a:t>
            </a:r>
            <a:r>
              <a:rPr lang="fr-FR" sz="3600" b="1" i="1" dirty="0" smtClean="0">
                <a:latin typeface="Arial Unicode MS" pitchFamily="34" charset="-128"/>
                <a:ea typeface="Arial Unicode MS" pitchFamily="34" charset="-128"/>
                <a:cs typeface="Arial Unicode MS" pitchFamily="34" charset="-128"/>
              </a:rPr>
              <a:t>La mort dans le pot</a:t>
            </a:r>
            <a:r>
              <a:rPr lang="fr-FR" sz="3600" b="1" dirty="0" smtClean="0">
                <a:latin typeface="Arial Unicode MS" pitchFamily="34" charset="-128"/>
                <a:ea typeface="Arial Unicode MS" pitchFamily="34" charset="-128"/>
                <a:cs typeface="Arial Unicode MS" pitchFamily="34" charset="-128"/>
              </a:rPr>
              <a:t> » ? </a:t>
            </a:r>
            <a:r>
              <a:rPr lang="fr-FR" sz="3600" b="1" dirty="0" smtClean="0">
                <a:latin typeface="Arial Unicode MS" pitchFamily="34" charset="-128"/>
                <a:ea typeface="Arial Unicode MS" pitchFamily="34" charset="-128"/>
                <a:cs typeface="Arial Unicode MS" pitchFamily="34" charset="-128"/>
              </a:rPr>
              <a:t>_____________________________________</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06762"/>
          </a:xfrm>
          <a:solidFill>
            <a:schemeClr val="tx1"/>
          </a:solidFill>
        </p:spPr>
        <p:txBody>
          <a:bodyPr>
            <a:normAutofit/>
          </a:bodyPr>
          <a:lstStyle/>
          <a:p>
            <a:r>
              <a:rPr lang="fr-FR" b="1" dirty="0" smtClean="0">
                <a:solidFill>
                  <a:srgbClr val="92D050"/>
                </a:solidFill>
                <a:latin typeface="Copperplate Gothic Light" pitchFamily="34" charset="0"/>
              </a:rPr>
              <a:t>ETUDE BIBLIQUE SESSION </a:t>
            </a:r>
            <a:r>
              <a:rPr lang="fr-FR" b="1" dirty="0" smtClean="0">
                <a:solidFill>
                  <a:srgbClr val="92D050"/>
                </a:solidFill>
                <a:latin typeface="Copperplate Gothic Light" pitchFamily="34" charset="0"/>
              </a:rPr>
              <a:t>5</a:t>
            </a:r>
            <a:r>
              <a:rPr lang="en-US" b="1" dirty="0" smtClean="0">
                <a:solidFill>
                  <a:srgbClr val="92D050"/>
                </a:solidFill>
                <a:latin typeface="Copperplate Gothic Light" pitchFamily="34" charset="0"/>
              </a:rPr>
              <a:t/>
            </a:r>
            <a:br>
              <a:rPr lang="en-US" b="1" dirty="0" smtClean="0">
                <a:solidFill>
                  <a:srgbClr val="92D050"/>
                </a:solidFill>
                <a:latin typeface="Copperplate Gothic Light" pitchFamily="34" charset="0"/>
              </a:rPr>
            </a:br>
            <a:r>
              <a:rPr lang="fr-FR" dirty="0" smtClean="0">
                <a:solidFill>
                  <a:schemeClr val="bg1"/>
                </a:solidFill>
              </a:rPr>
              <a:t>PAR PASTEUR MARC SIMÉON</a:t>
            </a:r>
            <a:r>
              <a:rPr lang="en-US" dirty="0" smtClean="0">
                <a:solidFill>
                  <a:schemeClr val="bg1"/>
                </a:solidFill>
              </a:rPr>
              <a:t/>
            </a:r>
            <a:br>
              <a:rPr lang="en-US" dirty="0" smtClean="0">
                <a:solidFill>
                  <a:schemeClr val="bg1"/>
                </a:solidFill>
              </a:rPr>
            </a:br>
            <a:r>
              <a:rPr lang="en-US" sz="6000" b="1" dirty="0" smtClean="0">
                <a:solidFill>
                  <a:srgbClr val="FFFF00"/>
                </a:solidFill>
                <a:latin typeface="Bodoni MT Condensed" pitchFamily="18" charset="0"/>
              </a:rPr>
              <a:t>LES JOURS DE LA CREATION</a:t>
            </a:r>
            <a:endParaRPr lang="en-US" dirty="0"/>
          </a:p>
        </p:txBody>
      </p:sp>
      <p:sp>
        <p:nvSpPr>
          <p:cNvPr id="3" name="Content Placeholder 2"/>
          <p:cNvSpPr>
            <a:spLocks noGrp="1"/>
          </p:cNvSpPr>
          <p:nvPr>
            <p:ph idx="1"/>
          </p:nvPr>
        </p:nvSpPr>
        <p:spPr>
          <a:xfrm>
            <a:off x="381000" y="3581400"/>
            <a:ext cx="8305800" cy="3124200"/>
          </a:xfrm>
        </p:spPr>
        <p:txBody>
          <a:bodyPr>
            <a:normAutofit/>
          </a:bodyPr>
          <a:lstStyle/>
          <a:p>
            <a:pPr>
              <a:buNone/>
            </a:pPr>
            <a:r>
              <a:rPr lang="fr-FR" dirty="0" smtClean="0"/>
              <a:t>CREDIT:</a:t>
            </a:r>
          </a:p>
          <a:p>
            <a:pPr algn="just">
              <a:buNone/>
            </a:pPr>
            <a:r>
              <a:rPr lang="en-US" dirty="0" smtClean="0"/>
              <a:t>Various bible commentaries and articles have been used in preparation of this lessons. We thank all the contributors. </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lnSpcReduction="10000"/>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MATIERE DU JOUR : LES JOURS DE LA </a:t>
            </a:r>
            <a:r>
              <a:rPr lang="fr-FR" sz="4000" b="1" dirty="0" smtClean="0">
                <a:solidFill>
                  <a:srgbClr val="FF0000"/>
                </a:solidFill>
                <a:latin typeface="Arial Unicode MS" pitchFamily="34" charset="-128"/>
                <a:ea typeface="Arial Unicode MS" pitchFamily="34" charset="-128"/>
                <a:cs typeface="Arial Unicode MS" pitchFamily="34" charset="-128"/>
              </a:rPr>
              <a:t>CREATION</a:t>
            </a:r>
            <a:endParaRPr lang="en-US" sz="4000" b="1" dirty="0" smtClean="0">
              <a:solidFill>
                <a:srgbClr val="FF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Avant d’étudier les jours de la création, nous devons comprendre que </a:t>
            </a:r>
            <a:r>
              <a:rPr lang="fr-FR" sz="4400" b="1" u="sng" dirty="0" smtClean="0">
                <a:latin typeface="Arial Unicode MS" pitchFamily="34" charset="-128"/>
                <a:ea typeface="Arial Unicode MS" pitchFamily="34" charset="-128"/>
                <a:cs typeface="Arial Unicode MS" pitchFamily="34" charset="-128"/>
              </a:rPr>
              <a:t>Dieu est en dehors de la création.</a:t>
            </a:r>
            <a:endParaRPr lang="en-US" sz="4400" b="1" u="sng"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Ps 90:2 Avant que les montagnes fussent nées, Et que tu eusses créé la terre et le monde, D'éternité en éternité tu es Dieu</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Ps </a:t>
            </a:r>
            <a:r>
              <a:rPr lang="fr-FR" sz="4400" b="1" dirty="0" smtClean="0">
                <a:latin typeface="Arial Unicode MS" pitchFamily="34" charset="-128"/>
                <a:ea typeface="Arial Unicode MS" pitchFamily="34" charset="-128"/>
                <a:cs typeface="Arial Unicode MS" pitchFamily="34" charset="-128"/>
              </a:rPr>
              <a:t>93:2 Ton trône est établi dès les temps anciens; Tu existes de toute éternité. </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0000"/>
                </a:solidFill>
                <a:latin typeface="Arial Unicode MS" pitchFamily="34" charset="-128"/>
                <a:ea typeface="Arial Unicode MS" pitchFamily="34" charset="-128"/>
                <a:cs typeface="Arial Unicode MS" pitchFamily="34" charset="-128"/>
              </a:rPr>
              <a:t>2Co 4:18 parce que nous regardons, non point aux choses visibles, mais à celles qui sont invisibles; car les choses visibles sont passagères, et les invisibles sont éternelles</a:t>
            </a:r>
            <a:r>
              <a:rPr lang="fr-FR" sz="4400" b="1" dirty="0" smtClean="0">
                <a:solidFill>
                  <a:srgbClr val="FF0000"/>
                </a:solidFill>
                <a:latin typeface="Arial Unicode MS" pitchFamily="34" charset="-128"/>
                <a:ea typeface="Arial Unicode MS" pitchFamily="34" charset="-128"/>
                <a:cs typeface="Arial Unicode MS" pitchFamily="34" charset="-128"/>
              </a:rPr>
              <a:t>.</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lnSpcReduction="10000"/>
          </a:bodyPr>
          <a:lstStyle/>
          <a:p>
            <a:pPr algn="ctr">
              <a:buNone/>
            </a:pPr>
            <a:r>
              <a:rPr lang="fr-FR" sz="4000" b="1" dirty="0" smtClean="0">
                <a:solidFill>
                  <a:srgbClr val="FF0000"/>
                </a:solidFill>
                <a:latin typeface="Arial Unicode MS" pitchFamily="34" charset="-128"/>
                <a:ea typeface="Arial Unicode MS" pitchFamily="34" charset="-128"/>
                <a:cs typeface="Arial Unicode MS" pitchFamily="34" charset="-128"/>
              </a:rPr>
              <a:t>Explication </a:t>
            </a:r>
            <a:r>
              <a:rPr lang="fr-FR" sz="4000" b="1" dirty="0" smtClean="0">
                <a:solidFill>
                  <a:srgbClr val="FF0000"/>
                </a:solidFill>
                <a:latin typeface="Arial Unicode MS" pitchFamily="34" charset="-128"/>
                <a:ea typeface="Arial Unicode MS" pitchFamily="34" charset="-128"/>
                <a:cs typeface="Arial Unicode MS" pitchFamily="34" charset="-128"/>
              </a:rPr>
              <a:t>des 6 jours de la </a:t>
            </a:r>
            <a:r>
              <a:rPr lang="fr-FR" sz="4000" b="1" dirty="0" smtClean="0">
                <a:solidFill>
                  <a:srgbClr val="FF0000"/>
                </a:solidFill>
                <a:latin typeface="Arial Unicode MS" pitchFamily="34" charset="-128"/>
                <a:ea typeface="Arial Unicode MS" pitchFamily="34" charset="-128"/>
                <a:cs typeface="Arial Unicode MS" pitchFamily="34" charset="-128"/>
              </a:rPr>
              <a:t>création</a:t>
            </a:r>
          </a:p>
          <a:p>
            <a:pPr algn="just">
              <a:buNone/>
            </a:pPr>
            <a:r>
              <a:rPr lang="fr-FR" sz="4000" dirty="0" err="1" smtClean="0">
                <a:solidFill>
                  <a:srgbClr val="FF0000"/>
                </a:solidFill>
              </a:rPr>
              <a:t>Credit</a:t>
            </a:r>
            <a:r>
              <a:rPr lang="fr-FR" sz="4000" dirty="0" smtClean="0">
                <a:solidFill>
                  <a:srgbClr val="FF0000"/>
                </a:solidFill>
              </a:rPr>
              <a:t>: </a:t>
            </a:r>
            <a:r>
              <a:rPr lang="fr-FR" sz="4000" dirty="0" smtClean="0"/>
              <a:t>Rédigé </a:t>
            </a:r>
            <a:r>
              <a:rPr lang="fr-FR" sz="4000" dirty="0" smtClean="0"/>
              <a:t>par </a:t>
            </a:r>
            <a:r>
              <a:rPr lang="fr-FR" sz="4000" dirty="0" err="1" smtClean="0">
                <a:solidFill>
                  <a:srgbClr val="0070C0"/>
                </a:solidFill>
              </a:rPr>
              <a:t>missionchretienne</a:t>
            </a:r>
            <a:r>
              <a:rPr lang="fr-FR" sz="4000" dirty="0" smtClean="0">
                <a:solidFill>
                  <a:srgbClr val="0070C0"/>
                </a:solidFill>
              </a:rPr>
              <a:t>-enfants et publié depuis </a:t>
            </a:r>
            <a:r>
              <a:rPr lang="fr-FR" sz="4000" dirty="0" err="1" smtClean="0">
                <a:solidFill>
                  <a:srgbClr val="0070C0"/>
                </a:solidFill>
              </a:rPr>
              <a:t>Overblog</a:t>
            </a:r>
            <a:r>
              <a:rPr lang="fr-FR" sz="4000" b="1" dirty="0" smtClean="0">
                <a:solidFill>
                  <a:srgbClr val="0070C0"/>
                </a:solidFill>
                <a:latin typeface="Arial Unicode MS" pitchFamily="34" charset="-128"/>
                <a:ea typeface="Arial Unicode MS" pitchFamily="34" charset="-128"/>
                <a:cs typeface="Arial Unicode MS" pitchFamily="34" charset="-128"/>
              </a:rPr>
              <a:t> </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Lorsque Dieu créa la terre, il la créa vide et sans forme. Il se mit à l’œuvre et voici ce qu’il fit :</a:t>
            </a:r>
            <a:endParaRPr lang="en-US" sz="4000"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1</a:t>
            </a:r>
            <a:r>
              <a:rPr lang="fr-FR" sz="4000" b="1" baseline="30000" dirty="0" smtClean="0">
                <a:solidFill>
                  <a:srgbClr val="FF0000"/>
                </a:solidFill>
                <a:latin typeface="Arial Unicode MS" pitchFamily="34" charset="-128"/>
                <a:ea typeface="Arial Unicode MS" pitchFamily="34" charset="-128"/>
                <a:cs typeface="Arial Unicode MS" pitchFamily="34" charset="-128"/>
              </a:rPr>
              <a:t>er</a:t>
            </a:r>
            <a:r>
              <a:rPr lang="fr-FR" sz="4000" b="1" dirty="0" smtClean="0">
                <a:solidFill>
                  <a:srgbClr val="FF0000"/>
                </a:solidFill>
                <a:latin typeface="Arial Unicode MS" pitchFamily="34" charset="-128"/>
                <a:ea typeface="Arial Unicode MS" pitchFamily="34" charset="-128"/>
                <a:cs typeface="Arial Unicode MS" pitchFamily="34" charset="-128"/>
              </a:rPr>
              <a:t> jour</a:t>
            </a:r>
            <a:r>
              <a:rPr lang="fr-FR" sz="4000" dirty="0" smtClean="0">
                <a:solidFill>
                  <a:srgbClr val="FF0000"/>
                </a:solidFill>
                <a:latin typeface="Arial Unicode MS" pitchFamily="34" charset="-128"/>
                <a:ea typeface="Arial Unicode MS" pitchFamily="34" charset="-128"/>
                <a:cs typeface="Arial Unicode MS" pitchFamily="34" charset="-128"/>
              </a:rPr>
              <a:t> </a:t>
            </a:r>
            <a:r>
              <a:rPr lang="fr-FR" sz="4000" dirty="0" smtClean="0">
                <a:latin typeface="Arial Unicode MS" pitchFamily="34" charset="-128"/>
                <a:ea typeface="Arial Unicode MS" pitchFamily="34" charset="-128"/>
                <a:cs typeface="Arial Unicode MS" pitchFamily="34" charset="-128"/>
              </a:rPr>
              <a:t>: Dieu dit : « faisons la lumière »  Dieu appela la lumière JOUR et l’obscurité NUIT.</a:t>
            </a:r>
            <a:endParaRPr lang="en-US" sz="4000" dirty="0" smtClean="0">
              <a:latin typeface="Arial Unicode MS" pitchFamily="34" charset="-128"/>
              <a:ea typeface="Arial Unicode MS" pitchFamily="34" charset="-128"/>
              <a:cs typeface="Arial Unicode MS" pitchFamily="34" charset="-128"/>
            </a:endParaRPr>
          </a:p>
          <a:p>
            <a:pPr algn="just"/>
            <a:r>
              <a:rPr lang="fr-FR" sz="4000" b="1" dirty="0" smtClean="0">
                <a:solidFill>
                  <a:srgbClr val="FF0000"/>
                </a:solidFill>
                <a:latin typeface="Arial Unicode MS" pitchFamily="34" charset="-128"/>
                <a:ea typeface="Arial Unicode MS" pitchFamily="34" charset="-128"/>
                <a:cs typeface="Arial Unicode MS" pitchFamily="34" charset="-128"/>
              </a:rPr>
              <a:t>2</a:t>
            </a:r>
            <a:r>
              <a:rPr lang="fr-FR" sz="40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000" b="1" dirty="0" smtClean="0">
                <a:solidFill>
                  <a:srgbClr val="FF0000"/>
                </a:solidFill>
                <a:latin typeface="Arial Unicode MS" pitchFamily="34" charset="-128"/>
                <a:ea typeface="Arial Unicode MS" pitchFamily="34" charset="-128"/>
                <a:cs typeface="Arial Unicode MS" pitchFamily="34" charset="-128"/>
              </a:rPr>
              <a:t> jour</a:t>
            </a:r>
            <a:r>
              <a:rPr lang="fr-FR" sz="4000" dirty="0" smtClean="0">
                <a:latin typeface="Arial Unicode MS" pitchFamily="34" charset="-128"/>
                <a:ea typeface="Arial Unicode MS" pitchFamily="34" charset="-128"/>
                <a:cs typeface="Arial Unicode MS" pitchFamily="34" charset="-128"/>
              </a:rPr>
              <a:t> : Dieu sépara les eaux. Et il appela l’étendue CIEL</a:t>
            </a:r>
            <a:r>
              <a:rPr lang="fr-FR" sz="4000" dirty="0" smtClean="0">
                <a:latin typeface="Arial Unicode MS" pitchFamily="34" charset="-128"/>
                <a:ea typeface="Arial Unicode MS" pitchFamily="34" charset="-128"/>
                <a:cs typeface="Arial Unicode MS" pitchFamily="34" charset="-128"/>
              </a:rPr>
              <a:t>.</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000" b="1" dirty="0" smtClean="0">
                <a:solidFill>
                  <a:srgbClr val="FF0000"/>
                </a:solidFill>
                <a:latin typeface="Arial Unicode MS" pitchFamily="34" charset="-128"/>
                <a:ea typeface="Arial Unicode MS" pitchFamily="34" charset="-128"/>
                <a:cs typeface="Arial Unicode MS" pitchFamily="34" charset="-128"/>
              </a:rPr>
              <a:t>3</a:t>
            </a:r>
            <a:r>
              <a:rPr lang="fr-FR" sz="40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000" b="1" dirty="0" smtClean="0">
                <a:solidFill>
                  <a:srgbClr val="FF0000"/>
                </a:solidFill>
                <a:latin typeface="Arial Unicode MS" pitchFamily="34" charset="-128"/>
                <a:ea typeface="Arial Unicode MS" pitchFamily="34" charset="-128"/>
                <a:cs typeface="Arial Unicode MS" pitchFamily="34" charset="-128"/>
              </a:rPr>
              <a:t> jour</a:t>
            </a:r>
            <a:r>
              <a:rPr lang="fr-FR" sz="4000" dirty="0" smtClean="0">
                <a:solidFill>
                  <a:srgbClr val="FF0000"/>
                </a:solidFill>
                <a:latin typeface="Arial Unicode MS" pitchFamily="34" charset="-128"/>
                <a:ea typeface="Arial Unicode MS" pitchFamily="34" charset="-128"/>
                <a:cs typeface="Arial Unicode MS" pitchFamily="34" charset="-128"/>
              </a:rPr>
              <a:t> : </a:t>
            </a:r>
            <a:r>
              <a:rPr lang="fr-FR" sz="4000" dirty="0" smtClean="0">
                <a:latin typeface="Arial Unicode MS" pitchFamily="34" charset="-128"/>
                <a:ea typeface="Arial Unicode MS" pitchFamily="34" charset="-128"/>
                <a:cs typeface="Arial Unicode MS" pitchFamily="34" charset="-128"/>
              </a:rPr>
              <a:t>Que les eaux se rassemblent et que le sec apparaisse. Dieu appela le </a:t>
            </a:r>
            <a:r>
              <a:rPr lang="fr-FR" sz="4000" u="sng" dirty="0" smtClean="0">
                <a:latin typeface="Arial Unicode MS" pitchFamily="34" charset="-128"/>
                <a:ea typeface="Arial Unicode MS" pitchFamily="34" charset="-128"/>
                <a:cs typeface="Arial Unicode MS" pitchFamily="34" charset="-128"/>
              </a:rPr>
              <a:t>sec</a:t>
            </a:r>
            <a:r>
              <a:rPr lang="fr-FR" sz="4000" dirty="0" smtClean="0">
                <a:latin typeface="Arial Unicode MS" pitchFamily="34" charset="-128"/>
                <a:ea typeface="Arial Unicode MS" pitchFamily="34" charset="-128"/>
                <a:cs typeface="Arial Unicode MS" pitchFamily="34" charset="-128"/>
              </a:rPr>
              <a:t> </a:t>
            </a:r>
            <a:r>
              <a:rPr lang="fr-FR" sz="4000" dirty="0" smtClean="0">
                <a:solidFill>
                  <a:srgbClr val="FF0000"/>
                </a:solidFill>
                <a:latin typeface="Arial Unicode MS" pitchFamily="34" charset="-128"/>
                <a:ea typeface="Arial Unicode MS" pitchFamily="34" charset="-128"/>
                <a:cs typeface="Arial Unicode MS" pitchFamily="34" charset="-128"/>
              </a:rPr>
              <a:t>TERRE</a:t>
            </a:r>
            <a:r>
              <a:rPr lang="fr-FR" sz="4000" dirty="0" smtClean="0">
                <a:latin typeface="Arial Unicode MS" pitchFamily="34" charset="-128"/>
                <a:ea typeface="Arial Unicode MS" pitchFamily="34" charset="-128"/>
                <a:cs typeface="Arial Unicode MS" pitchFamily="34" charset="-128"/>
              </a:rPr>
              <a:t> et il appela les </a:t>
            </a:r>
            <a:r>
              <a:rPr lang="fr-FR" sz="4000" u="sng" dirty="0" smtClean="0">
                <a:latin typeface="Arial Unicode MS" pitchFamily="34" charset="-128"/>
                <a:ea typeface="Arial Unicode MS" pitchFamily="34" charset="-128"/>
                <a:cs typeface="Arial Unicode MS" pitchFamily="34" charset="-128"/>
              </a:rPr>
              <a:t>eaux</a:t>
            </a:r>
            <a:r>
              <a:rPr lang="fr-FR" sz="4000" dirty="0" smtClean="0">
                <a:latin typeface="Arial Unicode MS" pitchFamily="34" charset="-128"/>
                <a:ea typeface="Arial Unicode MS" pitchFamily="34" charset="-128"/>
                <a:cs typeface="Arial Unicode MS" pitchFamily="34" charset="-128"/>
              </a:rPr>
              <a:t> </a:t>
            </a:r>
            <a:r>
              <a:rPr lang="fr-FR" sz="4000" dirty="0" smtClean="0">
                <a:solidFill>
                  <a:srgbClr val="FF0000"/>
                </a:solidFill>
                <a:latin typeface="Arial Unicode MS" pitchFamily="34" charset="-128"/>
                <a:ea typeface="Arial Unicode MS" pitchFamily="34" charset="-128"/>
                <a:cs typeface="Arial Unicode MS" pitchFamily="34" charset="-128"/>
              </a:rPr>
              <a:t>MERS</a:t>
            </a:r>
            <a:r>
              <a:rPr lang="fr-FR" sz="4000" dirty="0" smtClean="0">
                <a:latin typeface="Arial Unicode MS" pitchFamily="34" charset="-128"/>
                <a:ea typeface="Arial Unicode MS" pitchFamily="34" charset="-128"/>
                <a:cs typeface="Arial Unicode MS" pitchFamily="34" charset="-128"/>
              </a:rPr>
              <a:t>.  </a:t>
            </a:r>
            <a:endParaRPr lang="fr-FR" sz="4000" dirty="0" smtClean="0">
              <a:latin typeface="Arial Unicode MS" pitchFamily="34" charset="-128"/>
              <a:ea typeface="Arial Unicode MS" pitchFamily="34" charset="-128"/>
              <a:cs typeface="Arial Unicode MS" pitchFamily="34" charset="-128"/>
            </a:endParaRPr>
          </a:p>
          <a:p>
            <a:pPr algn="just"/>
            <a:r>
              <a:rPr lang="fr-FR" sz="4000" dirty="0" smtClean="0">
                <a:latin typeface="Arial Unicode MS" pitchFamily="34" charset="-128"/>
                <a:ea typeface="Arial Unicode MS" pitchFamily="34" charset="-128"/>
                <a:cs typeface="Arial Unicode MS" pitchFamily="34" charset="-128"/>
              </a:rPr>
              <a:t>Puis </a:t>
            </a:r>
            <a:r>
              <a:rPr lang="fr-FR" sz="4000" dirty="0" smtClean="0">
                <a:latin typeface="Arial Unicode MS" pitchFamily="34" charset="-128"/>
                <a:ea typeface="Arial Unicode MS" pitchFamily="34" charset="-128"/>
                <a:cs typeface="Arial Unicode MS" pitchFamily="34" charset="-128"/>
              </a:rPr>
              <a:t>Dieu dit : « que la terre produise de </a:t>
            </a:r>
            <a:r>
              <a:rPr lang="fr-FR" sz="4000" dirty="0" smtClean="0">
                <a:solidFill>
                  <a:srgbClr val="FF0000"/>
                </a:solidFill>
                <a:latin typeface="Arial Unicode MS" pitchFamily="34" charset="-128"/>
                <a:ea typeface="Arial Unicode MS" pitchFamily="34" charset="-128"/>
                <a:cs typeface="Arial Unicode MS" pitchFamily="34" charset="-128"/>
              </a:rPr>
              <a:t>l’herbe</a:t>
            </a:r>
            <a:r>
              <a:rPr lang="fr-FR" sz="4000" dirty="0" smtClean="0">
                <a:latin typeface="Arial Unicode MS" pitchFamily="34" charset="-128"/>
                <a:ea typeface="Arial Unicode MS" pitchFamily="34" charset="-128"/>
                <a:cs typeface="Arial Unicode MS" pitchFamily="34" charset="-128"/>
              </a:rPr>
              <a:t>, de l’herbe portant de la </a:t>
            </a:r>
            <a:r>
              <a:rPr lang="fr-FR" sz="4000" dirty="0" smtClean="0">
                <a:solidFill>
                  <a:srgbClr val="FF0000"/>
                </a:solidFill>
                <a:latin typeface="Arial Unicode MS" pitchFamily="34" charset="-128"/>
                <a:ea typeface="Arial Unicode MS" pitchFamily="34" charset="-128"/>
                <a:cs typeface="Arial Unicode MS" pitchFamily="34" charset="-128"/>
              </a:rPr>
              <a:t>semence</a:t>
            </a:r>
            <a:r>
              <a:rPr lang="fr-FR" sz="4000" dirty="0" smtClean="0">
                <a:latin typeface="Arial Unicode MS" pitchFamily="34" charset="-128"/>
                <a:ea typeface="Arial Unicode MS" pitchFamily="34" charset="-128"/>
                <a:cs typeface="Arial Unicode MS" pitchFamily="34" charset="-128"/>
              </a:rPr>
              <a:t>, des </a:t>
            </a:r>
            <a:r>
              <a:rPr lang="fr-FR" sz="4000" dirty="0" smtClean="0">
                <a:solidFill>
                  <a:srgbClr val="FF0000"/>
                </a:solidFill>
                <a:latin typeface="Arial Unicode MS" pitchFamily="34" charset="-128"/>
                <a:ea typeface="Arial Unicode MS" pitchFamily="34" charset="-128"/>
                <a:cs typeface="Arial Unicode MS" pitchFamily="34" charset="-128"/>
              </a:rPr>
              <a:t>arbres fruitiers</a:t>
            </a:r>
            <a:r>
              <a:rPr lang="fr-FR" sz="4000" dirty="0" smtClean="0">
                <a:latin typeface="Arial Unicode MS" pitchFamily="34" charset="-128"/>
                <a:ea typeface="Arial Unicode MS" pitchFamily="34" charset="-128"/>
                <a:cs typeface="Arial Unicode MS" pitchFamily="34" charset="-128"/>
              </a:rPr>
              <a:t> donnant du fruit et ayant en eux leur semence sur la terre</a:t>
            </a:r>
            <a:r>
              <a:rPr lang="fr-FR" sz="4000" dirty="0" smtClean="0">
                <a:latin typeface="Arial Unicode MS" pitchFamily="34" charset="-128"/>
                <a:ea typeface="Arial Unicode MS" pitchFamily="34" charset="-128"/>
                <a:cs typeface="Arial Unicode MS" pitchFamily="34" charset="-128"/>
              </a:rPr>
              <a:t>.</a:t>
            </a:r>
            <a:endParaRPr lang="en-US" sz="40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800" b="1" dirty="0" smtClean="0">
                <a:solidFill>
                  <a:srgbClr val="FF0000"/>
                </a:solidFill>
                <a:latin typeface="Arial Unicode MS" pitchFamily="34" charset="-128"/>
                <a:ea typeface="Arial Unicode MS" pitchFamily="34" charset="-128"/>
                <a:cs typeface="Arial Unicode MS" pitchFamily="34" charset="-128"/>
              </a:rPr>
              <a:t>4</a:t>
            </a:r>
            <a:r>
              <a:rPr lang="fr-FR" sz="48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800" b="1" dirty="0" smtClean="0">
                <a:solidFill>
                  <a:srgbClr val="FF0000"/>
                </a:solidFill>
                <a:latin typeface="Arial Unicode MS" pitchFamily="34" charset="-128"/>
                <a:ea typeface="Arial Unicode MS" pitchFamily="34" charset="-128"/>
                <a:cs typeface="Arial Unicode MS" pitchFamily="34" charset="-128"/>
              </a:rPr>
              <a:t> jour</a:t>
            </a:r>
            <a:r>
              <a:rPr lang="fr-FR" sz="4800" dirty="0" smtClean="0">
                <a:latin typeface="Arial Unicode MS" pitchFamily="34" charset="-128"/>
                <a:ea typeface="Arial Unicode MS" pitchFamily="34" charset="-128"/>
                <a:cs typeface="Arial Unicode MS" pitchFamily="34" charset="-128"/>
              </a:rPr>
              <a:t> : Pour séparer le jour et la nuit, Dieu créa des luminaires. Il les appela la </a:t>
            </a:r>
            <a:r>
              <a:rPr lang="fr-FR" sz="4800" u="sng" dirty="0" smtClean="0">
                <a:latin typeface="Arial Unicode MS" pitchFamily="34" charset="-128"/>
                <a:ea typeface="Arial Unicode MS" pitchFamily="34" charset="-128"/>
                <a:cs typeface="Arial Unicode MS" pitchFamily="34" charset="-128"/>
              </a:rPr>
              <a:t>LUNE</a:t>
            </a:r>
            <a:r>
              <a:rPr lang="fr-FR" sz="4800" dirty="0" smtClean="0">
                <a:latin typeface="Arial Unicode MS" pitchFamily="34" charset="-128"/>
                <a:ea typeface="Arial Unicode MS" pitchFamily="34" charset="-128"/>
                <a:cs typeface="Arial Unicode MS" pitchFamily="34" charset="-128"/>
              </a:rPr>
              <a:t> et le </a:t>
            </a:r>
            <a:r>
              <a:rPr lang="fr-FR" sz="4800" u="sng" dirty="0" smtClean="0">
                <a:latin typeface="Arial Unicode MS" pitchFamily="34" charset="-128"/>
                <a:ea typeface="Arial Unicode MS" pitchFamily="34" charset="-128"/>
                <a:cs typeface="Arial Unicode MS" pitchFamily="34" charset="-128"/>
              </a:rPr>
              <a:t>SOLEIL</a:t>
            </a:r>
            <a:r>
              <a:rPr lang="fr-FR" sz="4800" dirty="0" smtClean="0">
                <a:latin typeface="Arial Unicode MS" pitchFamily="34" charset="-128"/>
                <a:ea typeface="Arial Unicode MS" pitchFamily="34" charset="-128"/>
                <a:cs typeface="Arial Unicode MS" pitchFamily="34" charset="-128"/>
              </a:rPr>
              <a:t>, il fit aussi des </a:t>
            </a:r>
            <a:r>
              <a:rPr lang="fr-FR" sz="4800" u="sng" dirty="0" smtClean="0">
                <a:latin typeface="Arial Unicode MS" pitchFamily="34" charset="-128"/>
                <a:ea typeface="Arial Unicode MS" pitchFamily="34" charset="-128"/>
                <a:cs typeface="Arial Unicode MS" pitchFamily="34" charset="-128"/>
              </a:rPr>
              <a:t>ETOILES</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a:p>
            <a:pPr algn="just"/>
            <a:r>
              <a:rPr lang="fr-FR" sz="4800" b="1" dirty="0" smtClean="0">
                <a:solidFill>
                  <a:srgbClr val="FF0000"/>
                </a:solidFill>
                <a:latin typeface="Arial Unicode MS" pitchFamily="34" charset="-128"/>
                <a:ea typeface="Arial Unicode MS" pitchFamily="34" charset="-128"/>
                <a:cs typeface="Arial Unicode MS" pitchFamily="34" charset="-128"/>
              </a:rPr>
              <a:t>5</a:t>
            </a:r>
            <a:r>
              <a:rPr lang="fr-FR" sz="48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800" b="1" dirty="0" smtClean="0">
                <a:solidFill>
                  <a:srgbClr val="FF0000"/>
                </a:solidFill>
                <a:latin typeface="Arial Unicode MS" pitchFamily="34" charset="-128"/>
                <a:ea typeface="Arial Unicode MS" pitchFamily="34" charset="-128"/>
                <a:cs typeface="Arial Unicode MS" pitchFamily="34" charset="-128"/>
              </a:rPr>
              <a:t> jour</a:t>
            </a:r>
            <a:r>
              <a:rPr lang="fr-FR" sz="4800" dirty="0" smtClean="0">
                <a:latin typeface="Arial Unicode MS" pitchFamily="34" charset="-128"/>
                <a:ea typeface="Arial Unicode MS" pitchFamily="34" charset="-128"/>
                <a:cs typeface="Arial Unicode MS" pitchFamily="34" charset="-128"/>
              </a:rPr>
              <a:t> : Dieu créa les </a:t>
            </a:r>
            <a:r>
              <a:rPr lang="fr-FR" sz="4800" u="sng" dirty="0" smtClean="0">
                <a:latin typeface="Arial Unicode MS" pitchFamily="34" charset="-128"/>
                <a:ea typeface="Arial Unicode MS" pitchFamily="34" charset="-128"/>
                <a:cs typeface="Arial Unicode MS" pitchFamily="34" charset="-128"/>
              </a:rPr>
              <a:t>OISEAUX</a:t>
            </a:r>
            <a:r>
              <a:rPr lang="fr-FR" sz="4800" dirty="0" smtClean="0">
                <a:latin typeface="Arial Unicode MS" pitchFamily="34" charset="-128"/>
                <a:ea typeface="Arial Unicode MS" pitchFamily="34" charset="-128"/>
                <a:cs typeface="Arial Unicode MS" pitchFamily="34" charset="-128"/>
              </a:rPr>
              <a:t> du ciel, les </a:t>
            </a:r>
            <a:r>
              <a:rPr lang="fr-FR" sz="4800" u="sng" dirty="0" smtClean="0">
                <a:latin typeface="Arial Unicode MS" pitchFamily="34" charset="-128"/>
                <a:ea typeface="Arial Unicode MS" pitchFamily="34" charset="-128"/>
                <a:cs typeface="Arial Unicode MS" pitchFamily="34" charset="-128"/>
              </a:rPr>
              <a:t>POISSONS</a:t>
            </a:r>
            <a:r>
              <a:rPr lang="fr-FR" sz="4800" dirty="0" smtClean="0">
                <a:latin typeface="Arial Unicode MS" pitchFamily="34" charset="-128"/>
                <a:ea typeface="Arial Unicode MS" pitchFamily="34" charset="-128"/>
                <a:cs typeface="Arial Unicode MS" pitchFamily="34" charset="-128"/>
              </a:rPr>
              <a:t> dans la mer</a:t>
            </a:r>
            <a:r>
              <a:rPr lang="fr-FR" sz="4800" dirty="0" smtClean="0">
                <a:latin typeface="Arial Unicode MS" pitchFamily="34" charset="-128"/>
                <a:ea typeface="Arial Unicode MS" pitchFamily="34" charset="-128"/>
                <a:cs typeface="Arial Unicode MS" pitchFamily="34" charset="-128"/>
              </a:rPr>
              <a:t>.</a:t>
            </a:r>
            <a:endParaRPr lang="en-US" sz="48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a:bodyPr>
          <a:lstStyle/>
          <a:p>
            <a:pPr algn="just"/>
            <a:r>
              <a:rPr lang="fr-FR" sz="4800" b="1" dirty="0" smtClean="0">
                <a:solidFill>
                  <a:srgbClr val="FF0000"/>
                </a:solidFill>
                <a:latin typeface="Arial Unicode MS" pitchFamily="34" charset="-128"/>
                <a:ea typeface="Arial Unicode MS" pitchFamily="34" charset="-128"/>
                <a:cs typeface="Arial Unicode MS" pitchFamily="34" charset="-128"/>
              </a:rPr>
              <a:t>6</a:t>
            </a:r>
            <a:r>
              <a:rPr lang="fr-FR" sz="4800" b="1" baseline="30000" dirty="0" smtClean="0">
                <a:solidFill>
                  <a:srgbClr val="FF0000"/>
                </a:solidFill>
                <a:latin typeface="Arial Unicode MS" pitchFamily="34" charset="-128"/>
                <a:ea typeface="Arial Unicode MS" pitchFamily="34" charset="-128"/>
                <a:cs typeface="Arial Unicode MS" pitchFamily="34" charset="-128"/>
              </a:rPr>
              <a:t>ème</a:t>
            </a:r>
            <a:r>
              <a:rPr lang="fr-FR" sz="4800" b="1" baseline="30000" dirty="0" smtClean="0">
                <a:solidFill>
                  <a:srgbClr val="FF0000"/>
                </a:solidFill>
                <a:latin typeface="Arial Unicode MS" pitchFamily="34" charset="-128"/>
                <a:ea typeface="Arial Unicode MS" pitchFamily="34" charset="-128"/>
                <a:cs typeface="Arial Unicode MS" pitchFamily="34" charset="-128"/>
              </a:rPr>
              <a:t> </a:t>
            </a:r>
            <a:r>
              <a:rPr lang="fr-FR" sz="4800" b="1" dirty="0" smtClean="0">
                <a:solidFill>
                  <a:srgbClr val="FF0000"/>
                </a:solidFill>
                <a:latin typeface="Arial Unicode MS" pitchFamily="34" charset="-128"/>
                <a:ea typeface="Arial Unicode MS" pitchFamily="34" charset="-128"/>
                <a:cs typeface="Arial Unicode MS" pitchFamily="34" charset="-128"/>
              </a:rPr>
              <a:t>jour</a:t>
            </a:r>
            <a:r>
              <a:rPr lang="fr-FR" sz="4800" dirty="0" smtClean="0">
                <a:latin typeface="Arial Unicode MS" pitchFamily="34" charset="-128"/>
                <a:ea typeface="Arial Unicode MS" pitchFamily="34" charset="-128"/>
                <a:cs typeface="Arial Unicode MS" pitchFamily="34" charset="-128"/>
              </a:rPr>
              <a:t> : Dieu créa tous les animaux de la terre. Puis il dit « faisons L’HOMME à notre image » et qu’il domine sur tous les poissons de la mer, les animaux de la terre. Il créa l’homme et la FEMME.</a:t>
            </a:r>
            <a:endParaRPr lang="en-US" sz="48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alpha val="30000"/>
            </a:srgbClr>
          </a:solidFill>
        </p:spPr>
        <p:txBody>
          <a:bodyPr>
            <a:noAutofit/>
          </a:bodyPr>
          <a:lstStyle/>
          <a:p>
            <a:pPr algn="ctr"/>
            <a:r>
              <a:rPr lang="fr-FR" sz="3600" b="1" dirty="0" smtClean="0">
                <a:solidFill>
                  <a:srgbClr val="FF0000"/>
                </a:solidFill>
              </a:rPr>
              <a:t>LES JOURS DE LA CREATION</a:t>
            </a:r>
            <a:endParaRPr lang="en-US" sz="3600" b="1" dirty="0" smtClean="0">
              <a:solidFill>
                <a:srgbClr val="FF0000"/>
              </a:solidFill>
            </a:endParaRPr>
          </a:p>
          <a:p>
            <a:pPr algn="just">
              <a:buNone/>
            </a:pPr>
            <a:r>
              <a:rPr lang="fr-FR" sz="3600" dirty="0" smtClean="0"/>
              <a:t>Ge 1:3 ¶ Dieu dit: Que la lumière soit! Et la lumière fut.</a:t>
            </a:r>
            <a:endParaRPr lang="en-US" sz="3600" dirty="0" smtClean="0"/>
          </a:p>
          <a:p>
            <a:pPr algn="just">
              <a:buNone/>
            </a:pPr>
            <a:r>
              <a:rPr lang="fr-FR" sz="3600" dirty="0" smtClean="0"/>
              <a:t> 4 Dieu vit que la lumière était bonne; et Dieu sépara la lumière d'avec les ténèbres.</a:t>
            </a:r>
            <a:endParaRPr lang="en-US" sz="3600" dirty="0" smtClean="0"/>
          </a:p>
          <a:p>
            <a:pPr algn="just">
              <a:buNone/>
            </a:pPr>
            <a:r>
              <a:rPr lang="fr-FR" sz="3600" dirty="0" smtClean="0"/>
              <a:t> 5 Dieu appela la lumière jour, et il appela les ténèbres nuit. Ainsi, il y eut un soir, et il y eut un matin: ce fut le premier jour.</a:t>
            </a:r>
            <a:endParaRPr lang="en-US" sz="3600" dirty="0" smtClean="0"/>
          </a:p>
          <a:p>
            <a:pPr lvl="0" algn="just"/>
            <a:r>
              <a:rPr lang="fr-FR" sz="3600" b="1" dirty="0" smtClean="0">
                <a:solidFill>
                  <a:srgbClr val="FF0000"/>
                </a:solidFill>
              </a:rPr>
              <a:t>Le premier chapitre de la Genèse est très difficile à interpréter. </a:t>
            </a:r>
            <a:endParaRPr lang="en-US" sz="3600" b="1"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2D050">
              <a:alpha val="30000"/>
            </a:srgbClr>
          </a:solidFill>
        </p:spPr>
        <p:txBody>
          <a:bodyPr>
            <a:noAutofit/>
          </a:bodyPr>
          <a:lstStyle/>
          <a:p>
            <a:pPr algn="just">
              <a:buNone/>
            </a:pPr>
            <a:r>
              <a:rPr lang="fr-FR" b="1" dirty="0" smtClean="0">
                <a:solidFill>
                  <a:srgbClr val="FF0000"/>
                </a:solidFill>
              </a:rPr>
              <a:t>Le passage suivant est tiré du livre de Ralph </a:t>
            </a:r>
            <a:r>
              <a:rPr lang="fr-FR" b="1" dirty="0" err="1" smtClean="0">
                <a:solidFill>
                  <a:srgbClr val="FF0000"/>
                </a:solidFill>
              </a:rPr>
              <a:t>Shallis</a:t>
            </a:r>
            <a:r>
              <a:rPr lang="fr-FR" b="1" dirty="0" smtClean="0">
                <a:solidFill>
                  <a:srgbClr val="FF0000"/>
                </a:solidFill>
              </a:rPr>
              <a:t>:</a:t>
            </a:r>
            <a:endParaRPr lang="en-US" dirty="0" smtClean="0">
              <a:solidFill>
                <a:srgbClr val="FF0000"/>
              </a:solidFill>
            </a:endParaRPr>
          </a:p>
          <a:p>
            <a:pPr algn="just"/>
            <a:r>
              <a:rPr lang="fr-FR" sz="3600" b="1" dirty="0" smtClean="0"/>
              <a:t>En abordant la question tellement contestée de la signification des six jours de la Genèse, gardons au moins l’esprit ouvert et cherchons auprès du Créateur lui-même une explication du langage qu’il emploie. </a:t>
            </a:r>
            <a:endParaRPr lang="fr-FR" sz="3600" b="1" dirty="0" smtClean="0"/>
          </a:p>
          <a:p>
            <a:pPr algn="just"/>
            <a:r>
              <a:rPr lang="fr-FR" sz="3600" b="1" dirty="0" smtClean="0"/>
              <a:t>Car </a:t>
            </a:r>
            <a:r>
              <a:rPr lang="fr-FR" sz="3600" b="1" dirty="0" smtClean="0"/>
              <a:t>lui-même dit : </a:t>
            </a:r>
            <a:r>
              <a:rPr lang="fr-FR" sz="3600" b="1" dirty="0" smtClean="0">
                <a:solidFill>
                  <a:srgbClr val="FF0000"/>
                </a:solidFill>
              </a:rPr>
              <a:t>«Mes pensées ne sont pas vos pensées… Autant les cieux sont élevés au-dessus de la terre, autant mes voies sont élevées au-dessus de vos voies et mes pensées au-dessus de vos pensées…» (</a:t>
            </a:r>
            <a:r>
              <a:rPr lang="fr-FR" sz="3600" b="1" dirty="0" err="1" smtClean="0">
                <a:solidFill>
                  <a:srgbClr val="FF0000"/>
                </a:solidFill>
              </a:rPr>
              <a:t>Ésaïe</a:t>
            </a:r>
            <a:r>
              <a:rPr lang="fr-FR" sz="3600" b="1" dirty="0" smtClean="0">
                <a:solidFill>
                  <a:srgbClr val="FF0000"/>
                </a:solidFill>
              </a:rPr>
              <a:t> 55 :.9)</a:t>
            </a:r>
            <a:endParaRPr lang="en-US" sz="3600" b="1"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92D050">
              <a:alpha val="30000"/>
            </a:srgbClr>
          </a:solidFill>
        </p:spPr>
        <p:txBody>
          <a:bodyPr>
            <a:normAutofit/>
          </a:bodyPr>
          <a:lstStyle/>
          <a:p>
            <a:pPr algn="just"/>
            <a:r>
              <a:rPr lang="fr-FR" b="1" dirty="0" smtClean="0">
                <a:solidFill>
                  <a:srgbClr val="FF0000"/>
                </a:solidFill>
                <a:latin typeface="Arial Unicode MS" pitchFamily="34" charset="-128"/>
                <a:ea typeface="Arial Unicode MS" pitchFamily="34" charset="-128"/>
                <a:cs typeface="Arial Unicode MS" pitchFamily="34" charset="-128"/>
              </a:rPr>
              <a:t>(Suite)</a:t>
            </a:r>
          </a:p>
          <a:p>
            <a:pPr algn="just"/>
            <a:r>
              <a:rPr lang="fr-FR" b="1" dirty="0" smtClean="0">
                <a:latin typeface="Arial Unicode MS" pitchFamily="34" charset="-128"/>
                <a:ea typeface="Arial Unicode MS" pitchFamily="34" charset="-128"/>
                <a:cs typeface="Arial Unicode MS" pitchFamily="34" charset="-128"/>
              </a:rPr>
              <a:t>Nous </a:t>
            </a:r>
            <a:r>
              <a:rPr lang="fr-FR" b="1" dirty="0" smtClean="0">
                <a:latin typeface="Arial Unicode MS" pitchFamily="34" charset="-128"/>
                <a:ea typeface="Arial Unicode MS" pitchFamily="34" charset="-128"/>
                <a:cs typeface="Arial Unicode MS" pitchFamily="34" charset="-128"/>
              </a:rPr>
              <a:t>voyons donc que nous ne sommes pas nécessairement tenus de voir les «</a:t>
            </a:r>
            <a:r>
              <a:rPr lang="fr-FR" b="1" dirty="0" smtClean="0">
                <a:solidFill>
                  <a:srgbClr val="FF0000"/>
                </a:solidFill>
                <a:latin typeface="Arial Unicode MS" pitchFamily="34" charset="-128"/>
                <a:ea typeface="Arial Unicode MS" pitchFamily="34" charset="-128"/>
                <a:cs typeface="Arial Unicode MS" pitchFamily="34" charset="-128"/>
              </a:rPr>
              <a:t>jours de la création comme des jours ordinaires</a:t>
            </a:r>
            <a:r>
              <a:rPr lang="fr-FR" b="1" dirty="0" smtClean="0">
                <a:latin typeface="Arial Unicode MS" pitchFamily="34" charset="-128"/>
                <a:ea typeface="Arial Unicode MS" pitchFamily="34" charset="-128"/>
                <a:cs typeface="Arial Unicode MS" pitchFamily="34" charset="-128"/>
              </a:rPr>
              <a:t>. Le terme est suffisamment étendu pour admettre plus d’une interprétation et nous ne pouvons pas en vouloir [omettre] ceux qui insistent sur l’interprétation des six jours de la Genèse comme étant de très longues périodes préhistoriques. </a:t>
            </a:r>
            <a:endParaRPr lang="fr-FR" b="1" dirty="0" smtClean="0">
              <a:latin typeface="Arial Unicode MS" pitchFamily="34" charset="-128"/>
              <a:ea typeface="Arial Unicode MS" pitchFamily="34" charset="-128"/>
              <a:cs typeface="Arial Unicode MS" pitchFamily="34" charset="-128"/>
            </a:endParaRPr>
          </a:p>
          <a:p>
            <a:pPr algn="just"/>
            <a:r>
              <a:rPr lang="fr-FR" b="1" dirty="0" smtClean="0">
                <a:latin typeface="Arial Unicode MS" pitchFamily="34" charset="-128"/>
                <a:ea typeface="Arial Unicode MS" pitchFamily="34" charset="-128"/>
                <a:cs typeface="Arial Unicode MS" pitchFamily="34" charset="-128"/>
              </a:rPr>
              <a:t>«</a:t>
            </a:r>
            <a:r>
              <a:rPr lang="fr-FR" b="1" dirty="0" smtClean="0">
                <a:solidFill>
                  <a:srgbClr val="FF0000"/>
                </a:solidFill>
                <a:latin typeface="Arial Unicode MS" pitchFamily="34" charset="-128"/>
                <a:ea typeface="Arial Unicode MS" pitchFamily="34" charset="-128"/>
                <a:cs typeface="Arial Unicode MS" pitchFamily="34" charset="-128"/>
              </a:rPr>
              <a:t>Car mille ans sont, à tes yeux, Comme le jour d’hier, quand il n’est plus, Et comme une veille de la nuit..» (Psaumes 90:4 )</a:t>
            </a:r>
            <a:endParaRPr lang="en-US"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30000"/>
            </a:schemeClr>
          </a:solidFill>
        </p:spPr>
        <p:txBody>
          <a:bodyPr>
            <a:normAutofit/>
          </a:bodyPr>
          <a:lstStyle/>
          <a:p>
            <a:pPr algn="just"/>
            <a:r>
              <a:rPr lang="en-US" u="sng" dirty="0" smtClean="0">
                <a:hlinkClick r:id="rId2"/>
              </a:rPr>
              <a:t>https://www.delabible.com/portail/?page_id=9</a:t>
            </a:r>
            <a:endParaRPr lang="en-US" dirty="0" smtClean="0"/>
          </a:p>
          <a:p>
            <a:pPr algn="just"/>
            <a:r>
              <a:rPr lang="fr-FR" sz="4800" dirty="0" smtClean="0"/>
              <a:t>En </a:t>
            </a:r>
            <a:r>
              <a:rPr lang="fr-FR" sz="4800" dirty="0" smtClean="0"/>
              <a:t>fait, le mot «jour »dans la Bible a plusieurs sens. Le plus souvent, il signifie un jour «ordinaire »qui peut toutefois être soit de 12 heures, soit de 24 heures. Il peut cependant se référer </a:t>
            </a:r>
            <a:r>
              <a:rPr lang="en-US" sz="4800" dirty="0" smtClean="0"/>
              <a:t>à</a:t>
            </a:r>
            <a:r>
              <a:rPr lang="fr-FR" sz="4800" dirty="0" smtClean="0"/>
              <a:t> </a:t>
            </a:r>
            <a:r>
              <a:rPr lang="fr-FR" sz="4800" dirty="0" smtClean="0"/>
              <a:t>une longue période d’une durée indéterminée et même infinie</a:t>
            </a:r>
            <a:r>
              <a:rPr lang="fr-FR" dirty="0" smtClean="0"/>
              <a:t>. </a:t>
            </a:r>
            <a:endParaRPr lang="fr-FR"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alpha val="30000"/>
            </a:schemeClr>
          </a:solidFill>
        </p:spPr>
        <p:txBody>
          <a:bodyPr>
            <a:normAutofit/>
          </a:bodyPr>
          <a:lstStyle/>
          <a:p>
            <a:pPr algn="just"/>
            <a:r>
              <a:rPr lang="fr-FR" dirty="0" smtClean="0"/>
              <a:t>(suite)</a:t>
            </a:r>
          </a:p>
          <a:p>
            <a:pPr algn="just"/>
            <a:r>
              <a:rPr lang="fr-FR" sz="3600" dirty="0" smtClean="0">
                <a:latin typeface="Arial Unicode MS" pitchFamily="34" charset="-128"/>
                <a:ea typeface="Arial Unicode MS" pitchFamily="34" charset="-128"/>
                <a:cs typeface="Arial Unicode MS" pitchFamily="34" charset="-128"/>
              </a:rPr>
              <a:t>Dans </a:t>
            </a:r>
            <a:r>
              <a:rPr lang="fr-FR" sz="3600" dirty="0" smtClean="0">
                <a:latin typeface="Arial Unicode MS" pitchFamily="34" charset="-128"/>
                <a:ea typeface="Arial Unicode MS" pitchFamily="34" charset="-128"/>
                <a:cs typeface="Arial Unicode MS" pitchFamily="34" charset="-128"/>
              </a:rPr>
              <a:t>ce même livre de la Genèse, ch. 2 v.4, le texte original hébreu parle du «jour» de la création, où Dieu fit les cieux et la terre. Ce «jour» n’est plus un jour ordinaire, puisqu’il couvre la totalité des 6 jours en question et même peut-être toute l’époque de la création, y compris celle de la création originelle des cieux</a:t>
            </a:r>
            <a:r>
              <a:rPr lang="fr-FR" dirty="0" smtClean="0"/>
              <a:t>. </a:t>
            </a:r>
            <a:r>
              <a:rPr lang="en-US" u="sng" dirty="0" smtClean="0">
                <a:hlinkClick r:id="rId2"/>
              </a:rPr>
              <a:t>https://www.delabible.com/portail/?page_id=9</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alpha val="30000"/>
            </a:schemeClr>
          </a:solidFill>
        </p:spPr>
        <p:txBody>
          <a:bodyPr>
            <a:normAutofit fontScale="92500"/>
          </a:bodyPr>
          <a:lstStyle/>
          <a:p>
            <a:pPr lvl="0" algn="just"/>
            <a:r>
              <a:rPr lang="fr-FR" sz="3600" b="1" dirty="0" smtClean="0">
                <a:latin typeface="Arial Unicode MS" pitchFamily="34" charset="-128"/>
                <a:ea typeface="Arial Unicode MS" pitchFamily="34" charset="-128"/>
                <a:cs typeface="Arial Unicode MS" pitchFamily="34" charset="-128"/>
              </a:rPr>
              <a:t>Dieu est responsable pour la création du monde.</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rgbClr val="7030A0"/>
                </a:solidFill>
                <a:latin typeface="Arial Unicode MS" pitchFamily="34" charset="-128"/>
                <a:ea typeface="Arial Unicode MS" pitchFamily="34" charset="-128"/>
                <a:cs typeface="Arial Unicode MS" pitchFamily="34" charset="-128"/>
              </a:rPr>
              <a:t>Dieu n’a pas inventé la lumière </a:t>
            </a:r>
            <a:r>
              <a:rPr lang="fr-FR" sz="3600" b="1" dirty="0" smtClean="0">
                <a:solidFill>
                  <a:srgbClr val="7030A0"/>
                </a:solidFill>
                <a:latin typeface="Arial Unicode MS" pitchFamily="34" charset="-128"/>
                <a:ea typeface="Arial Unicode MS" pitchFamily="34" charset="-128"/>
                <a:cs typeface="Arial Unicode MS" pitchFamily="34" charset="-128"/>
              </a:rPr>
              <a:t>au premier jour </a:t>
            </a:r>
            <a:r>
              <a:rPr lang="fr-FR" sz="3600" b="1" dirty="0" smtClean="0">
                <a:solidFill>
                  <a:srgbClr val="7030A0"/>
                </a:solidFill>
                <a:latin typeface="Arial Unicode MS" pitchFamily="34" charset="-128"/>
                <a:ea typeface="Arial Unicode MS" pitchFamily="34" charset="-128"/>
                <a:cs typeface="Arial Unicode MS" pitchFamily="34" charset="-128"/>
              </a:rPr>
              <a:t>mais il </a:t>
            </a:r>
            <a:r>
              <a:rPr lang="fr-FR" sz="3600" b="1" dirty="0" smtClean="0">
                <a:solidFill>
                  <a:srgbClr val="7030A0"/>
                </a:solidFill>
                <a:latin typeface="Arial Unicode MS" pitchFamily="34" charset="-128"/>
                <a:ea typeface="Arial Unicode MS" pitchFamily="34" charset="-128"/>
                <a:cs typeface="Arial Unicode MS" pitchFamily="34" charset="-128"/>
              </a:rPr>
              <a:t>la commande de s’apparaitre.</a:t>
            </a:r>
            <a:endParaRPr lang="en-US" sz="36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3600" b="1" dirty="0" smtClean="0">
                <a:latin typeface="Arial Unicode MS" pitchFamily="34" charset="-128"/>
                <a:ea typeface="Arial Unicode MS" pitchFamily="34" charset="-128"/>
                <a:cs typeface="Arial Unicode MS" pitchFamily="34" charset="-128"/>
              </a:rPr>
              <a:t>La lumière ici ne représente pas le soleil.</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rgbClr val="7030A0"/>
                </a:solidFill>
                <a:latin typeface="Arial Unicode MS" pitchFamily="34" charset="-128"/>
                <a:ea typeface="Arial Unicode MS" pitchFamily="34" charset="-128"/>
                <a:cs typeface="Arial Unicode MS" pitchFamily="34" charset="-128"/>
              </a:rPr>
              <a:t>Le soleil apparait au quatrième jour de la création.  </a:t>
            </a:r>
            <a:endParaRPr lang="en-US" sz="36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3600" b="1" dirty="0" smtClean="0">
                <a:latin typeface="Arial Unicode MS" pitchFamily="34" charset="-128"/>
                <a:ea typeface="Arial Unicode MS" pitchFamily="34" charset="-128"/>
                <a:cs typeface="Arial Unicode MS" pitchFamily="34" charset="-128"/>
              </a:rPr>
              <a:t>Cette lumière vient de Dieu.</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rgbClr val="7030A0"/>
                </a:solidFill>
                <a:latin typeface="Arial Unicode MS" pitchFamily="34" charset="-128"/>
                <a:ea typeface="Arial Unicode MS" pitchFamily="34" charset="-128"/>
                <a:cs typeface="Arial Unicode MS" pitchFamily="34" charset="-128"/>
              </a:rPr>
              <a:t>Dieu sépare la lumière d’avec les ténèbres.</a:t>
            </a:r>
            <a:endParaRPr lang="en-US" sz="3600" b="1" dirty="0" smtClean="0">
              <a:solidFill>
                <a:srgbClr val="7030A0"/>
              </a:solidFill>
              <a:latin typeface="Arial Unicode MS" pitchFamily="34" charset="-128"/>
              <a:ea typeface="Arial Unicode MS" pitchFamily="34" charset="-128"/>
              <a:cs typeface="Arial Unicode MS" pitchFamily="34" charset="-128"/>
            </a:endParaRPr>
          </a:p>
          <a:p>
            <a:pPr lvl="0" algn="just"/>
            <a:r>
              <a:rPr lang="fr-FR" sz="3600" b="1" dirty="0" smtClean="0">
                <a:latin typeface="Arial Unicode MS" pitchFamily="34" charset="-128"/>
                <a:ea typeface="Arial Unicode MS" pitchFamily="34" charset="-128"/>
                <a:cs typeface="Arial Unicode MS" pitchFamily="34" charset="-128"/>
              </a:rPr>
              <a:t>Le soleil n’est pas seul responsable pour éclairer la terre pendant le jour.</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smtClean="0">
                <a:solidFill>
                  <a:srgbClr val="7030A0"/>
                </a:solidFill>
                <a:latin typeface="Arial Unicode MS" pitchFamily="34" charset="-128"/>
                <a:ea typeface="Arial Unicode MS" pitchFamily="34" charset="-128"/>
                <a:cs typeface="Arial Unicode MS" pitchFamily="34" charset="-128"/>
              </a:rPr>
              <a:t>La théorie de deux soleils existe aussi.</a:t>
            </a:r>
            <a:endParaRPr lang="en-US" sz="3600" b="1" dirty="0" smtClean="0">
              <a:solidFill>
                <a:srgbClr val="7030A0"/>
              </a:solidFill>
              <a:latin typeface="Arial Unicode MS" pitchFamily="34" charset="-128"/>
              <a:ea typeface="Arial Unicode MS" pitchFamily="34" charset="-128"/>
              <a:cs typeface="Arial Unicode MS" pitchFamily="34" charset="-128"/>
            </a:endParaRPr>
          </a:p>
          <a:p>
            <a:pPr algn="just"/>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a:bodyPr>
          <a:lstStyle/>
          <a:p>
            <a:pPr lvl="0" algn="ctr">
              <a:buNone/>
            </a:pPr>
            <a:r>
              <a:rPr lang="en-US" sz="3600" b="1" dirty="0" smtClean="0">
                <a:latin typeface="Arial Unicode MS" pitchFamily="34" charset="-128"/>
                <a:ea typeface="Arial Unicode MS" pitchFamily="34" charset="-128"/>
                <a:cs typeface="Arial Unicode MS" pitchFamily="34" charset="-128"/>
              </a:rPr>
              <a:t>UNDERSTANDING THE BIBLE</a:t>
            </a:r>
          </a:p>
          <a:p>
            <a:pPr lvl="0" algn="just"/>
            <a:r>
              <a:rPr lang="en-US" sz="3600" b="1" dirty="0" smtClean="0">
                <a:solidFill>
                  <a:srgbClr val="0070C0"/>
                </a:solidFill>
                <a:latin typeface="Arial Unicode MS" pitchFamily="34" charset="-128"/>
                <a:ea typeface="Arial Unicode MS" pitchFamily="34" charset="-128"/>
                <a:cs typeface="Arial Unicode MS" pitchFamily="34" charset="-128"/>
              </a:rPr>
              <a:t>The </a:t>
            </a:r>
            <a:r>
              <a:rPr lang="en-US" sz="3600" b="1" dirty="0" smtClean="0">
                <a:solidFill>
                  <a:srgbClr val="0070C0"/>
                </a:solidFill>
                <a:latin typeface="Arial Unicode MS" pitchFamily="34" charset="-128"/>
                <a:ea typeface="Arial Unicode MS" pitchFamily="34" charset="-128"/>
                <a:cs typeface="Arial Unicode MS" pitchFamily="34" charset="-128"/>
              </a:rPr>
              <a:t>bible was written to answer the questions of the first recipients.</a:t>
            </a:r>
          </a:p>
          <a:p>
            <a:pPr lvl="0" algn="just"/>
            <a:r>
              <a:rPr lang="en-US" sz="3600" b="1" dirty="0" smtClean="0">
                <a:latin typeface="Arial Unicode MS" pitchFamily="34" charset="-128"/>
                <a:ea typeface="Arial Unicode MS" pitchFamily="34" charset="-128"/>
                <a:cs typeface="Arial Unicode MS" pitchFamily="34" charset="-128"/>
              </a:rPr>
              <a:t>All other recipients have to make the gymnastic to understand the bible through the scope of the first recipients.</a:t>
            </a:r>
          </a:p>
          <a:p>
            <a:pPr lvl="0" algn="just"/>
            <a:r>
              <a:rPr lang="en-US" sz="3600" b="1" dirty="0" smtClean="0">
                <a:solidFill>
                  <a:srgbClr val="0070C0"/>
                </a:solidFill>
                <a:latin typeface="Arial Unicode MS" pitchFamily="34" charset="-128"/>
                <a:ea typeface="Arial Unicode MS" pitchFamily="34" charset="-128"/>
                <a:cs typeface="Arial Unicode MS" pitchFamily="34" charset="-128"/>
              </a:rPr>
              <a:t>Modern science has changed the way we process reality.</a:t>
            </a:r>
          </a:p>
          <a:p>
            <a:pPr lvl="0" algn="just"/>
            <a:r>
              <a:rPr lang="en-US" sz="3600" b="1" dirty="0" smtClean="0">
                <a:latin typeface="Arial Unicode MS" pitchFamily="34" charset="-128"/>
                <a:ea typeface="Arial Unicode MS" pitchFamily="34" charset="-128"/>
                <a:cs typeface="Arial Unicode MS" pitchFamily="34" charset="-128"/>
              </a:rPr>
              <a:t>We are mostly concerned with the </a:t>
            </a:r>
            <a:r>
              <a:rPr lang="en-US" sz="3600" b="1" dirty="0" smtClean="0">
                <a:solidFill>
                  <a:srgbClr val="0070C0"/>
                </a:solidFill>
                <a:latin typeface="Arial Unicode MS" pitchFamily="34" charset="-128"/>
                <a:ea typeface="Arial Unicode MS" pitchFamily="34" charset="-128"/>
                <a:cs typeface="Arial Unicode MS" pitchFamily="34" charset="-128"/>
              </a:rPr>
              <a:t>how</a:t>
            </a:r>
            <a:r>
              <a:rPr lang="en-US" sz="3600" b="1" dirty="0" smtClean="0">
                <a:latin typeface="Arial Unicode MS" pitchFamily="34" charset="-128"/>
                <a:ea typeface="Arial Unicode MS" pitchFamily="34" charset="-128"/>
                <a:cs typeface="Arial Unicode MS" pitchFamily="34" charset="-128"/>
              </a:rPr>
              <a:t> aspect of the universe than the </a:t>
            </a:r>
            <a:r>
              <a:rPr lang="en-US" sz="3600" b="1" dirty="0" smtClean="0">
                <a:solidFill>
                  <a:srgbClr val="0070C0"/>
                </a:solidFill>
                <a:latin typeface="Arial Unicode MS" pitchFamily="34" charset="-128"/>
                <a:ea typeface="Arial Unicode MS" pitchFamily="34" charset="-128"/>
                <a:cs typeface="Arial Unicode MS" pitchFamily="34" charset="-128"/>
              </a:rPr>
              <a:t>who</a:t>
            </a:r>
            <a:r>
              <a:rPr lang="en-US" sz="3600" b="1" dirty="0" smtClean="0">
                <a:latin typeface="Arial Unicode MS" pitchFamily="34" charset="-128"/>
                <a:ea typeface="Arial Unicode MS" pitchFamily="34" charset="-128"/>
                <a:cs typeface="Arial Unicode MS" pitchFamily="34" charset="-128"/>
              </a:rPr>
              <a:t> and </a:t>
            </a:r>
            <a:r>
              <a:rPr lang="en-US" sz="3600" b="1" dirty="0" smtClean="0">
                <a:solidFill>
                  <a:srgbClr val="0070C0"/>
                </a:solidFill>
                <a:latin typeface="Arial Unicode MS" pitchFamily="34" charset="-128"/>
                <a:ea typeface="Arial Unicode MS" pitchFamily="34" charset="-128"/>
                <a:cs typeface="Arial Unicode MS" pitchFamily="34" charset="-128"/>
              </a:rPr>
              <a:t>what</a:t>
            </a:r>
            <a:r>
              <a:rPr lang="en-US" sz="3600" b="1" dirty="0" smtClean="0">
                <a:latin typeface="Arial Unicode MS" pitchFamily="34" charset="-128"/>
                <a:ea typeface="Arial Unicode MS" pitchFamily="34" charset="-128"/>
                <a:cs typeface="Arial Unicode MS" pitchFamily="34" charset="-128"/>
              </a:rPr>
              <a:t>.</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30000"/>
            </a:srgbClr>
          </a:solidFill>
        </p:spPr>
        <p:txBody>
          <a:bodyPr>
            <a:normAutofit fontScale="92500" lnSpcReduction="10000"/>
          </a:bodyPr>
          <a:lstStyle/>
          <a:p>
            <a:pPr lvl="0" algn="just"/>
            <a:r>
              <a:rPr lang="en-US" sz="3600" b="1" dirty="0" smtClean="0">
                <a:latin typeface="Arial Unicode MS" pitchFamily="34" charset="-128"/>
                <a:ea typeface="Arial Unicode MS" pitchFamily="34" charset="-128"/>
                <a:cs typeface="Arial Unicode MS" pitchFamily="34" charset="-128"/>
              </a:rPr>
              <a:t>We </a:t>
            </a:r>
            <a:r>
              <a:rPr lang="en-US" sz="3600" b="1" dirty="0" smtClean="0">
                <a:latin typeface="Arial Unicode MS" pitchFamily="34" charset="-128"/>
                <a:ea typeface="Arial Unicode MS" pitchFamily="34" charset="-128"/>
                <a:cs typeface="Arial Unicode MS" pitchFamily="34" charset="-128"/>
              </a:rPr>
              <a:t>struggle a lot with the </a:t>
            </a:r>
            <a:r>
              <a:rPr lang="en-US" sz="3600" b="1" dirty="0" smtClean="0">
                <a:solidFill>
                  <a:srgbClr val="0070C0"/>
                </a:solidFill>
                <a:latin typeface="Arial Unicode MS" pitchFamily="34" charset="-128"/>
                <a:ea typeface="Arial Unicode MS" pitchFamily="34" charset="-128"/>
                <a:cs typeface="Arial Unicode MS" pitchFamily="34" charset="-128"/>
              </a:rPr>
              <a:t>how </a:t>
            </a:r>
            <a:r>
              <a:rPr lang="en-US" sz="3600" b="1" dirty="0" smtClean="0">
                <a:latin typeface="Arial Unicode MS" pitchFamily="34" charset="-128"/>
                <a:ea typeface="Arial Unicode MS" pitchFamily="34" charset="-128"/>
                <a:cs typeface="Arial Unicode MS" pitchFamily="34" charset="-128"/>
              </a:rPr>
              <a:t>aspect of the Creation, where as the primitive minds had no problem attributing the creation to be the work of a Supreme Being.</a:t>
            </a:r>
          </a:p>
          <a:p>
            <a:pPr lvl="0" algn="just"/>
            <a:r>
              <a:rPr lang="en-US" sz="3600" b="1" dirty="0" smtClean="0">
                <a:solidFill>
                  <a:srgbClr val="0070C0"/>
                </a:solidFill>
                <a:latin typeface="Arial Unicode MS" pitchFamily="34" charset="-128"/>
                <a:ea typeface="Arial Unicode MS" pitchFamily="34" charset="-128"/>
                <a:cs typeface="Arial Unicode MS" pitchFamily="34" charset="-128"/>
              </a:rPr>
              <a:t>The primary concern of the first human beings was to attribute the creation to the rightful Creator.</a:t>
            </a:r>
          </a:p>
          <a:p>
            <a:pPr lvl="0" algn="just"/>
            <a:r>
              <a:rPr lang="en-US" sz="3600" b="1" dirty="0" smtClean="0">
                <a:latin typeface="Arial Unicode MS" pitchFamily="34" charset="-128"/>
                <a:ea typeface="Arial Unicode MS" pitchFamily="34" charset="-128"/>
                <a:cs typeface="Arial Unicode MS" pitchFamily="34" charset="-128"/>
              </a:rPr>
              <a:t>Our present generation struggle with the very existence of deities.</a:t>
            </a:r>
          </a:p>
          <a:p>
            <a:pPr lvl="0" algn="just"/>
            <a:r>
              <a:rPr lang="en-US" sz="3600" b="1" dirty="0" smtClean="0">
                <a:solidFill>
                  <a:srgbClr val="0070C0"/>
                </a:solidFill>
                <a:latin typeface="Arial Unicode MS" pitchFamily="34" charset="-128"/>
                <a:ea typeface="Arial Unicode MS" pitchFamily="34" charset="-128"/>
                <a:cs typeface="Arial Unicode MS" pitchFamily="34" charset="-128"/>
              </a:rPr>
              <a:t>Our common belief is that the world is a purposeless accident or coincidence.</a:t>
            </a:r>
          </a:p>
          <a:p>
            <a:pPr lvl="0" algn="just"/>
            <a:r>
              <a:rPr lang="en-US" sz="3600" b="1" dirty="0" smtClean="0">
                <a:latin typeface="Arial Unicode MS" pitchFamily="34" charset="-128"/>
                <a:ea typeface="Arial Unicode MS" pitchFamily="34" charset="-128"/>
                <a:cs typeface="Arial Unicode MS" pitchFamily="34" charset="-128"/>
              </a:rPr>
              <a:t>Many truly believe that there is scientific explanation for all that we see and it’s just a matter of time before we arrive to it.</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75000"/>
              <a:alpha val="30000"/>
            </a:schemeClr>
          </a:solidFill>
        </p:spPr>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THE GLORIOUS CITY WITH NO SUN</a:t>
            </a:r>
          </a:p>
          <a:p>
            <a:pPr lvl="0" algn="just"/>
            <a:r>
              <a:rPr lang="fr-FR" sz="4000" b="1" dirty="0" smtClean="0">
                <a:solidFill>
                  <a:srgbClr val="0070C0"/>
                </a:solidFill>
                <a:latin typeface="Arial Unicode MS" pitchFamily="34" charset="-128"/>
                <a:ea typeface="Arial Unicode MS" pitchFamily="34" charset="-128"/>
                <a:cs typeface="Arial Unicode MS" pitchFamily="34" charset="-128"/>
              </a:rPr>
              <a:t>La lumière est la toute première œuvre de Dieu dans notre monde.</a:t>
            </a:r>
            <a:endParaRPr lang="en-US" sz="4000" b="1"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000" b="1" dirty="0" smtClean="0">
                <a:latin typeface="Arial Unicode MS" pitchFamily="34" charset="-128"/>
                <a:ea typeface="Arial Unicode MS" pitchFamily="34" charset="-128"/>
                <a:cs typeface="Arial Unicode MS" pitchFamily="34" charset="-128"/>
              </a:rPr>
              <a:t>Jésus est la lumière du monde.</a:t>
            </a:r>
            <a:endParaRPr lang="en-US" sz="4000" b="1" dirty="0" smtClean="0">
              <a:latin typeface="Arial Unicode MS" pitchFamily="34" charset="-128"/>
              <a:ea typeface="Arial Unicode MS" pitchFamily="34" charset="-128"/>
              <a:cs typeface="Arial Unicode MS" pitchFamily="34" charset="-128"/>
            </a:endParaRPr>
          </a:p>
          <a:p>
            <a:pPr lvl="0" algn="just"/>
            <a:r>
              <a:rPr lang="fr-FR" sz="4000" b="1" dirty="0" err="1" smtClean="0">
                <a:solidFill>
                  <a:srgbClr val="0070C0"/>
                </a:solidFill>
                <a:latin typeface="Arial Unicode MS" pitchFamily="34" charset="-128"/>
                <a:ea typeface="Arial Unicode MS" pitchFamily="34" charset="-128"/>
                <a:cs typeface="Arial Unicode MS" pitchFamily="34" charset="-128"/>
              </a:rPr>
              <a:t>Joh</a:t>
            </a:r>
            <a:r>
              <a:rPr lang="fr-FR" sz="4000" b="1" dirty="0" smtClean="0">
                <a:solidFill>
                  <a:srgbClr val="0070C0"/>
                </a:solidFill>
                <a:latin typeface="Arial Unicode MS" pitchFamily="34" charset="-128"/>
                <a:ea typeface="Arial Unicode MS" pitchFamily="34" charset="-128"/>
                <a:cs typeface="Arial Unicode MS" pitchFamily="34" charset="-128"/>
              </a:rPr>
              <a:t> 8:12 ¶ Jésus leur parla de nouveau, et dit: Je suis la lumière du monde; celui qui me suit ne marchera pas dans les ténèbres, mais il aura la lumière de la vie</a:t>
            </a:r>
            <a:r>
              <a:rPr lang="fr-FR" sz="4000" b="1" dirty="0" smtClean="0">
                <a:solidFill>
                  <a:srgbClr val="0070C0"/>
                </a:solidFill>
                <a:latin typeface="Arial Unicode MS" pitchFamily="34" charset="-128"/>
                <a:ea typeface="Arial Unicode MS" pitchFamily="34" charset="-128"/>
                <a:cs typeface="Arial Unicode MS" pitchFamily="34" charset="-128"/>
              </a:rPr>
              <a:t>.</a:t>
            </a:r>
            <a:endParaRPr lang="en-US" sz="4000" b="1" dirty="0" smtClean="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2">
              <a:lumMod val="75000"/>
              <a:alpha val="30000"/>
            </a:schemeClr>
          </a:solidFill>
        </p:spPr>
        <p:txBody>
          <a:bodyPr>
            <a:normAutofit/>
          </a:bodyPr>
          <a:lstStyle/>
          <a:p>
            <a:pPr lvl="0" algn="just"/>
            <a:r>
              <a:rPr lang="fr-FR" sz="3600" b="1" dirty="0" smtClean="0">
                <a:latin typeface="Arial Unicode MS" pitchFamily="34" charset="-128"/>
                <a:ea typeface="Arial Unicode MS" pitchFamily="34" charset="-128"/>
                <a:cs typeface="Arial Unicode MS" pitchFamily="34" charset="-128"/>
              </a:rPr>
              <a:t>Les </a:t>
            </a:r>
            <a:r>
              <a:rPr lang="fr-FR" sz="3600" b="1" dirty="0" smtClean="0">
                <a:latin typeface="Arial Unicode MS" pitchFamily="34" charset="-128"/>
                <a:ea typeface="Arial Unicode MS" pitchFamily="34" charset="-128"/>
                <a:cs typeface="Arial Unicode MS" pitchFamily="34" charset="-128"/>
              </a:rPr>
              <a:t>enfants de Dieu sont promis à vivre éternellement dans une cité de lumière sans la présence du soleil.</a:t>
            </a:r>
            <a:endParaRPr lang="en-US" sz="3600" b="1" dirty="0" smtClean="0">
              <a:latin typeface="Arial Unicode MS" pitchFamily="34" charset="-128"/>
              <a:ea typeface="Arial Unicode MS" pitchFamily="34" charset="-128"/>
              <a:cs typeface="Arial Unicode MS" pitchFamily="34" charset="-128"/>
            </a:endParaRPr>
          </a:p>
          <a:p>
            <a:pPr lvl="0" algn="just"/>
            <a:r>
              <a:rPr lang="fr-FR" sz="3600" b="1" dirty="0" err="1" smtClean="0">
                <a:solidFill>
                  <a:srgbClr val="0070C0"/>
                </a:solidFill>
                <a:latin typeface="Arial Unicode MS" pitchFamily="34" charset="-128"/>
                <a:ea typeface="Arial Unicode MS" pitchFamily="34" charset="-128"/>
                <a:cs typeface="Arial Unicode MS" pitchFamily="34" charset="-128"/>
              </a:rPr>
              <a:t>Re</a:t>
            </a:r>
            <a:r>
              <a:rPr lang="fr-FR" sz="3600" b="1" dirty="0" smtClean="0">
                <a:solidFill>
                  <a:srgbClr val="0070C0"/>
                </a:solidFill>
                <a:latin typeface="Arial Unicode MS" pitchFamily="34" charset="-128"/>
                <a:ea typeface="Arial Unicode MS" pitchFamily="34" charset="-128"/>
                <a:cs typeface="Arial Unicode MS" pitchFamily="34" charset="-128"/>
              </a:rPr>
              <a:t> 22:5 Il n'y aura plus de nuit; et ils n'auront besoin ni de lampe ni de lumière, parce que le Seigneur Dieu les éclairera. Et ils régneront aux siècles des siècles.</a:t>
            </a:r>
            <a:endParaRPr lang="en-US" sz="3600" b="1"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3600" b="1" dirty="0" smtClean="0">
                <a:latin typeface="Arial Unicode MS" pitchFamily="34" charset="-128"/>
                <a:ea typeface="Arial Unicode MS" pitchFamily="34" charset="-128"/>
                <a:cs typeface="Arial Unicode MS" pitchFamily="34" charset="-128"/>
              </a:rPr>
              <a:t>Ps 84:11 Car l'Éternel Dieu est un soleil et un bouclier, L'Éternel donne la grâce et la gloire, Il ne refuse aucun bien à ceux qui marchent dans l'intégrité.</a:t>
            </a:r>
            <a:endParaRPr lang="en-US" sz="3600" b="1"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Autofit/>
          </a:bodyPr>
          <a:lstStyle/>
          <a:p>
            <a:pPr algn="ctr">
              <a:buNone/>
            </a:pPr>
            <a:r>
              <a:rPr lang="fr-FR" sz="2400" b="1" dirty="0" smtClean="0">
                <a:solidFill>
                  <a:srgbClr val="0070C0"/>
                </a:solidFill>
              </a:rPr>
              <a:t>LES JOURS DE LA CREATION</a:t>
            </a:r>
            <a:endParaRPr lang="en-US" sz="2400" b="1" dirty="0" smtClean="0">
              <a:solidFill>
                <a:srgbClr val="0070C0"/>
              </a:solidFill>
            </a:endParaRPr>
          </a:p>
          <a:p>
            <a:pPr>
              <a:buNone/>
            </a:pPr>
            <a:r>
              <a:rPr lang="fr-FR" sz="2400" b="1" dirty="0" smtClean="0">
                <a:solidFill>
                  <a:srgbClr val="0070C0"/>
                </a:solidFill>
              </a:rPr>
              <a:t>1</a:t>
            </a:r>
            <a:r>
              <a:rPr lang="fr-FR" sz="2400" b="1" baseline="30000" dirty="0" smtClean="0">
                <a:solidFill>
                  <a:srgbClr val="0070C0"/>
                </a:solidFill>
              </a:rPr>
              <a:t>ER</a:t>
            </a:r>
            <a:r>
              <a:rPr lang="fr-FR" sz="2400" b="1" dirty="0" smtClean="0">
                <a:solidFill>
                  <a:srgbClr val="0070C0"/>
                </a:solidFill>
              </a:rPr>
              <a:t> JOUR</a:t>
            </a:r>
            <a:endParaRPr lang="en-US" sz="2400" b="1" dirty="0" smtClean="0">
              <a:solidFill>
                <a:srgbClr val="0070C0"/>
              </a:solidFill>
            </a:endParaRPr>
          </a:p>
          <a:p>
            <a:pPr algn="just"/>
            <a:r>
              <a:rPr lang="fr-FR" sz="2400" dirty="0" smtClean="0"/>
              <a:t>Ge 1:3 ¶ Dieu dit: Que la lumière soit! Et la lumière fut.</a:t>
            </a:r>
            <a:endParaRPr lang="en-US" sz="2400" dirty="0" smtClean="0"/>
          </a:p>
          <a:p>
            <a:pPr algn="just"/>
            <a:r>
              <a:rPr lang="fr-FR" sz="2400" dirty="0" smtClean="0"/>
              <a:t> 4 Dieu vit que la lumière était bonne; et Dieu sépara la lumière d'avec les ténèbres.</a:t>
            </a:r>
            <a:endParaRPr lang="en-US" sz="2400" dirty="0" smtClean="0"/>
          </a:p>
          <a:p>
            <a:pPr algn="just"/>
            <a:r>
              <a:rPr lang="fr-FR" sz="2400" dirty="0" smtClean="0"/>
              <a:t> 5 </a:t>
            </a:r>
            <a:r>
              <a:rPr lang="fr-FR" sz="2400" u="sng" dirty="0" smtClean="0"/>
              <a:t>Dieu appela la lumière jour</a:t>
            </a:r>
            <a:r>
              <a:rPr lang="fr-FR" sz="2400" dirty="0" smtClean="0"/>
              <a:t>, et il </a:t>
            </a:r>
            <a:r>
              <a:rPr lang="fr-FR" sz="2400" u="sng" dirty="0" smtClean="0"/>
              <a:t>appela les ténèbres nuit</a:t>
            </a:r>
            <a:r>
              <a:rPr lang="fr-FR" sz="2400" dirty="0" smtClean="0"/>
              <a:t>. Ainsi, il y eut un soir, et il y eut un matin: ce fut le premier jour.</a:t>
            </a:r>
            <a:endParaRPr lang="en-US" sz="2400" b="1" dirty="0" smtClean="0"/>
          </a:p>
          <a:p>
            <a:pPr>
              <a:buNone/>
            </a:pPr>
            <a:r>
              <a:rPr lang="fr-FR" sz="2400" b="1" dirty="0" smtClean="0">
                <a:solidFill>
                  <a:srgbClr val="0070C0"/>
                </a:solidFill>
              </a:rPr>
              <a:t>2</a:t>
            </a:r>
            <a:r>
              <a:rPr lang="fr-FR" sz="2400" b="1" baseline="30000" dirty="0" smtClean="0">
                <a:solidFill>
                  <a:srgbClr val="0070C0"/>
                </a:solidFill>
              </a:rPr>
              <a:t>ÈME</a:t>
            </a:r>
            <a:r>
              <a:rPr lang="fr-FR" sz="2400" b="1" dirty="0" smtClean="0">
                <a:solidFill>
                  <a:srgbClr val="0070C0"/>
                </a:solidFill>
              </a:rPr>
              <a:t> JOUR </a:t>
            </a:r>
            <a:endParaRPr lang="en-US" sz="2400" b="1" dirty="0" smtClean="0">
              <a:solidFill>
                <a:srgbClr val="0070C0"/>
              </a:solidFill>
            </a:endParaRPr>
          </a:p>
          <a:p>
            <a:r>
              <a:rPr lang="fr-FR" sz="2400" dirty="0" smtClean="0"/>
              <a:t>GEN 1 : 6 ¶ Dieu dit: Qu'il y ait une étendue entre les eaux, et qu'elle sépare les eaux d'avec les eaux.</a:t>
            </a:r>
            <a:endParaRPr lang="en-US" sz="2400" dirty="0" smtClean="0"/>
          </a:p>
          <a:p>
            <a:r>
              <a:rPr lang="fr-FR" sz="2400" dirty="0" smtClean="0"/>
              <a:t> 7 Et Dieu fit l'étendue, et il sépara les eaux qui sont au-dessous de l'étendue d'avec les eaux qui sont au-dessus de l'étendue. Et cela fut ainsi.</a:t>
            </a:r>
            <a:endParaRPr lang="en-US" sz="2400" dirty="0" smtClean="0"/>
          </a:p>
          <a:p>
            <a:r>
              <a:rPr lang="fr-FR" sz="2400" dirty="0" smtClean="0"/>
              <a:t> 8 Dieu appela </a:t>
            </a:r>
            <a:r>
              <a:rPr lang="fr-FR" sz="2400" u="sng" dirty="0" smtClean="0"/>
              <a:t>l'étendue ciel</a:t>
            </a:r>
            <a:r>
              <a:rPr lang="fr-FR" sz="2400" dirty="0" smtClean="0"/>
              <a:t>. Ainsi, il y eut un soir, et il y eut un matin: ce fut le second jour</a:t>
            </a:r>
            <a:r>
              <a:rPr lang="fr-FR" sz="2400" dirty="0" smtClean="0"/>
              <a:t>.</a:t>
            </a:r>
            <a:endParaRPr lang="en-US" sz="24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Autofit/>
          </a:bodyPr>
          <a:lstStyle/>
          <a:p>
            <a:pPr>
              <a:buNone/>
            </a:pPr>
            <a:r>
              <a:rPr lang="fr-FR" sz="2000" b="1" dirty="0" smtClean="0"/>
              <a:t>3</a:t>
            </a:r>
            <a:r>
              <a:rPr lang="fr-FR" sz="2000" b="1" baseline="30000" dirty="0" smtClean="0"/>
              <a:t>ÈME</a:t>
            </a:r>
            <a:r>
              <a:rPr lang="fr-FR" sz="2000" b="1" dirty="0" smtClean="0"/>
              <a:t> </a:t>
            </a:r>
            <a:r>
              <a:rPr lang="fr-FR" sz="2000" b="1" dirty="0" smtClean="0"/>
              <a:t>JOUR </a:t>
            </a:r>
            <a:endParaRPr lang="en-US" sz="2000" b="1" dirty="0" smtClean="0"/>
          </a:p>
          <a:p>
            <a:r>
              <a:rPr lang="fr-FR" sz="2000" dirty="0" smtClean="0"/>
              <a:t>9 ¶ Dieu dit: Que les eaux qui sont au-dessous du ciel se rassemblent en un seul lieu, et que le sec paraisse. Et cela fut </a:t>
            </a:r>
            <a:r>
              <a:rPr lang="fr-FR" sz="2000" dirty="0" smtClean="0"/>
              <a:t>ainsi. 10 </a:t>
            </a:r>
            <a:r>
              <a:rPr lang="fr-FR" sz="2000" dirty="0" smtClean="0"/>
              <a:t>Dieu appela le sec terre, et il appela l'amas des eaux mers. Dieu vit que cela était </a:t>
            </a:r>
            <a:r>
              <a:rPr lang="fr-FR" sz="2000" dirty="0" smtClean="0"/>
              <a:t>bon.</a:t>
            </a:r>
            <a:r>
              <a:rPr lang="en-US" sz="2000" dirty="0" smtClean="0"/>
              <a:t> </a:t>
            </a:r>
            <a:r>
              <a:rPr lang="fr-FR" sz="2000" dirty="0" smtClean="0"/>
              <a:t>11 </a:t>
            </a:r>
            <a:r>
              <a:rPr lang="fr-FR" sz="2000" dirty="0" smtClean="0"/>
              <a:t>Puis Dieu dit: Que la terre produise de la verdure, de l'herbe portant de la semence, des arbres fruitiers donnant du fruit selon leur espèce et ayant en eux leur semence sur la terre. Et cela fut </a:t>
            </a:r>
            <a:r>
              <a:rPr lang="fr-FR" sz="2000" dirty="0" smtClean="0"/>
              <a:t>ainsi</a:t>
            </a:r>
            <a:r>
              <a:rPr lang="fr-FR" sz="2000" dirty="0" smtClean="0"/>
              <a:t>. </a:t>
            </a:r>
            <a:r>
              <a:rPr lang="fr-FR" sz="2000" dirty="0" smtClean="0"/>
              <a:t> </a:t>
            </a:r>
            <a:r>
              <a:rPr lang="fr-FR" sz="2000" dirty="0" smtClean="0"/>
              <a:t>12 La terre produisit de la verdure, de l'herbe portant de la semence selon son espèce, et des arbres donnant du fruit et ayant en eux leur semence selon leur espèce. Dieu vit que cela était </a:t>
            </a:r>
            <a:r>
              <a:rPr lang="fr-FR" sz="2000" dirty="0" smtClean="0"/>
              <a:t>bon.</a:t>
            </a:r>
            <a:r>
              <a:rPr lang="en-US" sz="2000" dirty="0" smtClean="0"/>
              <a:t> </a:t>
            </a:r>
            <a:r>
              <a:rPr lang="fr-FR" sz="2000" dirty="0" smtClean="0"/>
              <a:t>13 </a:t>
            </a:r>
            <a:r>
              <a:rPr lang="fr-FR" sz="2000" dirty="0" smtClean="0"/>
              <a:t>Ainsi, il y eut un soir, et il y eut un matin: ce fut le troisième jour.</a:t>
            </a:r>
            <a:endParaRPr lang="en-US" sz="2000" dirty="0" smtClean="0"/>
          </a:p>
          <a:p>
            <a:pPr>
              <a:buNone/>
            </a:pPr>
            <a:r>
              <a:rPr lang="fr-FR" sz="2000" b="1" dirty="0" smtClean="0"/>
              <a:t>4</a:t>
            </a:r>
            <a:r>
              <a:rPr lang="fr-FR" sz="2000" b="1" baseline="30000" dirty="0" smtClean="0"/>
              <a:t>ÈME</a:t>
            </a:r>
            <a:r>
              <a:rPr lang="fr-FR" sz="2000" b="1" dirty="0" smtClean="0"/>
              <a:t> JOUR </a:t>
            </a:r>
            <a:endParaRPr lang="en-US" sz="2000" b="1" dirty="0" smtClean="0"/>
          </a:p>
          <a:p>
            <a:r>
              <a:rPr lang="fr-FR" sz="2000" dirty="0" smtClean="0"/>
              <a:t>14 ¶ Dieu dit: Qu'il y ait des luminaires dans l'étendue du ciel, pour séparer le jour d'avec la nuit; que ce soient des signes pour marquer les époques, les jours et les années</a:t>
            </a:r>
            <a:r>
              <a:rPr lang="fr-FR" sz="2000" dirty="0" smtClean="0"/>
              <a:t>; </a:t>
            </a:r>
            <a:r>
              <a:rPr lang="fr-FR" sz="2000" dirty="0" smtClean="0"/>
              <a:t>15 et qu'ils servent de luminaires dans l'étendue du ciel, pour éclairer la terre. Et cela fut </a:t>
            </a:r>
            <a:r>
              <a:rPr lang="fr-FR" sz="2000" dirty="0" smtClean="0"/>
              <a:t>ainsi.</a:t>
            </a:r>
            <a:r>
              <a:rPr lang="en-US" sz="2000" dirty="0" smtClean="0"/>
              <a:t> </a:t>
            </a:r>
            <a:r>
              <a:rPr lang="fr-FR" sz="2000" dirty="0" smtClean="0"/>
              <a:t>16 </a:t>
            </a:r>
            <a:r>
              <a:rPr lang="fr-FR" sz="2000" dirty="0" smtClean="0"/>
              <a:t>Dieu fit les deux grands luminaires, le plus grand luminaire pour présider au jour, et le plus petit luminaire pour présider à la nuit; il fit aussi les </a:t>
            </a:r>
            <a:r>
              <a:rPr lang="fr-FR" sz="2000" dirty="0" smtClean="0"/>
              <a:t>étoiles.</a:t>
            </a:r>
            <a:r>
              <a:rPr lang="en-US" sz="2000" dirty="0" smtClean="0"/>
              <a:t> </a:t>
            </a:r>
            <a:r>
              <a:rPr lang="fr-FR" sz="2000" dirty="0" smtClean="0"/>
              <a:t>17 </a:t>
            </a:r>
            <a:r>
              <a:rPr lang="fr-FR" sz="2000" dirty="0" smtClean="0"/>
              <a:t>Dieu les plaça dans l'étendue du ciel, pour éclairer la </a:t>
            </a:r>
            <a:r>
              <a:rPr lang="fr-FR" sz="2000" dirty="0" smtClean="0"/>
              <a:t>terre,</a:t>
            </a:r>
            <a:r>
              <a:rPr lang="en-US" sz="2000" dirty="0" smtClean="0"/>
              <a:t> </a:t>
            </a:r>
            <a:r>
              <a:rPr lang="fr-FR" sz="2000" dirty="0" smtClean="0"/>
              <a:t>18 </a:t>
            </a:r>
            <a:r>
              <a:rPr lang="fr-FR" sz="2000" dirty="0" smtClean="0"/>
              <a:t>pour présider au jour et à la nuit, et pour séparer la lumière d'avec les ténèbres. Dieu vit que cela était </a:t>
            </a:r>
            <a:r>
              <a:rPr lang="fr-FR" sz="2000" dirty="0" smtClean="0"/>
              <a:t>bon.</a:t>
            </a:r>
            <a:r>
              <a:rPr lang="en-US" sz="2000" dirty="0" smtClean="0"/>
              <a:t> </a:t>
            </a:r>
            <a:r>
              <a:rPr lang="fr-FR" sz="2000" dirty="0" smtClean="0"/>
              <a:t>19 </a:t>
            </a:r>
            <a:r>
              <a:rPr lang="fr-FR" sz="2000" dirty="0" smtClean="0"/>
              <a:t>Ainsi, il y eut un soir, et il y eut un matin: ce fut le quatrième jour.</a:t>
            </a:r>
            <a:endParaRPr lang="en-US" sz="20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40000" lnSpcReduction="20000"/>
          </a:bodyPr>
          <a:lstStyle/>
          <a:p>
            <a:pPr>
              <a:buNone/>
            </a:pPr>
            <a:r>
              <a:rPr lang="fr-FR" sz="4800" b="1" dirty="0" smtClean="0">
                <a:solidFill>
                  <a:srgbClr val="0070C0"/>
                </a:solidFill>
              </a:rPr>
              <a:t>5</a:t>
            </a:r>
            <a:r>
              <a:rPr lang="fr-FR" sz="4800" b="1" baseline="30000" dirty="0" smtClean="0">
                <a:solidFill>
                  <a:srgbClr val="0070C0"/>
                </a:solidFill>
              </a:rPr>
              <a:t>ÈME</a:t>
            </a:r>
            <a:r>
              <a:rPr lang="fr-FR" sz="4800" b="1" dirty="0" smtClean="0">
                <a:solidFill>
                  <a:srgbClr val="0070C0"/>
                </a:solidFill>
              </a:rPr>
              <a:t> JOUR </a:t>
            </a:r>
            <a:endParaRPr lang="en-US" sz="4800" b="1" dirty="0" smtClean="0">
              <a:solidFill>
                <a:srgbClr val="0070C0"/>
              </a:solidFill>
            </a:endParaRPr>
          </a:p>
          <a:p>
            <a:r>
              <a:rPr lang="fr-FR" sz="5900" dirty="0" smtClean="0"/>
              <a:t>20 ¶ Dieu dit: Que les eaux produisent en abondance des animaux vivants, et que des oiseaux volent sur la terre vers l'étendue du ciel.</a:t>
            </a:r>
            <a:endParaRPr lang="en-US" sz="5900" dirty="0" smtClean="0"/>
          </a:p>
          <a:p>
            <a:r>
              <a:rPr lang="fr-FR" sz="5900" dirty="0" smtClean="0"/>
              <a:t> 21 Dieu créa les grands poissons et tous les animaux vivants qui se meuvent, et que les eaux produisirent en abondance selon leur espèce; il créa aussi tout oiseau ailé selon son espèce. Dieu vit que cela était bon.</a:t>
            </a:r>
            <a:endParaRPr lang="en-US" sz="5900" dirty="0" smtClean="0"/>
          </a:p>
          <a:p>
            <a:r>
              <a:rPr lang="fr-FR" sz="5900" dirty="0" smtClean="0"/>
              <a:t> 22 Dieu les bénit, en disant: Soyez féconds, multipliez, et remplissez les eaux des mers; et que les oiseaux multiplient sur la terre.</a:t>
            </a:r>
            <a:endParaRPr lang="en-US" sz="5900" dirty="0" smtClean="0"/>
          </a:p>
          <a:p>
            <a:r>
              <a:rPr lang="fr-FR" sz="5900" dirty="0" smtClean="0"/>
              <a:t> 23 Ainsi, il y eut un soir, et il y eut un matin: ce fut le cinquième jour.</a:t>
            </a:r>
            <a:endParaRPr lang="en-US" sz="5900" dirty="0" smtClean="0"/>
          </a:p>
          <a:p>
            <a:pPr>
              <a:buNone/>
            </a:pPr>
            <a:r>
              <a:rPr lang="fr-FR" sz="5900" b="1" dirty="0" smtClean="0">
                <a:solidFill>
                  <a:srgbClr val="0070C0"/>
                </a:solidFill>
              </a:rPr>
              <a:t>6</a:t>
            </a:r>
            <a:r>
              <a:rPr lang="fr-FR" sz="5900" b="1" baseline="30000" dirty="0" smtClean="0">
                <a:solidFill>
                  <a:srgbClr val="0070C0"/>
                </a:solidFill>
              </a:rPr>
              <a:t>ÈME</a:t>
            </a:r>
            <a:r>
              <a:rPr lang="fr-FR" sz="5900" b="1" dirty="0" smtClean="0">
                <a:solidFill>
                  <a:srgbClr val="0070C0"/>
                </a:solidFill>
              </a:rPr>
              <a:t> JOUR </a:t>
            </a:r>
            <a:endParaRPr lang="en-US" sz="5900" b="1" dirty="0" smtClean="0">
              <a:solidFill>
                <a:srgbClr val="0070C0"/>
              </a:solidFill>
            </a:endParaRPr>
          </a:p>
          <a:p>
            <a:r>
              <a:rPr lang="fr-FR" sz="5900" dirty="0" smtClean="0"/>
              <a:t> 24 ¶ Dieu dit: Que la terre produise des animaux vivants selon leur espèce, du bétail, des reptiles et des animaux terrestres, selon leur espèce. Et cela fut ainsi.</a:t>
            </a:r>
            <a:endParaRPr lang="en-US" sz="5900" dirty="0" smtClean="0"/>
          </a:p>
          <a:p>
            <a:r>
              <a:rPr lang="fr-FR" sz="5900" dirty="0" smtClean="0"/>
              <a:t> 25 Dieu fit les animaux de la terre selon leur espèce, le bétail selon son espèce, et tous les reptiles de la terre selon leur espèce. Dieu vit que cela était bon</a:t>
            </a:r>
            <a:r>
              <a:rPr lang="fr-FR" sz="5900" dirty="0" smtClean="0"/>
              <a:t>.</a:t>
            </a:r>
            <a:endParaRPr lang="en-US" sz="59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a:buNone/>
            </a:pPr>
            <a:r>
              <a:rPr lang="fr-FR" sz="4800" b="1" dirty="0" smtClean="0">
                <a:solidFill>
                  <a:srgbClr val="0070C0"/>
                </a:solidFill>
              </a:rPr>
              <a:t>6</a:t>
            </a:r>
            <a:r>
              <a:rPr lang="fr-FR" sz="4800" b="1" baseline="30000" dirty="0" smtClean="0">
                <a:solidFill>
                  <a:srgbClr val="0070C0"/>
                </a:solidFill>
              </a:rPr>
              <a:t>ÈME</a:t>
            </a:r>
            <a:r>
              <a:rPr lang="fr-FR" sz="4800" b="1" dirty="0" smtClean="0">
                <a:solidFill>
                  <a:srgbClr val="0070C0"/>
                </a:solidFill>
              </a:rPr>
              <a:t> </a:t>
            </a:r>
            <a:r>
              <a:rPr lang="fr-FR" sz="4800" b="1" dirty="0" smtClean="0">
                <a:solidFill>
                  <a:srgbClr val="0070C0"/>
                </a:solidFill>
              </a:rPr>
              <a:t>JOUR </a:t>
            </a:r>
            <a:endParaRPr lang="en-US" sz="4800" b="1" dirty="0" smtClean="0">
              <a:solidFill>
                <a:srgbClr val="0070C0"/>
              </a:solidFill>
            </a:endParaRPr>
          </a:p>
          <a:p>
            <a:r>
              <a:rPr lang="fr-FR" sz="4800" dirty="0" smtClean="0"/>
              <a:t> 26 ¶ Puis Dieu dit: Faisons l'homme à notre image, selon notre ressemblance, et qu'il domine sur les poissons de la mer, sur les oiseaux du ciel, sur le bétail, sur toute la terre, et sur tous les reptiles qui rampent sur la terre.</a:t>
            </a:r>
            <a:endParaRPr lang="en-US" sz="4800" dirty="0" smtClean="0"/>
          </a:p>
          <a:p>
            <a:r>
              <a:rPr lang="fr-FR" sz="4800" dirty="0" smtClean="0"/>
              <a:t> 27 Dieu créa l'homme à son image, il le créa à l'image de Dieu, il créa l'homme et la femme.</a:t>
            </a:r>
            <a:endParaRPr lang="en-US" sz="4800" dirty="0" smtClean="0"/>
          </a:p>
          <a:p>
            <a:r>
              <a:rPr lang="fr-FR" sz="4800" dirty="0" smtClean="0"/>
              <a:t>Ge 1:31 ¶ Dieu vit tout ce qu'il avait fait et voici, cela était très bon. Ainsi, il y eut un soir, et il y eut un matin: ce fut le sixième jour.</a:t>
            </a:r>
            <a:endParaRPr lang="en-US" sz="4800" dirty="0" smtClean="0"/>
          </a:p>
          <a:p>
            <a:pPr>
              <a:buNone/>
            </a:pPr>
            <a:r>
              <a:rPr lang="fr-FR" b="1" dirty="0" smtClean="0">
                <a:solidFill>
                  <a:srgbClr val="0070C0"/>
                </a:solidFill>
              </a:rPr>
              <a:t>7 ÈME JOUR </a:t>
            </a:r>
            <a:endParaRPr lang="en-US" b="1" dirty="0" smtClean="0">
              <a:solidFill>
                <a:srgbClr val="0070C0"/>
              </a:solidFill>
            </a:endParaRPr>
          </a:p>
          <a:p>
            <a:r>
              <a:rPr lang="fr-FR" sz="4800" dirty="0" smtClean="0"/>
              <a:t>Ge 2:1 ¶ Ainsi furent achevés les cieux et la terre, et toute leur armée.</a:t>
            </a:r>
            <a:endParaRPr lang="en-US" sz="4800" dirty="0" smtClean="0"/>
          </a:p>
          <a:p>
            <a:r>
              <a:rPr lang="fr-FR" sz="4800" dirty="0" smtClean="0"/>
              <a:t> 2 Dieu acheva au septième jour son œuvre, qu'il avait faite: et il se reposa au septième jour de toute son œuvre, qu'il avait faite. </a:t>
            </a:r>
            <a:endParaRPr lang="en-US" sz="4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smtClean="0">
                <a:solidFill>
                  <a:srgbClr val="C00000"/>
                </a:solidFill>
                <a:latin typeface="Copperplate Gothic Bold" pitchFamily="34" charset="0"/>
              </a:rPr>
              <a:t>Format </a:t>
            </a:r>
            <a:r>
              <a:rPr lang="fr-FR" sz="4800" b="1" dirty="0">
                <a:solidFill>
                  <a:srgbClr val="C00000"/>
                </a:solidFill>
                <a:latin typeface="Copperplate Gothic Bold" pitchFamily="34" charset="0"/>
              </a:rPr>
              <a:t>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endParaRPr lang="fr-FR" sz="4800" dirty="0" smtClean="0">
              <a:solidFill>
                <a:srgbClr val="C00000"/>
              </a:solidFill>
            </a:endParaRPr>
          </a:p>
          <a:p>
            <a:pPr algn="just"/>
            <a:r>
              <a:rPr lang="en-US" sz="3600" b="1" dirty="0" smtClean="0">
                <a:solidFill>
                  <a:srgbClr val="002060"/>
                </a:solidFill>
              </a:rPr>
              <a:t>YouTube Presentation 7:30-8:30pm</a:t>
            </a:r>
          </a:p>
          <a:p>
            <a:pPr algn="just"/>
            <a:r>
              <a:rPr lang="en-US" sz="3600" b="1" dirty="0" smtClean="0">
                <a:solidFill>
                  <a:srgbClr val="002060"/>
                </a:solidFill>
              </a:rPr>
              <a:t>Conference call  opens at 8:30pm for questions and comments </a:t>
            </a:r>
            <a:r>
              <a:rPr lang="en-US" sz="3600" b="1" dirty="0" smtClean="0">
                <a:solidFill>
                  <a:srgbClr val="FF0000"/>
                </a:solidFill>
              </a:rPr>
              <a:t>(</a:t>
            </a:r>
            <a:r>
              <a:rPr lang="en-US" sz="3600" b="1" dirty="0" smtClean="0">
                <a:solidFill>
                  <a:srgbClr val="FF0000"/>
                </a:solidFill>
              </a:rPr>
              <a:t>774) 217 6503</a:t>
            </a:r>
          </a:p>
          <a:p>
            <a:pPr algn="just"/>
            <a:r>
              <a:rPr lang="en-US" sz="3600" b="1" dirty="0" smtClean="0">
                <a:solidFill>
                  <a:srgbClr val="002060"/>
                </a:solidFill>
              </a:rPr>
              <a:t>You can also text your questions to me at </a:t>
            </a:r>
            <a:r>
              <a:rPr lang="en-US" sz="3600" b="1" dirty="0" smtClean="0">
                <a:solidFill>
                  <a:srgbClr val="FF0000"/>
                </a:solidFill>
              </a:rPr>
              <a:t>(617) 291 3559</a:t>
            </a:r>
            <a:endParaRPr lang="en-US" sz="3600" b="1"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3600" b="1" dirty="0" smtClean="0">
                <a:latin typeface="Arial Unicode MS" pitchFamily="34" charset="-128"/>
                <a:ea typeface="Arial Unicode MS" pitchFamily="34" charset="-128"/>
                <a:cs typeface="Arial Unicode MS" pitchFamily="34" charset="-128"/>
              </a:rPr>
              <a:t>1- Dieu </a:t>
            </a:r>
            <a:r>
              <a:rPr lang="fr-FR" sz="3600" b="1" dirty="0" smtClean="0">
                <a:latin typeface="Arial Unicode MS" pitchFamily="34" charset="-128"/>
                <a:ea typeface="Arial Unicode MS" pitchFamily="34" charset="-128"/>
                <a:cs typeface="Arial Unicode MS" pitchFamily="34" charset="-128"/>
              </a:rPr>
              <a:t>a délivré une famille avant de consumer deux villes par le feu. Quel était le nom de la famille ____________ et quelles étaient les villes incendiées par le feu du ciel ______________, ________________ ?</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2- Quelle </a:t>
            </a:r>
            <a:r>
              <a:rPr lang="fr-FR" sz="3600" b="1" dirty="0" smtClean="0">
                <a:latin typeface="Arial Unicode MS" pitchFamily="34" charset="-128"/>
                <a:ea typeface="Arial Unicode MS" pitchFamily="34" charset="-128"/>
                <a:cs typeface="Arial Unicode MS" pitchFamily="34" charset="-128"/>
              </a:rPr>
              <a:t>a été la faute d’</a:t>
            </a:r>
            <a:r>
              <a:rPr lang="fr-FR" sz="3600" b="1" dirty="0" err="1" smtClean="0">
                <a:latin typeface="Arial Unicode MS" pitchFamily="34" charset="-128"/>
                <a:ea typeface="Arial Unicode MS" pitchFamily="34" charset="-128"/>
                <a:cs typeface="Arial Unicode MS" pitchFamily="34" charset="-128"/>
              </a:rPr>
              <a:t>Acham</a:t>
            </a:r>
            <a:r>
              <a:rPr lang="fr-FR" sz="3600" b="1" dirty="0" smtClean="0">
                <a:latin typeface="Arial Unicode MS" pitchFamily="34" charset="-128"/>
                <a:ea typeface="Arial Unicode MS" pitchFamily="34" charset="-128"/>
                <a:cs typeface="Arial Unicode MS" pitchFamily="34" charset="-128"/>
              </a:rPr>
              <a:t> ? </a:t>
            </a:r>
            <a:r>
              <a:rPr lang="fr-FR" sz="3600" b="1" dirty="0" smtClean="0">
                <a:latin typeface="Arial Unicode MS" pitchFamily="34" charset="-128"/>
                <a:ea typeface="Arial Unicode MS" pitchFamily="34" charset="-128"/>
                <a:cs typeface="Arial Unicode MS" pitchFamily="34" charset="-128"/>
              </a:rPr>
              <a:t>_____________________________________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3- Qui </a:t>
            </a:r>
            <a:r>
              <a:rPr lang="fr-FR" sz="3600" b="1" dirty="0" smtClean="0">
                <a:latin typeface="Arial Unicode MS" pitchFamily="34" charset="-128"/>
                <a:ea typeface="Arial Unicode MS" pitchFamily="34" charset="-128"/>
                <a:cs typeface="Arial Unicode MS" pitchFamily="34" charset="-128"/>
              </a:rPr>
              <a:t>était encore un enfant lorsque l’Eternel commença à lui </a:t>
            </a:r>
            <a:r>
              <a:rPr lang="fr-FR" sz="3600" b="1" dirty="0" smtClean="0">
                <a:latin typeface="Arial Unicode MS" pitchFamily="34" charset="-128"/>
                <a:ea typeface="Arial Unicode MS" pitchFamily="34" charset="-128"/>
                <a:cs typeface="Arial Unicode MS" pitchFamily="34" charset="-128"/>
              </a:rPr>
              <a:t>parler à voix </a:t>
            </a:r>
            <a:r>
              <a:rPr lang="fr-FR" sz="3600" b="1" dirty="0" smtClean="0">
                <a:latin typeface="Arial Unicode MS" pitchFamily="34" charset="-128"/>
                <a:ea typeface="Arial Unicode MS" pitchFamily="34" charset="-128"/>
                <a:cs typeface="Arial Unicode MS" pitchFamily="34" charset="-128"/>
              </a:rPr>
              <a:t>audible ? </a:t>
            </a:r>
            <a:r>
              <a:rPr lang="fr-FR" sz="3600" b="1" dirty="0" smtClean="0">
                <a:latin typeface="Arial Unicode MS" pitchFamily="34" charset="-128"/>
                <a:ea typeface="Arial Unicode MS" pitchFamily="34" charset="-128"/>
                <a:cs typeface="Arial Unicode MS" pitchFamily="34" charset="-128"/>
              </a:rPr>
              <a:t>________________</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lvl="0" algn="just">
              <a:buNone/>
            </a:pPr>
            <a:r>
              <a:rPr lang="fr-FR" sz="3600" b="1" dirty="0" smtClean="0">
                <a:latin typeface="Arial Unicode MS" pitchFamily="34" charset="-128"/>
                <a:ea typeface="Arial Unicode MS" pitchFamily="34" charset="-128"/>
                <a:cs typeface="Arial Unicode MS" pitchFamily="34" charset="-128"/>
              </a:rPr>
              <a:t>4- Qui </a:t>
            </a:r>
            <a:r>
              <a:rPr lang="fr-FR" sz="3600" b="1" dirty="0" smtClean="0">
                <a:latin typeface="Arial Unicode MS" pitchFamily="34" charset="-128"/>
                <a:ea typeface="Arial Unicode MS" pitchFamily="34" charset="-128"/>
                <a:cs typeface="Arial Unicode MS" pitchFamily="34" charset="-128"/>
              </a:rPr>
              <a:t>était encore un enfant lorsque l’Eternel commença à lui parler d’une voix audible ? 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5- Qui </a:t>
            </a:r>
            <a:r>
              <a:rPr lang="fr-FR" sz="3600" b="1" dirty="0" smtClean="0">
                <a:latin typeface="Arial Unicode MS" pitchFamily="34" charset="-128"/>
                <a:ea typeface="Arial Unicode MS" pitchFamily="34" charset="-128"/>
                <a:cs typeface="Arial Unicode MS" pitchFamily="34" charset="-128"/>
              </a:rPr>
              <a:t>se sentait trop impur pour que Jésus rentre chez lui ? ______________________________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6- Qui </a:t>
            </a:r>
            <a:r>
              <a:rPr lang="fr-FR" sz="3600" b="1" dirty="0" smtClean="0">
                <a:latin typeface="Arial Unicode MS" pitchFamily="34" charset="-128"/>
                <a:ea typeface="Arial Unicode MS" pitchFamily="34" charset="-128"/>
                <a:cs typeface="Arial Unicode MS" pitchFamily="34" charset="-128"/>
              </a:rPr>
              <a:t>grimpa un arbre afin de voir Jésus ? _________________________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7- Lequel </a:t>
            </a:r>
            <a:r>
              <a:rPr lang="fr-FR" sz="3600" b="1" dirty="0" smtClean="0">
                <a:latin typeface="Arial Unicode MS" pitchFamily="34" charset="-128"/>
                <a:ea typeface="Arial Unicode MS" pitchFamily="34" charset="-128"/>
                <a:cs typeface="Arial Unicode MS" pitchFamily="34" charset="-128"/>
              </a:rPr>
              <a:t>des Apôtres </a:t>
            </a:r>
            <a:r>
              <a:rPr lang="fr-FR" sz="3600" b="1" dirty="0" smtClean="0">
                <a:latin typeface="Arial Unicode MS" pitchFamily="34" charset="-128"/>
                <a:ea typeface="Arial Unicode MS" pitchFamily="34" charset="-128"/>
                <a:cs typeface="Arial Unicode MS" pitchFamily="34" charset="-128"/>
              </a:rPr>
              <a:t>fut exhorté </a:t>
            </a:r>
            <a:r>
              <a:rPr lang="fr-FR" sz="3600" b="1" dirty="0" smtClean="0">
                <a:latin typeface="Arial Unicode MS" pitchFamily="34" charset="-128"/>
                <a:ea typeface="Arial Unicode MS" pitchFamily="34" charset="-128"/>
                <a:cs typeface="Arial Unicode MS" pitchFamily="34" charset="-128"/>
              </a:rPr>
              <a:t>publiquement </a:t>
            </a:r>
            <a:r>
              <a:rPr lang="fr-FR" sz="3600" b="1" dirty="0" smtClean="0">
                <a:latin typeface="Arial Unicode MS" pitchFamily="34" charset="-128"/>
                <a:ea typeface="Arial Unicode MS" pitchFamily="34" charset="-128"/>
                <a:cs typeface="Arial Unicode MS" pitchFamily="34" charset="-128"/>
              </a:rPr>
              <a:t>par Paul à </a:t>
            </a:r>
            <a:r>
              <a:rPr lang="fr-FR" sz="3600" b="1" dirty="0" smtClean="0">
                <a:latin typeface="Arial Unicode MS" pitchFamily="34" charset="-128"/>
                <a:ea typeface="Arial Unicode MS" pitchFamily="34" charset="-128"/>
                <a:cs typeface="Arial Unicode MS" pitchFamily="34" charset="-128"/>
              </a:rPr>
              <a:t>cause de son hypocrisie à l’égard </a:t>
            </a:r>
            <a:r>
              <a:rPr lang="fr-FR" sz="3600" b="1" dirty="0" smtClean="0">
                <a:latin typeface="Arial Unicode MS" pitchFamily="34" charset="-128"/>
                <a:ea typeface="Arial Unicode MS" pitchFamily="34" charset="-128"/>
                <a:cs typeface="Arial Unicode MS" pitchFamily="34" charset="-128"/>
              </a:rPr>
              <a:t>des frères gentils</a:t>
            </a:r>
            <a:r>
              <a:rPr lang="fr-FR" sz="3600" b="1" dirty="0" smtClean="0">
                <a:latin typeface="Arial Unicode MS" pitchFamily="34" charset="-128"/>
                <a:ea typeface="Arial Unicode MS" pitchFamily="34" charset="-128"/>
                <a:cs typeface="Arial Unicode MS" pitchFamily="34" charset="-128"/>
              </a:rPr>
              <a:t> ? </a:t>
            </a:r>
            <a:r>
              <a:rPr lang="fr-FR" sz="3600" b="1" dirty="0" smtClean="0">
                <a:latin typeface="Arial Unicode MS" pitchFamily="34" charset="-128"/>
                <a:ea typeface="Arial Unicode MS" pitchFamily="34" charset="-128"/>
                <a:cs typeface="Arial Unicode MS" pitchFamily="34" charset="-128"/>
              </a:rPr>
              <a:t>________</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buNone/>
            </a:pPr>
            <a:r>
              <a:rPr lang="fr-FR" sz="3600" b="1" dirty="0" smtClean="0">
                <a:latin typeface="Arial Unicode MS" pitchFamily="34" charset="-128"/>
                <a:ea typeface="Arial Unicode MS" pitchFamily="34" charset="-128"/>
                <a:cs typeface="Arial Unicode MS" pitchFamily="34" charset="-128"/>
              </a:rPr>
              <a:t>8- Pourquoi </a:t>
            </a:r>
            <a:r>
              <a:rPr lang="fr-FR" sz="3600" b="1" dirty="0" smtClean="0">
                <a:latin typeface="Arial Unicode MS" pitchFamily="34" charset="-128"/>
                <a:ea typeface="Arial Unicode MS" pitchFamily="34" charset="-128"/>
                <a:cs typeface="Arial Unicode MS" pitchFamily="34" charset="-128"/>
              </a:rPr>
              <a:t>Caïn </a:t>
            </a:r>
            <a:r>
              <a:rPr lang="fr-FR" sz="3600" b="1" dirty="0" smtClean="0">
                <a:latin typeface="Arial Unicode MS" pitchFamily="34" charset="-128"/>
                <a:ea typeface="Arial Unicode MS" pitchFamily="34" charset="-128"/>
                <a:cs typeface="Arial Unicode MS" pitchFamily="34" charset="-128"/>
              </a:rPr>
              <a:t>a-t-il </a:t>
            </a:r>
            <a:r>
              <a:rPr lang="fr-FR" sz="3600" b="1" dirty="0" smtClean="0">
                <a:latin typeface="Arial Unicode MS" pitchFamily="34" charset="-128"/>
                <a:ea typeface="Arial Unicode MS" pitchFamily="34" charset="-128"/>
                <a:cs typeface="Arial Unicode MS" pitchFamily="34" charset="-128"/>
              </a:rPr>
              <a:t>tué son frère Abel ? </a:t>
            </a:r>
            <a:r>
              <a:rPr lang="fr-FR" sz="3600" b="1" dirty="0" smtClean="0">
                <a:latin typeface="Arial Unicode MS" pitchFamily="34" charset="-128"/>
                <a:ea typeface="Arial Unicode MS" pitchFamily="34" charset="-128"/>
                <a:cs typeface="Arial Unicode MS" pitchFamily="34" charset="-128"/>
              </a:rPr>
              <a:t>____________________________________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9- Quel </a:t>
            </a:r>
            <a:r>
              <a:rPr lang="fr-FR" sz="3600" b="1" dirty="0" smtClean="0">
                <a:latin typeface="Arial Unicode MS" pitchFamily="34" charset="-128"/>
                <a:ea typeface="Arial Unicode MS" pitchFamily="34" charset="-128"/>
                <a:cs typeface="Arial Unicode MS" pitchFamily="34" charset="-128"/>
              </a:rPr>
              <a:t>est le nom de l’aveugle qui criait plus fortement pour attirer l’attention de Jésus quand </a:t>
            </a:r>
            <a:r>
              <a:rPr lang="fr-FR" sz="3600" b="1" dirty="0" smtClean="0">
                <a:latin typeface="Arial Unicode MS" pitchFamily="34" charset="-128"/>
                <a:ea typeface="Arial Unicode MS" pitchFamily="34" charset="-128"/>
                <a:cs typeface="Arial Unicode MS" pitchFamily="34" charset="-128"/>
              </a:rPr>
              <a:t>les disciples voulaient lui </a:t>
            </a:r>
            <a:r>
              <a:rPr lang="fr-FR" sz="3600" b="1" dirty="0" smtClean="0">
                <a:latin typeface="Arial Unicode MS" pitchFamily="34" charset="-128"/>
                <a:ea typeface="Arial Unicode MS" pitchFamily="34" charset="-128"/>
                <a:cs typeface="Arial Unicode MS" pitchFamily="34" charset="-128"/>
              </a:rPr>
              <a:t>imposer de se taire ? _____________________</a:t>
            </a:r>
            <a:endParaRPr lang="en-US" sz="3600" b="1" dirty="0" smtClean="0">
              <a:latin typeface="Arial Unicode MS" pitchFamily="34" charset="-128"/>
              <a:ea typeface="Arial Unicode MS" pitchFamily="34" charset="-128"/>
              <a:cs typeface="Arial Unicode MS" pitchFamily="34" charset="-128"/>
            </a:endParaRPr>
          </a:p>
          <a:p>
            <a:pPr lvl="0" algn="just">
              <a:buNone/>
            </a:pPr>
            <a:r>
              <a:rPr lang="fr-FR" sz="3600" b="1" dirty="0" smtClean="0">
                <a:latin typeface="Arial Unicode MS" pitchFamily="34" charset="-128"/>
                <a:ea typeface="Arial Unicode MS" pitchFamily="34" charset="-128"/>
                <a:cs typeface="Arial Unicode MS" pitchFamily="34" charset="-128"/>
              </a:rPr>
              <a:t>10- D’où </a:t>
            </a:r>
            <a:r>
              <a:rPr lang="fr-FR" sz="3600" b="1" dirty="0" smtClean="0">
                <a:latin typeface="Arial Unicode MS" pitchFamily="34" charset="-128"/>
                <a:ea typeface="Arial Unicode MS" pitchFamily="34" charset="-128"/>
                <a:cs typeface="Arial Unicode MS" pitchFamily="34" charset="-128"/>
              </a:rPr>
              <a:t>vient cette expression « </a:t>
            </a:r>
            <a:r>
              <a:rPr lang="fr-FR" sz="3600" b="1" i="1" dirty="0" smtClean="0">
                <a:latin typeface="Arial Unicode MS" pitchFamily="34" charset="-128"/>
                <a:ea typeface="Arial Unicode MS" pitchFamily="34" charset="-128"/>
                <a:cs typeface="Arial Unicode MS" pitchFamily="34" charset="-128"/>
              </a:rPr>
              <a:t>La mort dans le pot</a:t>
            </a:r>
            <a:r>
              <a:rPr lang="fr-FR" sz="3600" b="1" dirty="0" smtClean="0">
                <a:latin typeface="Arial Unicode MS" pitchFamily="34" charset="-128"/>
                <a:ea typeface="Arial Unicode MS" pitchFamily="34" charset="-128"/>
                <a:cs typeface="Arial Unicode MS" pitchFamily="34" charset="-128"/>
              </a:rPr>
              <a:t> » ? </a:t>
            </a:r>
            <a:r>
              <a:rPr lang="fr-FR" sz="3600" b="1" dirty="0" smtClean="0">
                <a:latin typeface="Arial Unicode MS" pitchFamily="34" charset="-128"/>
                <a:ea typeface="Arial Unicode MS" pitchFamily="34" charset="-128"/>
                <a:cs typeface="Arial Unicode MS" pitchFamily="34" charset="-128"/>
              </a:rPr>
              <a:t>_____________________________________</a:t>
            </a:r>
            <a:endParaRPr lang="en-US" sz="36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5400" b="1" dirty="0" smtClean="0"/>
              <a:t>Exposition </a:t>
            </a:r>
            <a:r>
              <a:rPr lang="fr-FR" sz="5400" b="1" dirty="0"/>
              <a:t>de la matière du jour </a:t>
            </a:r>
            <a:r>
              <a:rPr lang="fr-FR" sz="5400" b="1" dirty="0">
                <a:solidFill>
                  <a:srgbClr val="C00000"/>
                </a:solidFill>
              </a:rPr>
              <a:t>30minutes</a:t>
            </a:r>
            <a:endParaRPr lang="en-US" sz="5400" dirty="0">
              <a:solidFill>
                <a:srgbClr val="C00000"/>
              </a:solidFill>
            </a:endParaRPr>
          </a:p>
          <a:p>
            <a:pPr lvl="0" algn="just"/>
            <a:r>
              <a:rPr lang="fr-FR" sz="5400" b="1" dirty="0"/>
              <a:t>Questions / commentaires/ réflexions </a:t>
            </a:r>
            <a:r>
              <a:rPr lang="fr-FR" sz="5400" b="1" dirty="0">
                <a:solidFill>
                  <a:srgbClr val="C00000"/>
                </a:solidFill>
              </a:rPr>
              <a:t>(20 minutes)</a:t>
            </a:r>
            <a:endParaRPr lang="en-US" sz="5400" dirty="0">
              <a:solidFill>
                <a:srgbClr val="C00000"/>
              </a:solidFill>
            </a:endParaRPr>
          </a:p>
          <a:p>
            <a:pPr lvl="0" algn="just"/>
            <a:r>
              <a:rPr lang="fr-FR" sz="5400" b="1" dirty="0"/>
              <a:t>Annonces/ projets/ chant final/ prière finale / bénédiction </a:t>
            </a:r>
            <a:r>
              <a:rPr lang="fr-FR" sz="5400" b="1" dirty="0">
                <a:solidFill>
                  <a:srgbClr val="C00000"/>
                </a:solidFill>
              </a:rPr>
              <a:t>(</a:t>
            </a:r>
            <a:r>
              <a:rPr lang="fr-FR" sz="5400" b="1" dirty="0" smtClean="0">
                <a:solidFill>
                  <a:srgbClr val="C00000"/>
                </a:solidFill>
              </a:rPr>
              <a:t>10 minutes</a:t>
            </a:r>
            <a:r>
              <a:rPr lang="fr-FR" sz="5400" b="1" dirty="0" smtClean="0"/>
              <a:t>)   </a:t>
            </a:r>
            <a:endParaRPr lang="en-US" sz="5400"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sz="5400" dirty="0"/>
              <a:t> </a:t>
            </a:r>
            <a:endParaRPr lang="en-US" sz="5400" dirty="0"/>
          </a:p>
          <a:p>
            <a:pPr>
              <a:buNone/>
            </a:pPr>
            <a:endParaRPr lang="fr-FR" sz="5400" dirty="0" smtClean="0"/>
          </a:p>
          <a:p>
            <a:r>
              <a:rPr lang="fr-FR" sz="5400" dirty="0" smtClean="0"/>
              <a:t>PRIÈRE FINALE</a:t>
            </a:r>
          </a:p>
          <a:p>
            <a:r>
              <a:rPr lang="fr-FR" sz="5400" dirty="0" smtClean="0"/>
              <a:t>BENEDICTIONS</a:t>
            </a:r>
            <a:endParaRPr lang="en-US" sz="5400"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TotalTime>
  <Words>1903</Words>
  <Application>Microsoft Office PowerPoint</Application>
  <PresentationFormat>On-screen Show (4:3)</PresentationFormat>
  <Paragraphs>131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CHRIST THE ROCK CONGREGATION PRÉSENTE ÉTUDIONS LA BIBLE </vt:lpstr>
      <vt:lpstr>VERSET DU JOUR</vt:lpstr>
      <vt:lpstr>PRIERE</vt:lpstr>
      <vt:lpstr>Slide 4</vt:lpstr>
      <vt:lpstr>Slide 5</vt:lpstr>
      <vt:lpstr>Slide 6</vt:lpstr>
      <vt:lpstr>ETUDE BIBLIQUE SESSION 5 PAR PASTEUR MARC SIMÉON LES JOURS DE LA CREATION</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16</cp:revision>
  <dcterms:created xsi:type="dcterms:W3CDTF">2022-04-13T13:36:19Z</dcterms:created>
  <dcterms:modified xsi:type="dcterms:W3CDTF">2022-04-21T16:05:01Z</dcterms:modified>
</cp:coreProperties>
</file>