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6" r:id="rId2"/>
    <p:sldId id="257" r:id="rId3"/>
    <p:sldId id="439" r:id="rId4"/>
    <p:sldId id="403" r:id="rId5"/>
    <p:sldId id="440" r:id="rId6"/>
    <p:sldId id="404" r:id="rId7"/>
    <p:sldId id="442" r:id="rId8"/>
    <p:sldId id="443" r:id="rId9"/>
    <p:sldId id="444" r:id="rId10"/>
    <p:sldId id="445" r:id="rId11"/>
    <p:sldId id="441" r:id="rId12"/>
    <p:sldId id="446" r:id="rId13"/>
    <p:sldId id="469" r:id="rId14"/>
    <p:sldId id="447" r:id="rId15"/>
    <p:sldId id="448" r:id="rId16"/>
    <p:sldId id="449" r:id="rId17"/>
    <p:sldId id="450" r:id="rId18"/>
    <p:sldId id="405" r:id="rId19"/>
    <p:sldId id="451" r:id="rId20"/>
    <p:sldId id="452" r:id="rId21"/>
    <p:sldId id="453" r:id="rId22"/>
    <p:sldId id="454" r:id="rId23"/>
    <p:sldId id="455" r:id="rId24"/>
    <p:sldId id="368" r:id="rId25"/>
    <p:sldId id="456" r:id="rId26"/>
    <p:sldId id="457" r:id="rId27"/>
    <p:sldId id="458" r:id="rId28"/>
    <p:sldId id="459" r:id="rId29"/>
    <p:sldId id="460" r:id="rId30"/>
    <p:sldId id="408" r:id="rId31"/>
    <p:sldId id="461" r:id="rId32"/>
    <p:sldId id="463" r:id="rId33"/>
    <p:sldId id="407" r:id="rId34"/>
    <p:sldId id="464" r:id="rId35"/>
    <p:sldId id="465" r:id="rId36"/>
    <p:sldId id="466" r:id="rId37"/>
    <p:sldId id="467" r:id="rId38"/>
    <p:sldId id="468" r:id="rId39"/>
    <p:sldId id="36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FF99CC"/>
    <a:srgbClr val="FC0AFC"/>
    <a:srgbClr val="00FF00"/>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48" y="254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4/2/2022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4/2/2022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APRIL 3RD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fr-FR" sz="6000" b="1" dirty="0" smtClean="0">
                <a:solidFill>
                  <a:srgbClr val="00FF00"/>
                </a:solidFill>
              </a:rPr>
              <a:t>L’IMPACT D’UNE EXPÉRIENCE SUBLIME AVEC DIEU </a:t>
            </a:r>
            <a:endParaRPr lang="en-US" sz="6000" dirty="0" smtClean="0">
              <a:solidFill>
                <a:srgbClr val="00FF00"/>
              </a:solidFill>
            </a:endParaRPr>
          </a:p>
          <a:p>
            <a:r>
              <a:rPr lang="en-US" sz="6000" b="1" dirty="0" smtClean="0">
                <a:solidFill>
                  <a:schemeClr val="bg1"/>
                </a:solidFill>
              </a:rPr>
              <a:t>THE IMPACT OF A SUBLIME ENCOUNTER WITH GOD </a:t>
            </a:r>
            <a:endParaRPr lang="en-US" sz="6000" dirty="0" smtClean="0">
              <a:solidFill>
                <a:schemeClr val="bg1"/>
              </a:solidFill>
            </a:endParaRPr>
          </a:p>
          <a:p>
            <a:r>
              <a:rPr lang="en-US" sz="6000" dirty="0" smtClean="0">
                <a:latin typeface="Arabic Typesetting" pitchFamily="66" charset="-78"/>
                <a:cs typeface="Arabic Typesetting" pitchFamily="66" charset="-78"/>
              </a:rPr>
              <a:t>(JE NE SAIS DIEU LE SAIT) </a:t>
            </a:r>
          </a:p>
          <a:p>
            <a:r>
              <a:rPr lang="en-US" sz="6000" dirty="0" smtClean="0">
                <a:solidFill>
                  <a:srgbClr val="00FF00"/>
                </a:solidFill>
                <a:latin typeface="Arabic Typesetting" pitchFamily="66" charset="-78"/>
                <a:cs typeface="Arabic Typesetting" pitchFamily="66" charset="-78"/>
              </a:rPr>
              <a:t>(I DO NOT KNOW BUT GOD KNOWS) </a:t>
            </a:r>
            <a:endParaRPr lang="en-US" sz="6000" dirty="0">
              <a:solidFill>
                <a:srgbClr val="00FF00"/>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LECTURE: 2 COR 12: 1-5</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1 ¶ Il faut se glorifier... Cela n'est pas bon. J'en viendrai néanmoins à des visions et à des révélations du Seigneur.</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2 Je connais un homme en Christ, qui fut, il y a quatorze ans, ravi jusqu'au troisième ciel (si ce fut dans son corps je ne sais, si ce fut hors de son corps je ne sais, Dieu le sait).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 3 Et je sais que cet homme (si ce fut dans son corps ou sans son corps je ne sais, Dieu le sait)</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4 fut enlevé dans le paradis, et qu'il entendit des paroles ineffables qu'il n'est pas permis à un homme d'exprimer.</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5 Je me glorifierai d'un tel homme, mais de moi-même je ne me glorifierai pas, sinon de mes infirmités.</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ctr">
              <a:buNone/>
            </a:pPr>
            <a:r>
              <a:rPr lang="en-US" sz="4400" b="1" dirty="0" smtClean="0">
                <a:solidFill>
                  <a:srgbClr val="0D069A"/>
                </a:solidFill>
                <a:latin typeface="Arial Unicode MS" pitchFamily="34" charset="-128"/>
                <a:ea typeface="Arial Unicode MS" pitchFamily="34" charset="-128"/>
                <a:cs typeface="Arial Unicode MS" pitchFamily="34" charset="-128"/>
              </a:rPr>
              <a:t>2Co 12:1-5 </a:t>
            </a:r>
          </a:p>
          <a:p>
            <a:pPr algn="just">
              <a:buNone/>
            </a:pPr>
            <a:r>
              <a:rPr lang="en-US" sz="4400" b="1" dirty="0" smtClean="0">
                <a:latin typeface="Arial Unicode MS" pitchFamily="34" charset="-128"/>
                <a:ea typeface="Arial Unicode MS" pitchFamily="34" charset="-128"/>
                <a:cs typeface="Arial Unicode MS" pitchFamily="34" charset="-128"/>
              </a:rPr>
              <a:t>1 ¶ It is doubtless not profitable for me to boast. I will come to visions and revelations of the Lord:</a:t>
            </a:r>
          </a:p>
          <a:p>
            <a:pPr algn="just">
              <a:buNone/>
            </a:pPr>
            <a:r>
              <a:rPr lang="en-US" sz="4400" b="1" dirty="0" smtClean="0">
                <a:solidFill>
                  <a:srgbClr val="0D069A"/>
                </a:solidFill>
                <a:latin typeface="Arial Unicode MS" pitchFamily="34" charset="-128"/>
                <a:ea typeface="Arial Unicode MS" pitchFamily="34" charset="-128"/>
                <a:cs typeface="Arial Unicode MS" pitchFamily="34" charset="-128"/>
              </a:rPr>
              <a:t> 2 I know a man in Christ who fourteen years ago--whether in the body I do not know, or whether out of the body I do not know, God knows--such a one was caught up to the third heaven.</a:t>
            </a: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buNone/>
            </a:pPr>
            <a:r>
              <a:rPr lang="en-US" sz="4400" b="1" dirty="0" smtClean="0">
                <a:latin typeface="Arial Unicode MS" pitchFamily="34" charset="-128"/>
                <a:ea typeface="Arial Unicode MS" pitchFamily="34" charset="-128"/>
                <a:cs typeface="Arial Unicode MS" pitchFamily="34" charset="-128"/>
              </a:rPr>
              <a:t> 3 And I know such a man--whether in the body or out of the body I do not know, God knows--</a:t>
            </a:r>
          </a:p>
          <a:p>
            <a:pPr algn="just">
              <a:buNone/>
            </a:pPr>
            <a:r>
              <a:rPr lang="en-US" sz="4400" b="1" dirty="0" smtClean="0">
                <a:solidFill>
                  <a:srgbClr val="0D069A"/>
                </a:solidFill>
                <a:latin typeface="Arial Unicode MS" pitchFamily="34" charset="-128"/>
                <a:ea typeface="Arial Unicode MS" pitchFamily="34" charset="-128"/>
                <a:cs typeface="Arial Unicode MS" pitchFamily="34" charset="-128"/>
              </a:rPr>
              <a:t> 4 how he was caught up into Paradise and heard inexpressible words, which it is not lawful for a man to utter.</a:t>
            </a:r>
          </a:p>
          <a:p>
            <a:pPr algn="just">
              <a:buNone/>
            </a:pPr>
            <a:r>
              <a:rPr lang="en-US" sz="4400" b="1" dirty="0" smtClean="0">
                <a:latin typeface="Arial Unicode MS" pitchFamily="34" charset="-128"/>
                <a:ea typeface="Arial Unicode MS" pitchFamily="34" charset="-128"/>
                <a:cs typeface="Arial Unicode MS" pitchFamily="34" charset="-128"/>
              </a:rPr>
              <a:t> 5 Of such a one I will boast; yet of myself I will not boast, except in my infirmities.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INTRODUCTION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things </a:t>
            </a:r>
            <a:r>
              <a:rPr lang="en-US" sz="4400" b="1" dirty="0" smtClean="0">
                <a:solidFill>
                  <a:srgbClr val="0D069A"/>
                </a:solidFill>
                <a:latin typeface="Arial Unicode MS" pitchFamily="34" charset="-128"/>
                <a:ea typeface="Arial Unicode MS" pitchFamily="34" charset="-128"/>
                <a:cs typeface="Arial Unicode MS" pitchFamily="34" charset="-128"/>
              </a:rPr>
              <a:t>that have galvanized my Christian experience </a:t>
            </a:r>
            <a:r>
              <a:rPr lang="en-US" sz="4400" b="1" dirty="0" smtClean="0">
                <a:solidFill>
                  <a:srgbClr val="0D069A"/>
                </a:solidFill>
                <a:latin typeface="Arial Unicode MS" pitchFamily="34" charset="-128"/>
                <a:ea typeface="Arial Unicode MS" pitchFamily="34" charset="-128"/>
                <a:cs typeface="Arial Unicode MS" pitchFamily="34" charset="-128"/>
              </a:rPr>
              <a:t>the most are  </a:t>
            </a:r>
            <a:r>
              <a:rPr lang="en-US" sz="4400" b="1" dirty="0" smtClean="0">
                <a:solidFill>
                  <a:srgbClr val="0D069A"/>
                </a:solidFill>
                <a:latin typeface="Arial Unicode MS" pitchFamily="34" charset="-128"/>
                <a:ea typeface="Arial Unicode MS" pitchFamily="34" charset="-128"/>
                <a:cs typeface="Arial Unicode MS" pitchFamily="34" charset="-128"/>
              </a:rPr>
              <a:t>the testimonies of the contemporary </a:t>
            </a:r>
            <a:r>
              <a:rPr lang="en-US" sz="4400" b="1" dirty="0" smtClean="0">
                <a:solidFill>
                  <a:srgbClr val="0D069A"/>
                </a:solidFill>
                <a:latin typeface="Arial Unicode MS" pitchFamily="34" charset="-128"/>
                <a:ea typeface="Arial Unicode MS" pitchFamily="34" charset="-128"/>
                <a:cs typeface="Arial Unicode MS" pitchFamily="34" charset="-128"/>
              </a:rPr>
              <a:t>Saints, </a:t>
            </a:r>
            <a:r>
              <a:rPr lang="en-US" sz="4400" b="1" dirty="0" smtClean="0">
                <a:solidFill>
                  <a:srgbClr val="0D069A"/>
                </a:solidFill>
                <a:latin typeface="Arial Unicode MS" pitchFamily="34" charset="-128"/>
                <a:ea typeface="Arial Unicode MS" pitchFamily="34" charset="-128"/>
                <a:cs typeface="Arial Unicode MS" pitchFamily="34" charset="-128"/>
              </a:rPr>
              <a:t>and my own encounters with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Growing up my dad used to tell me some striking encounters with God throughout his life never knowing how they impacted my own faith.</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One of them was when while in the middle of an inundate river, he was losing his breath, unable to swim to shore. The last thing he remembered saying was “Save me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He lost consciousness after that. A good while later, when he regained </a:t>
            </a:r>
            <a:r>
              <a:rPr lang="en-US" sz="4400" b="1" dirty="0" smtClean="0">
                <a:solidFill>
                  <a:srgbClr val="FF0000"/>
                </a:solidFill>
                <a:latin typeface="Arial Unicode MS" pitchFamily="34" charset="-128"/>
                <a:ea typeface="Arial Unicode MS" pitchFamily="34" charset="-128"/>
                <a:cs typeface="Arial Unicode MS" pitchFamily="34" charset="-128"/>
              </a:rPr>
              <a:t>himself; </a:t>
            </a:r>
            <a:r>
              <a:rPr lang="en-US" sz="4400" b="1" dirty="0" smtClean="0">
                <a:solidFill>
                  <a:srgbClr val="FF0000"/>
                </a:solidFill>
                <a:latin typeface="Arial Unicode MS" pitchFamily="34" charset="-128"/>
                <a:ea typeface="Arial Unicode MS" pitchFamily="34" charset="-128"/>
                <a:cs typeface="Arial Unicode MS" pitchFamily="34" charset="-128"/>
              </a:rPr>
              <a:t>to his amazement, he found himself on shore holding tightly to a branch.</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That </a:t>
            </a:r>
            <a:r>
              <a:rPr lang="fr-FR" sz="4400" b="1" dirty="0" err="1" smtClean="0">
                <a:solidFill>
                  <a:srgbClr val="0D069A"/>
                </a:solidFill>
                <a:latin typeface="Arial Unicode MS" pitchFamily="34" charset="-128"/>
                <a:ea typeface="Arial Unicode MS" pitchFamily="34" charset="-128"/>
                <a:cs typeface="Arial Unicode MS" pitchFamily="34" charset="-128"/>
              </a:rPr>
              <a:t>is</a:t>
            </a:r>
            <a:r>
              <a:rPr lang="fr-FR" sz="4400" b="1" dirty="0" smtClean="0">
                <a:solidFill>
                  <a:srgbClr val="0D069A"/>
                </a:solidFill>
                <a:latin typeface="Arial Unicode MS" pitchFamily="34" charset="-128"/>
                <a:ea typeface="Arial Unicode MS" pitchFamily="34" charset="-128"/>
                <a:cs typeface="Arial Unicode MS" pitchFamily="34" charset="-128"/>
              </a:rPr>
              <a:t> a </a:t>
            </a:r>
            <a:r>
              <a:rPr lang="fr-FR" sz="4400" b="1" dirty="0" err="1" smtClean="0">
                <a:solidFill>
                  <a:srgbClr val="0D069A"/>
                </a:solidFill>
                <a:latin typeface="Arial Unicode MS" pitchFamily="34" charset="-128"/>
                <a:ea typeface="Arial Unicode MS" pitchFamily="34" charset="-128"/>
                <a:cs typeface="Arial Unicode MS" pitchFamily="34" charset="-128"/>
              </a:rPr>
              <a:t>definite</a:t>
            </a:r>
            <a:r>
              <a:rPr lang="fr-FR" sz="4400" b="1" dirty="0" smtClean="0">
                <a:solidFill>
                  <a:srgbClr val="0D069A"/>
                </a:solidFill>
                <a:latin typeface="Arial Unicode MS" pitchFamily="34" charset="-128"/>
                <a:ea typeface="Arial Unicode MS" pitchFamily="34" charset="-128"/>
                <a:cs typeface="Arial Unicode MS" pitchFamily="34" charset="-128"/>
              </a:rPr>
              <a:t> </a:t>
            </a:r>
            <a:r>
              <a:rPr lang="fr-FR" sz="4400" b="1" dirty="0" smtClean="0">
                <a:solidFill>
                  <a:srgbClr val="0D069A"/>
                </a:solidFill>
                <a:latin typeface="Arial Unicode MS" pitchFamily="34" charset="-128"/>
                <a:ea typeface="Arial Unicode MS" pitchFamily="34" charset="-128"/>
                <a:cs typeface="Arial Unicode MS" pitchFamily="34" charset="-128"/>
              </a:rPr>
              <a:t>“(Je </a:t>
            </a:r>
            <a:r>
              <a:rPr lang="fr-FR" sz="4400" b="1" dirty="0" smtClean="0">
                <a:solidFill>
                  <a:srgbClr val="0D069A"/>
                </a:solidFill>
                <a:latin typeface="Arial Unicode MS" pitchFamily="34" charset="-128"/>
                <a:ea typeface="Arial Unicode MS" pitchFamily="34" charset="-128"/>
                <a:cs typeface="Arial Unicode MS" pitchFamily="34" charset="-128"/>
              </a:rPr>
              <a:t>ne sais, Dieu le </a:t>
            </a:r>
            <a:r>
              <a:rPr lang="fr-FR" sz="4400" b="1" dirty="0" smtClean="0">
                <a:solidFill>
                  <a:srgbClr val="0D069A"/>
                </a:solidFill>
                <a:latin typeface="Arial Unicode MS" pitchFamily="34" charset="-128"/>
                <a:ea typeface="Arial Unicode MS" pitchFamily="34" charset="-128"/>
                <a:cs typeface="Arial Unicode MS" pitchFamily="34" charset="-128"/>
              </a:rPr>
              <a:t>sait)” </a:t>
            </a:r>
            <a:r>
              <a:rPr lang="fr-FR" sz="4400" b="1" dirty="0" err="1" smtClean="0">
                <a:solidFill>
                  <a:srgbClr val="0D069A"/>
                </a:solidFill>
                <a:latin typeface="Arial Unicode MS" pitchFamily="34" charset="-128"/>
                <a:ea typeface="Arial Unicode MS" pitchFamily="34" charset="-128"/>
                <a:cs typeface="Arial Unicode MS" pitchFamily="34" charset="-128"/>
              </a:rPr>
              <a:t>experience</a:t>
            </a:r>
            <a:r>
              <a:rPr lang="fr-FR"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He has to this day no explanation or recollection on how he made it to shore.</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Did God embody him to swim on, he doesn’t know.</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Did an angel carry him to shore, he doesn’t know. </a:t>
            </a:r>
            <a:r>
              <a:rPr lang="fr-FR" sz="4400" b="1" dirty="0" smtClean="0">
                <a:solidFill>
                  <a:srgbClr val="FF0000"/>
                </a:solidFill>
                <a:latin typeface="Arial Unicode MS" pitchFamily="34" charset="-128"/>
                <a:ea typeface="Arial Unicode MS" pitchFamily="34" charset="-128"/>
                <a:cs typeface="Arial Unicode MS" pitchFamily="34" charset="-128"/>
              </a:rPr>
              <a:t>« Je ne sais Dieu le sait. »</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These experiences are not aimless to the children of God.</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There will be times when God will decide to stay silent in your life. </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There will be times when you will be tempted to lose your faith in </a:t>
            </a:r>
            <a:r>
              <a:rPr lang="en-US" sz="4400" b="1" dirty="0" smtClean="0">
                <a:solidFill>
                  <a:srgbClr val="FF0000"/>
                </a:solidFill>
                <a:latin typeface="Arial Unicode MS" pitchFamily="34" charset="-128"/>
                <a:ea typeface="Arial Unicode MS" pitchFamily="34" charset="-128"/>
                <a:cs typeface="Arial Unicode MS" pitchFamily="34" charset="-128"/>
              </a:rPr>
              <a:t>God by the disappointments in your life.</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Yet again, you would have to confront </a:t>
            </a:r>
            <a:r>
              <a:rPr lang="en-US" sz="4800" b="1" dirty="0" smtClean="0">
                <a:solidFill>
                  <a:srgbClr val="FF0000"/>
                </a:solidFill>
                <a:latin typeface="Arial Unicode MS" pitchFamily="34" charset="-128"/>
                <a:ea typeface="Arial Unicode MS" pitchFamily="34" charset="-128"/>
                <a:cs typeface="Arial Unicode MS" pitchFamily="34" charset="-128"/>
              </a:rPr>
              <a:t>your unbelief because of </a:t>
            </a:r>
            <a:r>
              <a:rPr lang="en-US" sz="4800" b="1" dirty="0" smtClean="0">
                <a:solidFill>
                  <a:srgbClr val="FF0000"/>
                </a:solidFill>
                <a:latin typeface="Arial Unicode MS" pitchFamily="34" charset="-128"/>
                <a:ea typeface="Arial Unicode MS" pitchFamily="34" charset="-128"/>
                <a:cs typeface="Arial Unicode MS" pitchFamily="34" charset="-128"/>
              </a:rPr>
              <a:t>those </a:t>
            </a:r>
            <a:r>
              <a:rPr lang="en-US" sz="4800" b="1" dirty="0" smtClean="0">
                <a:solidFill>
                  <a:srgbClr val="FF0000"/>
                </a:solidFill>
                <a:latin typeface="Arial Unicode MS" pitchFamily="34" charset="-128"/>
                <a:ea typeface="Arial Unicode MS" pitchFamily="34" charset="-128"/>
                <a:cs typeface="Arial Unicode MS" pitchFamily="34" charset="-128"/>
              </a:rPr>
              <a:t>vivid personal </a:t>
            </a:r>
            <a:r>
              <a:rPr lang="en-US" sz="4800" b="1" dirty="0" smtClean="0">
                <a:solidFill>
                  <a:srgbClr val="FF0000"/>
                </a:solidFill>
                <a:latin typeface="Arial Unicode MS" pitchFamily="34" charset="-128"/>
                <a:ea typeface="Arial Unicode MS" pitchFamily="34" charset="-128"/>
                <a:cs typeface="Arial Unicode MS" pitchFamily="34" charset="-128"/>
              </a:rPr>
              <a:t>encounters you had with God.</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After some personal experiences with God, you can never </a:t>
            </a:r>
            <a:r>
              <a:rPr lang="en-US" sz="4800" b="1" dirty="0" smtClean="0">
                <a:solidFill>
                  <a:srgbClr val="0D069A"/>
                </a:solidFill>
                <a:latin typeface="Arial Unicode MS" pitchFamily="34" charset="-128"/>
                <a:ea typeface="Arial Unicode MS" pitchFamily="34" charset="-128"/>
                <a:cs typeface="Arial Unicode MS" pitchFamily="34" charset="-128"/>
              </a:rPr>
              <a:t>again deny </a:t>
            </a:r>
            <a:r>
              <a:rPr lang="en-US" sz="4800" b="1" dirty="0" smtClean="0">
                <a:solidFill>
                  <a:srgbClr val="0D069A"/>
                </a:solidFill>
                <a:latin typeface="Arial Unicode MS" pitchFamily="34" charset="-128"/>
                <a:ea typeface="Arial Unicode MS" pitchFamily="34" charset="-128"/>
                <a:cs typeface="Arial Unicode MS" pitchFamily="34" charset="-128"/>
              </a:rPr>
              <a:t>His existence.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b="1" dirty="0" smtClean="0">
                <a:latin typeface="Arial Unicode MS" pitchFamily="34" charset="-128"/>
                <a:ea typeface="Arial Unicode MS" pitchFamily="34" charset="-128"/>
                <a:cs typeface="Arial Unicode MS" pitchFamily="34" charset="-128"/>
              </a:rPr>
              <a:t> When I go to the Bible, I am fascinated by the exploits of the great men of God.</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I would have loved to be there at </a:t>
            </a:r>
            <a:r>
              <a:rPr lang="en-US" sz="4400" b="1" u="sng" dirty="0" smtClean="0">
                <a:solidFill>
                  <a:srgbClr val="0D069A"/>
                </a:solidFill>
                <a:latin typeface="Arial Unicode MS" pitchFamily="34" charset="-128"/>
                <a:ea typeface="Arial Unicode MS" pitchFamily="34" charset="-128"/>
                <a:cs typeface="Arial Unicode MS" pitchFamily="34" charset="-128"/>
              </a:rPr>
              <a:t>the crossing of the Red Sea</a:t>
            </a:r>
            <a:r>
              <a:rPr lang="en-US" sz="4400" b="1" dirty="0" smtClean="0">
                <a:solidFill>
                  <a:srgbClr val="0D069A"/>
                </a:solidFill>
                <a:latin typeface="Arial Unicode MS" pitchFamily="34" charset="-128"/>
                <a:ea typeface="Arial Unicode MS" pitchFamily="34" charset="-128"/>
                <a:cs typeface="Arial Unicode MS" pitchFamily="34" charset="-128"/>
              </a:rPr>
              <a:t> with the Children of Israel.</a:t>
            </a:r>
          </a:p>
          <a:p>
            <a:pPr lvl="0" algn="just"/>
            <a:r>
              <a:rPr lang="en-US" sz="4400" b="1" dirty="0" smtClean="0">
                <a:latin typeface="Arial Unicode MS" pitchFamily="34" charset="-128"/>
                <a:ea typeface="Arial Unicode MS" pitchFamily="34" charset="-128"/>
                <a:cs typeface="Arial Unicode MS" pitchFamily="34" charset="-128"/>
              </a:rPr>
              <a:t>I would have loved to experience the </a:t>
            </a:r>
            <a:r>
              <a:rPr lang="en-US" sz="4400" b="1" u="sng" dirty="0" err="1" smtClean="0">
                <a:latin typeface="Arial Unicode MS" pitchFamily="34" charset="-128"/>
                <a:ea typeface="Arial Unicode MS" pitchFamily="34" charset="-128"/>
                <a:cs typeface="Arial Unicode MS" pitchFamily="34" charset="-128"/>
              </a:rPr>
              <a:t>Shekinah</a:t>
            </a:r>
            <a:r>
              <a:rPr lang="en-US" sz="4400" b="1" u="sng" dirty="0" smtClean="0">
                <a:latin typeface="Arial Unicode MS" pitchFamily="34" charset="-128"/>
                <a:ea typeface="Arial Unicode MS" pitchFamily="34" charset="-128"/>
                <a:cs typeface="Arial Unicode MS" pitchFamily="34" charset="-128"/>
              </a:rPr>
              <a:t> glory of God at Mount </a:t>
            </a:r>
            <a:r>
              <a:rPr lang="en-US" sz="4400" b="1" u="sng" dirty="0" smtClean="0">
                <a:latin typeface="Arial Unicode MS" pitchFamily="34" charset="-128"/>
                <a:ea typeface="Arial Unicode MS" pitchFamily="34" charset="-128"/>
                <a:cs typeface="Arial Unicode MS" pitchFamily="34" charset="-128"/>
              </a:rPr>
              <a:t>Sinai</a:t>
            </a:r>
            <a:r>
              <a:rPr lang="en-US"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to see </a:t>
            </a:r>
            <a:r>
              <a:rPr lang="en-US" sz="4400" b="1" u="sng" dirty="0" smtClean="0">
                <a:latin typeface="Arial Unicode MS" pitchFamily="34" charset="-128"/>
                <a:ea typeface="Arial Unicode MS" pitchFamily="34" charset="-128"/>
                <a:cs typeface="Arial Unicode MS" pitchFamily="34" charset="-128"/>
              </a:rPr>
              <a:t>the trembling mountain, the heavenly fireworks, and the sounds of the trumpets.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solidFill>
                  <a:schemeClr val="tx1"/>
                </a:solidFill>
                <a:latin typeface="Arial Unicode MS" pitchFamily="34" charset="-128"/>
                <a:ea typeface="Arial Unicode MS" pitchFamily="34" charset="-128"/>
                <a:cs typeface="Arial Unicode MS" pitchFamily="34" charset="-128"/>
              </a:rPr>
              <a:t>I </a:t>
            </a:r>
            <a:r>
              <a:rPr lang="en-US" sz="4400" b="1" dirty="0" smtClean="0">
                <a:solidFill>
                  <a:schemeClr val="tx1"/>
                </a:solidFill>
                <a:latin typeface="Arial Unicode MS" pitchFamily="34" charset="-128"/>
                <a:ea typeface="Arial Unicode MS" pitchFamily="34" charset="-128"/>
                <a:cs typeface="Arial Unicode MS" pitchFamily="34" charset="-128"/>
              </a:rPr>
              <a:t>would have loved to be Prophet Elisha’s servant, to exploit the great faith of that mighty man of God.</a:t>
            </a:r>
          </a:p>
          <a:p>
            <a:pPr algn="just"/>
            <a:r>
              <a:rPr lang="en-US" sz="4400" b="1" dirty="0" smtClean="0">
                <a:solidFill>
                  <a:srgbClr val="0D069A"/>
                </a:solidFill>
                <a:latin typeface="Arial Unicode MS" pitchFamily="34" charset="-128"/>
                <a:ea typeface="Arial Unicode MS" pitchFamily="34" charset="-128"/>
                <a:cs typeface="Arial Unicode MS" pitchFamily="34" charset="-128"/>
              </a:rPr>
              <a:t>I would have loved to be there at Mount Carmel when the fire of the Lord consumed the sacrifice at the noonday hour</a:t>
            </a:r>
            <a:r>
              <a:rPr lang="en-US" sz="4400" b="1" dirty="0" smtClean="0">
                <a:solidFill>
                  <a:srgbClr val="0D069A"/>
                </a:solidFill>
                <a:latin typeface="Arial Unicode MS" pitchFamily="34" charset="-128"/>
                <a:ea typeface="Arial Unicode MS" pitchFamily="34" charset="-128"/>
                <a:cs typeface="Arial Unicode MS" pitchFamily="34" charset="-128"/>
              </a:rPr>
              <a:t>.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I </a:t>
            </a:r>
            <a:r>
              <a:rPr lang="en-US" sz="4400" b="1" dirty="0" smtClean="0">
                <a:latin typeface="Arial Unicode MS" pitchFamily="34" charset="-128"/>
                <a:ea typeface="Arial Unicode MS" pitchFamily="34" charset="-128"/>
                <a:cs typeface="Arial Unicode MS" pitchFamily="34" charset="-128"/>
              </a:rPr>
              <a:t>would have loved to be there when Joshua asked </a:t>
            </a:r>
            <a:r>
              <a:rPr lang="en-US" sz="4400" b="1" u="sng" dirty="0" smtClean="0">
                <a:latin typeface="Arial Unicode MS" pitchFamily="34" charset="-128"/>
                <a:ea typeface="Arial Unicode MS" pitchFamily="34" charset="-128"/>
                <a:cs typeface="Arial Unicode MS" pitchFamily="34" charset="-128"/>
              </a:rPr>
              <a:t>the sun to stand still over (</a:t>
            </a:r>
            <a:r>
              <a:rPr lang="en-US" sz="4400" b="1" u="sng" dirty="0" err="1" smtClean="0">
                <a:latin typeface="Arial Unicode MS" pitchFamily="34" charset="-128"/>
                <a:ea typeface="Arial Unicode MS" pitchFamily="34" charset="-128"/>
                <a:cs typeface="Arial Unicode MS" pitchFamily="34" charset="-128"/>
              </a:rPr>
              <a:t>Gabaon</a:t>
            </a:r>
            <a:r>
              <a:rPr lang="en-US" sz="4400" b="1" u="sng" dirty="0" smtClean="0">
                <a:latin typeface="Arial Unicode MS" pitchFamily="34" charset="-128"/>
                <a:ea typeface="Arial Unicode MS" pitchFamily="34" charset="-128"/>
                <a:cs typeface="Arial Unicode MS" pitchFamily="34" charset="-128"/>
              </a:rPr>
              <a:t>)</a:t>
            </a:r>
          </a:p>
          <a:p>
            <a:pPr lvl="0"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Jos 10:12 Alors Josué parla à l'Éternel, le jour où l'Éternel livra les </a:t>
            </a:r>
            <a:r>
              <a:rPr lang="fr-FR" sz="4400" b="1" dirty="0" err="1" smtClean="0">
                <a:latin typeface="Arial Unicode MS" pitchFamily="34" charset="-128"/>
                <a:ea typeface="Arial Unicode MS" pitchFamily="34" charset="-128"/>
                <a:cs typeface="Arial Unicode MS" pitchFamily="34" charset="-128"/>
              </a:rPr>
              <a:t>Amoréens</a:t>
            </a:r>
            <a:r>
              <a:rPr lang="fr-FR" sz="4400" b="1" dirty="0" smtClean="0">
                <a:latin typeface="Arial Unicode MS" pitchFamily="34" charset="-128"/>
                <a:ea typeface="Arial Unicode MS" pitchFamily="34" charset="-128"/>
                <a:cs typeface="Arial Unicode MS" pitchFamily="34" charset="-128"/>
              </a:rPr>
              <a:t> aux enfants d'Israël, et il dit en présence d'Israël: </a:t>
            </a:r>
            <a:r>
              <a:rPr lang="fr-FR" sz="4400" b="1" u="sng" dirty="0" smtClean="0">
                <a:latin typeface="Arial Unicode MS" pitchFamily="34" charset="-128"/>
                <a:ea typeface="Arial Unicode MS" pitchFamily="34" charset="-128"/>
                <a:cs typeface="Arial Unicode MS" pitchFamily="34" charset="-128"/>
              </a:rPr>
              <a:t>Soleil, arrête-toi sur Gabaon, Et toi, lune, sur la vallée d'</a:t>
            </a:r>
            <a:r>
              <a:rPr lang="fr-FR" sz="4400" b="1" u="sng" dirty="0" err="1" smtClean="0">
                <a:latin typeface="Arial Unicode MS" pitchFamily="34" charset="-128"/>
                <a:ea typeface="Arial Unicode MS" pitchFamily="34" charset="-128"/>
                <a:cs typeface="Arial Unicode MS" pitchFamily="34" charset="-128"/>
              </a:rPr>
              <a:t>Ajalon</a:t>
            </a:r>
            <a:r>
              <a:rPr lang="fr-FR" sz="4400" b="1" u="sng" dirty="0" smtClean="0">
                <a:latin typeface="Arial Unicode MS" pitchFamily="34" charset="-128"/>
                <a:ea typeface="Arial Unicode MS" pitchFamily="34" charset="-128"/>
                <a:cs typeface="Arial Unicode MS" pitchFamily="34" charset="-128"/>
              </a:rPr>
              <a:t>!</a:t>
            </a: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13 Et le soleil s'arrêta, et la lune suspendit sa course, Jusqu'à ce que la nation eût tiré vengeance de ses ennemis. Cela n'est-il pas écrit dans le livre du Juste? </a:t>
            </a:r>
            <a:r>
              <a:rPr lang="fr-FR" sz="4400" b="1" u="sng" dirty="0" smtClean="0">
                <a:solidFill>
                  <a:srgbClr val="0D069A"/>
                </a:solidFill>
                <a:latin typeface="Arial Unicode MS" pitchFamily="34" charset="-128"/>
                <a:ea typeface="Arial Unicode MS" pitchFamily="34" charset="-128"/>
                <a:cs typeface="Arial Unicode MS" pitchFamily="34" charset="-128"/>
              </a:rPr>
              <a:t>Le soleil s'arrêta au milieu du ciel, Et ne se hâta point de se coucher, presque tout un jour.</a:t>
            </a:r>
            <a:endParaRPr lang="en-US" sz="4400" b="1" u="sng"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I would have loved to be in the prayer meeting when Peter knocked at the door in the wee hours of the night to recount of his </a:t>
            </a:r>
            <a:r>
              <a:rPr lang="en-US" sz="4400" b="1" u="sng" dirty="0" smtClean="0">
                <a:latin typeface="Arial Unicode MS" pitchFamily="34" charset="-128"/>
                <a:ea typeface="Arial Unicode MS" pitchFamily="34" charset="-128"/>
                <a:cs typeface="Arial Unicode MS" pitchFamily="34" charset="-128"/>
              </a:rPr>
              <a:t>miraculous rescue from prison by an angel</a:t>
            </a:r>
            <a:r>
              <a:rPr lang="en-US" sz="4400" b="1" dirty="0" smtClean="0">
                <a:latin typeface="Arial Unicode MS" pitchFamily="34" charset="-128"/>
                <a:ea typeface="Arial Unicode MS" pitchFamily="34" charset="-128"/>
                <a:cs typeface="Arial Unicode MS" pitchFamily="34" charset="-128"/>
              </a:rPr>
              <a:t>.</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I would have loved to be among the many who witnessed </a:t>
            </a:r>
            <a:r>
              <a:rPr lang="en-US" sz="4400" b="1" u="sng" dirty="0" smtClean="0">
                <a:solidFill>
                  <a:srgbClr val="0D069A"/>
                </a:solidFill>
                <a:latin typeface="Arial Unicode MS" pitchFamily="34" charset="-128"/>
                <a:ea typeface="Arial Unicode MS" pitchFamily="34" charset="-128"/>
                <a:cs typeface="Arial Unicode MS" pitchFamily="34" charset="-128"/>
              </a:rPr>
              <a:t>the ascension of Jesus to heaven</a:t>
            </a:r>
            <a:r>
              <a:rPr lang="en-US" sz="4400" b="1" dirty="0" smtClean="0">
                <a:solidFill>
                  <a:srgbClr val="0D069A"/>
                </a:solidFill>
                <a:latin typeface="Arial Unicode MS" pitchFamily="34" charset="-128"/>
                <a:ea typeface="Arial Unicode MS" pitchFamily="34" charset="-128"/>
                <a:cs typeface="Arial Unicode MS" pitchFamily="34" charset="-128"/>
              </a:rPr>
              <a:t> as the clouds swallowed Him from the sights of His beloved disciples.</a:t>
            </a:r>
          </a:p>
          <a:p>
            <a:pPr lvl="0"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I would have loved to be among the </a:t>
            </a:r>
            <a:r>
              <a:rPr lang="en-US" sz="4400" b="1" u="sng" dirty="0" smtClean="0">
                <a:solidFill>
                  <a:srgbClr val="0D069A"/>
                </a:solidFill>
                <a:latin typeface="Arial Unicode MS" pitchFamily="34" charset="-128"/>
                <a:ea typeface="Arial Unicode MS" pitchFamily="34" charset="-128"/>
                <a:cs typeface="Arial Unicode MS" pitchFamily="34" charset="-128"/>
              </a:rPr>
              <a:t>120</a:t>
            </a:r>
            <a:r>
              <a:rPr lang="en-US" sz="4400" b="1" dirty="0" smtClean="0">
                <a:latin typeface="Arial Unicode MS" pitchFamily="34" charset="-128"/>
                <a:ea typeface="Arial Unicode MS" pitchFamily="34" charset="-128"/>
                <a:cs typeface="Arial Unicode MS" pitchFamily="34" charset="-128"/>
              </a:rPr>
              <a:t> in the upper room when the Holy Spirit descended from heaven.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Or among the pilgrims who heard the Gospel being preached in </a:t>
            </a:r>
            <a:r>
              <a:rPr lang="en-US" sz="4400" b="1" dirty="0" smtClean="0">
                <a:solidFill>
                  <a:srgbClr val="0D069A"/>
                </a:solidFill>
                <a:latin typeface="Arial Unicode MS" pitchFamily="34" charset="-128"/>
                <a:ea typeface="Arial Unicode MS" pitchFamily="34" charset="-128"/>
                <a:cs typeface="Arial Unicode MS" pitchFamily="34" charset="-128"/>
              </a:rPr>
              <a:t>their</a:t>
            </a:r>
            <a:r>
              <a:rPr lang="en-US" sz="4400" b="1" dirty="0" smtClean="0">
                <a:solidFill>
                  <a:srgbClr val="0D069A"/>
                </a:solidFill>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native language on the day of Pentecost.</a:t>
            </a:r>
          </a:p>
          <a:p>
            <a:pPr lvl="0" algn="just"/>
            <a:r>
              <a:rPr lang="en-US" sz="4400" b="1" dirty="0" smtClean="0">
                <a:latin typeface="Arial Unicode MS" pitchFamily="34" charset="-128"/>
                <a:ea typeface="Arial Unicode MS" pitchFamily="34" charset="-128"/>
                <a:cs typeface="Arial Unicode MS" pitchFamily="34" charset="-128"/>
              </a:rPr>
              <a:t>I use my active imagination to recreate the scene, but I may be way off base as far as the actual scene is concerned.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knows that the Christian faith would not be able to be generated solely on account of what transpired to the saints </a:t>
            </a:r>
            <a:r>
              <a:rPr lang="en-US" sz="4400" b="1" dirty="0" smtClean="0">
                <a:latin typeface="Arial Unicode MS" pitchFamily="34" charset="-128"/>
                <a:ea typeface="Arial Unicode MS" pitchFamily="34" charset="-128"/>
                <a:cs typeface="Arial Unicode MS" pitchFamily="34" charset="-128"/>
              </a:rPr>
              <a:t>some 2000 </a:t>
            </a:r>
            <a:r>
              <a:rPr lang="en-US" sz="4400" b="1" dirty="0" smtClean="0">
                <a:latin typeface="Arial Unicode MS" pitchFamily="34" charset="-128"/>
                <a:ea typeface="Arial Unicode MS" pitchFamily="34" charset="-128"/>
                <a:cs typeface="Arial Unicode MS" pitchFamily="34" charset="-128"/>
              </a:rPr>
              <a:t>years ago; He continues to pour our lives with unexplainable wonders. </a:t>
            </a:r>
            <a:r>
              <a:rPr lang="en-US" sz="4400" b="1" u="sng" dirty="0" smtClean="0">
                <a:latin typeface="Arial Unicode MS" pitchFamily="34" charset="-128"/>
                <a:ea typeface="Arial Unicode MS" pitchFamily="34" charset="-128"/>
                <a:cs typeface="Arial Unicode MS" pitchFamily="34" charset="-128"/>
              </a:rPr>
              <a:t>Bur are we paying attention?</a:t>
            </a:r>
            <a:endParaRPr lang="en-US" sz="4400" b="1" u="sng"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Authentic faith demands that we should have our own testimonies in our </a:t>
            </a:r>
            <a:r>
              <a:rPr lang="en-US" sz="4400" b="1" dirty="0" smtClean="0">
                <a:solidFill>
                  <a:srgbClr val="0D069A"/>
                </a:solidFill>
                <a:latin typeface="Arial Unicode MS" pitchFamily="34" charset="-128"/>
                <a:ea typeface="Arial Unicode MS" pitchFamily="34" charset="-128"/>
                <a:cs typeface="Arial Unicode MS" pitchFamily="34" charset="-128"/>
              </a:rPr>
              <a:t>own times just as the early saints.</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If God is the same yesterday, today and forever, that means God is still doing wondrous works as we speak.</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Most of us are </a:t>
            </a:r>
            <a:r>
              <a:rPr lang="en-US" sz="4400" b="1" dirty="0" smtClean="0">
                <a:solidFill>
                  <a:srgbClr val="0D069A"/>
                </a:solidFill>
                <a:latin typeface="Arial Unicode MS" pitchFamily="34" charset="-128"/>
                <a:ea typeface="Arial Unicode MS" pitchFamily="34" charset="-128"/>
                <a:cs typeface="Arial Unicode MS" pitchFamily="34" charset="-128"/>
              </a:rPr>
              <a:t>so off-key to even notice the mighty interventions of God in our daily lives.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Sometimes we credit coincidence and blind chances for God’s operation.</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THE POWER OF A PERSONAL ENCOUNTER WITH GOD</a:t>
            </a:r>
          </a:p>
          <a:p>
            <a:pPr lvl="0" algn="just"/>
            <a:r>
              <a:rPr lang="en-US" sz="4400" b="1" dirty="0" smtClean="0">
                <a:latin typeface="Arial Unicode MS" pitchFamily="34" charset="-128"/>
                <a:ea typeface="Arial Unicode MS" pitchFamily="34" charset="-128"/>
                <a:cs typeface="Arial Unicode MS" pitchFamily="34" charset="-128"/>
              </a:rPr>
              <a:t>The deeper one gets in the Bible, the more complex it can become to relate to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You can end up </a:t>
            </a:r>
            <a:r>
              <a:rPr lang="en-US" sz="4400" b="1" dirty="0" smtClean="0">
                <a:solidFill>
                  <a:srgbClr val="FF0000"/>
                </a:solidFill>
                <a:latin typeface="Arial Unicode MS" pitchFamily="34" charset="-128"/>
                <a:ea typeface="Arial Unicode MS" pitchFamily="34" charset="-128"/>
                <a:cs typeface="Arial Unicode MS" pitchFamily="34" charset="-128"/>
              </a:rPr>
              <a:t>summarize God as one who </a:t>
            </a:r>
            <a:r>
              <a:rPr lang="en-US" sz="4400" b="1" dirty="0" smtClean="0">
                <a:solidFill>
                  <a:srgbClr val="FF0000"/>
                </a:solidFill>
                <a:latin typeface="Arial Unicode MS" pitchFamily="34" charset="-128"/>
                <a:ea typeface="Arial Unicode MS" pitchFamily="34" charset="-128"/>
                <a:cs typeface="Arial Unicode MS" pitchFamily="34" charset="-128"/>
              </a:rPr>
              <a:t>was active at some point in time in history, but who later walked away to let the world run in its </a:t>
            </a:r>
            <a:r>
              <a:rPr lang="en-US" sz="4400" b="1" dirty="0" smtClean="0">
                <a:solidFill>
                  <a:srgbClr val="FF0000"/>
                </a:solidFill>
                <a:latin typeface="Arial Unicode MS" pitchFamily="34" charset="-128"/>
                <a:ea typeface="Arial Unicode MS" pitchFamily="34" charset="-128"/>
                <a:cs typeface="Arial Unicode MS" pitchFamily="34" charset="-128"/>
              </a:rPr>
              <a:t>own</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What really anchors our faith is our personal encounter with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a:t>
            </a:r>
            <a:r>
              <a:rPr lang="en-US" sz="4400" b="1" dirty="0" smtClean="0">
                <a:solidFill>
                  <a:srgbClr val="FF0000"/>
                </a:solidFill>
                <a:latin typeface="Arial Unicode MS" pitchFamily="34" charset="-128"/>
                <a:ea typeface="Arial Unicode MS" pitchFamily="34" charset="-128"/>
                <a:cs typeface="Arial Unicode MS" pitchFamily="34" charset="-128"/>
              </a:rPr>
              <a:t>answered </a:t>
            </a:r>
            <a:r>
              <a:rPr lang="en-US" sz="4400" b="1" dirty="0" smtClean="0">
                <a:solidFill>
                  <a:srgbClr val="FF0000"/>
                </a:solidFill>
                <a:latin typeface="Arial Unicode MS" pitchFamily="34" charset="-128"/>
                <a:ea typeface="Arial Unicode MS" pitchFamily="34" charset="-128"/>
                <a:cs typeface="Arial Unicode MS" pitchFamily="34" charset="-128"/>
              </a:rPr>
              <a:t>prayers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There are miraculous provisions </a:t>
            </a:r>
            <a:r>
              <a:rPr lang="en-US" sz="4400" b="1" dirty="0" smtClean="0">
                <a:latin typeface="Arial Unicode MS" pitchFamily="34" charset="-128"/>
                <a:ea typeface="Arial Unicode MS" pitchFamily="34" charset="-128"/>
                <a:cs typeface="Arial Unicode MS" pitchFamily="34" charset="-128"/>
              </a:rPr>
              <a:t>received </a:t>
            </a:r>
            <a:r>
              <a:rPr lang="en-US" sz="4400" b="1" dirty="0" smtClean="0">
                <a:latin typeface="Arial Unicode MS" pitchFamily="34" charset="-128"/>
                <a:ea typeface="Arial Unicode MS" pitchFamily="34" charset="-128"/>
                <a:cs typeface="Arial Unicode MS" pitchFamily="34" charset="-128"/>
              </a:rPr>
              <a:t>at a critical moment in your </a:t>
            </a:r>
            <a:r>
              <a:rPr lang="en-US" sz="4400" b="1" dirty="0" smtClean="0">
                <a:latin typeface="Arial Unicode MS" pitchFamily="34" charset="-128"/>
                <a:ea typeface="Arial Unicode MS" pitchFamily="34" charset="-128"/>
                <a:cs typeface="Arial Unicode MS" pitchFamily="34" charset="-128"/>
              </a:rPr>
              <a:t>life.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different favors that God spills on your path.</a:t>
            </a:r>
          </a:p>
          <a:p>
            <a:pPr lvl="0" algn="just"/>
            <a:r>
              <a:rPr lang="en-US" sz="4400" b="1" dirty="0" smtClean="0">
                <a:latin typeface="Arial Unicode MS" pitchFamily="34" charset="-128"/>
                <a:ea typeface="Arial Unicode MS" pitchFamily="34" charset="-128"/>
                <a:cs typeface="Arial Unicode MS" pitchFamily="34" charset="-128"/>
              </a:rPr>
              <a:t>The miraculous healings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prophetic visions that you’ve received from </a:t>
            </a:r>
            <a:r>
              <a:rPr lang="en-US" sz="4400" b="1" dirty="0" smtClean="0">
                <a:latin typeface="Arial Unicode MS" pitchFamily="34" charset="-128"/>
                <a:ea typeface="Arial Unicode MS" pitchFamily="34" charset="-128"/>
                <a:cs typeface="Arial Unicode MS" pitchFamily="34" charset="-128"/>
              </a:rPr>
              <a:t>God over the years.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As much as I love the biblical characters, I would not be in the faith today solely on the account of their personal experiences with God.</a:t>
            </a:r>
          </a:p>
          <a:p>
            <a:pPr lvl="0" algn="just"/>
            <a:r>
              <a:rPr lang="en-US" sz="4400" b="1" dirty="0" smtClean="0">
                <a:latin typeface="Arial Unicode MS" pitchFamily="34" charset="-128"/>
                <a:ea typeface="Arial Unicode MS" pitchFamily="34" charset="-128"/>
                <a:cs typeface="Arial Unicode MS" pitchFamily="34" charset="-128"/>
              </a:rPr>
              <a:t>When you never have </a:t>
            </a:r>
            <a:r>
              <a:rPr lang="en-US" sz="4400" b="1" dirty="0" smtClean="0">
                <a:latin typeface="Arial Unicode MS" pitchFamily="34" charset="-128"/>
                <a:ea typeface="Arial Unicode MS" pitchFamily="34" charset="-128"/>
                <a:cs typeface="Arial Unicode MS" pitchFamily="34" charset="-128"/>
              </a:rPr>
              <a:t>a personal encounter </a:t>
            </a:r>
            <a:r>
              <a:rPr lang="en-US" sz="4400" b="1" dirty="0" smtClean="0">
                <a:latin typeface="Arial Unicode MS" pitchFamily="34" charset="-128"/>
                <a:ea typeface="Arial Unicode MS" pitchFamily="34" charset="-128"/>
                <a:cs typeface="Arial Unicode MS" pitchFamily="34" charset="-128"/>
              </a:rPr>
              <a:t>with God, you will </a:t>
            </a:r>
            <a:r>
              <a:rPr lang="en-US" sz="4400" b="1" dirty="0" smtClean="0">
                <a:latin typeface="Arial Unicode MS" pitchFamily="34" charset="-128"/>
                <a:ea typeface="Arial Unicode MS" pitchFamily="34" charset="-128"/>
                <a:cs typeface="Arial Unicode MS" pitchFamily="34" charset="-128"/>
              </a:rPr>
              <a:t>tend to believe </a:t>
            </a:r>
            <a:r>
              <a:rPr lang="en-US" sz="4400" b="1" dirty="0" smtClean="0">
                <a:latin typeface="Arial Unicode MS" pitchFamily="34" charset="-128"/>
                <a:ea typeface="Arial Unicode MS" pitchFamily="34" charset="-128"/>
                <a:cs typeface="Arial Unicode MS" pitchFamily="34" charset="-128"/>
              </a:rPr>
              <a:t>everything the commentators of the Bible tell you.</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They will tell you the prophetic gift was for the first Century church and you will believe.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They will tell you that the visions have ceased and you will believe it until God begins to give you </a:t>
            </a:r>
            <a:r>
              <a:rPr lang="en-US" sz="4400" b="1" dirty="0" smtClean="0">
                <a:solidFill>
                  <a:srgbClr val="FF0000"/>
                </a:solidFill>
                <a:latin typeface="Arial Unicode MS" pitchFamily="34" charset="-128"/>
                <a:ea typeface="Arial Unicode MS" pitchFamily="34" charset="-128"/>
                <a:cs typeface="Arial Unicode MS" pitchFamily="34" charset="-128"/>
              </a:rPr>
              <a:t>your own prophetic </a:t>
            </a:r>
            <a:r>
              <a:rPr lang="en-US" sz="4400" b="1" dirty="0" smtClean="0">
                <a:solidFill>
                  <a:srgbClr val="FF0000"/>
                </a:solidFill>
                <a:latin typeface="Arial Unicode MS" pitchFamily="34" charset="-128"/>
                <a:ea typeface="Arial Unicode MS" pitchFamily="34" charset="-128"/>
                <a:cs typeface="Arial Unicode MS" pitchFamily="34" charset="-128"/>
              </a:rPr>
              <a:t>visions.</a:t>
            </a:r>
          </a:p>
          <a:p>
            <a:pPr lvl="0" algn="just"/>
            <a:r>
              <a:rPr lang="en-US" sz="4400" b="1" dirty="0" smtClean="0">
                <a:latin typeface="Arial Unicode MS" pitchFamily="34" charset="-128"/>
                <a:ea typeface="Arial Unicode MS" pitchFamily="34" charset="-128"/>
                <a:cs typeface="Arial Unicode MS" pitchFamily="34" charset="-128"/>
              </a:rPr>
              <a:t>They will tell you that the miracles have been limited to the era of the first Apostles and you will believe it until you witness a miracle with your own eyes.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Once you have a personal encounter with God, it will flip most bible commentary books upside down.</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Paul had several personal experiences with God to last him for a lifetime.</a:t>
            </a:r>
          </a:p>
          <a:p>
            <a:pPr lvl="0" algn="just"/>
            <a:r>
              <a:rPr lang="en-US" sz="4400" b="1" dirty="0" smtClean="0">
                <a:latin typeface="Arial Unicode MS" pitchFamily="34" charset="-128"/>
                <a:ea typeface="Arial Unicode MS" pitchFamily="34" charset="-128"/>
                <a:cs typeface="Arial Unicode MS" pitchFamily="34" charset="-128"/>
              </a:rPr>
              <a:t>How he became saved on the Road of Damascus was one of them.</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How he recovered his sights was another one of them.</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How he came back to live after some severe beatings was one of them.</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But the one encounter that Paul championed the most was his vision of heaven.</a:t>
            </a:r>
          </a:p>
          <a:p>
            <a:pPr lvl="0" algn="just"/>
            <a:r>
              <a:rPr lang="en-US" sz="4400" b="1" dirty="0" smtClean="0">
                <a:latin typeface="Arial Unicode MS" pitchFamily="34" charset="-128"/>
                <a:ea typeface="Arial Unicode MS" pitchFamily="34" charset="-128"/>
                <a:cs typeface="Arial Unicode MS" pitchFamily="34" charset="-128"/>
              </a:rPr>
              <a:t>The vision remained fresh in the psyche of Paul as long as he lived.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vision was so glorious that it could burst </a:t>
            </a:r>
            <a:r>
              <a:rPr lang="en-US" sz="4400" b="1" dirty="0" smtClean="0">
                <a:solidFill>
                  <a:srgbClr val="FF0000"/>
                </a:solidFill>
                <a:latin typeface="Arial Unicode MS" pitchFamily="34" charset="-128"/>
                <a:ea typeface="Arial Unicode MS" pitchFamily="34" charset="-128"/>
                <a:cs typeface="Arial Unicode MS" pitchFamily="34" charset="-128"/>
              </a:rPr>
              <a:t>anyone </a:t>
            </a:r>
            <a:r>
              <a:rPr lang="en-US" sz="4400" b="1" dirty="0" smtClean="0">
                <a:solidFill>
                  <a:srgbClr val="FF0000"/>
                </a:solidFill>
                <a:latin typeface="Arial Unicode MS" pitchFamily="34" charset="-128"/>
                <a:ea typeface="Arial Unicode MS" pitchFamily="34" charset="-128"/>
                <a:cs typeface="Arial Unicode MS" pitchFamily="34" charset="-128"/>
              </a:rPr>
              <a:t>to pride.</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solidFill>
                  <a:srgbClr val="0D069A"/>
                </a:solidFill>
                <a:latin typeface="Arial Unicode MS" pitchFamily="34" charset="-128"/>
                <a:ea typeface="Arial Unicode MS" pitchFamily="34" charset="-128"/>
                <a:cs typeface="Arial Unicode MS" pitchFamily="34" charset="-128"/>
              </a:rPr>
              <a:t>THE GLORIOUS VISION OF PAUL</a:t>
            </a:r>
            <a:r>
              <a:rPr lang="en-US" sz="4000" b="1" dirty="0" smtClean="0">
                <a:latin typeface="Arial Unicode MS" pitchFamily="34" charset="-128"/>
                <a:ea typeface="Arial Unicode MS" pitchFamily="34" charset="-128"/>
                <a:cs typeface="Arial Unicode MS" pitchFamily="34" charset="-128"/>
              </a:rPr>
              <a:t>  </a:t>
            </a:r>
          </a:p>
          <a:p>
            <a:pPr algn="ctr">
              <a:buNone/>
            </a:pPr>
            <a:r>
              <a:rPr lang="en-US" sz="4000" b="1" dirty="0" smtClean="0">
                <a:latin typeface="Arial Unicode MS" pitchFamily="34" charset="-128"/>
                <a:ea typeface="Arial Unicode MS" pitchFamily="34" charset="-128"/>
                <a:cs typeface="Arial Unicode MS" pitchFamily="34" charset="-128"/>
              </a:rPr>
              <a:t>2 Co 12 :2-4</a:t>
            </a:r>
          </a:p>
          <a:p>
            <a:pPr algn="just">
              <a:buNone/>
            </a:pPr>
            <a:r>
              <a:rPr lang="fr-FR" sz="4000" b="1" dirty="0" smtClean="0">
                <a:latin typeface="Arial Unicode MS" pitchFamily="34" charset="-128"/>
                <a:ea typeface="Arial Unicode MS" pitchFamily="34" charset="-128"/>
                <a:cs typeface="Arial Unicode MS" pitchFamily="34" charset="-128"/>
              </a:rPr>
              <a:t>2 Je connais un homme en Christ, qui fut, il y a quatorze ans, ravi jusqu’au troisième ciel (si ce fut dans son corps je ne sais, si ce fut hors de son corps je ne sais, Dieu le sait).</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3 Et je sais que cet homme (si ce fut dans son corps ou sans son corps je ne sais, Dieu le sait)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 4 fut enlevé dans le paradis, et qu’il entendit des paroles ineffables qu’il n’est pas permis à un homme d’exprimer.</a:t>
            </a:r>
            <a:endParaRPr lang="en-US" sz="4000" b="1" dirty="0" smtClean="0">
              <a:latin typeface="Arial Unicode MS" pitchFamily="34" charset="-128"/>
              <a:ea typeface="Arial Unicode MS" pitchFamily="34" charset="-128"/>
              <a:cs typeface="Arial Unicode MS" pitchFamily="34" charset="-128"/>
            </a:endParaRPr>
          </a:p>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2 I know a man in Christ who fourteen years ago—whether in the body I do not know, or whether out of the body I do not know, God knows—such a one was caught up to the third heaven.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en-US" sz="4800" b="1" dirty="0" smtClean="0">
                <a:latin typeface="Arial Unicode MS" pitchFamily="34" charset="-128"/>
                <a:ea typeface="Arial Unicode MS" pitchFamily="34" charset="-128"/>
                <a:cs typeface="Arial Unicode MS" pitchFamily="34" charset="-128"/>
              </a:rPr>
              <a:t> 3 And I know such a man—whether in the body or out of the body I do not know, God knows—</a:t>
            </a:r>
          </a:p>
          <a:p>
            <a:pPr algn="just">
              <a:buNone/>
            </a:pPr>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0D069A"/>
                </a:solidFill>
                <a:latin typeface="Arial Unicode MS" pitchFamily="34" charset="-128"/>
                <a:ea typeface="Arial Unicode MS" pitchFamily="34" charset="-128"/>
                <a:cs typeface="Arial Unicode MS" pitchFamily="34" charset="-128"/>
              </a:rPr>
              <a:t>4 how he was caught up into Paradise and heard inexpressible words, which it is not lawful for a man to utter.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Fourteen after the vision, Paul was still able to </a:t>
            </a:r>
            <a:r>
              <a:rPr lang="en-US" sz="4000" b="1" dirty="0" smtClean="0">
                <a:latin typeface="Arial Unicode MS" pitchFamily="34" charset="-128"/>
                <a:ea typeface="Arial Unicode MS" pitchFamily="34" charset="-128"/>
                <a:cs typeface="Arial Unicode MS" pitchFamily="34" charset="-128"/>
              </a:rPr>
              <a:t>quote </a:t>
            </a:r>
            <a:r>
              <a:rPr lang="en-US" sz="4000" b="1" dirty="0" smtClean="0">
                <a:latin typeface="Arial Unicode MS" pitchFamily="34" charset="-128"/>
                <a:ea typeface="Arial Unicode MS" pitchFamily="34" charset="-128"/>
                <a:cs typeface="Arial Unicode MS" pitchFamily="34" charset="-128"/>
              </a:rPr>
              <a:t>with precision </a:t>
            </a:r>
            <a:r>
              <a:rPr lang="en-US" sz="4000" b="1" dirty="0" smtClean="0">
                <a:latin typeface="Arial Unicode MS" pitchFamily="34" charset="-128"/>
                <a:ea typeface="Arial Unicode MS" pitchFamily="34" charset="-128"/>
                <a:cs typeface="Arial Unicode MS" pitchFamily="34" charset="-128"/>
              </a:rPr>
              <a:t>the minutest </a:t>
            </a:r>
            <a:r>
              <a:rPr lang="en-US" sz="4000" b="1" dirty="0" smtClean="0">
                <a:latin typeface="Arial Unicode MS" pitchFamily="34" charset="-128"/>
                <a:ea typeface="Arial Unicode MS" pitchFamily="34" charset="-128"/>
                <a:cs typeface="Arial Unicode MS" pitchFamily="34" charset="-128"/>
              </a:rPr>
              <a:t>details of the vision.</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third heaven is where the throne of God is.</a:t>
            </a:r>
          </a:p>
          <a:p>
            <a:pPr lvl="0" algn="just"/>
            <a:r>
              <a:rPr lang="en-US" sz="4000" b="1" dirty="0" smtClean="0">
                <a:latin typeface="Arial Unicode MS" pitchFamily="34" charset="-128"/>
                <a:ea typeface="Arial Unicode MS" pitchFamily="34" charset="-128"/>
                <a:cs typeface="Arial Unicode MS" pitchFamily="34" charset="-128"/>
              </a:rPr>
              <a:t>It is a physical and spiritual location at the same time.</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It is a place of glory that is beyond the scope of human imagination.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Only a few human beings have been invited there by special privileges.</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rest of us Christians will see it after the rapture.</a:t>
            </a:r>
          </a:p>
          <a:p>
            <a:pPr lvl="0" algn="just"/>
            <a:r>
              <a:rPr lang="en-US" sz="4000" b="1" dirty="0" smtClean="0">
                <a:latin typeface="Arial Unicode MS" pitchFamily="34" charset="-128"/>
                <a:ea typeface="Arial Unicode MS" pitchFamily="34" charset="-128"/>
                <a:cs typeface="Arial Unicode MS" pitchFamily="34" charset="-128"/>
              </a:rPr>
              <a:t>Some have had the privilege to behold the New Jerusalem that will decent on earth like a flying planet. </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Some people have had near death experiences and in the process they were accessed to visit the third heaven.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vision was so graphic and so vivid that Paul remained </a:t>
            </a:r>
            <a:r>
              <a:rPr lang="en-US" sz="4000" b="1" dirty="0" smtClean="0">
                <a:latin typeface="Arial Unicode MS" pitchFamily="34" charset="-128"/>
                <a:ea typeface="Arial Unicode MS" pitchFamily="34" charset="-128"/>
                <a:cs typeface="Arial Unicode MS" pitchFamily="34" charset="-128"/>
              </a:rPr>
              <a:t>baffled </a:t>
            </a:r>
            <a:r>
              <a:rPr lang="en-US" sz="4000" b="1" dirty="0" smtClean="0">
                <a:latin typeface="Arial Unicode MS" pitchFamily="34" charset="-128"/>
                <a:ea typeface="Arial Unicode MS" pitchFamily="34" charset="-128"/>
                <a:cs typeface="Arial Unicode MS" pitchFamily="34" charset="-128"/>
              </a:rPr>
              <a:t>long after the encounter.</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Paul could not tell you what happened to his body.</a:t>
            </a:r>
          </a:p>
          <a:p>
            <a:pPr lvl="0" algn="just"/>
            <a:r>
              <a:rPr lang="en-US" sz="4000" b="1" dirty="0" smtClean="0">
                <a:latin typeface="Arial Unicode MS" pitchFamily="34" charset="-128"/>
                <a:ea typeface="Arial Unicode MS" pitchFamily="34" charset="-128"/>
                <a:cs typeface="Arial Unicode MS" pitchFamily="34" charset="-128"/>
              </a:rPr>
              <a:t>I was there for sure, but as far as my body, “I do not know but God knows.”</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Paul heard inexpressible words, which it is not lawful for a man to utter.</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lgn="ctr">
              <a:buNone/>
            </a:pPr>
            <a:r>
              <a:rPr lang="fr-FR" sz="4400" b="1" dirty="0" smtClean="0">
                <a:solidFill>
                  <a:srgbClr val="FC0AFC"/>
                </a:solidFill>
                <a:latin typeface="Arial Unicode MS" pitchFamily="34" charset="-128"/>
                <a:ea typeface="Arial Unicode MS" pitchFamily="34" charset="-128"/>
                <a:cs typeface="Arial Unicode MS" pitchFamily="34" charset="-128"/>
              </a:rPr>
              <a:t>PRIDE AND HEAVENLY EXPERIENCES</a:t>
            </a:r>
            <a:endParaRPr lang="en-US" sz="44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2Co 12:7 Et pour que je ne sois pas enflé d'orgueil, à cause de l'excellence de ces révélations, il m'a été mis une écharde dans la chair, un ange de Satan pour me souffleter et m'empêcher de m'enorgueillir. </a:t>
            </a:r>
            <a:r>
              <a:rPr lang="en-US" sz="4400" b="1" dirty="0" smtClean="0">
                <a:latin typeface="Arial Unicode MS" pitchFamily="34" charset="-128"/>
                <a:ea typeface="Arial Unicode MS" pitchFamily="34" charset="-128"/>
                <a:cs typeface="Arial Unicode MS" pitchFamily="34" charset="-128"/>
              </a:rPr>
              <a:t>(LSV)</a:t>
            </a:r>
          </a:p>
          <a:p>
            <a:pPr algn="just"/>
            <a:r>
              <a:rPr lang="en-US" sz="4400" b="1" dirty="0" smtClean="0">
                <a:solidFill>
                  <a:srgbClr val="FF99CC"/>
                </a:solidFill>
                <a:latin typeface="Arial Unicode MS" pitchFamily="34" charset="-128"/>
                <a:ea typeface="Arial Unicode MS" pitchFamily="34" charset="-128"/>
                <a:cs typeface="Arial Unicode MS" pitchFamily="34" charset="-128"/>
              </a:rPr>
              <a:t> 7 And lest I should be exalted above measure by the abundance of the revelations, a thorn in the flesh was given to me, a messenger of Satan to buffet me, lest I be exalted above measure. (NKJV)</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These experiences are rare because they often produce the wrong result.</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We are too bent to become boastful when God elevates us.</a:t>
            </a:r>
          </a:p>
          <a:p>
            <a:pPr lvl="0" algn="just"/>
            <a:r>
              <a:rPr lang="en-US" sz="4400" b="1" dirty="0" smtClean="0">
                <a:latin typeface="Arial Unicode MS" pitchFamily="34" charset="-128"/>
                <a:ea typeface="Arial Unicode MS" pitchFamily="34" charset="-128"/>
                <a:cs typeface="Arial Unicode MS" pitchFamily="34" charset="-128"/>
              </a:rPr>
              <a:t>God becomes very selective to grant visiting visa to his throne because of pride.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rgbClr val="FF99CC"/>
                </a:solidFill>
                <a:latin typeface="Arial Unicode MS" pitchFamily="34" charset="-128"/>
                <a:ea typeface="Arial Unicode MS" pitchFamily="34" charset="-128"/>
                <a:cs typeface="Arial Unicode MS" pitchFamily="34" charset="-128"/>
              </a:rPr>
              <a:t>Paul had to be released to Satan to be tormented in the flesh so that he could not be boastful.</a:t>
            </a:r>
          </a:p>
          <a:p>
            <a:pPr lvl="0" algn="just"/>
            <a:r>
              <a:rPr lang="en-US" sz="4800" b="1" dirty="0" smtClean="0">
                <a:latin typeface="Arial Unicode MS" pitchFamily="34" charset="-128"/>
                <a:ea typeface="Arial Unicode MS" pitchFamily="34" charset="-128"/>
                <a:cs typeface="Arial Unicode MS" pitchFamily="34" charset="-128"/>
              </a:rPr>
              <a:t>God would rather add grace in the life of Paul instead of removing whatever the scorn in his body was.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POSITIVE EFFECTS OF THE HEAVENLY EXPERIENCES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Unshakable and unwavering faith in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 God centered worldview</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An antidote against doubt</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 testimony to build yours and others’ faith.</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An authentication of the revealed truth.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 chance to escape for the earthly realm where the devil rules to a kingdom of love and glory where the will of God is the single order. </a:t>
            </a:r>
          </a:p>
          <a:p>
            <a:pPr lvl="0" algn="ctr">
              <a:buNone/>
            </a:pPr>
            <a:r>
              <a:rPr lang="en-US" sz="4400" b="1" dirty="0" smtClean="0">
                <a:solidFill>
                  <a:schemeClr val="tx1"/>
                </a:solidFill>
                <a:latin typeface="Arial Unicode MS" pitchFamily="34" charset="-128"/>
                <a:ea typeface="Arial Unicode MS" pitchFamily="34" charset="-128"/>
                <a:cs typeface="Arial Unicode MS" pitchFamily="34" charset="-128"/>
              </a:rPr>
              <a:t>CONCLUSION </a:t>
            </a:r>
            <a:r>
              <a:rPr lang="en-US" sz="4400" b="1" dirty="0" smtClean="0">
                <a:solidFill>
                  <a:srgbClr val="0D069A"/>
                </a:solidFill>
                <a:latin typeface="Arial Unicode MS" pitchFamily="34" charset="-128"/>
                <a:ea typeface="Arial Unicode MS" pitchFamily="34" charset="-128"/>
                <a:cs typeface="Arial Unicode MS" pitchFamily="34" charset="-128"/>
              </a:rPr>
              <a:t>      </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You can ask God for your own </a:t>
            </a:r>
            <a:r>
              <a:rPr lang="en-US" sz="4400" b="1" dirty="0" smtClean="0">
                <a:solidFill>
                  <a:schemeClr val="accent3">
                    <a:lumMod val="50000"/>
                  </a:schemeClr>
                </a:solidFill>
                <a:latin typeface="Arial Unicode MS" pitchFamily="34" charset="-128"/>
                <a:ea typeface="Arial Unicode MS" pitchFamily="34" charset="-128"/>
                <a:cs typeface="Arial Unicode MS" pitchFamily="34" charset="-128"/>
              </a:rPr>
              <a:t>“[Je ne sais </a:t>
            </a:r>
            <a:r>
              <a:rPr lang="en-US" sz="4400" b="1" dirty="0" err="1" smtClean="0">
                <a:solidFill>
                  <a:schemeClr val="accent3">
                    <a:lumMod val="50000"/>
                  </a:schemeClr>
                </a:solidFill>
                <a:latin typeface="Arial Unicode MS" pitchFamily="34" charset="-128"/>
                <a:ea typeface="Arial Unicode MS" pitchFamily="34" charset="-128"/>
                <a:cs typeface="Arial Unicode MS" pitchFamily="34" charset="-128"/>
              </a:rPr>
              <a:t>Dieu</a:t>
            </a:r>
            <a:r>
              <a:rPr lang="en-US" sz="4400" b="1" dirty="0" smtClean="0">
                <a:solidFill>
                  <a:schemeClr val="accent3">
                    <a:lumMod val="50000"/>
                  </a:schemeClr>
                </a:solidFill>
                <a:latin typeface="Arial Unicode MS" pitchFamily="34" charset="-128"/>
                <a:ea typeface="Arial Unicode MS" pitchFamily="34" charset="-128"/>
                <a:cs typeface="Arial Unicode MS" pitchFamily="34" charset="-128"/>
              </a:rPr>
              <a:t> le sais</a:t>
            </a:r>
            <a:r>
              <a:rPr lang="en-US" sz="4400" b="1" dirty="0" smtClean="0">
                <a:solidFill>
                  <a:srgbClr val="FF0000"/>
                </a:solidFill>
                <a:latin typeface="Arial Unicode MS" pitchFamily="34" charset="-128"/>
                <a:ea typeface="Arial Unicode MS" pitchFamily="34" charset="-128"/>
                <a:cs typeface="Arial Unicode MS" pitchFamily="34" charset="-128"/>
              </a:rPr>
              <a:t>]” experience.</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Example of when I felt lifted from my bed in a nightmarish experience with the devil because I refuse to adore a statute in my dream.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As two laser beams coming from the eyes of the idol began to harass me, I sensed the hands of God lifted me from the bed. </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After some fifteen minutes or so, I also felt the gentle hands laying me back to my bed.</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experience was more than </a:t>
            </a:r>
            <a:r>
              <a:rPr lang="en-US" sz="4400" b="1" dirty="0" smtClean="0">
                <a:solidFill>
                  <a:srgbClr val="0D069A"/>
                </a:solidFill>
                <a:latin typeface="Arial Unicode MS" pitchFamily="34" charset="-128"/>
                <a:ea typeface="Arial Unicode MS" pitchFamily="34" charset="-128"/>
                <a:cs typeface="Arial Unicode MS" pitchFamily="34" charset="-128"/>
              </a:rPr>
              <a:t>real to me; </a:t>
            </a:r>
            <a:r>
              <a:rPr lang="en-US" sz="4400" b="1" dirty="0" smtClean="0">
                <a:solidFill>
                  <a:srgbClr val="0D069A"/>
                </a:solidFill>
                <a:latin typeface="Arial Unicode MS" pitchFamily="34" charset="-128"/>
                <a:ea typeface="Arial Unicode MS" pitchFamily="34" charset="-128"/>
                <a:cs typeface="Arial Unicode MS" pitchFamily="34" charset="-128"/>
              </a:rPr>
              <a:t>I was so mesmerized by it that I cannot fully explain the phenomenon up to this day.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I’ve had those vivid dreams also that left me speechless.</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From time to time God would allow me to see some details concerning the future via dreams and visions.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While all hell can break loose on me to wipe away my faith, some encounters with God cannot be deleted from my memory.</a:t>
            </a:r>
          </a:p>
          <a:p>
            <a:pPr lvl="0"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I may not understand God at times, but I can never deny His existence because my close encounters with Him since my childhood.</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You need to write those dreams down and date them  in a notebook or computer.</a:t>
            </a:r>
          </a:p>
          <a:p>
            <a:pPr lvl="0"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One of those testimonies may be used to ignite the faith of an unbeliever and quench the doubt </a:t>
            </a:r>
            <a:r>
              <a:rPr lang="en-US" sz="4400" b="1" dirty="0" smtClean="0">
                <a:solidFill>
                  <a:srgbClr val="0D069A"/>
                </a:solidFill>
                <a:latin typeface="Arial Unicode MS" pitchFamily="34" charset="-128"/>
                <a:ea typeface="Arial Unicode MS" pitchFamily="34" charset="-128"/>
                <a:cs typeface="Arial Unicode MS" pitchFamily="34" charset="-128"/>
              </a:rPr>
              <a:t>out of </a:t>
            </a:r>
            <a:r>
              <a:rPr lang="en-US" sz="4400" b="1" dirty="0" smtClean="0">
                <a:solidFill>
                  <a:srgbClr val="0D069A"/>
                </a:solidFill>
                <a:latin typeface="Arial Unicode MS" pitchFamily="34" charset="-128"/>
                <a:ea typeface="Arial Unicode MS" pitchFamily="34" charset="-128"/>
                <a:cs typeface="Arial Unicode MS" pitchFamily="34" charset="-128"/>
              </a:rPr>
              <a:t>some Thomas.</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A Thomas is a follower of God who doesn’t fully believe in God to the letter. </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May God seal your faith with many “je ne sais, </a:t>
            </a:r>
            <a:r>
              <a:rPr lang="en-US" sz="4400" b="1" dirty="0" err="1" smtClean="0">
                <a:solidFill>
                  <a:srgbClr val="0D069A"/>
                </a:solidFill>
                <a:latin typeface="Arial Unicode MS" pitchFamily="34" charset="-128"/>
                <a:ea typeface="Arial Unicode MS" pitchFamily="34" charset="-128"/>
                <a:cs typeface="Arial Unicode MS" pitchFamily="34" charset="-128"/>
              </a:rPr>
              <a:t>Dieu</a:t>
            </a:r>
            <a:r>
              <a:rPr lang="en-US" sz="4400" b="1" dirty="0" smtClean="0">
                <a:solidFill>
                  <a:srgbClr val="0D069A"/>
                </a:solidFill>
                <a:latin typeface="Arial Unicode MS" pitchFamily="34" charset="-128"/>
                <a:ea typeface="Arial Unicode MS" pitchFamily="34" charset="-128"/>
                <a:cs typeface="Arial Unicode MS" pitchFamily="34" charset="-128"/>
              </a:rPr>
              <a:t> le </a:t>
            </a:r>
            <a:r>
              <a:rPr lang="en-US" sz="4400" b="1" dirty="0" err="1" smtClean="0">
                <a:solidFill>
                  <a:srgbClr val="0D069A"/>
                </a:solidFill>
                <a:latin typeface="Arial Unicode MS" pitchFamily="34" charset="-128"/>
                <a:ea typeface="Arial Unicode MS" pitchFamily="34" charset="-128"/>
                <a:cs typeface="Arial Unicode MS" pitchFamily="34" charset="-128"/>
              </a:rPr>
              <a:t>sait</a:t>
            </a:r>
            <a:r>
              <a:rPr lang="en-US" sz="4400" b="1" dirty="0" smtClean="0">
                <a:solidFill>
                  <a:srgbClr val="0D069A"/>
                </a:solidFill>
                <a:latin typeface="Arial Unicode MS" pitchFamily="34" charset="-128"/>
                <a:ea typeface="Arial Unicode MS" pitchFamily="34" charset="-128"/>
                <a:cs typeface="Arial Unicode MS" pitchFamily="34" charset="-128"/>
              </a:rPr>
              <a:t>” experiences.</a:t>
            </a:r>
          </a:p>
          <a:p>
            <a:pPr lvl="0"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en-US" b="1" dirty="0" smtClean="0">
                <a:solidFill>
                  <a:srgbClr val="0D069A"/>
                </a:solidFill>
                <a:latin typeface="Copperplate Gothic Light" pitchFamily="34" charset="0"/>
                <a:ea typeface="Arial Unicode MS" pitchFamily="34" charset="-128"/>
                <a:cs typeface="Arial Unicode MS" pitchFamily="34" charset="-128"/>
              </a:rPr>
              <a:t>  </a:t>
            </a:r>
            <a:r>
              <a:rPr lang="fr-FR" b="1" dirty="0" smtClean="0">
                <a:solidFill>
                  <a:srgbClr val="0D069A"/>
                </a:solidFill>
                <a:latin typeface="Copperplate Gothic Light" pitchFamily="34" charset="0"/>
                <a:ea typeface="Arial Unicode MS" pitchFamily="34" charset="-128"/>
                <a:cs typeface="Arial Unicode MS" pitchFamily="34" charset="-128"/>
              </a:rPr>
              <a:t>Ps 116: 3-4, 8-9</a:t>
            </a:r>
            <a:endParaRPr lang="en-US" b="1" dirty="0" smtClean="0">
              <a:solidFill>
                <a:srgbClr val="0D069A"/>
              </a:solidFill>
              <a:latin typeface="Copperplate Gothic Light" pitchFamily="34" charset="0"/>
              <a:ea typeface="Arial Unicode MS" pitchFamily="34" charset="-128"/>
              <a:cs typeface="Arial Unicode MS" pitchFamily="34" charset="-128"/>
            </a:endParaRPr>
          </a:p>
          <a:p>
            <a:pPr algn="just">
              <a:buNone/>
            </a:pPr>
            <a:r>
              <a:rPr lang="fr-FR" b="1" dirty="0" smtClean="0">
                <a:latin typeface="Copperplate Gothic Light" pitchFamily="34" charset="0"/>
                <a:ea typeface="Arial Unicode MS" pitchFamily="34" charset="-128"/>
                <a:cs typeface="Arial Unicode MS" pitchFamily="34" charset="-128"/>
              </a:rPr>
              <a:t>3 Les liens de la mort m'avaient environné, Et les angoisses du sépulcre m'avaient saisi; J'étais en proie à la détresse et à la douleur.</a:t>
            </a:r>
            <a:endParaRPr lang="en-US" b="1" dirty="0" smtClean="0">
              <a:latin typeface="Copperplate Gothic Light" pitchFamily="34" charset="0"/>
              <a:ea typeface="Arial Unicode MS" pitchFamily="34" charset="-128"/>
              <a:cs typeface="Arial Unicode MS" pitchFamily="34" charset="-128"/>
            </a:endParaRPr>
          </a:p>
          <a:p>
            <a:pPr algn="just">
              <a:buNone/>
            </a:pPr>
            <a:r>
              <a:rPr lang="fr-FR" b="1" dirty="0" smtClean="0">
                <a:latin typeface="Copperplate Gothic Light" pitchFamily="34" charset="0"/>
                <a:ea typeface="Arial Unicode MS" pitchFamily="34" charset="-128"/>
                <a:cs typeface="Arial Unicode MS" pitchFamily="34" charset="-128"/>
              </a:rPr>
              <a:t> </a:t>
            </a:r>
            <a:r>
              <a:rPr lang="fr-FR" b="1" dirty="0" smtClean="0">
                <a:solidFill>
                  <a:srgbClr val="0D069A"/>
                </a:solidFill>
                <a:latin typeface="Copperplate Gothic Light" pitchFamily="34" charset="0"/>
                <a:ea typeface="Arial Unicode MS" pitchFamily="34" charset="-128"/>
                <a:cs typeface="Arial Unicode MS" pitchFamily="34" charset="-128"/>
              </a:rPr>
              <a:t>4 Mais j'invoquai le nom de l'Éternel: O Éternel, sauve mon âme!</a:t>
            </a:r>
            <a:endParaRPr lang="en-US" b="1" dirty="0" smtClean="0">
              <a:solidFill>
                <a:srgbClr val="0D069A"/>
              </a:solidFill>
              <a:latin typeface="Copperplate Gothic Light" pitchFamily="34" charset="0"/>
              <a:ea typeface="Arial Unicode MS" pitchFamily="34" charset="-128"/>
              <a:cs typeface="Arial Unicode MS" pitchFamily="34" charset="-128"/>
            </a:endParaRPr>
          </a:p>
          <a:p>
            <a:pPr algn="just">
              <a:buNone/>
            </a:pPr>
            <a:r>
              <a:rPr lang="fr-FR" b="1" dirty="0" smtClean="0">
                <a:latin typeface="Copperplate Gothic Light" pitchFamily="34" charset="0"/>
                <a:ea typeface="Arial Unicode MS" pitchFamily="34" charset="-128"/>
                <a:cs typeface="Arial Unicode MS" pitchFamily="34" charset="-128"/>
              </a:rPr>
              <a:t> 8 Oui, tu as délivré mon âme de la mort, Mes yeux des larmes, Mes pieds de la chute.</a:t>
            </a:r>
            <a:endParaRPr lang="en-US" b="1" dirty="0" smtClean="0">
              <a:latin typeface="Copperplate Gothic Light" pitchFamily="34" charset="0"/>
              <a:ea typeface="Arial Unicode MS" pitchFamily="34" charset="-128"/>
              <a:cs typeface="Arial Unicode MS" pitchFamily="34" charset="-128"/>
            </a:endParaRPr>
          </a:p>
          <a:p>
            <a:pPr algn="just">
              <a:buNone/>
            </a:pPr>
            <a:r>
              <a:rPr lang="fr-FR" b="1" dirty="0" smtClean="0">
                <a:solidFill>
                  <a:srgbClr val="0D069A"/>
                </a:solidFill>
                <a:latin typeface="Copperplate Gothic Light" pitchFamily="34" charset="0"/>
                <a:ea typeface="Arial Unicode MS" pitchFamily="34" charset="-128"/>
                <a:cs typeface="Arial Unicode MS" pitchFamily="34" charset="-128"/>
              </a:rPr>
              <a:t> 9 Je marcherai devant l'Éternel, Sur la terre des vivants.         </a:t>
            </a:r>
            <a:r>
              <a:rPr lang="fr-FR" b="1" dirty="0" smtClean="0">
                <a:latin typeface="Copperplate Gothic Light" pitchFamily="34" charset="0"/>
                <a:ea typeface="Arial Unicode MS" pitchFamily="34" charset="-128"/>
                <a:cs typeface="Arial Unicode MS" pitchFamily="34" charset="-128"/>
              </a:rPr>
              <a:t>AMEN!</a:t>
            </a:r>
            <a:endParaRPr lang="en-US" b="1" dirty="0">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10496</TotalTime>
  <Words>1742</Words>
  <Application>Microsoft Office PowerPoint</Application>
  <PresentationFormat>On-screen Show (4:3)</PresentationFormat>
  <Paragraphs>125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SUNDAY APRIL 3RD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38</cp:revision>
  <dcterms:created xsi:type="dcterms:W3CDTF">2020-08-22T16:53:36Z</dcterms:created>
  <dcterms:modified xsi:type="dcterms:W3CDTF">2022-04-02T14:15:17Z</dcterms:modified>
</cp:coreProperties>
</file>