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6" r:id="rId2"/>
    <p:sldId id="257" r:id="rId3"/>
    <p:sldId id="470" r:id="rId4"/>
    <p:sldId id="471" r:id="rId5"/>
    <p:sldId id="472" r:id="rId6"/>
    <p:sldId id="473" r:id="rId7"/>
    <p:sldId id="404" r:id="rId8"/>
    <p:sldId id="478" r:id="rId9"/>
    <p:sldId id="474" r:id="rId10"/>
    <p:sldId id="479" r:id="rId11"/>
    <p:sldId id="480" r:id="rId12"/>
    <p:sldId id="482" r:id="rId13"/>
    <p:sldId id="481" r:id="rId14"/>
    <p:sldId id="441" r:id="rId15"/>
    <p:sldId id="483" r:id="rId16"/>
    <p:sldId id="484" r:id="rId17"/>
    <p:sldId id="485" r:id="rId18"/>
    <p:sldId id="446" r:id="rId19"/>
    <p:sldId id="486" r:id="rId20"/>
    <p:sldId id="469" r:id="rId21"/>
    <p:sldId id="487" r:id="rId22"/>
    <p:sldId id="488" r:id="rId23"/>
    <p:sldId id="489" r:id="rId24"/>
    <p:sldId id="490" r:id="rId25"/>
    <p:sldId id="491" r:id="rId26"/>
    <p:sldId id="405" r:id="rId27"/>
    <p:sldId id="492" r:id="rId28"/>
    <p:sldId id="493" r:id="rId29"/>
    <p:sldId id="460" r:id="rId30"/>
    <p:sldId id="494" r:id="rId31"/>
    <p:sldId id="495" r:id="rId32"/>
    <p:sldId id="49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0D069A"/>
    <a:srgbClr val="FC0AFC"/>
    <a:srgbClr val="00FF00"/>
    <a:srgbClr val="CC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04" y="-108"/>
      </p:cViewPr>
      <p:guideLst>
        <p:guide orient="horz" pos="2160"/>
        <p:guide pos="2880"/>
      </p:guideLst>
    </p:cSldViewPr>
  </p:slideViewPr>
  <p:outlineViewPr>
    <p:cViewPr>
      <p:scale>
        <a:sx n="33" d="100"/>
        <a:sy n="33" d="100"/>
      </p:scale>
      <p:origin x="48" y="2542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4/16/2022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4/16/2022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4/16/2022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4/16/2022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4/16/2022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4/16/2022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4/16/2022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4/16/2022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APRIL 17</a:t>
            </a:r>
            <a:r>
              <a:rPr lang="en-US" b="1" baseline="30000" dirty="0" smtClean="0">
                <a:solidFill>
                  <a:schemeClr val="tx1"/>
                </a:solidFill>
              </a:rPr>
              <a:t>TH</a:t>
            </a:r>
            <a:r>
              <a:rPr lang="en-US" b="1" dirty="0" smtClean="0">
                <a:solidFill>
                  <a:schemeClr val="tx1"/>
                </a:solidFill>
              </a:rPr>
              <a:t>  2022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p:spPr>
        <p:style>
          <a:lnRef idx="3">
            <a:schemeClr val="lt1"/>
          </a:lnRef>
          <a:fillRef idx="1">
            <a:schemeClr val="dk1"/>
          </a:fillRef>
          <a:effectRef idx="1">
            <a:schemeClr val="dk1"/>
          </a:effectRef>
          <a:fontRef idx="minor">
            <a:schemeClr val="lt1"/>
          </a:fontRef>
        </p:style>
        <p:txBody>
          <a:bodyPr>
            <a:normAutofit fontScale="85000" lnSpcReduction="10000"/>
          </a:bodyPr>
          <a:lstStyle/>
          <a:p>
            <a:r>
              <a:rPr lang="fr-FR" sz="6000" b="1" dirty="0" smtClean="0">
                <a:solidFill>
                  <a:srgbClr val="00FF00"/>
                </a:solidFill>
              </a:rPr>
              <a:t>L’IMPACT DE LA RESURRECTION DE JESUS CHRIST</a:t>
            </a:r>
            <a:endParaRPr lang="en-US" sz="6000" dirty="0" smtClean="0">
              <a:solidFill>
                <a:srgbClr val="00FF00"/>
              </a:solidFill>
            </a:endParaRPr>
          </a:p>
          <a:p>
            <a:r>
              <a:rPr lang="en-US" sz="6000" b="1" dirty="0" smtClean="0">
                <a:solidFill>
                  <a:schemeClr val="bg1"/>
                </a:solidFill>
              </a:rPr>
              <a:t>THE IMPACT OF THE RESURRECTION OF JESUS CHRIST</a:t>
            </a:r>
            <a:endParaRPr lang="en-US" sz="6000"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fr-FR" sz="4000" b="1" dirty="0" smtClean="0">
                <a:solidFill>
                  <a:srgbClr val="C00000"/>
                </a:solidFill>
                <a:latin typeface="Arial Unicode MS" pitchFamily="34" charset="-128"/>
                <a:ea typeface="Arial Unicode MS" pitchFamily="34" charset="-128"/>
                <a:cs typeface="Arial Unicode MS" pitchFamily="34" charset="-128"/>
              </a:rPr>
              <a:t>APOCALYPSE  1 : 10-19</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10 Je fus ravi en esprit au jour du Seigneur, et j'entendis derrière moi une voix forte, comme le son d'une trompette,</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a:t>
            </a:r>
            <a:r>
              <a:rPr lang="fr-FR" sz="4000" b="1" dirty="0" smtClean="0">
                <a:solidFill>
                  <a:srgbClr val="C00000"/>
                </a:solidFill>
                <a:latin typeface="Arial Unicode MS" pitchFamily="34" charset="-128"/>
                <a:ea typeface="Arial Unicode MS" pitchFamily="34" charset="-128"/>
                <a:cs typeface="Arial Unicode MS" pitchFamily="34" charset="-128"/>
              </a:rPr>
              <a:t>11 qui disait: Ce que tu vois, écris-le dans un livre, et envoie-le aux sept Églises, à Éphèse, à Smyrne, à Pergame, à </a:t>
            </a:r>
            <a:r>
              <a:rPr lang="fr-FR" sz="4000" b="1" dirty="0" err="1" smtClean="0">
                <a:solidFill>
                  <a:srgbClr val="C00000"/>
                </a:solidFill>
                <a:latin typeface="Arial Unicode MS" pitchFamily="34" charset="-128"/>
                <a:ea typeface="Arial Unicode MS" pitchFamily="34" charset="-128"/>
                <a:cs typeface="Arial Unicode MS" pitchFamily="34" charset="-128"/>
              </a:rPr>
              <a:t>Thyatire</a:t>
            </a:r>
            <a:r>
              <a:rPr lang="fr-FR" sz="4000" b="1" dirty="0" smtClean="0">
                <a:solidFill>
                  <a:srgbClr val="C00000"/>
                </a:solidFill>
                <a:latin typeface="Arial Unicode MS" pitchFamily="34" charset="-128"/>
                <a:ea typeface="Arial Unicode MS" pitchFamily="34" charset="-128"/>
                <a:cs typeface="Arial Unicode MS" pitchFamily="34" charset="-128"/>
              </a:rPr>
              <a:t>, à Sardes, à Philadelphie, et à Laodicée.</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12 Je me retournai pour connaître quelle était la voix qui me parlait. Et, après m'être retourné, je vis sept chandeliers d'or,</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buNone/>
            </a:pPr>
            <a:r>
              <a:rPr lang="fr-FR" sz="4000" b="1" dirty="0" smtClean="0">
                <a:latin typeface="Arial Unicode MS" pitchFamily="34" charset="-128"/>
                <a:ea typeface="Arial Unicode MS" pitchFamily="34" charset="-128"/>
                <a:cs typeface="Arial Unicode MS" pitchFamily="34" charset="-128"/>
              </a:rPr>
              <a:t>13 et, au milieu des sept chandeliers, quelqu'un qui ressemblait à un fils d'homme, vêtu d'une longue robe, et ayant une ceinture d'or sur la poitrine.</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C00000"/>
                </a:solidFill>
                <a:latin typeface="Arial Unicode MS" pitchFamily="34" charset="-128"/>
                <a:ea typeface="Arial Unicode MS" pitchFamily="34" charset="-128"/>
                <a:cs typeface="Arial Unicode MS" pitchFamily="34" charset="-128"/>
              </a:rPr>
              <a:t> 14 Sa tête et ses cheveux étaient blancs comme de la laine blanche, comme de la neige; ses yeux étaient comme une flamme de feu;</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000" b="1" dirty="0" smtClean="0">
                <a:latin typeface="Arial Unicode MS" pitchFamily="34" charset="-128"/>
                <a:ea typeface="Arial Unicode MS" pitchFamily="34" charset="-128"/>
                <a:cs typeface="Arial Unicode MS" pitchFamily="34" charset="-128"/>
              </a:rPr>
              <a:t> 15 ses pieds étaient semblables à de l'airain ardent, comme s'il eût été embrasé dans une fournaise; et sa voix était comme le bruit de grandes eaux.</a:t>
            </a:r>
            <a:endParaRPr lang="en-US" sz="4000" b="1" dirty="0" smtClean="0">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4000" b="1" dirty="0" smtClean="0">
                <a:latin typeface="Arial Unicode MS" pitchFamily="34" charset="-128"/>
                <a:ea typeface="Arial Unicode MS" pitchFamily="34" charset="-128"/>
                <a:cs typeface="Arial Unicode MS" pitchFamily="34" charset="-128"/>
              </a:rPr>
              <a:t>16 Il avait dans sa main droite sept étoiles. De sa bouche sortait une épée aiguë, à deux tranchants; et son visage était comme le soleil lorsqu'il brille dans sa force.</a:t>
            </a:r>
            <a:endParaRPr lang="en-US" sz="4000" b="1" dirty="0" smtClean="0">
              <a:latin typeface="Arial Unicode MS" pitchFamily="34" charset="-128"/>
              <a:ea typeface="Arial Unicode MS" pitchFamily="34" charset="-128"/>
              <a:cs typeface="Arial Unicode MS" pitchFamily="34" charset="-128"/>
            </a:endParaRPr>
          </a:p>
          <a:p>
            <a:pPr algn="just">
              <a:buNone/>
            </a:pPr>
            <a:r>
              <a:rPr lang="fr-FR" sz="4000" b="1" dirty="0" smtClean="0">
                <a:solidFill>
                  <a:srgbClr val="C00000"/>
                </a:solidFill>
                <a:latin typeface="Arial Unicode MS" pitchFamily="34" charset="-128"/>
                <a:ea typeface="Arial Unicode MS" pitchFamily="34" charset="-128"/>
                <a:cs typeface="Arial Unicode MS" pitchFamily="34" charset="-128"/>
              </a:rPr>
              <a:t> 17 Quand je le vis, je tombai à ses pieds comme mort. Il posa sur moi sa main droite en disant: Ne crains point! (1:18) Je suis le premier et le dernier,</a:t>
            </a:r>
            <a:endParaRPr lang="en-US" sz="4000" b="1" dirty="0" smtClean="0">
              <a:solidFill>
                <a:srgbClr val="C00000"/>
              </a:solidFill>
              <a:latin typeface="Arial Unicode MS" pitchFamily="34" charset="-128"/>
              <a:ea typeface="Arial Unicode MS" pitchFamily="34" charset="-128"/>
              <a:cs typeface="Arial Unicode MS" pitchFamily="34" charset="-128"/>
            </a:endParaRPr>
          </a:p>
          <a:p>
            <a:pPr algn="just">
              <a:buNone/>
            </a:pP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buNone/>
            </a:pPr>
            <a:r>
              <a:rPr lang="fr-FR" sz="4400" b="1" dirty="0" smtClean="0">
                <a:latin typeface="Arial Unicode MS" pitchFamily="34" charset="-128"/>
                <a:ea typeface="Arial Unicode MS" pitchFamily="34" charset="-128"/>
                <a:cs typeface="Arial Unicode MS" pitchFamily="34" charset="-128"/>
              </a:rPr>
              <a:t>18 et le vivant. J'étais mort; et voici, je suis vivant aux siècles des siècles. Je tiens les clefs de la mort et du séjour des morts.</a:t>
            </a:r>
            <a:endParaRPr lang="en-US" sz="4400" b="1" dirty="0" smtClean="0">
              <a:latin typeface="Arial Unicode MS" pitchFamily="34" charset="-128"/>
              <a:ea typeface="Arial Unicode MS" pitchFamily="34" charset="-128"/>
              <a:cs typeface="Arial Unicode MS" pitchFamily="34" charset="-128"/>
            </a:endParaRPr>
          </a:p>
          <a:p>
            <a:pPr algn="just">
              <a:buNone/>
            </a:pPr>
            <a:r>
              <a:rPr lang="fr-FR" sz="4400" b="1" dirty="0" smtClean="0">
                <a:latin typeface="Arial Unicode MS" pitchFamily="34" charset="-128"/>
                <a:ea typeface="Arial Unicode MS" pitchFamily="34" charset="-128"/>
                <a:cs typeface="Arial Unicode MS" pitchFamily="34" charset="-128"/>
              </a:rPr>
              <a:t> </a:t>
            </a:r>
            <a:r>
              <a:rPr lang="fr-FR" sz="4400" b="1" dirty="0" smtClean="0">
                <a:solidFill>
                  <a:srgbClr val="C00000"/>
                </a:solidFill>
                <a:latin typeface="Arial Unicode MS" pitchFamily="34" charset="-128"/>
                <a:ea typeface="Arial Unicode MS" pitchFamily="34" charset="-128"/>
                <a:cs typeface="Arial Unicode MS" pitchFamily="34" charset="-128"/>
              </a:rPr>
              <a:t>19 Écris donc les choses que tu as vues, et celles qui sont, et celles qui doivent arriver après elles,</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en-US" sz="4000" b="1" dirty="0" smtClean="0">
                <a:solidFill>
                  <a:srgbClr val="0D069A"/>
                </a:solidFill>
                <a:latin typeface="Arial Unicode MS" pitchFamily="34" charset="-128"/>
                <a:ea typeface="Arial Unicode MS" pitchFamily="34" charset="-128"/>
                <a:cs typeface="Arial Unicode MS" pitchFamily="34" charset="-128"/>
              </a:rPr>
              <a:t>Re 1:17-19 And when I saw Him, I fell at His feet as dead. But He laid His right hand on me, saying to me, "Do not be afraid; I am the First and the Last.</a:t>
            </a:r>
          </a:p>
          <a:p>
            <a:pPr algn="just"/>
            <a:r>
              <a:rPr lang="en-US" sz="4000" b="1" dirty="0" smtClean="0">
                <a:solidFill>
                  <a:srgbClr val="FF0000"/>
                </a:solidFill>
                <a:latin typeface="Arial Unicode MS" pitchFamily="34" charset="-128"/>
                <a:ea typeface="Arial Unicode MS" pitchFamily="34" charset="-128"/>
                <a:cs typeface="Arial Unicode MS" pitchFamily="34" charset="-128"/>
              </a:rPr>
              <a:t> 18 "I am He who lives, and was dead, and behold, I am alive forevermore. Amen. And I have the keys of Hades and of Death.</a:t>
            </a:r>
          </a:p>
          <a:p>
            <a:pPr algn="just"/>
            <a:r>
              <a:rPr lang="en-US" sz="4000" b="1" dirty="0" smtClean="0">
                <a:solidFill>
                  <a:srgbClr val="0D069A"/>
                </a:solidFill>
                <a:latin typeface="Arial Unicode MS" pitchFamily="34" charset="-128"/>
                <a:ea typeface="Arial Unicode MS" pitchFamily="34" charset="-128"/>
                <a:cs typeface="Arial Unicode MS" pitchFamily="34" charset="-128"/>
              </a:rPr>
              <a:t> 19 "Write the things which you have seen, and the things which are, and the things which will take place after this.</a:t>
            </a:r>
          </a:p>
          <a:p>
            <a:pPr algn="just"/>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alpha val="23000"/>
            </a:srgb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en-US" sz="4400" b="1" dirty="0" smtClean="0">
                <a:solidFill>
                  <a:srgbClr val="FF0000"/>
                </a:solidFill>
                <a:latin typeface="Arial Unicode MS" pitchFamily="34" charset="-128"/>
                <a:ea typeface="Arial Unicode MS" pitchFamily="34" charset="-128"/>
                <a:cs typeface="Arial Unicode MS" pitchFamily="34" charset="-128"/>
              </a:rPr>
              <a:t>INTRODUCTION</a:t>
            </a:r>
          </a:p>
          <a:p>
            <a:pPr lvl="0" algn="just"/>
            <a:r>
              <a:rPr lang="en-US" sz="4400" b="1" dirty="0" smtClean="0">
                <a:latin typeface="Arial Unicode MS" pitchFamily="34" charset="-128"/>
                <a:ea typeface="Arial Unicode MS" pitchFamily="34" charset="-128"/>
                <a:cs typeface="Arial Unicode MS" pitchFamily="34" charset="-128"/>
              </a:rPr>
              <a:t>The book of revelation opens with a glorious vision that the Apostle John has had in the Isle of Patmos where he was exiled.</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John had the privilege to behold the glorified Christ in His majesty.</a:t>
            </a:r>
          </a:p>
          <a:p>
            <a:pPr lvl="0" algn="just"/>
            <a:r>
              <a:rPr lang="en-US" sz="4400" b="1" dirty="0" smtClean="0">
                <a:latin typeface="Arial Unicode MS" pitchFamily="34" charset="-128"/>
                <a:ea typeface="Arial Unicode MS" pitchFamily="34" charset="-128"/>
                <a:cs typeface="Arial Unicode MS" pitchFamily="34" charset="-128"/>
              </a:rPr>
              <a:t>Not the meek person that was roaming the streets of Jerusalem with </a:t>
            </a:r>
            <a:r>
              <a:rPr lang="en-US" sz="4400" b="1" dirty="0" smtClean="0">
                <a:latin typeface="Arial Unicode MS" pitchFamily="34" charset="-128"/>
                <a:ea typeface="Arial Unicode MS" pitchFamily="34" charset="-128"/>
                <a:cs typeface="Arial Unicode MS" pitchFamily="34" charset="-128"/>
              </a:rPr>
              <a:t>him, </a:t>
            </a:r>
            <a:r>
              <a:rPr lang="en-US" sz="4400" b="1" dirty="0" smtClean="0">
                <a:latin typeface="Arial Unicode MS" pitchFamily="34" charset="-128"/>
                <a:ea typeface="Arial Unicode MS" pitchFamily="34" charset="-128"/>
                <a:cs typeface="Arial Unicode MS" pitchFamily="34" charset="-128"/>
              </a:rPr>
              <a:t>but the crown Messiah and Lord of all.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alpha val="23000"/>
            </a:srgb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Jesus mentioned his death, his resurrection and his acquired authority over death.</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He is the first and he is the last in other word, he is GOD.</a:t>
            </a:r>
          </a:p>
          <a:p>
            <a:pPr lvl="0" algn="just"/>
            <a:r>
              <a:rPr lang="en-US" sz="4400" b="1" dirty="0" smtClean="0">
                <a:latin typeface="Arial Unicode MS" pitchFamily="34" charset="-128"/>
                <a:ea typeface="Arial Unicode MS" pitchFamily="34" charset="-128"/>
                <a:cs typeface="Arial Unicode MS" pitchFamily="34" charset="-128"/>
              </a:rPr>
              <a:t>He is God and yet He is at the right hand of God the Father.</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The Father was the one who crafted the plan of salvation and all the details involved.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alpha val="54000"/>
            </a:srgbClr>
          </a:solidFill>
        </p:spPr>
        <p:style>
          <a:lnRef idx="1">
            <a:schemeClr val="accent5"/>
          </a:lnRef>
          <a:fillRef idx="2">
            <a:schemeClr val="accent5"/>
          </a:fillRef>
          <a:effectRef idx="1">
            <a:schemeClr val="accent5"/>
          </a:effectRef>
          <a:fontRef idx="minor">
            <a:schemeClr val="dk1"/>
          </a:fontRef>
        </p:style>
        <p:txBody>
          <a:bodyPr>
            <a:normAutofit fontScale="85000" lnSpcReduction="20000"/>
          </a:bodyPr>
          <a:lstStyle/>
          <a:p>
            <a:pPr algn="just"/>
            <a:r>
              <a:rPr lang="en-US" sz="4400" b="1" dirty="0" smtClean="0">
                <a:latin typeface="Arial Unicode MS" pitchFamily="34" charset="-128"/>
                <a:ea typeface="Arial Unicode MS" pitchFamily="34" charset="-128"/>
                <a:cs typeface="Arial Unicode MS" pitchFamily="34" charset="-128"/>
              </a:rPr>
              <a:t>Nothing explains better the love of God for humanity than the cross and the resurrection of Jesus Christ.</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Jesus came on earth fully aware of the price tag of the mission.</a:t>
            </a:r>
          </a:p>
          <a:p>
            <a:pPr lvl="0" algn="just"/>
            <a:r>
              <a:rPr lang="en-US" sz="4400" b="1" dirty="0" smtClean="0">
                <a:latin typeface="Arial Unicode MS" pitchFamily="34" charset="-128"/>
                <a:ea typeface="Arial Unicode MS" pitchFamily="34" charset="-128"/>
                <a:cs typeface="Arial Unicode MS" pitchFamily="34" charset="-128"/>
              </a:rPr>
              <a:t>Back in the days, they used to make movies where the main actor unselfishly and gallantly put his life on the line for what seems to him a greater cause than his very own existence.</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People leave the movie theatre with tears in their eyes and a great admiration for the actor or actors in question.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alpha val="54000"/>
            </a:srgbClr>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next time they go to the movie, they get to see the same actor who died in the previous film.</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After some times the emotions are no longer the same toward that individual actor. People begin to say “that’s a good acting!”</a:t>
            </a:r>
          </a:p>
          <a:p>
            <a:pPr lvl="0" algn="just"/>
            <a:r>
              <a:rPr lang="en-US" sz="4400" b="1" dirty="0" smtClean="0">
                <a:latin typeface="Arial Unicode MS" pitchFamily="34" charset="-128"/>
                <a:ea typeface="Arial Unicode MS" pitchFamily="34" charset="-128"/>
                <a:cs typeface="Arial Unicode MS" pitchFamily="34" charset="-128"/>
              </a:rPr>
              <a:t>When we ponder upon the Passion Week, we are not witnessing a good movie where the main actor was an outstanding performer.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alpha val="54000"/>
            </a:srgb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We are witnessing the most horrific scene that the world has ever known.</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The anguish at Gethsemane was real.</a:t>
            </a:r>
          </a:p>
          <a:p>
            <a:pPr lvl="0" algn="just"/>
            <a:r>
              <a:rPr lang="en-US" sz="4400" b="1" dirty="0" smtClean="0">
                <a:latin typeface="Arial Unicode MS" pitchFamily="34" charset="-128"/>
                <a:ea typeface="Arial Unicode MS" pitchFamily="34" charset="-128"/>
                <a:cs typeface="Arial Unicode MS" pitchFamily="34" charset="-128"/>
              </a:rPr>
              <a:t>The betrayal of Peter was real.</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The beatings of the Roman soldiers were real.</a:t>
            </a:r>
          </a:p>
          <a:p>
            <a:pPr algn="just"/>
            <a:r>
              <a:rPr lang="en-US" sz="4400" b="1" dirty="0" smtClean="0">
                <a:latin typeface="Arial Unicode MS" pitchFamily="34" charset="-128"/>
                <a:ea typeface="Arial Unicode MS" pitchFamily="34" charset="-128"/>
                <a:cs typeface="Arial Unicode MS" pitchFamily="34" charset="-128"/>
              </a:rPr>
              <a:t>The false accusations were real. </a:t>
            </a:r>
          </a:p>
          <a:p>
            <a:pPr algn="just"/>
            <a:r>
              <a:rPr lang="en-US" sz="4400" b="1" dirty="0" smtClean="0">
                <a:latin typeface="Arial Unicode MS" pitchFamily="34" charset="-128"/>
                <a:ea typeface="Arial Unicode MS" pitchFamily="34" charset="-128"/>
                <a:cs typeface="Arial Unicode MS" pitchFamily="34" charset="-128"/>
              </a:rPr>
              <a:t>The condemnation was real.</a:t>
            </a:r>
          </a:p>
          <a:p>
            <a:pPr lvl="0" algn="just"/>
            <a:endParaRPr lang="en-US" sz="4400" b="1" dirty="0" smtClean="0">
              <a:latin typeface="Arial Unicode MS" pitchFamily="34" charset="-128"/>
              <a:ea typeface="Arial Unicode MS" pitchFamily="34" charset="-128"/>
              <a:cs typeface="Arial Unicode MS" pitchFamily="34" charset="-128"/>
            </a:endParaRPr>
          </a:p>
          <a:p>
            <a:pPr lvl="0"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alpha val="54000"/>
            </a:srgb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hypocrisy of Pilate was real.</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The indignation for Jesus’ life to be valued less than the most villain criminal like Barabbas was real.</a:t>
            </a:r>
          </a:p>
          <a:p>
            <a:pPr lvl="0" algn="just"/>
            <a:r>
              <a:rPr lang="en-US" sz="4400" b="1" dirty="0" smtClean="0">
                <a:latin typeface="Arial Unicode MS" pitchFamily="34" charset="-128"/>
                <a:ea typeface="Arial Unicode MS" pitchFamily="34" charset="-128"/>
                <a:cs typeface="Arial Unicode MS" pitchFamily="34" charset="-128"/>
              </a:rPr>
              <a:t>The mockery of the Roman soldiers was real.</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The dragging of the cross to Golgotha when He no longer had the strength to do so was real.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C0AFC">
              <a:alpha val="54000"/>
            </a:srgb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The nails pierced in His hands and feet were real.</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The thirst on the Cross was real.</a:t>
            </a:r>
          </a:p>
          <a:p>
            <a:pPr lvl="0" algn="just"/>
            <a:r>
              <a:rPr lang="en-US" sz="4400" b="1" dirty="0" smtClean="0">
                <a:latin typeface="Arial Unicode MS" pitchFamily="34" charset="-128"/>
                <a:ea typeface="Arial Unicode MS" pitchFamily="34" charset="-128"/>
                <a:cs typeface="Arial Unicode MS" pitchFamily="34" charset="-128"/>
              </a:rPr>
              <a:t>The atrocity and the cruelty of the cross were real.</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There were no special effects, no computer animation, no stunts, no decorator, and no modification.</a:t>
            </a:r>
            <a:endParaRPr lang="en-US" sz="44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0D069A"/>
                </a:solidFill>
                <a:latin typeface="Arial Unicode MS" pitchFamily="34" charset="-128"/>
                <a:ea typeface="Arial Unicode MS" pitchFamily="34" charset="-128"/>
                <a:cs typeface="Arial Unicode MS" pitchFamily="34" charset="-128"/>
              </a:rPr>
              <a:t>THE EXTRMITY OF THE LOVE OF GOD FOR HUMANITY</a:t>
            </a:r>
          </a:p>
          <a:p>
            <a:pPr algn="just">
              <a:buNone/>
            </a:pPr>
            <a:r>
              <a:rPr lang="fr-FR" sz="4400" b="1" dirty="0" err="1" smtClean="0">
                <a:latin typeface="Arial Unicode MS" pitchFamily="34" charset="-128"/>
                <a:ea typeface="Arial Unicode MS" pitchFamily="34" charset="-128"/>
                <a:cs typeface="Arial Unicode MS" pitchFamily="34" charset="-128"/>
              </a:rPr>
              <a:t>Joh</a:t>
            </a:r>
            <a:r>
              <a:rPr lang="fr-FR" sz="4400" b="1" dirty="0" smtClean="0">
                <a:latin typeface="Arial Unicode MS" pitchFamily="34" charset="-128"/>
                <a:ea typeface="Arial Unicode MS" pitchFamily="34" charset="-128"/>
                <a:cs typeface="Arial Unicode MS" pitchFamily="34" charset="-128"/>
              </a:rPr>
              <a:t> 3:16 Car Dieu a tant aimé le monde qu'il a donné son Fils unique, afin que quiconque croit en lui ne périsse point, mais qu'il ait la vie éternelle. </a:t>
            </a:r>
            <a:r>
              <a:rPr lang="en-US" sz="4400" b="1" dirty="0" smtClean="0">
                <a:latin typeface="Arial Unicode MS" pitchFamily="34" charset="-128"/>
                <a:ea typeface="Arial Unicode MS" pitchFamily="34" charset="-128"/>
                <a:cs typeface="Arial Unicode MS" pitchFamily="34" charset="-128"/>
              </a:rPr>
              <a:t>(LSV)</a:t>
            </a:r>
          </a:p>
          <a:p>
            <a:pPr algn="just">
              <a:buNone/>
            </a:pPr>
            <a:r>
              <a:rPr lang="en-US" sz="4400" b="1" dirty="0" smtClean="0">
                <a:latin typeface="Arial Unicode MS" pitchFamily="34" charset="-128"/>
                <a:ea typeface="Arial Unicode MS" pitchFamily="34" charset="-128"/>
                <a:cs typeface="Arial Unicode MS" pitchFamily="34" charset="-128"/>
              </a:rPr>
              <a:t> </a:t>
            </a:r>
            <a:r>
              <a:rPr lang="en-US" sz="4400" b="1" dirty="0" smtClean="0">
                <a:solidFill>
                  <a:srgbClr val="0D069A"/>
                </a:solidFill>
                <a:latin typeface="Arial Unicode MS" pitchFamily="34" charset="-128"/>
                <a:ea typeface="Arial Unicode MS" pitchFamily="34" charset="-128"/>
                <a:cs typeface="Arial Unicode MS" pitchFamily="34" charset="-128"/>
              </a:rPr>
              <a:t>16 "For God so loved the world that He gave His only begotten Son, that whoever believes in Him should not perish but have everlasting life. (NKJV)</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Jesus came fully aware of the cost of the mission.</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Jesus came on earth to fulfill a Mission Impossible Assignment.</a:t>
            </a:r>
          </a:p>
          <a:p>
            <a:pPr lvl="0" algn="just"/>
            <a:r>
              <a:rPr lang="en-US" sz="4400" b="1" dirty="0" smtClean="0">
                <a:latin typeface="Arial Unicode MS" pitchFamily="34" charset="-128"/>
                <a:ea typeface="Arial Unicode MS" pitchFamily="34" charset="-128"/>
                <a:cs typeface="Arial Unicode MS" pitchFamily="34" charset="-128"/>
              </a:rPr>
              <a:t>Jesus came on earth to rescue mankind from the dominion of Satan.</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Jesus came on earth to replace the first Adam from whom the dominion was easily taken by the devil.</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Jesus came on earth so that the government of the human race can rest upon His invincible shoulder.</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Jesus came on earth to create a pathway for reconciliation between mankind and his Creator.</a:t>
            </a:r>
          </a:p>
          <a:p>
            <a:pPr lvl="0" algn="just"/>
            <a:r>
              <a:rPr lang="en-US" sz="4400" b="1" dirty="0" smtClean="0">
                <a:latin typeface="Arial Unicode MS" pitchFamily="34" charset="-128"/>
                <a:ea typeface="Arial Unicode MS" pitchFamily="34" charset="-128"/>
                <a:cs typeface="Arial Unicode MS" pitchFamily="34" charset="-128"/>
              </a:rPr>
              <a:t>Jesus came on earth to vanquish the works of the devil.</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Jesus came on earth to choose a bride for Himself.</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Jesus came on earth to restore the order in the creation.</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Jesus came on earth to fulfill the prophecies of the Holy Scriptures.</a:t>
            </a:r>
          </a:p>
          <a:p>
            <a:pPr lvl="0" algn="just"/>
            <a:r>
              <a:rPr lang="en-US" sz="4400" b="1" dirty="0" smtClean="0">
                <a:latin typeface="Arial Unicode MS" pitchFamily="34" charset="-128"/>
                <a:ea typeface="Arial Unicode MS" pitchFamily="34" charset="-128"/>
                <a:cs typeface="Arial Unicode MS" pitchFamily="34" charset="-128"/>
              </a:rPr>
              <a:t>Jesus came on earth to pave the way for the coming of the Holy Spirit.</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Jesus came on earth to activate the clock for the judgment of Satan.</a:t>
            </a:r>
            <a:endParaRPr lang="en-US" sz="4400" b="1" dirty="0">
              <a:solidFill>
                <a:srgbClr val="0D069A"/>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en-US" sz="4400" b="1" dirty="0" smtClean="0">
                <a:solidFill>
                  <a:srgbClr val="00FF00"/>
                </a:solidFill>
                <a:latin typeface="Arial Unicode MS" pitchFamily="34" charset="-128"/>
                <a:ea typeface="Arial Unicode MS" pitchFamily="34" charset="-128"/>
                <a:cs typeface="Arial Unicode MS" pitchFamily="34" charset="-128"/>
              </a:rPr>
              <a:t>THE ENDLESS FAILURES OF SATAN</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Satan failed to prevent the arrival of Jesus the Son of God.</a:t>
            </a:r>
          </a:p>
          <a:p>
            <a:pPr lvl="0" algn="just"/>
            <a:r>
              <a:rPr lang="en-US" sz="4400" b="1" dirty="0" smtClean="0">
                <a:solidFill>
                  <a:srgbClr val="00FF00"/>
                </a:solidFill>
                <a:latin typeface="Arial Unicode MS" pitchFamily="34" charset="-128"/>
                <a:ea typeface="Arial Unicode MS" pitchFamily="34" charset="-128"/>
                <a:cs typeface="Arial Unicode MS" pitchFamily="34" charset="-128"/>
              </a:rPr>
              <a:t>Satan failed to kill Jesus at infancy, though he tried to get it done through the bloody hands of Herod.</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Satan failed to prevent Jesus from launching His earthly ministry.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5400" b="1" dirty="0" smtClean="0">
                <a:solidFill>
                  <a:schemeClr val="bg1"/>
                </a:solidFill>
                <a:latin typeface="Arial Unicode MS" pitchFamily="34" charset="-128"/>
                <a:ea typeface="Arial Unicode MS" pitchFamily="34" charset="-128"/>
                <a:cs typeface="Arial Unicode MS" pitchFamily="34" charset="-128"/>
              </a:rPr>
              <a:t>Satan failed in the numerous temptations geared at Jesus to disqualify Him.</a:t>
            </a:r>
          </a:p>
          <a:p>
            <a:pPr lvl="0" algn="just"/>
            <a:r>
              <a:rPr lang="en-US" sz="5400" b="1" dirty="0" smtClean="0">
                <a:solidFill>
                  <a:srgbClr val="00FF00"/>
                </a:solidFill>
                <a:latin typeface="Arial Unicode MS" pitchFamily="34" charset="-128"/>
                <a:ea typeface="Arial Unicode MS" pitchFamily="34" charset="-128"/>
                <a:cs typeface="Arial Unicode MS" pitchFamily="34" charset="-128"/>
              </a:rPr>
              <a:t>Satan failed to get Jesus to abandon His mission.</a:t>
            </a:r>
          </a:p>
          <a:p>
            <a:pPr lvl="0" algn="just"/>
            <a:r>
              <a:rPr lang="en-US" sz="5400" b="1" dirty="0" smtClean="0">
                <a:solidFill>
                  <a:schemeClr val="bg1"/>
                </a:solidFill>
                <a:latin typeface="Arial Unicode MS" pitchFamily="34" charset="-128"/>
                <a:ea typeface="Arial Unicode MS" pitchFamily="34" charset="-128"/>
                <a:cs typeface="Arial Unicode MS" pitchFamily="34" charset="-128"/>
              </a:rPr>
              <a:t>Satan’s greatest failure was the resurrection of Jesus.</a:t>
            </a:r>
          </a:p>
          <a:p>
            <a:pPr lvl="0" algn="just"/>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400" b="1" dirty="0" smtClean="0">
                <a:solidFill>
                  <a:srgbClr val="00FF00"/>
                </a:solidFill>
                <a:latin typeface="Arial Unicode MS" pitchFamily="34" charset="-128"/>
                <a:ea typeface="Arial Unicode MS" pitchFamily="34" charset="-128"/>
                <a:cs typeface="Arial Unicode MS" pitchFamily="34" charset="-128"/>
              </a:rPr>
              <a:t>RESURRECTION DAY</a:t>
            </a:r>
          </a:p>
          <a:p>
            <a:pPr lvl="0" algn="just"/>
            <a:r>
              <a:rPr lang="en-US" sz="4400" b="1" dirty="0" smtClean="0">
                <a:latin typeface="Arial Unicode MS" pitchFamily="34" charset="-128"/>
                <a:ea typeface="Arial Unicode MS" pitchFamily="34" charset="-128"/>
                <a:cs typeface="Arial Unicode MS" pitchFamily="34" charset="-128"/>
              </a:rPr>
              <a:t>The day of resurrection is the greatest joy of heaven.</a:t>
            </a:r>
          </a:p>
          <a:p>
            <a:pPr lvl="0" algn="just"/>
            <a:r>
              <a:rPr lang="en-US" sz="4400" b="1" dirty="0" smtClean="0">
                <a:solidFill>
                  <a:srgbClr val="00FF00"/>
                </a:solidFill>
                <a:latin typeface="Arial Unicode MS" pitchFamily="34" charset="-128"/>
                <a:ea typeface="Arial Unicode MS" pitchFamily="34" charset="-128"/>
                <a:cs typeface="Arial Unicode MS" pitchFamily="34" charset="-128"/>
              </a:rPr>
              <a:t>There were no higher celebrations in heaven than the day when Jesus came out victoriously from the death.</a:t>
            </a:r>
          </a:p>
          <a:p>
            <a:pPr lvl="0" algn="just"/>
            <a:r>
              <a:rPr lang="en-US" sz="4400" b="1" dirty="0" smtClean="0">
                <a:latin typeface="Arial Unicode MS" pitchFamily="34" charset="-128"/>
                <a:ea typeface="Arial Unicode MS" pitchFamily="34" charset="-128"/>
                <a:cs typeface="Arial Unicode MS" pitchFamily="34" charset="-128"/>
              </a:rPr>
              <a:t>On the previous Friday at the pinnacle of his agony, we heard Him say. “It is finished!”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His last words were “Father unto Thy hands I commit my spirit.”</a:t>
            </a:r>
          </a:p>
          <a:p>
            <a:pPr lvl="0" algn="just"/>
            <a:r>
              <a:rPr lang="en-US" sz="4400" b="1" dirty="0" smtClean="0">
                <a:solidFill>
                  <a:srgbClr val="00FF00"/>
                </a:solidFill>
                <a:latin typeface="Arial Unicode MS" pitchFamily="34" charset="-128"/>
                <a:ea typeface="Arial Unicode MS" pitchFamily="34" charset="-128"/>
                <a:cs typeface="Arial Unicode MS" pitchFamily="34" charset="-128"/>
              </a:rPr>
              <a:t>When the earthly chapters of Jesus’ ministry came to an end, without the resurrection it would be a failed mission.</a:t>
            </a:r>
          </a:p>
          <a:p>
            <a:pPr lvl="0" algn="just"/>
            <a:r>
              <a:rPr lang="en-US" sz="4400" b="1" dirty="0" smtClean="0">
                <a:latin typeface="Arial Unicode MS" pitchFamily="34" charset="-128"/>
                <a:ea typeface="Arial Unicode MS" pitchFamily="34" charset="-128"/>
                <a:cs typeface="Arial Unicode MS" pitchFamily="34" charset="-128"/>
              </a:rPr>
              <a:t>The resurrection of Christ means that a new pathway is paved for the human race to be resurrected as well.</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The regenerated souls can now make a permanent transfer from the state of the first Adam to that of the last Adam Jesus Christ.</a:t>
            </a:r>
          </a:p>
          <a:p>
            <a:pPr lvl="0" algn="just"/>
            <a:r>
              <a:rPr lang="en-US" sz="4400" b="1" dirty="0" smtClean="0">
                <a:solidFill>
                  <a:srgbClr val="00FF00"/>
                </a:solidFill>
                <a:latin typeface="Arial Unicode MS" pitchFamily="34" charset="-128"/>
                <a:ea typeface="Arial Unicode MS" pitchFamily="34" charset="-128"/>
                <a:cs typeface="Arial Unicode MS" pitchFamily="34" charset="-128"/>
              </a:rPr>
              <a:t>The same way we inherited the sins of our fore parents, so will we inherit the glory of the resurrected Christ.</a:t>
            </a:r>
          </a:p>
          <a:p>
            <a:pPr lvl="0" algn="just"/>
            <a:r>
              <a:rPr lang="en-US" sz="4400" b="1" dirty="0" smtClean="0">
                <a:latin typeface="Arial Unicode MS" pitchFamily="34" charset="-128"/>
                <a:ea typeface="Arial Unicode MS" pitchFamily="34" charset="-128"/>
                <a:cs typeface="Arial Unicode MS" pitchFamily="34" charset="-128"/>
              </a:rPr>
              <a:t>Resurrection is not just another day in history. It is Thee Day of Independence of the whole human race!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It is the day when a remedy for sin was introduced.</a:t>
            </a:r>
          </a:p>
          <a:p>
            <a:pPr lvl="0" algn="just"/>
            <a:r>
              <a:rPr lang="en-US" sz="4400" b="1" dirty="0" smtClean="0">
                <a:solidFill>
                  <a:srgbClr val="00FF00"/>
                </a:solidFill>
                <a:latin typeface="Arial Unicode MS" pitchFamily="34" charset="-128"/>
                <a:ea typeface="Arial Unicode MS" pitchFamily="34" charset="-128"/>
                <a:cs typeface="Arial Unicode MS" pitchFamily="34" charset="-128"/>
              </a:rPr>
              <a:t>It is the day when the government of the human race was shifted from one </a:t>
            </a:r>
            <a:r>
              <a:rPr lang="en-US" sz="4400" b="1" dirty="0" smtClean="0">
                <a:solidFill>
                  <a:srgbClr val="00FF00"/>
                </a:solidFill>
                <a:latin typeface="Arial Unicode MS" pitchFamily="34" charset="-128"/>
                <a:ea typeface="Arial Unicode MS" pitchFamily="34" charset="-128"/>
                <a:cs typeface="Arial Unicode MS" pitchFamily="34" charset="-128"/>
              </a:rPr>
              <a:t>weak </a:t>
            </a:r>
            <a:r>
              <a:rPr lang="en-US" sz="4400" b="1" dirty="0" smtClean="0">
                <a:solidFill>
                  <a:srgbClr val="00FF00"/>
                </a:solidFill>
                <a:latin typeface="Arial Unicode MS" pitchFamily="34" charset="-128"/>
                <a:ea typeface="Arial Unicode MS" pitchFamily="34" charset="-128"/>
                <a:cs typeface="Arial Unicode MS" pitchFamily="34" charset="-128"/>
              </a:rPr>
              <a:t>shoulder to an invincible one.</a:t>
            </a:r>
          </a:p>
          <a:p>
            <a:pPr lvl="0" algn="just"/>
            <a:r>
              <a:rPr lang="en-US" sz="4400" b="1" dirty="0" smtClean="0">
                <a:latin typeface="Arial Unicode MS" pitchFamily="34" charset="-128"/>
                <a:ea typeface="Arial Unicode MS" pitchFamily="34" charset="-128"/>
                <a:cs typeface="Arial Unicode MS" pitchFamily="34" charset="-128"/>
              </a:rPr>
              <a:t>It is the day when Satan was declared an outcast on this earth.</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5200" b="1" dirty="0" smtClean="0">
                <a:latin typeface="Arial Unicode MS" pitchFamily="34" charset="-128"/>
                <a:ea typeface="Arial Unicode MS" pitchFamily="34" charset="-128"/>
                <a:cs typeface="Arial Unicode MS" pitchFamily="34" charset="-128"/>
              </a:rPr>
              <a:t>It is the day when Satan had to begin to work as the underdog on this earth.</a:t>
            </a:r>
          </a:p>
          <a:p>
            <a:pPr lvl="0" algn="just"/>
            <a:r>
              <a:rPr lang="en-US" sz="5200" b="1" dirty="0" smtClean="0">
                <a:solidFill>
                  <a:srgbClr val="00FF00"/>
                </a:solidFill>
                <a:latin typeface="Arial Unicode MS" pitchFamily="34" charset="-128"/>
                <a:ea typeface="Arial Unicode MS" pitchFamily="34" charset="-128"/>
                <a:cs typeface="Arial Unicode MS" pitchFamily="34" charset="-128"/>
              </a:rPr>
              <a:t>Ever since the resurrection of Christ, Satan can hardly bear the defeat and the humiliation caused by the Christian faith.</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The Holy Spirit </a:t>
            </a:r>
            <a:r>
              <a:rPr lang="en-US" sz="4800" b="1" dirty="0" smtClean="0">
                <a:latin typeface="Arial Unicode MS" pitchFamily="34" charset="-128"/>
                <a:ea typeface="Arial Unicode MS" pitchFamily="34" charset="-128"/>
                <a:cs typeface="Arial Unicode MS" pitchFamily="34" charset="-128"/>
              </a:rPr>
              <a:t>soon </a:t>
            </a:r>
            <a:r>
              <a:rPr lang="en-US" sz="4800" b="1" dirty="0" smtClean="0">
                <a:latin typeface="Arial Unicode MS" pitchFamily="34" charset="-128"/>
                <a:ea typeface="Arial Unicode MS" pitchFamily="34" charset="-128"/>
                <a:cs typeface="Arial Unicode MS" pitchFamily="34" charset="-128"/>
              </a:rPr>
              <a:t>thereafter introduced the church to the world.</a:t>
            </a:r>
          </a:p>
          <a:p>
            <a:pPr lvl="0" algn="just"/>
            <a:r>
              <a:rPr lang="en-US" sz="4700" b="1" dirty="0" smtClean="0">
                <a:solidFill>
                  <a:srgbClr val="00FF00"/>
                </a:solidFill>
                <a:latin typeface="Arial Unicode MS" pitchFamily="34" charset="-128"/>
                <a:ea typeface="Arial Unicode MS" pitchFamily="34" charset="-128"/>
                <a:cs typeface="Arial Unicode MS" pitchFamily="34" charset="-128"/>
              </a:rPr>
              <a:t>In spite of the relentless attacks of the enemy on the Bride of Christ, the church is still standing strong and triumphant in expectation of her rapture from this world of sin.</a:t>
            </a:r>
            <a:endParaRPr lang="en-US" sz="4700" b="1" dirty="0">
              <a:solidFill>
                <a:srgbClr val="00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70104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en-US" sz="4400" b="1" dirty="0" smtClean="0">
                <a:solidFill>
                  <a:srgbClr val="FF0000"/>
                </a:solidFill>
                <a:latin typeface="Arial Unicode MS" pitchFamily="34" charset="-128"/>
                <a:ea typeface="Arial Unicode MS" pitchFamily="34" charset="-128"/>
                <a:cs typeface="Arial Unicode MS" pitchFamily="34" charset="-128"/>
              </a:rPr>
              <a:t>THE IMPACT OF THE RESURRECTION OF CHRIST</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In spite of all the miracles that Jesus did, none of them match the impact of the resurrection.</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Without the resurrection of Christ, Christianity would be a dead religion as all the other faiths.</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Without the resurrection of Christ, Satan would retain the old dominion over mankind.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70104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Without the resurrection of Christ, the sin debt would still be hanging over humanity.</a:t>
            </a:r>
          </a:p>
          <a:p>
            <a:pPr lvl="0" algn="just"/>
            <a:r>
              <a:rPr lang="en-US" sz="4400" b="1" dirty="0" smtClean="0">
                <a:solidFill>
                  <a:srgbClr val="FF0000"/>
                </a:solidFill>
                <a:latin typeface="Arial Unicode MS" pitchFamily="34" charset="-128"/>
                <a:ea typeface="Arial Unicode MS" pitchFamily="34" charset="-128"/>
                <a:cs typeface="Arial Unicode MS" pitchFamily="34" charset="-128"/>
              </a:rPr>
              <a:t>Without the resurrection of Christ, reconciliation with God would not be possible.</a:t>
            </a:r>
          </a:p>
          <a:p>
            <a:pPr lvl="0" algn="just">
              <a:buNone/>
            </a:pPr>
            <a:r>
              <a:rPr lang="fr-FR" sz="4400" b="1" dirty="0" smtClean="0">
                <a:solidFill>
                  <a:srgbClr val="0D069A"/>
                </a:solidFill>
                <a:latin typeface="Arial Unicode MS" pitchFamily="34" charset="-128"/>
                <a:ea typeface="Arial Unicode MS" pitchFamily="34" charset="-128"/>
                <a:cs typeface="Arial Unicode MS" pitchFamily="34" charset="-128"/>
              </a:rPr>
              <a:t>1Co 15:13 S'il n'y a point de résurrection des morts, Christ non plus n'est pas ressuscité.</a:t>
            </a:r>
            <a:endParaRPr lang="en-US" sz="4400" b="1" dirty="0" smtClean="0">
              <a:solidFill>
                <a:srgbClr val="0D069A"/>
              </a:solidFill>
              <a:latin typeface="Arial Unicode MS" pitchFamily="34" charset="-128"/>
              <a:ea typeface="Arial Unicode MS" pitchFamily="34" charset="-128"/>
              <a:cs typeface="Arial Unicode MS" pitchFamily="34" charset="-128"/>
            </a:endParaRPr>
          </a:p>
          <a:p>
            <a:pPr lvl="0" algn="just">
              <a:buNone/>
            </a:pPr>
            <a:r>
              <a:rPr lang="fr-FR" sz="4400" b="1" dirty="0" smtClean="0">
                <a:solidFill>
                  <a:srgbClr val="FF0000"/>
                </a:solidFill>
                <a:latin typeface="Arial Unicode MS" pitchFamily="34" charset="-128"/>
                <a:ea typeface="Arial Unicode MS" pitchFamily="34" charset="-128"/>
                <a:cs typeface="Arial Unicode MS" pitchFamily="34" charset="-128"/>
              </a:rPr>
              <a:t> 14 Et si Christ n'est pas ressuscité, notre prédication est donc vaine, et votre foi aussi est vaine.</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70104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buNone/>
            </a:pPr>
            <a:r>
              <a:rPr lang="en-US" sz="5400" b="1" dirty="0" smtClean="0">
                <a:solidFill>
                  <a:srgbClr val="0D069A"/>
                </a:solidFill>
                <a:latin typeface="Arial Unicode MS" pitchFamily="34" charset="-128"/>
                <a:ea typeface="Arial Unicode MS" pitchFamily="34" charset="-128"/>
                <a:cs typeface="Arial Unicode MS" pitchFamily="34" charset="-128"/>
              </a:rPr>
              <a:t>1Co 15:3 But if there is no resurrection of the dead, then Christ is not risen.</a:t>
            </a:r>
          </a:p>
          <a:p>
            <a:pPr lvl="0" algn="just">
              <a:buNone/>
            </a:pPr>
            <a:endParaRPr lang="en-US" sz="5400" b="1" dirty="0" smtClean="0">
              <a:solidFill>
                <a:srgbClr val="0D069A"/>
              </a:solidFill>
              <a:latin typeface="Arial Unicode MS" pitchFamily="34" charset="-128"/>
              <a:ea typeface="Arial Unicode MS" pitchFamily="34" charset="-128"/>
              <a:cs typeface="Arial Unicode MS" pitchFamily="34" charset="-128"/>
            </a:endParaRPr>
          </a:p>
          <a:p>
            <a:pPr lvl="0" algn="just">
              <a:buNone/>
            </a:pPr>
            <a:r>
              <a:rPr lang="en-US" sz="5400" b="1" dirty="0" smtClean="0">
                <a:solidFill>
                  <a:srgbClr val="0D069A"/>
                </a:solidFill>
                <a:latin typeface="Arial Unicode MS" pitchFamily="34" charset="-128"/>
                <a:ea typeface="Arial Unicode MS" pitchFamily="34" charset="-128"/>
                <a:cs typeface="Arial Unicode MS" pitchFamily="34" charset="-128"/>
              </a:rPr>
              <a:t> </a:t>
            </a:r>
            <a:r>
              <a:rPr lang="en-US" sz="5400" b="1" dirty="0" smtClean="0">
                <a:solidFill>
                  <a:srgbClr val="FF0000"/>
                </a:solidFill>
                <a:latin typeface="Arial Unicode MS" pitchFamily="34" charset="-128"/>
                <a:ea typeface="Arial Unicode MS" pitchFamily="34" charset="-128"/>
                <a:cs typeface="Arial Unicode MS" pitchFamily="34" charset="-128"/>
              </a:rPr>
              <a:t>14 And if Christ is not risen, then our preaching is empty and your faith is also empty.</a:t>
            </a:r>
            <a:endParaRPr lang="en-US" sz="54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dk1"/>
          </a:lnRef>
          <a:fillRef idx="2">
            <a:schemeClr val="dk1"/>
          </a:fillRef>
          <a:effectRef idx="1">
            <a:schemeClr val="dk1"/>
          </a:effectRef>
          <a:fontRef idx="minor">
            <a:schemeClr val="dk1"/>
          </a:fontRef>
        </p:style>
        <p:txBody>
          <a:bodyPr>
            <a:normAutofit/>
          </a:bodyPr>
          <a:lstStyle/>
          <a:p>
            <a:pPr algn="ctr"/>
            <a:r>
              <a:rPr lang="en-US" sz="4000" b="1" dirty="0" smtClean="0">
                <a:solidFill>
                  <a:srgbClr val="0D069A"/>
                </a:solidFill>
                <a:latin typeface="Arial Unicode MS" pitchFamily="34" charset="-128"/>
                <a:ea typeface="Arial Unicode MS" pitchFamily="34" charset="-128"/>
                <a:cs typeface="Arial Unicode MS" pitchFamily="34" charset="-128"/>
              </a:rPr>
              <a:t>CONCLUSION</a:t>
            </a:r>
          </a:p>
          <a:p>
            <a:pPr lvl="0" algn="just"/>
            <a:r>
              <a:rPr lang="en-US" sz="4000" b="1" dirty="0" smtClean="0">
                <a:latin typeface="Arial Unicode MS" pitchFamily="34" charset="-128"/>
                <a:ea typeface="Arial Unicode MS" pitchFamily="34" charset="-128"/>
                <a:cs typeface="Arial Unicode MS" pitchFamily="34" charset="-128"/>
              </a:rPr>
              <a:t>The resurrection of Christ led to the Ascension of our Lord some 40 days after.</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The ascension of Christ led Pentecost some 10 days later.</a:t>
            </a:r>
          </a:p>
          <a:p>
            <a:pPr lvl="0" algn="just"/>
            <a:r>
              <a:rPr lang="en-US" sz="4000" b="1" dirty="0" smtClean="0">
                <a:latin typeface="Arial Unicode MS" pitchFamily="34" charset="-128"/>
                <a:ea typeface="Arial Unicode MS" pitchFamily="34" charset="-128"/>
                <a:cs typeface="Arial Unicode MS" pitchFamily="34" charset="-128"/>
              </a:rPr>
              <a:t>With the coming of the Holy Spirit the church was officially born.</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The existence of church led to the worldwide evangelization.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b="1" dirty="0" smtClean="0">
                <a:latin typeface="Arial Unicode MS" pitchFamily="34" charset="-128"/>
                <a:ea typeface="Arial Unicode MS" pitchFamily="34" charset="-128"/>
                <a:cs typeface="Arial Unicode MS" pitchFamily="34" charset="-128"/>
              </a:rPr>
              <a:t>The worldwide evangelization makes way for the rapture of the saints.</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The rapture of the saints will make way for the millennium kingdom of Jesus Christ on earth.</a:t>
            </a:r>
          </a:p>
          <a:p>
            <a:pPr lvl="0" algn="just"/>
            <a:r>
              <a:rPr lang="en-US" sz="4000" b="1" dirty="0" smtClean="0">
                <a:latin typeface="Arial Unicode MS" pitchFamily="34" charset="-128"/>
                <a:ea typeface="Arial Unicode MS" pitchFamily="34" charset="-128"/>
                <a:cs typeface="Arial Unicode MS" pitchFamily="34" charset="-128"/>
              </a:rPr>
              <a:t>The millennium kingdom of Christ with make way for the great battle between God and Satan.</a:t>
            </a:r>
          </a:p>
          <a:p>
            <a:pPr lvl="0" algn="just"/>
            <a:r>
              <a:rPr lang="en-US" sz="4000" b="1" dirty="0" smtClean="0">
                <a:solidFill>
                  <a:srgbClr val="0D069A"/>
                </a:solidFill>
                <a:latin typeface="Arial Unicode MS" pitchFamily="34" charset="-128"/>
                <a:ea typeface="Arial Unicode MS" pitchFamily="34" charset="-128"/>
                <a:cs typeface="Arial Unicode MS" pitchFamily="34" charset="-128"/>
              </a:rPr>
              <a:t>Armageddon will make way to the total destruction of the present world.</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The destruction of the present world will make way to the creation of the new world where everlasting peace and joy will be the common lot for all believers.</a:t>
            </a:r>
          </a:p>
          <a:p>
            <a:pPr lvl="0" algn="just"/>
            <a:r>
              <a:rPr lang="en-US" sz="4400" b="1" dirty="0" smtClean="0">
                <a:solidFill>
                  <a:srgbClr val="0D069A"/>
                </a:solidFill>
                <a:latin typeface="Arial Unicode MS" pitchFamily="34" charset="-128"/>
                <a:ea typeface="Arial Unicode MS" pitchFamily="34" charset="-128"/>
                <a:cs typeface="Arial Unicode MS" pitchFamily="34" charset="-128"/>
              </a:rPr>
              <a:t>On this great day of the resurrection of Christ, let all of us believers join hearts to thank God for his great love for us.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Let us walk in newness of heart in the victory of the cross by abolishing sins from our lives.</a:t>
            </a:r>
          </a:p>
          <a:p>
            <a:pPr lvl="0" algn="just"/>
            <a:r>
              <a:rPr lang="en-US" sz="4800" b="1" dirty="0" smtClean="0">
                <a:solidFill>
                  <a:srgbClr val="0D069A"/>
                </a:solidFill>
                <a:latin typeface="Arial Unicode MS" pitchFamily="34" charset="-128"/>
                <a:ea typeface="Arial Unicode MS" pitchFamily="34" charset="-128"/>
                <a:cs typeface="Arial Unicode MS" pitchFamily="34" charset="-128"/>
              </a:rPr>
              <a:t>May God quicken us so that we can take the full advantage of the finished work of our Lord and Savior Jesus Christ.</a:t>
            </a:r>
          </a:p>
          <a:p>
            <a:pPr algn="r">
              <a:buNone/>
            </a:pPr>
            <a:r>
              <a:rPr lang="en-US" sz="4000" b="1" dirty="0" smtClean="0">
                <a:latin typeface="Arial Unicode MS" pitchFamily="34" charset="-128"/>
                <a:ea typeface="Arial Unicode MS" pitchFamily="34" charset="-128"/>
                <a:cs typeface="Arial Unicode MS" pitchFamily="34" charset="-128"/>
              </a:rPr>
              <a:t>AMEN!</a:t>
            </a:r>
            <a:endParaRPr lang="en-US" sz="40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10539</TotalTime>
  <Words>1739</Words>
  <Application>Microsoft Office PowerPoint</Application>
  <PresentationFormat>On-screen Show (4:3)</PresentationFormat>
  <Paragraphs>110</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CHRIST THE ROCK CONGREGATION SUNDAY APRIL 17TH  2022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45</cp:revision>
  <dcterms:created xsi:type="dcterms:W3CDTF">2020-08-22T16:53:36Z</dcterms:created>
  <dcterms:modified xsi:type="dcterms:W3CDTF">2022-04-17T01:14:08Z</dcterms:modified>
</cp:coreProperties>
</file>