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311" r:id="rId4"/>
    <p:sldId id="312" r:id="rId5"/>
    <p:sldId id="313" r:id="rId6"/>
    <p:sldId id="269" r:id="rId7"/>
    <p:sldId id="283" r:id="rId8"/>
    <p:sldId id="316" r:id="rId9"/>
    <p:sldId id="314" r:id="rId10"/>
    <p:sldId id="258" r:id="rId11"/>
    <p:sldId id="318" r:id="rId12"/>
    <p:sldId id="319" r:id="rId13"/>
    <p:sldId id="320" r:id="rId14"/>
    <p:sldId id="321" r:id="rId15"/>
    <p:sldId id="284" r:id="rId16"/>
    <p:sldId id="322" r:id="rId17"/>
    <p:sldId id="285" r:id="rId18"/>
    <p:sldId id="323" r:id="rId19"/>
    <p:sldId id="324" r:id="rId20"/>
    <p:sldId id="325" r:id="rId21"/>
    <p:sldId id="327" r:id="rId22"/>
    <p:sldId id="328" r:id="rId23"/>
    <p:sldId id="329" r:id="rId24"/>
    <p:sldId id="331" r:id="rId25"/>
    <p:sldId id="332" r:id="rId26"/>
    <p:sldId id="307" r:id="rId27"/>
    <p:sldId id="338" r:id="rId28"/>
    <p:sldId id="339" r:id="rId29"/>
    <p:sldId id="260" r:id="rId30"/>
    <p:sldId id="264" r:id="rId31"/>
    <p:sldId id="326" r:id="rId32"/>
    <p:sldId id="271" r:id="rId33"/>
    <p:sldId id="333" r:id="rId34"/>
    <p:sldId id="334" r:id="rId35"/>
    <p:sldId id="336" r:id="rId36"/>
    <p:sldId id="335" r:id="rId37"/>
    <p:sldId id="337" r:id="rId38"/>
    <p:sldId id="317" r:id="rId39"/>
    <p:sldId id="27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661" autoAdjust="0"/>
    <p:restoredTop sz="94660"/>
  </p:normalViewPr>
  <p:slideViewPr>
    <p:cSldViewPr>
      <p:cViewPr varScale="1">
        <p:scale>
          <a:sx n="69" d="100"/>
          <a:sy n="69" d="100"/>
        </p:scale>
        <p:origin x="-103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9B215C-5FC2-43D4-BBC5-E7608026D1A4}" type="datetimeFigureOut">
              <a:rPr lang="en-US" smtClean="0"/>
              <a:pPr/>
              <a:t>4/5/2022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9B215C-5FC2-43D4-BBC5-E7608026D1A4}" type="datetimeFigureOut">
              <a:rPr lang="en-US" smtClean="0"/>
              <a:pPr/>
              <a:t>4/5/2022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9B215C-5FC2-43D4-BBC5-E7608026D1A4}" type="datetimeFigureOut">
              <a:rPr lang="en-US" smtClean="0"/>
              <a:pPr/>
              <a:t>4/5/2022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9B215C-5FC2-43D4-BBC5-E7608026D1A4}" type="datetimeFigureOut">
              <a:rPr lang="en-US" smtClean="0"/>
              <a:pPr/>
              <a:t>4/5/2022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9B215C-5FC2-43D4-BBC5-E7608026D1A4}" type="datetimeFigureOut">
              <a:rPr lang="en-US" smtClean="0"/>
              <a:pPr/>
              <a:t>4/5/2022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9B215C-5FC2-43D4-BBC5-E7608026D1A4}" type="datetimeFigureOut">
              <a:rPr lang="en-US" smtClean="0"/>
              <a:pPr/>
              <a:t>4/5/2022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9B215C-5FC2-43D4-BBC5-E7608026D1A4}" type="datetimeFigureOut">
              <a:rPr lang="en-US" smtClean="0"/>
              <a:pPr/>
              <a:t>4/5/2022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9B215C-5FC2-43D4-BBC5-E7608026D1A4}" type="datetimeFigureOut">
              <a:rPr lang="en-US" smtClean="0"/>
              <a:pPr/>
              <a:t>4/5/2022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9B215C-5FC2-43D4-BBC5-E7608026D1A4}" type="datetimeFigureOut">
              <a:rPr lang="en-US" smtClean="0"/>
              <a:pPr/>
              <a:t>4/5/2022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9B215C-5FC2-43D4-BBC5-E7608026D1A4}" type="datetimeFigureOut">
              <a:rPr lang="en-US" smtClean="0"/>
              <a:pPr/>
              <a:t>4/5/2022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9B215C-5FC2-43D4-BBC5-E7608026D1A4}" type="datetimeFigureOut">
              <a:rPr lang="en-US" smtClean="0"/>
              <a:pPr/>
              <a:t>4/5/2022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1051A-5105-4F12-B981-9A40BB2921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9B215C-5FC2-43D4-BBC5-E7608026D1A4}" type="datetimeFigureOut">
              <a:rPr lang="en-US" smtClean="0"/>
              <a:pPr/>
              <a:t>4/5/2022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E1051A-5105-4F12-B981-9A40BB2921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p:spPr>
      </p:pic>
      <p:sp>
        <p:nvSpPr>
          <p:cNvPr id="2" name="Title 1"/>
          <p:cNvSpPr>
            <a:spLocks noGrp="1"/>
          </p:cNvSpPr>
          <p:nvPr>
            <p:ph type="ctrTitle"/>
          </p:nvPr>
        </p:nvSpPr>
        <p:spPr>
          <a:xfrm>
            <a:off x="0" y="0"/>
            <a:ext cx="9144000" cy="1981200"/>
          </a:xfrm>
          <a:solidFill>
            <a:srgbClr val="FF0000">
              <a:alpha val="60000"/>
            </a:srgbClr>
          </a:solidFill>
        </p:spPr>
        <p:txBody>
          <a:bodyPr>
            <a:normAutofit/>
          </a:bodyPr>
          <a:lstStyle/>
          <a:p>
            <a:r>
              <a:rPr lang="en-US" sz="3600" b="1" dirty="0" smtClean="0"/>
              <a:t>CHRIST THE ROCK CONGREGATION</a:t>
            </a:r>
            <a:br>
              <a:rPr lang="en-US" sz="3600" b="1" dirty="0" smtClean="0"/>
            </a:br>
            <a:r>
              <a:rPr lang="en-US" sz="3600" b="1" dirty="0" smtClean="0"/>
              <a:t>PRÉSENTE</a:t>
            </a:r>
            <a:br>
              <a:rPr lang="en-US" sz="3600" b="1" dirty="0" smtClean="0"/>
            </a:br>
            <a:r>
              <a:rPr lang="en-US" sz="3600" b="1" dirty="0" smtClean="0"/>
              <a:t>ÉTUDIONS LA BIBLE </a:t>
            </a:r>
            <a:endParaRPr lang="en-US" sz="3600" b="1" dirty="0"/>
          </a:p>
        </p:txBody>
      </p:sp>
      <p:sp>
        <p:nvSpPr>
          <p:cNvPr id="3" name="Subtitle 2"/>
          <p:cNvSpPr>
            <a:spLocks noGrp="1"/>
          </p:cNvSpPr>
          <p:nvPr>
            <p:ph type="subTitle" idx="1"/>
          </p:nvPr>
        </p:nvSpPr>
        <p:spPr>
          <a:xfrm>
            <a:off x="0" y="3962400"/>
            <a:ext cx="9144000" cy="2438400"/>
          </a:xfrm>
          <a:solidFill>
            <a:schemeClr val="tx1">
              <a:alpha val="77000"/>
            </a:schemeClr>
          </a:solidFill>
        </p:spPr>
        <p:txBody>
          <a:bodyPr>
            <a:normAutofit/>
          </a:bodyPr>
          <a:lstStyle/>
          <a:p>
            <a:r>
              <a:rPr lang="fr-FR" b="1" dirty="0">
                <a:solidFill>
                  <a:schemeClr val="bg1"/>
                </a:solidFill>
              </a:rPr>
              <a:t>VENDREDI </a:t>
            </a:r>
            <a:r>
              <a:rPr lang="fr-FR" b="1" dirty="0" smtClean="0">
                <a:solidFill>
                  <a:schemeClr val="bg1"/>
                </a:solidFill>
              </a:rPr>
              <a:t>8</a:t>
            </a:r>
            <a:r>
              <a:rPr lang="fr-FR" b="1" dirty="0" smtClean="0">
                <a:solidFill>
                  <a:schemeClr val="bg1"/>
                </a:solidFill>
              </a:rPr>
              <a:t> </a:t>
            </a:r>
            <a:r>
              <a:rPr lang="fr-FR" b="1" dirty="0" smtClean="0">
                <a:solidFill>
                  <a:schemeClr val="bg1"/>
                </a:solidFill>
              </a:rPr>
              <a:t>AVRIL </a:t>
            </a:r>
            <a:r>
              <a:rPr lang="fr-FR" b="1" dirty="0">
                <a:solidFill>
                  <a:schemeClr val="bg1"/>
                </a:solidFill>
              </a:rPr>
              <a:t>2022 </a:t>
            </a:r>
            <a:endParaRPr lang="en-US" dirty="0">
              <a:solidFill>
                <a:schemeClr val="bg1"/>
              </a:solidFill>
            </a:endParaRPr>
          </a:p>
          <a:p>
            <a:r>
              <a:rPr lang="fr-FR" b="1" dirty="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#3</a:t>
            </a:r>
            <a:endParaRPr lang="en-US" b="1" dirty="0">
              <a:solidFill>
                <a:srgbClr val="92D050"/>
              </a:solidFill>
              <a:latin typeface="Copperplate Gothic Light" pitchFamily="34" charset="0"/>
            </a:endParaRPr>
          </a:p>
          <a:p>
            <a:r>
              <a:rPr lang="fr-FR" dirty="0">
                <a:solidFill>
                  <a:schemeClr val="bg1"/>
                </a:solidFill>
              </a:rPr>
              <a:t>PAR PASTEUR MARC </a:t>
            </a:r>
            <a:r>
              <a:rPr lang="fr-FR" dirty="0" smtClean="0">
                <a:solidFill>
                  <a:schemeClr val="bg1"/>
                </a:solidFill>
              </a:rPr>
              <a:t>SIMÉON</a:t>
            </a:r>
            <a:endParaRPr lang="en-US" dirty="0">
              <a:solidFill>
                <a:schemeClr val="bg1"/>
              </a:solidFill>
            </a:endParaRPr>
          </a:p>
          <a:p>
            <a:r>
              <a:rPr lang="fr-FR" b="1" dirty="0" smtClean="0">
                <a:solidFill>
                  <a:srgbClr val="FFFF00"/>
                </a:solidFill>
                <a:latin typeface="Copperplate Gothic Light" pitchFamily="34" charset="0"/>
              </a:rPr>
              <a:t>LA  </a:t>
            </a:r>
            <a:r>
              <a:rPr lang="fr-FR" b="1" dirty="0" smtClean="0">
                <a:solidFill>
                  <a:srgbClr val="FFFF00"/>
                </a:solidFill>
                <a:latin typeface="Copperplate Gothic Light" pitchFamily="34" charset="0"/>
              </a:rPr>
              <a:t>CRÉATION (suite 2)</a:t>
            </a:r>
            <a:endParaRPr lang="en-US" dirty="0">
              <a:solidFill>
                <a:schemeClr val="bg1"/>
              </a:solidFill>
              <a:latin typeface="Copperplate Gothic Light"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600" b="1" u="sng" dirty="0" smtClean="0">
                <a:solidFill>
                  <a:srgbClr val="008000"/>
                </a:solidFill>
                <a:latin typeface="Arial Unicode MS" pitchFamily="34" charset="-128"/>
                <a:ea typeface="Arial Unicode MS" pitchFamily="34" charset="-128"/>
                <a:cs typeface="Arial Unicode MS" pitchFamily="34" charset="-128"/>
              </a:rPr>
              <a:t>67Kr  Rev-Ns : </a:t>
            </a:r>
            <a:r>
              <a:rPr lang="en-US" sz="3600" b="1" u="sng" dirty="0" err="1" smtClean="0">
                <a:solidFill>
                  <a:srgbClr val="008000"/>
                </a:solidFill>
                <a:latin typeface="Arial Unicode MS" pitchFamily="34" charset="-128"/>
                <a:ea typeface="Arial Unicode MS" pitchFamily="34" charset="-128"/>
                <a:cs typeface="Arial Unicode MS" pitchFamily="34" charset="-128"/>
              </a:rPr>
              <a:t>Seyè</a:t>
            </a:r>
            <a:r>
              <a:rPr lang="en-US" sz="3600" b="1" u="sng" dirty="0" smtClean="0">
                <a:solidFill>
                  <a:srgbClr val="008000"/>
                </a:solidFill>
                <a:latin typeface="Arial Unicode MS" pitchFamily="34" charset="-128"/>
                <a:ea typeface="Arial Unicode MS" pitchFamily="34" charset="-128"/>
                <a:cs typeface="Arial Unicode MS" pitchFamily="34" charset="-128"/>
              </a:rPr>
              <a:t> </a:t>
            </a:r>
            <a:r>
              <a:rPr lang="en-US" sz="3600" b="1" u="sng" dirty="0" err="1" smtClean="0">
                <a:solidFill>
                  <a:srgbClr val="008000"/>
                </a:solidFill>
                <a:latin typeface="Arial Unicode MS" pitchFamily="34" charset="-128"/>
                <a:ea typeface="Arial Unicode MS" pitchFamily="34" charset="-128"/>
                <a:cs typeface="Arial Unicode MS" pitchFamily="34" charset="-128"/>
              </a:rPr>
              <a:t>Bondye</a:t>
            </a:r>
            <a:endParaRPr lang="en-US" sz="3600" b="1" dirty="0" smtClean="0">
              <a:solidFill>
                <a:srgbClr val="00800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8000"/>
                </a:solidFill>
                <a:latin typeface="Arial Unicode MS" pitchFamily="34" charset="-128"/>
                <a:ea typeface="Arial Unicode MS" pitchFamily="34" charset="-128"/>
                <a:cs typeface="Arial Unicode MS" pitchFamily="34" charset="-128"/>
              </a:rPr>
              <a:t>I</a:t>
            </a:r>
          </a:p>
          <a:p>
            <a:pPr algn="ctr">
              <a:buNone/>
            </a:pPr>
            <a:r>
              <a:rPr lang="fr-FR" sz="3600" b="1" dirty="0" err="1" smtClean="0">
                <a:solidFill>
                  <a:srgbClr val="002060"/>
                </a:solidFill>
                <a:latin typeface="Arial Unicode MS" pitchFamily="34" charset="-128"/>
                <a:ea typeface="Arial Unicode MS" pitchFamily="34" charset="-128"/>
                <a:cs typeface="Arial Unicode MS" pitchFamily="34" charset="-128"/>
              </a:rPr>
              <a:t>Seyè</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Bondye</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mwen</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sezi</a:t>
            </a:r>
            <a:r>
              <a:rPr lang="fr-FR" sz="3600" b="1" dirty="0" smtClean="0">
                <a:solidFill>
                  <a:srgbClr val="002060"/>
                </a:solidFill>
                <a:latin typeface="Arial Unicode MS" pitchFamily="34" charset="-128"/>
                <a:ea typeface="Arial Unicode MS" pitchFamily="34" charset="-128"/>
                <a:cs typeface="Arial Unicode MS" pitchFamily="34" charset="-128"/>
              </a:rPr>
              <a:t> nan </a:t>
            </a:r>
            <a:r>
              <a:rPr lang="fr-FR" sz="3600" b="1" dirty="0" err="1" smtClean="0">
                <a:solidFill>
                  <a:srgbClr val="002060"/>
                </a:solidFill>
                <a:latin typeface="Arial Unicode MS" pitchFamily="34" charset="-128"/>
                <a:ea typeface="Arial Unicode MS" pitchFamily="34" charset="-128"/>
                <a:cs typeface="Arial Unicode MS" pitchFamily="34" charset="-128"/>
              </a:rPr>
              <a:t>prezans</a:t>
            </a:r>
            <a:r>
              <a:rPr lang="fr-FR" sz="3600" b="1" dirty="0" smtClean="0">
                <a:solidFill>
                  <a:srgbClr val="002060"/>
                </a:solidFill>
                <a:latin typeface="Arial Unicode MS" pitchFamily="34" charset="-128"/>
                <a:ea typeface="Arial Unicode MS" pitchFamily="34" charset="-128"/>
                <a:cs typeface="Arial Unicode MS" pitchFamily="34" charset="-128"/>
              </a:rPr>
              <a:t> Ou,</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2060"/>
                </a:solidFill>
                <a:latin typeface="Arial Unicode MS" pitchFamily="34" charset="-128"/>
                <a:ea typeface="Arial Unicode MS" pitchFamily="34" charset="-128"/>
                <a:cs typeface="Arial Unicode MS" pitchFamily="34" charset="-128"/>
              </a:rPr>
              <a:t>Lè</a:t>
            </a:r>
            <a:r>
              <a:rPr lang="fr-FR" sz="3600" b="1" dirty="0" smtClean="0">
                <a:solidFill>
                  <a:srgbClr val="002060"/>
                </a:solidFill>
                <a:latin typeface="Arial Unicode MS" pitchFamily="34" charset="-128"/>
                <a:ea typeface="Arial Unicode MS" pitchFamily="34" charset="-128"/>
                <a:cs typeface="Arial Unicode MS" pitchFamily="34" charset="-128"/>
              </a:rPr>
              <a:t>-m </a:t>
            </a:r>
            <a:r>
              <a:rPr lang="fr-FR" sz="3600" b="1" dirty="0" err="1" smtClean="0">
                <a:solidFill>
                  <a:srgbClr val="002060"/>
                </a:solidFill>
                <a:latin typeface="Arial Unicode MS" pitchFamily="34" charset="-128"/>
                <a:ea typeface="Arial Unicode MS" pitchFamily="34" charset="-128"/>
                <a:cs typeface="Arial Unicode MS" pitchFamily="34" charset="-128"/>
              </a:rPr>
              <a:t>wè</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monn</a:t>
            </a:r>
            <a:r>
              <a:rPr lang="fr-FR" sz="3600" b="1" dirty="0" smtClean="0">
                <a:solidFill>
                  <a:srgbClr val="002060"/>
                </a:solidFill>
                <a:latin typeface="Arial Unicode MS" pitchFamily="34" charset="-128"/>
                <a:ea typeface="Arial Unicode MS" pitchFamily="34" charset="-128"/>
                <a:cs typeface="Arial Unicode MS" pitchFamily="34" charset="-128"/>
              </a:rPr>
              <a:t> sa-a </a:t>
            </a:r>
            <a:r>
              <a:rPr lang="fr-FR" sz="3600" b="1" dirty="0" err="1" smtClean="0">
                <a:solidFill>
                  <a:srgbClr val="002060"/>
                </a:solidFill>
                <a:latin typeface="Arial Unicode MS" pitchFamily="34" charset="-128"/>
                <a:ea typeface="Arial Unicode MS" pitchFamily="34" charset="-128"/>
                <a:cs typeface="Arial Unicode MS" pitchFamily="34" charset="-128"/>
              </a:rPr>
              <a:t>ke</a:t>
            </a:r>
            <a:r>
              <a:rPr lang="fr-FR" sz="3600" b="1" dirty="0" smtClean="0">
                <a:solidFill>
                  <a:srgbClr val="002060"/>
                </a:solidFill>
                <a:latin typeface="Arial Unicode MS" pitchFamily="34" charset="-128"/>
                <a:ea typeface="Arial Unicode MS" pitchFamily="34" charset="-128"/>
                <a:cs typeface="Arial Unicode MS" pitchFamily="34" charset="-128"/>
              </a:rPr>
              <a:t> men ou te </a:t>
            </a:r>
            <a:r>
              <a:rPr lang="fr-FR" sz="3600" b="1" dirty="0" err="1" smtClean="0">
                <a:solidFill>
                  <a:srgbClr val="002060"/>
                </a:solidFill>
                <a:latin typeface="Arial Unicode MS" pitchFamily="34" charset="-128"/>
                <a:ea typeface="Arial Unicode MS" pitchFamily="34" charset="-128"/>
                <a:cs typeface="Arial Unicode MS" pitchFamily="34" charset="-128"/>
              </a:rPr>
              <a:t>kreye</a:t>
            </a:r>
            <a:r>
              <a:rPr lang="fr-FR" sz="3600" b="1" dirty="0" smtClean="0">
                <a:solidFill>
                  <a:srgbClr val="002060"/>
                </a:solidFill>
                <a:latin typeface="Arial Unicode MS" pitchFamily="34" charset="-128"/>
                <a:ea typeface="Arial Unicode MS" pitchFamily="34" charset="-128"/>
                <a:cs typeface="Arial Unicode MS" pitchFamily="34" charset="-128"/>
              </a:rPr>
              <a:t>,</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2060"/>
                </a:solidFill>
                <a:latin typeface="Arial Unicode MS" pitchFamily="34" charset="-128"/>
                <a:ea typeface="Arial Unicode MS" pitchFamily="34" charset="-128"/>
                <a:cs typeface="Arial Unicode MS" pitchFamily="34" charset="-128"/>
              </a:rPr>
              <a:t>Zetwal</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yo</a:t>
            </a:r>
            <a:r>
              <a:rPr lang="fr-FR" sz="3600" b="1" dirty="0" smtClean="0">
                <a:solidFill>
                  <a:srgbClr val="002060"/>
                </a:solidFill>
                <a:latin typeface="Arial Unicode MS" pitchFamily="34" charset="-128"/>
                <a:ea typeface="Arial Unicode MS" pitchFamily="34" charset="-128"/>
                <a:cs typeface="Arial Unicode MS" pitchFamily="34" charset="-128"/>
              </a:rPr>
              <a:t> la, </a:t>
            </a:r>
            <a:r>
              <a:rPr lang="fr-FR" sz="3600" b="1" dirty="0" err="1" smtClean="0">
                <a:solidFill>
                  <a:srgbClr val="002060"/>
                </a:solidFill>
                <a:latin typeface="Arial Unicode MS" pitchFamily="34" charset="-128"/>
                <a:ea typeface="Arial Unicode MS" pitchFamily="34" charset="-128"/>
                <a:cs typeface="Arial Unicode MS" pitchFamily="34" charset="-128"/>
              </a:rPr>
              <a:t>mwen</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tande</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loraj</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gwonde</a:t>
            </a:r>
            <a:r>
              <a:rPr lang="fr-FR" sz="3600" b="1" dirty="0" smtClean="0">
                <a:solidFill>
                  <a:srgbClr val="002060"/>
                </a:solidFill>
                <a:latin typeface="Arial Unicode MS" pitchFamily="34" charset="-128"/>
                <a:ea typeface="Arial Unicode MS" pitchFamily="34" charset="-128"/>
                <a:cs typeface="Arial Unicode MS" pitchFamily="34" charset="-128"/>
              </a:rPr>
              <a:t>;</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Se </a:t>
            </a:r>
            <a:r>
              <a:rPr lang="fr-FR" sz="3600" b="1" dirty="0" err="1" smtClean="0">
                <a:solidFill>
                  <a:srgbClr val="002060"/>
                </a:solidFill>
                <a:latin typeface="Arial Unicode MS" pitchFamily="34" charset="-128"/>
                <a:ea typeface="Arial Unicode MS" pitchFamily="34" charset="-128"/>
                <a:cs typeface="Arial Unicode MS" pitchFamily="34" charset="-128"/>
              </a:rPr>
              <a:t>pwisans</a:t>
            </a:r>
            <a:r>
              <a:rPr lang="fr-FR" sz="3600" b="1" dirty="0" smtClean="0">
                <a:solidFill>
                  <a:srgbClr val="002060"/>
                </a:solidFill>
                <a:latin typeface="Arial Unicode MS" pitchFamily="34" charset="-128"/>
                <a:ea typeface="Arial Unicode MS" pitchFamily="34" charset="-128"/>
                <a:cs typeface="Arial Unicode MS" pitchFamily="34" charset="-128"/>
              </a:rPr>
              <a:t> Ou tout </a:t>
            </a:r>
            <a:r>
              <a:rPr lang="fr-FR" sz="3600" b="1" dirty="0" err="1" smtClean="0">
                <a:solidFill>
                  <a:srgbClr val="002060"/>
                </a:solidFill>
                <a:latin typeface="Arial Unicode MS" pitchFamily="34" charset="-128"/>
                <a:ea typeface="Arial Unicode MS" pitchFamily="34" charset="-128"/>
                <a:cs typeface="Arial Unicode MS" pitchFamily="34" charset="-128"/>
              </a:rPr>
              <a:t>lunivè</a:t>
            </a:r>
            <a:r>
              <a:rPr lang="fr-FR" sz="3600" b="1" dirty="0" smtClean="0">
                <a:solidFill>
                  <a:srgbClr val="002060"/>
                </a:solidFill>
                <a:latin typeface="Arial Unicode MS" pitchFamily="34" charset="-128"/>
                <a:ea typeface="Arial Unicode MS" pitchFamily="34" charset="-128"/>
                <a:cs typeface="Arial Unicode MS" pitchFamily="34" charset="-128"/>
              </a:rPr>
              <a:t> montre.</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8000"/>
                </a:solidFill>
                <a:latin typeface="Arial Unicode MS" pitchFamily="34" charset="-128"/>
                <a:ea typeface="Arial Unicode MS" pitchFamily="34" charset="-128"/>
                <a:cs typeface="Arial Unicode MS" pitchFamily="34" charset="-128"/>
              </a:rPr>
              <a:t>Refren</a:t>
            </a:r>
            <a:endParaRPr lang="en-US" sz="3600" b="1" dirty="0" smtClean="0">
              <a:solidFill>
                <a:srgbClr val="008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FF0000"/>
                </a:solidFill>
                <a:latin typeface="Arial Unicode MS" pitchFamily="34" charset="-128"/>
                <a:ea typeface="Arial Unicode MS" pitchFamily="34" charset="-128"/>
                <a:cs typeface="Arial Unicode MS" pitchFamily="34" charset="-128"/>
              </a:rPr>
              <a:t>Nanm</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mwen</a:t>
            </a:r>
            <a:r>
              <a:rPr lang="fr-FR" sz="3600" b="1" dirty="0" smtClean="0">
                <a:solidFill>
                  <a:srgbClr val="FF0000"/>
                </a:solidFill>
                <a:latin typeface="Arial Unicode MS" pitchFamily="34" charset="-128"/>
                <a:ea typeface="Arial Unicode MS" pitchFamily="34" charset="-128"/>
                <a:cs typeface="Arial Unicode MS" pitchFamily="34" charset="-128"/>
              </a:rPr>
              <a:t> chante non Ou </a:t>
            </a:r>
            <a:r>
              <a:rPr lang="fr-FR" sz="3600" b="1" dirty="0" err="1" smtClean="0">
                <a:solidFill>
                  <a:srgbClr val="FF0000"/>
                </a:solidFill>
                <a:latin typeface="Arial Unicode MS" pitchFamily="34" charset="-128"/>
                <a:ea typeface="Arial Unicode MS" pitchFamily="34" charset="-128"/>
                <a:cs typeface="Arial Unicode MS" pitchFamily="34" charset="-128"/>
              </a:rPr>
              <a:t>Bondye</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pwisan</a:t>
            </a:r>
            <a:r>
              <a:rPr lang="fr-FR" sz="3600" b="1"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FF0000"/>
                </a:solidFill>
                <a:latin typeface="Arial Unicode MS" pitchFamily="34" charset="-128"/>
                <a:ea typeface="Arial Unicode MS" pitchFamily="34" charset="-128"/>
                <a:cs typeface="Arial Unicode MS" pitchFamily="34" charset="-128"/>
              </a:rPr>
              <a:t>Ala</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gran</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ala</a:t>
            </a:r>
            <a:r>
              <a:rPr lang="fr-FR" sz="3600" b="1" dirty="0" smtClean="0">
                <a:solidFill>
                  <a:srgbClr val="FF0000"/>
                </a:solidFill>
                <a:latin typeface="Arial Unicode MS" pitchFamily="34" charset="-128"/>
                <a:ea typeface="Arial Unicode MS" pitchFamily="34" charset="-128"/>
                <a:cs typeface="Arial Unicode MS" pitchFamily="34" charset="-128"/>
              </a:rPr>
              <a:t> Ou </a:t>
            </a:r>
            <a:r>
              <a:rPr lang="fr-FR" sz="3600" b="1" dirty="0" err="1" smtClean="0">
                <a:solidFill>
                  <a:srgbClr val="FF0000"/>
                </a:solidFill>
                <a:latin typeface="Arial Unicode MS" pitchFamily="34" charset="-128"/>
                <a:ea typeface="Arial Unicode MS" pitchFamily="34" charset="-128"/>
                <a:cs typeface="Arial Unicode MS" pitchFamily="34" charset="-128"/>
              </a:rPr>
              <a:t>gran</a:t>
            </a:r>
            <a:r>
              <a:rPr lang="fr-FR" sz="3600" b="1" dirty="0" smtClean="0">
                <a:solidFill>
                  <a:srgbClr val="FF0000"/>
                </a:solidFill>
                <a:latin typeface="Arial Unicode MS" pitchFamily="34" charset="-128"/>
                <a:ea typeface="Arial Unicode MS" pitchFamily="34" charset="-128"/>
                <a:cs typeface="Arial Unicode MS" pitchFamily="34" charset="-128"/>
              </a:rPr>
              <a:t> (2 x2</a:t>
            </a:r>
            <a:r>
              <a:rPr lang="fr-FR" sz="3600" b="1"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008000"/>
                </a:solidFill>
                <a:latin typeface="Arial Unicode MS" pitchFamily="34" charset="-128"/>
                <a:ea typeface="Arial Unicode MS" pitchFamily="34" charset="-128"/>
                <a:cs typeface="Arial Unicode MS" pitchFamily="34" charset="-128"/>
              </a:rPr>
              <a:t>2 </a:t>
            </a:r>
            <a:endParaRPr lang="en-US" sz="3600" b="1" dirty="0" smtClean="0">
              <a:solidFill>
                <a:srgbClr val="008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2060"/>
                </a:solidFill>
                <a:latin typeface="Arial Unicode MS" pitchFamily="34" charset="-128"/>
                <a:ea typeface="Arial Unicode MS" pitchFamily="34" charset="-128"/>
                <a:cs typeface="Arial Unicode MS" pitchFamily="34" charset="-128"/>
              </a:rPr>
              <a:t>Lè</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mwen</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sonje</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Bondye</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bay</a:t>
            </a:r>
            <a:r>
              <a:rPr lang="fr-FR" sz="3600" b="1" dirty="0" smtClean="0">
                <a:solidFill>
                  <a:srgbClr val="002060"/>
                </a:solidFill>
                <a:latin typeface="Arial Unicode MS" pitchFamily="34" charset="-128"/>
                <a:ea typeface="Arial Unicode MS" pitchFamily="34" charset="-128"/>
                <a:cs typeface="Arial Unicode MS" pitchFamily="34" charset="-128"/>
              </a:rPr>
              <a:t> sel </a:t>
            </a:r>
            <a:r>
              <a:rPr lang="fr-FR" sz="3600" b="1" dirty="0" err="1" smtClean="0">
                <a:solidFill>
                  <a:srgbClr val="002060"/>
                </a:solidFill>
                <a:latin typeface="Arial Unicode MS" pitchFamily="34" charset="-128"/>
                <a:ea typeface="Arial Unicode MS" pitchFamily="34" charset="-128"/>
                <a:cs typeface="Arial Unicode MS" pitchFamily="34" charset="-128"/>
              </a:rPr>
              <a:t>Pitit</a:t>
            </a:r>
            <a:r>
              <a:rPr lang="fr-FR" sz="3600" b="1" dirty="0" smtClean="0">
                <a:solidFill>
                  <a:srgbClr val="002060"/>
                </a:solidFill>
                <a:latin typeface="Arial Unicode MS" pitchFamily="34" charset="-128"/>
                <a:ea typeface="Arial Unicode MS" pitchFamily="34" charset="-128"/>
                <a:cs typeface="Arial Unicode MS" pitchFamily="34" charset="-128"/>
              </a:rPr>
              <a:t>-Li</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Pou-L </a:t>
            </a:r>
            <a:r>
              <a:rPr lang="fr-FR" sz="3600" b="1" dirty="0" err="1" smtClean="0">
                <a:solidFill>
                  <a:srgbClr val="002060"/>
                </a:solidFill>
                <a:latin typeface="Arial Unicode MS" pitchFamily="34" charset="-128"/>
                <a:ea typeface="Arial Unicode MS" pitchFamily="34" charset="-128"/>
                <a:cs typeface="Arial Unicode MS" pitchFamily="34" charset="-128"/>
              </a:rPr>
              <a:t>vi-n</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mouri</a:t>
            </a:r>
            <a:r>
              <a:rPr lang="fr-FR" sz="3600" b="1" dirty="0" smtClean="0">
                <a:solidFill>
                  <a:srgbClr val="002060"/>
                </a:solidFill>
                <a:latin typeface="Arial Unicode MS" pitchFamily="34" charset="-128"/>
                <a:ea typeface="Arial Unicode MS" pitchFamily="34" charset="-128"/>
                <a:cs typeface="Arial Unicode MS" pitchFamily="34" charset="-128"/>
              </a:rPr>
              <a:t>, se sa </a:t>
            </a:r>
            <a:r>
              <a:rPr lang="fr-FR" sz="3600" b="1" dirty="0" err="1" smtClean="0">
                <a:solidFill>
                  <a:srgbClr val="002060"/>
                </a:solidFill>
                <a:latin typeface="Arial Unicode MS" pitchFamily="34" charset="-128"/>
                <a:ea typeface="Arial Unicode MS" pitchFamily="34" charset="-128"/>
                <a:cs typeface="Arial Unicode MS" pitchFamily="34" charset="-128"/>
              </a:rPr>
              <a:t>ki</a:t>
            </a:r>
            <a:r>
              <a:rPr lang="fr-FR" sz="3600" b="1" dirty="0" smtClean="0">
                <a:solidFill>
                  <a:srgbClr val="002060"/>
                </a:solidFill>
                <a:latin typeface="Arial Unicode MS" pitchFamily="34" charset="-128"/>
                <a:ea typeface="Arial Unicode MS" pitchFamily="34" charset="-128"/>
                <a:cs typeface="Arial Unicode MS" pitchFamily="34" charset="-128"/>
              </a:rPr>
              <a:t> touche </a:t>
            </a:r>
            <a:r>
              <a:rPr lang="fr-FR" sz="3600" b="1" dirty="0" err="1" smtClean="0">
                <a:solidFill>
                  <a:srgbClr val="002060"/>
                </a:solidFill>
                <a:latin typeface="Arial Unicode MS" pitchFamily="34" charset="-128"/>
                <a:ea typeface="Arial Unicode MS" pitchFamily="34" charset="-128"/>
                <a:cs typeface="Arial Unicode MS" pitchFamily="34" charset="-128"/>
              </a:rPr>
              <a:t>Kè</a:t>
            </a:r>
            <a:r>
              <a:rPr lang="fr-FR" sz="3600" b="1" dirty="0" smtClean="0">
                <a:solidFill>
                  <a:srgbClr val="002060"/>
                </a:solidFill>
                <a:latin typeface="Arial Unicode MS" pitchFamily="34" charset="-128"/>
                <a:ea typeface="Arial Unicode MS" pitchFamily="34" charset="-128"/>
                <a:cs typeface="Arial Unicode MS" pitchFamily="34" charset="-128"/>
              </a:rPr>
              <a:t>-m</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 Sou </a:t>
            </a:r>
            <a:r>
              <a:rPr lang="fr-FR" sz="3600" b="1" dirty="0" err="1" smtClean="0">
                <a:solidFill>
                  <a:srgbClr val="002060"/>
                </a:solidFill>
                <a:latin typeface="Arial Unicode MS" pitchFamily="34" charset="-128"/>
                <a:ea typeface="Arial Unicode MS" pitchFamily="34" charset="-128"/>
                <a:cs typeface="Arial Unicode MS" pitchFamily="34" charset="-128"/>
              </a:rPr>
              <a:t>bwa</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kalvè</a:t>
            </a:r>
            <a:r>
              <a:rPr lang="fr-FR" sz="3600" b="1" dirty="0" smtClean="0">
                <a:solidFill>
                  <a:srgbClr val="002060"/>
                </a:solidFill>
                <a:latin typeface="Arial Unicode MS" pitchFamily="34" charset="-128"/>
                <a:ea typeface="Arial Unicode MS" pitchFamily="34" charset="-128"/>
                <a:cs typeface="Arial Unicode MS" pitchFamily="34" charset="-128"/>
              </a:rPr>
              <a:t>, Li pote tout fado </a:t>
            </a:r>
            <a:r>
              <a:rPr lang="fr-FR" sz="3600" b="1" dirty="0" err="1" smtClean="0">
                <a:solidFill>
                  <a:srgbClr val="002060"/>
                </a:solidFill>
                <a:latin typeface="Arial Unicode MS" pitchFamily="34" charset="-128"/>
                <a:ea typeface="Arial Unicode MS" pitchFamily="34" charset="-128"/>
                <a:cs typeface="Arial Unicode MS" pitchFamily="34" charset="-128"/>
              </a:rPr>
              <a:t>mwen</a:t>
            </a:r>
            <a:r>
              <a:rPr lang="fr-FR" sz="3600" b="1" dirty="0" smtClean="0">
                <a:solidFill>
                  <a:srgbClr val="002060"/>
                </a:solidFill>
                <a:latin typeface="Arial Unicode MS" pitchFamily="34" charset="-128"/>
                <a:ea typeface="Arial Unicode MS" pitchFamily="34" charset="-128"/>
                <a:cs typeface="Arial Unicode MS" pitchFamily="34" charset="-128"/>
              </a:rPr>
              <a:t>,</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 San Li </a:t>
            </a:r>
            <a:r>
              <a:rPr lang="fr-FR" sz="3600" b="1" dirty="0" err="1" smtClean="0">
                <a:solidFill>
                  <a:srgbClr val="002060"/>
                </a:solidFill>
                <a:latin typeface="Arial Unicode MS" pitchFamily="34" charset="-128"/>
                <a:ea typeface="Arial Unicode MS" pitchFamily="34" charset="-128"/>
                <a:cs typeface="Arial Unicode MS" pitchFamily="34" charset="-128"/>
              </a:rPr>
              <a:t>koule</a:t>
            </a:r>
            <a:r>
              <a:rPr lang="fr-FR" sz="3600" b="1" dirty="0" smtClean="0">
                <a:solidFill>
                  <a:srgbClr val="002060"/>
                </a:solidFill>
                <a:latin typeface="Arial Unicode MS" pitchFamily="34" charset="-128"/>
                <a:ea typeface="Arial Unicode MS" pitchFamily="34" charset="-128"/>
                <a:cs typeface="Arial Unicode MS" pitchFamily="34" charset="-128"/>
              </a:rPr>
              <a:t> pou </a:t>
            </a:r>
            <a:r>
              <a:rPr lang="fr-FR" sz="3600" b="1" dirty="0" err="1" smtClean="0">
                <a:solidFill>
                  <a:srgbClr val="002060"/>
                </a:solidFill>
                <a:latin typeface="Arial Unicode MS" pitchFamily="34" charset="-128"/>
                <a:ea typeface="Arial Unicode MS" pitchFamily="34" charset="-128"/>
                <a:cs typeface="Arial Unicode MS" pitchFamily="34" charset="-128"/>
              </a:rPr>
              <a:t>wete</a:t>
            </a:r>
            <a:r>
              <a:rPr lang="fr-FR" sz="3600" b="1" dirty="0" smtClean="0">
                <a:solidFill>
                  <a:srgbClr val="002060"/>
                </a:solidFill>
                <a:latin typeface="Arial Unicode MS" pitchFamily="34" charset="-128"/>
                <a:ea typeface="Arial Unicode MS" pitchFamily="34" charset="-128"/>
                <a:cs typeface="Arial Unicode MS" pitchFamily="34" charset="-128"/>
              </a:rPr>
              <a:t> tout </a:t>
            </a:r>
            <a:r>
              <a:rPr lang="fr-FR" sz="3600" b="1" dirty="0" err="1" smtClean="0">
                <a:solidFill>
                  <a:srgbClr val="002060"/>
                </a:solidFill>
                <a:latin typeface="Arial Unicode MS" pitchFamily="34" charset="-128"/>
                <a:ea typeface="Arial Unicode MS" pitchFamily="34" charset="-128"/>
                <a:cs typeface="Arial Unicode MS" pitchFamily="34" charset="-128"/>
              </a:rPr>
              <a:t>peche</a:t>
            </a:r>
            <a:r>
              <a:rPr lang="fr-FR" sz="3600" b="1" dirty="0" smtClean="0">
                <a:solidFill>
                  <a:srgbClr val="002060"/>
                </a:solidFill>
                <a:latin typeface="Arial Unicode MS" pitchFamily="34" charset="-128"/>
                <a:ea typeface="Arial Unicode MS" pitchFamily="34" charset="-128"/>
                <a:cs typeface="Arial Unicode MS" pitchFamily="34" charset="-128"/>
              </a:rPr>
              <a:t>-m.</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8000"/>
                </a:solidFill>
                <a:latin typeface="Arial Unicode MS" pitchFamily="34" charset="-128"/>
                <a:ea typeface="Arial Unicode MS" pitchFamily="34" charset="-128"/>
                <a:cs typeface="Arial Unicode MS" pitchFamily="34" charset="-128"/>
              </a:rPr>
              <a:t>Refren</a:t>
            </a:r>
            <a:endParaRPr lang="en-US" sz="3600" b="1" dirty="0" smtClean="0">
              <a:solidFill>
                <a:srgbClr val="008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FF0000"/>
                </a:solidFill>
                <a:latin typeface="Arial Unicode MS" pitchFamily="34" charset="-128"/>
                <a:ea typeface="Arial Unicode MS" pitchFamily="34" charset="-128"/>
                <a:cs typeface="Arial Unicode MS" pitchFamily="34" charset="-128"/>
              </a:rPr>
              <a:t>Nanm</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mwen</a:t>
            </a:r>
            <a:r>
              <a:rPr lang="fr-FR" sz="3600" b="1" dirty="0" smtClean="0">
                <a:solidFill>
                  <a:srgbClr val="FF0000"/>
                </a:solidFill>
                <a:latin typeface="Arial Unicode MS" pitchFamily="34" charset="-128"/>
                <a:ea typeface="Arial Unicode MS" pitchFamily="34" charset="-128"/>
                <a:cs typeface="Arial Unicode MS" pitchFamily="34" charset="-128"/>
              </a:rPr>
              <a:t> chante non Ou </a:t>
            </a:r>
            <a:r>
              <a:rPr lang="fr-FR" sz="3600" b="1" dirty="0" err="1" smtClean="0">
                <a:solidFill>
                  <a:srgbClr val="FF0000"/>
                </a:solidFill>
                <a:latin typeface="Arial Unicode MS" pitchFamily="34" charset="-128"/>
                <a:ea typeface="Arial Unicode MS" pitchFamily="34" charset="-128"/>
                <a:cs typeface="Arial Unicode MS" pitchFamily="34" charset="-128"/>
              </a:rPr>
              <a:t>Bondye</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pwisan</a:t>
            </a:r>
            <a:r>
              <a:rPr lang="fr-FR" sz="3600" b="1"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FF0000"/>
                </a:solidFill>
                <a:latin typeface="Arial Unicode MS" pitchFamily="34" charset="-128"/>
                <a:ea typeface="Arial Unicode MS" pitchFamily="34" charset="-128"/>
                <a:cs typeface="Arial Unicode MS" pitchFamily="34" charset="-128"/>
              </a:rPr>
              <a:t>Ala</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gran</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ala</a:t>
            </a:r>
            <a:r>
              <a:rPr lang="fr-FR" sz="3600" b="1" dirty="0" smtClean="0">
                <a:solidFill>
                  <a:srgbClr val="FF0000"/>
                </a:solidFill>
                <a:latin typeface="Arial Unicode MS" pitchFamily="34" charset="-128"/>
                <a:ea typeface="Arial Unicode MS" pitchFamily="34" charset="-128"/>
                <a:cs typeface="Arial Unicode MS" pitchFamily="34" charset="-128"/>
              </a:rPr>
              <a:t> Ou </a:t>
            </a:r>
            <a:r>
              <a:rPr lang="fr-FR" sz="3600" b="1" dirty="0" err="1" smtClean="0">
                <a:solidFill>
                  <a:srgbClr val="FF0000"/>
                </a:solidFill>
                <a:latin typeface="Arial Unicode MS" pitchFamily="34" charset="-128"/>
                <a:ea typeface="Arial Unicode MS" pitchFamily="34" charset="-128"/>
                <a:cs typeface="Arial Unicode MS" pitchFamily="34" charset="-128"/>
              </a:rPr>
              <a:t>gran</a:t>
            </a:r>
            <a:r>
              <a:rPr lang="fr-FR" sz="3600" b="1" dirty="0" smtClean="0">
                <a:solidFill>
                  <a:srgbClr val="FF0000"/>
                </a:solidFill>
                <a:latin typeface="Arial Unicode MS" pitchFamily="34" charset="-128"/>
                <a:ea typeface="Arial Unicode MS" pitchFamily="34" charset="-128"/>
                <a:cs typeface="Arial Unicode MS" pitchFamily="34" charset="-128"/>
              </a:rPr>
              <a:t> (2 x2)</a:t>
            </a:r>
            <a:endParaRPr lang="en-US" sz="36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008000"/>
                </a:solidFill>
                <a:latin typeface="Arial Unicode MS" pitchFamily="34" charset="-128"/>
                <a:ea typeface="Arial Unicode MS" pitchFamily="34" charset="-128"/>
                <a:cs typeface="Arial Unicode MS" pitchFamily="34" charset="-128"/>
              </a:rPr>
              <a:t>3 </a:t>
            </a:r>
            <a:endParaRPr lang="en-US" sz="3600" b="1" dirty="0" smtClean="0">
              <a:solidFill>
                <a:srgbClr val="008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2060"/>
                </a:solidFill>
                <a:latin typeface="Arial Unicode MS" pitchFamily="34" charset="-128"/>
                <a:ea typeface="Arial Unicode MS" pitchFamily="34" charset="-128"/>
                <a:cs typeface="Arial Unicode MS" pitchFamily="34" charset="-128"/>
              </a:rPr>
              <a:t>Lè</a:t>
            </a:r>
            <a:r>
              <a:rPr lang="fr-FR" sz="3600" b="1" dirty="0" smtClean="0">
                <a:solidFill>
                  <a:srgbClr val="002060"/>
                </a:solidFill>
                <a:latin typeface="Arial Unicode MS" pitchFamily="34" charset="-128"/>
                <a:ea typeface="Arial Unicode MS" pitchFamily="34" charset="-128"/>
                <a:cs typeface="Arial Unicode MS" pitchFamily="34" charset="-128"/>
              </a:rPr>
              <a:t> Kris </a:t>
            </a:r>
            <a:r>
              <a:rPr lang="fr-FR" sz="3600" b="1" dirty="0" err="1" smtClean="0">
                <a:solidFill>
                  <a:srgbClr val="002060"/>
                </a:solidFill>
                <a:latin typeface="Arial Unicode MS" pitchFamily="34" charset="-128"/>
                <a:ea typeface="Arial Unicode MS" pitchFamily="34" charset="-128"/>
                <a:cs typeface="Arial Unicode MS" pitchFamily="34" charset="-128"/>
              </a:rPr>
              <a:t>parèt</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zanj</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yo</a:t>
            </a:r>
            <a:r>
              <a:rPr lang="fr-FR" sz="3600" b="1" dirty="0" smtClean="0">
                <a:solidFill>
                  <a:srgbClr val="002060"/>
                </a:solidFill>
                <a:latin typeface="Arial Unicode MS" pitchFamily="34" charset="-128"/>
                <a:ea typeface="Arial Unicode MS" pitchFamily="34" charset="-128"/>
                <a:cs typeface="Arial Unicode MS" pitchFamily="34" charset="-128"/>
              </a:rPr>
              <a:t> va admire-Li</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 La </a:t>
            </a:r>
            <a:r>
              <a:rPr lang="fr-FR" sz="3600" b="1" dirty="0" err="1" smtClean="0">
                <a:solidFill>
                  <a:srgbClr val="002060"/>
                </a:solidFill>
                <a:latin typeface="Arial Unicode MS" pitchFamily="34" charset="-128"/>
                <a:ea typeface="Arial Unicode MS" pitchFamily="34" charset="-128"/>
                <a:cs typeface="Arial Unicode MS" pitchFamily="34" charset="-128"/>
              </a:rPr>
              <a:t>pran</a:t>
            </a:r>
            <a:r>
              <a:rPr lang="fr-FR" sz="3600" b="1" dirty="0" smtClean="0">
                <a:solidFill>
                  <a:srgbClr val="002060"/>
                </a:solidFill>
                <a:latin typeface="Arial Unicode MS" pitchFamily="34" charset="-128"/>
                <a:ea typeface="Arial Unicode MS" pitchFamily="34" charset="-128"/>
                <a:cs typeface="Arial Unicode MS" pitchFamily="34" charset="-128"/>
              </a:rPr>
              <a:t>-m nan </a:t>
            </a:r>
            <a:r>
              <a:rPr lang="fr-FR" sz="3600" b="1" dirty="0" err="1" smtClean="0">
                <a:solidFill>
                  <a:srgbClr val="002060"/>
                </a:solidFill>
                <a:latin typeface="Arial Unicode MS" pitchFamily="34" charset="-128"/>
                <a:ea typeface="Arial Unicode MS" pitchFamily="34" charset="-128"/>
                <a:cs typeface="Arial Unicode MS" pitchFamily="34" charset="-128"/>
              </a:rPr>
              <a:t>syèl</a:t>
            </a:r>
            <a:r>
              <a:rPr lang="fr-FR" sz="3600" b="1" dirty="0" smtClean="0">
                <a:solidFill>
                  <a:srgbClr val="002060"/>
                </a:solidFill>
                <a:latin typeface="Arial Unicode MS" pitchFamily="34" charset="-128"/>
                <a:ea typeface="Arial Unicode MS" pitchFamily="34" charset="-128"/>
                <a:cs typeface="Arial Unicode MS" pitchFamily="34" charset="-128"/>
              </a:rPr>
              <a:t> nan </a:t>
            </a:r>
            <a:r>
              <a:rPr lang="fr-FR" sz="3600" b="1" dirty="0" err="1" smtClean="0">
                <a:solidFill>
                  <a:srgbClr val="002060"/>
                </a:solidFill>
                <a:latin typeface="Arial Unicode MS" pitchFamily="34" charset="-128"/>
                <a:ea typeface="Arial Unicode MS" pitchFamily="34" charset="-128"/>
                <a:cs typeface="Arial Unicode MS" pitchFamily="34" charset="-128"/>
              </a:rPr>
              <a:t>rejwisans</a:t>
            </a:r>
            <a:r>
              <a:rPr lang="fr-FR" sz="3600" b="1" dirty="0" smtClean="0">
                <a:solidFill>
                  <a:srgbClr val="002060"/>
                </a:solidFill>
                <a:latin typeface="Arial Unicode MS" pitchFamily="34" charset="-128"/>
                <a:ea typeface="Arial Unicode MS" pitchFamily="34" charset="-128"/>
                <a:cs typeface="Arial Unicode MS" pitchFamily="34" charset="-128"/>
              </a:rPr>
              <a:t> tout tan;</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M-a </a:t>
            </a:r>
            <a:r>
              <a:rPr lang="fr-FR" sz="3600" b="1" dirty="0" err="1" smtClean="0">
                <a:solidFill>
                  <a:srgbClr val="002060"/>
                </a:solidFill>
                <a:latin typeface="Arial Unicode MS" pitchFamily="34" charset="-128"/>
                <a:ea typeface="Arial Unicode MS" pitchFamily="34" charset="-128"/>
                <a:cs typeface="Arial Unicode MS" pitchFamily="34" charset="-128"/>
              </a:rPr>
              <a:t>pwostène</a:t>
            </a:r>
            <a:r>
              <a:rPr lang="fr-FR" sz="3600" b="1" dirty="0" smtClean="0">
                <a:solidFill>
                  <a:srgbClr val="002060"/>
                </a:solidFill>
                <a:latin typeface="Arial Unicode MS" pitchFamily="34" charset="-128"/>
                <a:ea typeface="Arial Unicode MS" pitchFamily="34" charset="-128"/>
                <a:cs typeface="Arial Unicode MS" pitchFamily="34" charset="-128"/>
              </a:rPr>
              <a:t> nan </a:t>
            </a:r>
            <a:r>
              <a:rPr lang="fr-FR" sz="3600" b="1" dirty="0" err="1" smtClean="0">
                <a:solidFill>
                  <a:srgbClr val="002060"/>
                </a:solidFill>
                <a:latin typeface="Arial Unicode MS" pitchFamily="34" charset="-128"/>
                <a:ea typeface="Arial Unicode MS" pitchFamily="34" charset="-128"/>
                <a:cs typeface="Arial Unicode MS" pitchFamily="34" charset="-128"/>
              </a:rPr>
              <a:t>pye</a:t>
            </a:r>
            <a:r>
              <a:rPr lang="fr-FR" sz="3600" b="1" dirty="0" smtClean="0">
                <a:solidFill>
                  <a:srgbClr val="002060"/>
                </a:solidFill>
                <a:latin typeface="Arial Unicode MS" pitchFamily="34" charset="-128"/>
                <a:ea typeface="Arial Unicode MS" pitchFamily="34" charset="-128"/>
                <a:cs typeface="Arial Unicode MS" pitchFamily="34" charset="-128"/>
              </a:rPr>
              <a:t>-L pou adore Li,</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2060"/>
                </a:solidFill>
                <a:latin typeface="Arial Unicode MS" pitchFamily="34" charset="-128"/>
                <a:ea typeface="Arial Unicode MS" pitchFamily="34" charset="-128"/>
                <a:cs typeface="Arial Unicode MS" pitchFamily="34" charset="-128"/>
              </a:rPr>
              <a:t> E </a:t>
            </a:r>
            <a:r>
              <a:rPr lang="fr-FR" sz="3600" b="1" dirty="0" err="1" smtClean="0">
                <a:solidFill>
                  <a:srgbClr val="002060"/>
                </a:solidFill>
                <a:latin typeface="Arial Unicode MS" pitchFamily="34" charset="-128"/>
                <a:ea typeface="Arial Unicode MS" pitchFamily="34" charset="-128"/>
                <a:cs typeface="Arial Unicode MS" pitchFamily="34" charset="-128"/>
              </a:rPr>
              <a:t>proklame</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bondye</a:t>
            </a:r>
            <a:r>
              <a:rPr lang="fr-FR" sz="3600" b="1" dirty="0" smtClean="0">
                <a:solidFill>
                  <a:srgbClr val="002060"/>
                </a:solidFill>
                <a:latin typeface="Arial Unicode MS" pitchFamily="34" charset="-128"/>
                <a:ea typeface="Arial Unicode MS" pitchFamily="34" charset="-128"/>
                <a:cs typeface="Arial Unicode MS" pitchFamily="34" charset="-128"/>
              </a:rPr>
              <a:t> </a:t>
            </a:r>
            <a:r>
              <a:rPr lang="fr-FR" sz="3600" b="1" dirty="0" err="1" smtClean="0">
                <a:solidFill>
                  <a:srgbClr val="002060"/>
                </a:solidFill>
                <a:latin typeface="Arial Unicode MS" pitchFamily="34" charset="-128"/>
                <a:ea typeface="Arial Unicode MS" pitchFamily="34" charset="-128"/>
                <a:cs typeface="Arial Unicode MS" pitchFamily="34" charset="-128"/>
              </a:rPr>
              <a:t>ala</a:t>
            </a:r>
            <a:r>
              <a:rPr lang="fr-FR" sz="3600" b="1" dirty="0" smtClean="0">
                <a:solidFill>
                  <a:srgbClr val="002060"/>
                </a:solidFill>
                <a:latin typeface="Arial Unicode MS" pitchFamily="34" charset="-128"/>
                <a:ea typeface="Arial Unicode MS" pitchFamily="34" charset="-128"/>
                <a:cs typeface="Arial Unicode MS" pitchFamily="34" charset="-128"/>
              </a:rPr>
              <a:t> ou </a:t>
            </a:r>
            <a:r>
              <a:rPr lang="fr-FR" sz="3600" b="1" dirty="0" err="1" smtClean="0">
                <a:solidFill>
                  <a:srgbClr val="002060"/>
                </a:solidFill>
                <a:latin typeface="Arial Unicode MS" pitchFamily="34" charset="-128"/>
                <a:ea typeface="Arial Unicode MS" pitchFamily="34" charset="-128"/>
                <a:cs typeface="Arial Unicode MS" pitchFamily="34" charset="-128"/>
              </a:rPr>
              <a:t>Gran</a:t>
            </a:r>
            <a:endParaRPr lang="fr-FR"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8000"/>
                </a:solidFill>
                <a:latin typeface="Arial Unicode MS" pitchFamily="34" charset="-128"/>
                <a:ea typeface="Arial Unicode MS" pitchFamily="34" charset="-128"/>
                <a:cs typeface="Arial Unicode MS" pitchFamily="34" charset="-128"/>
              </a:rPr>
              <a:t>Refren</a:t>
            </a:r>
            <a:endParaRPr lang="en-US" sz="3600" b="1" dirty="0" smtClean="0">
              <a:solidFill>
                <a:srgbClr val="008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FF0000"/>
                </a:solidFill>
                <a:latin typeface="Arial Unicode MS" pitchFamily="34" charset="-128"/>
                <a:ea typeface="Arial Unicode MS" pitchFamily="34" charset="-128"/>
                <a:cs typeface="Arial Unicode MS" pitchFamily="34" charset="-128"/>
              </a:rPr>
              <a:t>Nanm</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mwen</a:t>
            </a:r>
            <a:r>
              <a:rPr lang="fr-FR" sz="3600" b="1" dirty="0" smtClean="0">
                <a:solidFill>
                  <a:srgbClr val="FF0000"/>
                </a:solidFill>
                <a:latin typeface="Arial Unicode MS" pitchFamily="34" charset="-128"/>
                <a:ea typeface="Arial Unicode MS" pitchFamily="34" charset="-128"/>
                <a:cs typeface="Arial Unicode MS" pitchFamily="34" charset="-128"/>
              </a:rPr>
              <a:t> chante non Ou </a:t>
            </a:r>
            <a:r>
              <a:rPr lang="fr-FR" sz="3600" b="1" dirty="0" err="1" smtClean="0">
                <a:solidFill>
                  <a:srgbClr val="FF0000"/>
                </a:solidFill>
                <a:latin typeface="Arial Unicode MS" pitchFamily="34" charset="-128"/>
                <a:ea typeface="Arial Unicode MS" pitchFamily="34" charset="-128"/>
                <a:cs typeface="Arial Unicode MS" pitchFamily="34" charset="-128"/>
              </a:rPr>
              <a:t>Bondye</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pwisan</a:t>
            </a:r>
            <a:r>
              <a:rPr lang="fr-FR" sz="3600" b="1"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FF0000"/>
                </a:solidFill>
                <a:latin typeface="Arial Unicode MS" pitchFamily="34" charset="-128"/>
                <a:ea typeface="Arial Unicode MS" pitchFamily="34" charset="-128"/>
                <a:cs typeface="Arial Unicode MS" pitchFamily="34" charset="-128"/>
              </a:rPr>
              <a:t>Ala</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gran</a:t>
            </a:r>
            <a:r>
              <a:rPr lang="fr-FR" sz="3600" b="1" dirty="0" smtClean="0">
                <a:solidFill>
                  <a:srgbClr val="FF0000"/>
                </a:solidFill>
                <a:latin typeface="Arial Unicode MS" pitchFamily="34" charset="-128"/>
                <a:ea typeface="Arial Unicode MS" pitchFamily="34" charset="-128"/>
                <a:cs typeface="Arial Unicode MS" pitchFamily="34" charset="-128"/>
              </a:rPr>
              <a:t> </a:t>
            </a:r>
            <a:r>
              <a:rPr lang="fr-FR" sz="3600" b="1" dirty="0" err="1" smtClean="0">
                <a:solidFill>
                  <a:srgbClr val="FF0000"/>
                </a:solidFill>
                <a:latin typeface="Arial Unicode MS" pitchFamily="34" charset="-128"/>
                <a:ea typeface="Arial Unicode MS" pitchFamily="34" charset="-128"/>
                <a:cs typeface="Arial Unicode MS" pitchFamily="34" charset="-128"/>
              </a:rPr>
              <a:t>ala</a:t>
            </a:r>
            <a:r>
              <a:rPr lang="fr-FR" sz="3600" b="1" dirty="0" smtClean="0">
                <a:solidFill>
                  <a:srgbClr val="FF0000"/>
                </a:solidFill>
                <a:latin typeface="Arial Unicode MS" pitchFamily="34" charset="-128"/>
                <a:ea typeface="Arial Unicode MS" pitchFamily="34" charset="-128"/>
                <a:cs typeface="Arial Unicode MS" pitchFamily="34" charset="-128"/>
              </a:rPr>
              <a:t> Ou </a:t>
            </a:r>
            <a:r>
              <a:rPr lang="fr-FR" sz="3600" b="1" dirty="0" err="1" smtClean="0">
                <a:solidFill>
                  <a:srgbClr val="FF0000"/>
                </a:solidFill>
                <a:latin typeface="Arial Unicode MS" pitchFamily="34" charset="-128"/>
                <a:ea typeface="Arial Unicode MS" pitchFamily="34" charset="-128"/>
                <a:cs typeface="Arial Unicode MS" pitchFamily="34" charset="-128"/>
              </a:rPr>
              <a:t>gran</a:t>
            </a:r>
            <a:r>
              <a:rPr lang="fr-FR" sz="3600" b="1" dirty="0" smtClean="0">
                <a:solidFill>
                  <a:srgbClr val="FF0000"/>
                </a:solidFill>
                <a:latin typeface="Arial Unicode MS" pitchFamily="34" charset="-128"/>
                <a:ea typeface="Arial Unicode MS" pitchFamily="34" charset="-128"/>
                <a:cs typeface="Arial Unicode MS" pitchFamily="34" charset="-128"/>
              </a:rPr>
              <a:t> (2 x2)</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36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solidFill>
                  <a:schemeClr val="bg1"/>
                </a:solidFill>
              </a:rPr>
              <a:t>VERSET DU JOUR</a:t>
            </a:r>
            <a:endParaRPr lang="en-US" dirty="0">
              <a:solidFill>
                <a:schemeClr val="bg1"/>
              </a:solidFill>
            </a:endParaRPr>
          </a:p>
        </p:txBody>
      </p:sp>
      <p:sp>
        <p:nvSpPr>
          <p:cNvPr id="3" name="Content Placeholder 2"/>
          <p:cNvSpPr>
            <a:spLocks noGrp="1"/>
          </p:cNvSpPr>
          <p:nvPr>
            <p:ph idx="1"/>
          </p:nvPr>
        </p:nvSpPr>
        <p:spPr>
          <a:solidFill>
            <a:srgbClr val="008000">
              <a:alpha val="79000"/>
            </a:srgbClr>
          </a:solidFill>
        </p:spPr>
        <p:txBody>
          <a:bodyPr/>
          <a:lstStyle/>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Hebreux</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11:3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C'est </a:t>
            </a:r>
            <a:r>
              <a:rPr lang="fr-FR" sz="4000" b="1" dirty="0" smtClean="0">
                <a:latin typeface="Arial Unicode MS" pitchFamily="34" charset="-128"/>
                <a:ea typeface="Arial Unicode MS" pitchFamily="34" charset="-128"/>
                <a:cs typeface="Arial Unicode MS" pitchFamily="34" charset="-128"/>
              </a:rPr>
              <a:t>par la foi que nous reconnaissons que le monde a été formé par la parole de Dieu, en sorte que ce qu'on voit n'a pas été fait de choses visibles.</a:t>
            </a:r>
            <a:endParaRPr lang="en-US" sz="4000"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dirty="0" smtClean="0">
                <a:latin typeface="Copperplate Gothic Bold" pitchFamily="34" charset="0"/>
              </a:rPr>
              <a:t>PRIERE</a:t>
            </a:r>
            <a:endParaRPr lang="en-US" dirty="0">
              <a:latin typeface="Copperplate Gothic Bold" pitchFamily="34" charset="0"/>
            </a:endParaRPr>
          </a:p>
        </p:txBody>
      </p:sp>
      <p:sp>
        <p:nvSpPr>
          <p:cNvPr id="3" name="Content Placeholder 2"/>
          <p:cNvSpPr>
            <a:spLocks noGrp="1"/>
          </p:cNvSpPr>
          <p:nvPr>
            <p:ph idx="1"/>
          </p:nvPr>
        </p:nvSpPr>
        <p:spPr/>
        <p:txBody>
          <a:bodyPr>
            <a:normAutofit/>
          </a:bodyPr>
          <a:lstStyle/>
          <a:p>
            <a:r>
              <a:rPr lang="en-US" sz="5400" dirty="0" smtClean="0"/>
              <a:t>INTRODUCTION</a:t>
            </a:r>
          </a:p>
          <a:p>
            <a:pPr marL="55563" indent="-55563" algn="ctr">
              <a:buNone/>
            </a:pPr>
            <a:r>
              <a:rPr lang="en-US" sz="3900" b="1" dirty="0" smtClean="0">
                <a:solidFill>
                  <a:srgbClr val="FF0000"/>
                </a:solidFill>
              </a:rPr>
              <a:t>COMMENT CONCEVOIR LE RECIT DE LA BIBLE A PROPOS DE LA CREATION</a:t>
            </a:r>
            <a:endParaRPr lang="en-US" sz="3900" b="1" dirty="0" smtClean="0">
              <a:solidFill>
                <a:srgbClr val="FF0000"/>
              </a:solidFill>
            </a:endParaRPr>
          </a:p>
          <a:p>
            <a:r>
              <a:rPr lang="en-US" sz="5400" dirty="0" smtClean="0"/>
              <a:t>LA CREATION </a:t>
            </a:r>
            <a:r>
              <a:rPr lang="en-US" sz="5400" dirty="0" smtClean="0"/>
              <a:t>2ÈME </a:t>
            </a:r>
            <a:r>
              <a:rPr lang="en-US" sz="5400" dirty="0" smtClean="0"/>
              <a:t>PARTIE</a:t>
            </a:r>
          </a:p>
          <a:p>
            <a:endParaRPr lang="en-US" sz="5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742950" indent="-742950" algn="ctr">
              <a:buNone/>
            </a:pPr>
            <a:r>
              <a:rPr lang="fr-FR" sz="3600" b="1" dirty="0" smtClean="0">
                <a:solidFill>
                  <a:srgbClr val="002060"/>
                </a:solidFill>
              </a:rPr>
              <a:t>QUESTIONS BIBLIQUE</a:t>
            </a:r>
            <a:endParaRPr lang="en-US" sz="3600" b="1" dirty="0" smtClean="0">
              <a:solidFill>
                <a:srgbClr val="002060"/>
              </a:solidFill>
            </a:endParaRPr>
          </a:p>
          <a:p>
            <a:pPr marL="742950" lvl="0" indent="-742950" algn="just">
              <a:buFont typeface="+mj-lt"/>
              <a:buAutoNum type="arabicPeriod"/>
            </a:pPr>
            <a:r>
              <a:rPr lang="fr-FR" sz="3600" b="1" dirty="0" smtClean="0">
                <a:solidFill>
                  <a:schemeClr val="tx1"/>
                </a:solidFill>
              </a:rPr>
              <a:t>Quel prophète demandait à une veuve d’aller emprunter des vases pour verser de l’huile, et quelle était la situation pressante de la veuve ? ___________________________</a:t>
            </a:r>
            <a:endParaRPr lang="en-US" sz="3600" b="1" dirty="0" smtClean="0">
              <a:solidFill>
                <a:schemeClr val="tx1"/>
              </a:solidFill>
            </a:endParaRPr>
          </a:p>
          <a:p>
            <a:pPr marL="742950" lvl="0" indent="-742950" algn="just">
              <a:buFont typeface="+mj-lt"/>
              <a:buAutoNum type="arabicPeriod"/>
            </a:pPr>
            <a:r>
              <a:rPr lang="fr-FR" sz="3600" b="1" dirty="0" smtClean="0">
                <a:solidFill>
                  <a:schemeClr val="tx1"/>
                </a:solidFill>
              </a:rPr>
              <a:t>Le surnom </a:t>
            </a:r>
            <a:r>
              <a:rPr lang="fr-FR" sz="3600" b="1" dirty="0" err="1" smtClean="0">
                <a:solidFill>
                  <a:schemeClr val="tx1"/>
                </a:solidFill>
              </a:rPr>
              <a:t>Jérubaal</a:t>
            </a:r>
            <a:r>
              <a:rPr lang="fr-FR" sz="3600" b="1" dirty="0" smtClean="0">
                <a:solidFill>
                  <a:schemeClr val="tx1"/>
                </a:solidFill>
              </a:rPr>
              <a:t> a été donne à qui, et pour quelle raison ?  </a:t>
            </a:r>
            <a:r>
              <a:rPr lang="fr-FR" sz="3600" b="1" dirty="0" smtClean="0">
                <a:solidFill>
                  <a:schemeClr val="tx1"/>
                </a:solidFill>
              </a:rPr>
              <a:t>______________________ _______________________</a:t>
            </a:r>
            <a:endParaRPr lang="en-US" sz="3600" b="1" dirty="0" smtClean="0">
              <a:solidFill>
                <a:schemeClr val="tx1"/>
              </a:solidFill>
            </a:endParaRPr>
          </a:p>
          <a:p>
            <a:pPr marL="742950" lvl="0" indent="-742950" algn="just">
              <a:buFont typeface="+mj-lt"/>
              <a:buAutoNum type="arabicPeriod"/>
            </a:pPr>
            <a:r>
              <a:rPr lang="fr-FR" sz="3600" b="1" dirty="0" smtClean="0">
                <a:solidFill>
                  <a:schemeClr val="tx1"/>
                </a:solidFill>
              </a:rPr>
              <a:t>Qui était les dernier survivant des douze premiers Apôtres et où était-il exilé </a:t>
            </a:r>
            <a:r>
              <a:rPr lang="fr-FR" sz="3600" b="1" dirty="0" smtClean="0">
                <a:solidFill>
                  <a:schemeClr val="tx1"/>
                </a:solidFill>
              </a:rPr>
              <a:t>?</a:t>
            </a:r>
            <a:endParaRPr lang="en-US" sz="3600" b="1" dirty="0" smtClean="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lgn="just">
              <a:buNone/>
            </a:pPr>
            <a:r>
              <a:rPr lang="fr-FR" sz="4800" b="1" dirty="0" smtClean="0">
                <a:solidFill>
                  <a:schemeClr val="tx1"/>
                </a:solidFill>
              </a:rPr>
              <a:t>4- Citez </a:t>
            </a:r>
            <a:r>
              <a:rPr lang="fr-FR" sz="4800" b="1" dirty="0" smtClean="0">
                <a:solidFill>
                  <a:schemeClr val="tx1"/>
                </a:solidFill>
              </a:rPr>
              <a:t>4 du fruit de l’Esprit </a:t>
            </a:r>
            <a:r>
              <a:rPr lang="fr-FR" sz="4800" b="1" dirty="0" smtClean="0">
                <a:solidFill>
                  <a:schemeClr val="tx1"/>
                </a:solidFill>
              </a:rPr>
              <a:t>?</a:t>
            </a:r>
          </a:p>
          <a:p>
            <a:pPr marL="1143000" lvl="1" indent="-742950" algn="just">
              <a:buFont typeface="+mj-lt"/>
              <a:buAutoNum type="alphaLcPeriod"/>
            </a:pPr>
            <a:r>
              <a:rPr lang="fr-FR" sz="2600" b="1" dirty="0" smtClean="0">
                <a:solidFill>
                  <a:srgbClr val="002060"/>
                </a:solidFill>
              </a:rPr>
              <a:t>_____________</a:t>
            </a:r>
          </a:p>
          <a:p>
            <a:pPr marL="1143000" lvl="1" indent="-742950" algn="just">
              <a:buFont typeface="+mj-lt"/>
              <a:buAutoNum type="alphaLcPeriod"/>
            </a:pPr>
            <a:r>
              <a:rPr lang="fr-FR" sz="2600" b="1" dirty="0" smtClean="0">
                <a:solidFill>
                  <a:srgbClr val="002060"/>
                </a:solidFill>
              </a:rPr>
              <a:t>_____________</a:t>
            </a:r>
          </a:p>
          <a:p>
            <a:pPr marL="1143000" lvl="1" indent="-742950" algn="just">
              <a:buFont typeface="+mj-lt"/>
              <a:buAutoNum type="alphaLcPeriod"/>
            </a:pPr>
            <a:r>
              <a:rPr lang="fr-FR" sz="2600" b="1" dirty="0" smtClean="0">
                <a:solidFill>
                  <a:srgbClr val="002060"/>
                </a:solidFill>
              </a:rPr>
              <a:t>_____________</a:t>
            </a:r>
          </a:p>
          <a:p>
            <a:pPr marL="1143000" lvl="1" indent="-742950" algn="just">
              <a:buFont typeface="+mj-lt"/>
              <a:buAutoNum type="alphaLcPeriod"/>
            </a:pPr>
            <a:r>
              <a:rPr lang="fr-FR" sz="2600" b="1" dirty="0" smtClean="0">
                <a:solidFill>
                  <a:srgbClr val="002060"/>
                </a:solidFill>
              </a:rPr>
              <a:t>______________</a:t>
            </a:r>
            <a:r>
              <a:rPr lang="fr-FR" sz="2600" b="1" dirty="0" smtClean="0">
                <a:solidFill>
                  <a:schemeClr val="tx1"/>
                </a:solidFill>
              </a:rPr>
              <a:t>	</a:t>
            </a:r>
            <a:endParaRPr lang="en-US" sz="2600" b="1" dirty="0" smtClean="0">
              <a:solidFill>
                <a:schemeClr val="tx1"/>
              </a:solidFill>
            </a:endParaRPr>
          </a:p>
          <a:p>
            <a:pPr marL="742950" lvl="0" indent="-742950" algn="just">
              <a:buNone/>
            </a:pPr>
            <a:r>
              <a:rPr lang="fr-FR" sz="4800" b="1" dirty="0" smtClean="0">
                <a:solidFill>
                  <a:schemeClr val="tx1"/>
                </a:solidFill>
              </a:rPr>
              <a:t>5- A </a:t>
            </a:r>
            <a:r>
              <a:rPr lang="fr-FR" sz="4800" b="1" dirty="0" smtClean="0">
                <a:solidFill>
                  <a:schemeClr val="tx1"/>
                </a:solidFill>
              </a:rPr>
              <a:t>quel âge Sara enfanta Isaac et pourquoi </a:t>
            </a:r>
            <a:r>
              <a:rPr lang="fr-FR" sz="4800" b="1" dirty="0" smtClean="0">
                <a:solidFill>
                  <a:schemeClr val="tx1"/>
                </a:solidFill>
              </a:rPr>
              <a:t>? ____________</a:t>
            </a:r>
            <a:endParaRPr lang="en-US" sz="4800" b="1" dirty="0" smtClean="0">
              <a:solidFill>
                <a:schemeClr val="tx1"/>
              </a:solidFill>
            </a:endParaRPr>
          </a:p>
          <a:p>
            <a:pPr marL="742950" lvl="0" indent="-742950" algn="just">
              <a:buNone/>
            </a:pPr>
            <a:r>
              <a:rPr lang="fr-FR" sz="4800" b="1" dirty="0" smtClean="0">
                <a:solidFill>
                  <a:schemeClr val="tx1"/>
                </a:solidFill>
              </a:rPr>
              <a:t>6- Citez </a:t>
            </a:r>
            <a:r>
              <a:rPr lang="fr-FR" sz="4800" b="1" dirty="0" smtClean="0">
                <a:solidFill>
                  <a:schemeClr val="tx1"/>
                </a:solidFill>
              </a:rPr>
              <a:t>un événement notable qui se passa au Mont Sinaï </a:t>
            </a:r>
            <a:r>
              <a:rPr lang="fr-FR" sz="4800" b="1" dirty="0" smtClean="0">
                <a:solidFill>
                  <a:schemeClr val="tx1"/>
                </a:solidFill>
              </a:rPr>
              <a:t>? ___________</a:t>
            </a:r>
            <a:endParaRPr lang="en-US" sz="4800" b="1" dirty="0" smtClean="0">
              <a:solidFill>
                <a:schemeClr val="tx1"/>
              </a:solidFill>
            </a:endParaRPr>
          </a:p>
          <a:p>
            <a:pPr marL="742950" lvl="0" indent="-742950" algn="just">
              <a:buNone/>
            </a:pPr>
            <a:r>
              <a:rPr lang="fr-FR" sz="4800" b="1" dirty="0" smtClean="0">
                <a:solidFill>
                  <a:schemeClr val="tx1"/>
                </a:solidFill>
              </a:rPr>
              <a:t>7- Citez </a:t>
            </a:r>
            <a:r>
              <a:rPr lang="fr-FR" sz="4800" b="1" dirty="0" smtClean="0">
                <a:solidFill>
                  <a:schemeClr val="tx1"/>
                </a:solidFill>
              </a:rPr>
              <a:t>un événement notable qui se passa au Mont Carmel </a:t>
            </a:r>
            <a:r>
              <a:rPr lang="fr-FR" sz="4800" b="1" dirty="0" smtClean="0">
                <a:solidFill>
                  <a:schemeClr val="tx1"/>
                </a:solidFill>
              </a:rPr>
              <a:t>?_________</a:t>
            </a:r>
            <a:endParaRPr lang="en-US" sz="4800" b="1" dirty="0" smtClean="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fr-FR" sz="4000" b="1" dirty="0" smtClean="0">
                <a:solidFill>
                  <a:schemeClr val="tx1"/>
                </a:solidFill>
              </a:rPr>
              <a:t>8</a:t>
            </a:r>
            <a:r>
              <a:rPr lang="fr-FR" sz="4000" b="1" dirty="0" smtClean="0">
                <a:solidFill>
                  <a:schemeClr val="tx1"/>
                </a:solidFill>
              </a:rPr>
              <a:t>- Qui </a:t>
            </a:r>
            <a:r>
              <a:rPr lang="fr-FR" sz="4000" b="1" dirty="0" smtClean="0">
                <a:solidFill>
                  <a:schemeClr val="tx1"/>
                </a:solidFill>
              </a:rPr>
              <a:t>était le plus âgé avant sa mort dans la bible ?</a:t>
            </a:r>
            <a:endParaRPr lang="en-US" sz="4000" b="1" dirty="0" smtClean="0">
              <a:solidFill>
                <a:schemeClr val="tx1"/>
              </a:solidFill>
            </a:endParaRPr>
          </a:p>
          <a:p>
            <a:pPr marL="742950" lvl="0" indent="-742950">
              <a:buNone/>
            </a:pPr>
            <a:r>
              <a:rPr lang="fr-FR" sz="4000" b="1" dirty="0" smtClean="0">
                <a:solidFill>
                  <a:schemeClr val="tx1"/>
                </a:solidFill>
              </a:rPr>
              <a:t>9</a:t>
            </a:r>
            <a:r>
              <a:rPr lang="fr-FR" sz="4000" b="1" dirty="0" smtClean="0">
                <a:solidFill>
                  <a:schemeClr val="tx1"/>
                </a:solidFill>
              </a:rPr>
              <a:t>- La </a:t>
            </a:r>
            <a:r>
              <a:rPr lang="fr-FR" sz="4000" b="1" dirty="0" smtClean="0">
                <a:solidFill>
                  <a:schemeClr val="tx1"/>
                </a:solidFill>
              </a:rPr>
              <a:t>femme de qui était : </a:t>
            </a:r>
            <a:endParaRPr lang="fr-FR" sz="4000" b="1" dirty="0" smtClean="0">
              <a:solidFill>
                <a:schemeClr val="tx1"/>
              </a:solidFill>
            </a:endParaRPr>
          </a:p>
          <a:p>
            <a:pPr marL="1143000" lvl="1" indent="-742950">
              <a:buNone/>
            </a:pPr>
            <a:r>
              <a:rPr lang="fr-FR" sz="3600" b="1" dirty="0" smtClean="0">
                <a:solidFill>
                  <a:srgbClr val="002060"/>
                </a:solidFill>
              </a:rPr>
              <a:t>Sara __________ </a:t>
            </a:r>
          </a:p>
          <a:p>
            <a:pPr marL="1143000" lvl="1" indent="-742950">
              <a:buNone/>
            </a:pPr>
            <a:r>
              <a:rPr lang="fr-FR" sz="3600" b="1" dirty="0" smtClean="0">
                <a:solidFill>
                  <a:srgbClr val="002060"/>
                </a:solidFill>
              </a:rPr>
              <a:t>Rebecca  ______________ </a:t>
            </a:r>
          </a:p>
          <a:p>
            <a:pPr marL="1143000" lvl="1" indent="-742950">
              <a:buNone/>
            </a:pPr>
            <a:r>
              <a:rPr lang="fr-FR" sz="3600" b="1" dirty="0" smtClean="0">
                <a:solidFill>
                  <a:srgbClr val="002060"/>
                </a:solidFill>
              </a:rPr>
              <a:t>Ruth </a:t>
            </a:r>
            <a:r>
              <a:rPr lang="fr-FR" sz="3600" b="1" dirty="0" smtClean="0">
                <a:solidFill>
                  <a:srgbClr val="002060"/>
                </a:solidFill>
              </a:rPr>
              <a:t>en </a:t>
            </a:r>
            <a:r>
              <a:rPr lang="fr-FR" sz="3600" b="1" dirty="0" smtClean="0">
                <a:solidFill>
                  <a:srgbClr val="002060"/>
                </a:solidFill>
              </a:rPr>
              <a:t>Canaan _____________</a:t>
            </a:r>
          </a:p>
          <a:p>
            <a:pPr marL="1143000" lvl="1" indent="-742950">
              <a:buNone/>
            </a:pPr>
            <a:r>
              <a:rPr lang="fr-FR" sz="3600" b="1" dirty="0" smtClean="0">
                <a:solidFill>
                  <a:srgbClr val="002060"/>
                </a:solidFill>
              </a:rPr>
              <a:t>Elizabeth ___________</a:t>
            </a:r>
          </a:p>
          <a:p>
            <a:pPr marL="1143000" lvl="1" indent="-742950">
              <a:buNone/>
            </a:pPr>
            <a:r>
              <a:rPr lang="fr-FR" sz="3600" b="1" dirty="0" err="1" smtClean="0">
                <a:solidFill>
                  <a:srgbClr val="002060"/>
                </a:solidFill>
              </a:rPr>
              <a:t>Pricilla</a:t>
            </a:r>
            <a:r>
              <a:rPr lang="fr-FR" sz="3600" b="1" dirty="0" smtClean="0">
                <a:solidFill>
                  <a:srgbClr val="002060"/>
                </a:solidFill>
              </a:rPr>
              <a:t> ___________</a:t>
            </a:r>
            <a:endParaRPr lang="fr-FR" sz="3600" b="1" dirty="0" smtClean="0">
              <a:solidFill>
                <a:srgbClr val="002060"/>
              </a:solidFill>
            </a:endParaRPr>
          </a:p>
          <a:p>
            <a:pPr marL="1143000" lvl="1" indent="-742950">
              <a:buNone/>
            </a:pPr>
            <a:r>
              <a:rPr lang="fr-FR" sz="3600" b="1" dirty="0" smtClean="0">
                <a:solidFill>
                  <a:srgbClr val="002060"/>
                </a:solidFill>
              </a:rPr>
              <a:t>Anne</a:t>
            </a:r>
            <a:r>
              <a:rPr lang="fr-FR" sz="3600" b="1" dirty="0" smtClean="0">
                <a:solidFill>
                  <a:srgbClr val="002060"/>
                </a:solidFill>
              </a:rPr>
              <a:t> </a:t>
            </a:r>
            <a:r>
              <a:rPr lang="fr-FR" sz="3600" b="1" dirty="0" smtClean="0">
                <a:solidFill>
                  <a:srgbClr val="002060"/>
                </a:solidFill>
              </a:rPr>
              <a:t>______________ </a:t>
            </a:r>
            <a:endParaRPr lang="en-US" sz="3600" b="1" dirty="0" smtClean="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ctr">
              <a:buNone/>
            </a:pPr>
            <a:r>
              <a:rPr lang="fr-FR" sz="4000" b="1" dirty="0" smtClean="0">
                <a:solidFill>
                  <a:srgbClr val="FF0000"/>
                </a:solidFill>
              </a:rPr>
              <a:t>MATIERE DU JOUR : LA CREATION (SUITE1)</a:t>
            </a:r>
          </a:p>
          <a:p>
            <a:pPr algn="ctr">
              <a:buNone/>
            </a:pPr>
            <a:r>
              <a:rPr lang="en-US" sz="4000" b="1" dirty="0" smtClean="0">
                <a:solidFill>
                  <a:srgbClr val="008000"/>
                </a:solidFill>
              </a:rPr>
              <a:t>COMMENT CONCEVOIR LE RECIT DE LA BIBLE A PROPOS DE LA </a:t>
            </a:r>
            <a:r>
              <a:rPr lang="en-US" sz="4000" b="1" dirty="0" smtClean="0">
                <a:solidFill>
                  <a:srgbClr val="008000"/>
                </a:solidFill>
              </a:rPr>
              <a:t>CREATION</a:t>
            </a:r>
          </a:p>
          <a:p>
            <a:pPr algn="just"/>
            <a:r>
              <a:rPr lang="fr-FR" sz="4000" b="1" dirty="0" smtClean="0">
                <a:latin typeface="Arial Unicode MS" pitchFamily="34" charset="-128"/>
                <a:ea typeface="Arial Unicode MS" pitchFamily="34" charset="-128"/>
                <a:cs typeface="Arial Unicode MS" pitchFamily="34" charset="-128"/>
              </a:rPr>
              <a:t>QUELQUE FAITS DE LA CREATION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7030A0"/>
                </a:solidFill>
                <a:latin typeface="Arial Unicode MS" pitchFamily="34" charset="-128"/>
                <a:ea typeface="Arial Unicode MS" pitchFamily="34" charset="-128"/>
                <a:cs typeface="Arial Unicode MS" pitchFamily="34" charset="-128"/>
              </a:rPr>
              <a:t>L’écran de l’imagination de l’homme est beaucoup trop petit pour concevoir Dieu, pour concevoir l’univers et même pour concevoir la création de la terre.</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L’homme a perdu son sens spirituel lors de la chute dans le Jardin d’Eden.</a:t>
            </a:r>
            <a:endParaRPr lang="en-US" sz="4000" b="1" dirty="0" smtClean="0">
              <a:latin typeface="Arial Unicode MS" pitchFamily="34" charset="-128"/>
              <a:ea typeface="Arial Unicode MS" pitchFamily="34" charset="-128"/>
              <a:cs typeface="Arial Unicode MS" pitchFamily="34" charset="-128"/>
            </a:endParaRPr>
          </a:p>
          <a:p>
            <a:pPr lvl="0" algn="just"/>
            <a:endParaRPr lang="en-US" sz="4000" b="1" dirty="0" smtClean="0">
              <a:latin typeface="Arial Unicode MS" pitchFamily="34" charset="-128"/>
              <a:ea typeface="Arial Unicode MS" pitchFamily="34" charset="-128"/>
              <a:cs typeface="Arial Unicode MS" pitchFamily="34" charset="-128"/>
            </a:endParaRPr>
          </a:p>
          <a:p>
            <a:pPr>
              <a:buNone/>
            </a:pPr>
            <a:endParaRPr lang="en-US" sz="4000" b="1" dirty="0" smtClean="0">
              <a:solidFill>
                <a:srgbClr val="008000"/>
              </a:solidFill>
            </a:endParaRPr>
          </a:p>
          <a:p>
            <a:pPr algn="ctr">
              <a:buNone/>
            </a:pPr>
            <a:endParaRPr lang="en-US" sz="4000" b="1" dirty="0" smtClean="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L’homme </a:t>
            </a:r>
            <a:r>
              <a:rPr lang="fr-FR" sz="4000" b="1" dirty="0" smtClean="0">
                <a:latin typeface="Arial Unicode MS" pitchFamily="34" charset="-128"/>
                <a:ea typeface="Arial Unicode MS" pitchFamily="34" charset="-128"/>
                <a:cs typeface="Arial Unicode MS" pitchFamily="34" charset="-128"/>
              </a:rPr>
              <a:t>naturel est légèrement au dessus du règne des animaux.</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7030A0"/>
                </a:solidFill>
                <a:latin typeface="Arial Unicode MS" pitchFamily="34" charset="-128"/>
                <a:ea typeface="Arial Unicode MS" pitchFamily="34" charset="-128"/>
                <a:cs typeface="Arial Unicode MS" pitchFamily="34" charset="-128"/>
              </a:rPr>
              <a:t>La partie divine reste latente chez l’homme naturel.</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L’homme régénéré accepte les faits de son existence par la foi en Dieu et non par la vue.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7030A0"/>
                </a:solidFill>
                <a:latin typeface="Arial Unicode MS" pitchFamily="34" charset="-128"/>
                <a:ea typeface="Arial Unicode MS" pitchFamily="34" charset="-128"/>
                <a:cs typeface="Arial Unicode MS" pitchFamily="34" charset="-128"/>
              </a:rPr>
              <a:t>On n’est fasciné et même émerveillé par la beauté et la complexité du globe terrestre.</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a:buNone/>
            </a:pPr>
            <a:endParaRPr lang="en-US" sz="4000" b="1" dirty="0" smtClean="0">
              <a:solidFill>
                <a:srgbClr val="008000"/>
              </a:solidFill>
            </a:endParaRPr>
          </a:p>
          <a:p>
            <a:pPr algn="ctr">
              <a:buNone/>
            </a:pPr>
            <a:endParaRPr lang="en-US" sz="4000" b="1" dirty="0" smtClean="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Quand </a:t>
            </a:r>
            <a:r>
              <a:rPr lang="fr-FR" sz="4000" b="1" dirty="0" smtClean="0">
                <a:latin typeface="Arial Unicode MS" pitchFamily="34" charset="-128"/>
                <a:ea typeface="Arial Unicode MS" pitchFamily="34" charset="-128"/>
                <a:cs typeface="Arial Unicode MS" pitchFamily="34" charset="-128"/>
              </a:rPr>
              <a:t>on parle des six jours de la création, </a:t>
            </a:r>
            <a:r>
              <a:rPr lang="fr-FR" sz="4000" b="1" dirty="0" smtClean="0">
                <a:latin typeface="Arial Unicode MS" pitchFamily="34" charset="-128"/>
                <a:ea typeface="Arial Unicode MS" pitchFamily="34" charset="-128"/>
                <a:cs typeface="Arial Unicode MS" pitchFamily="34" charset="-128"/>
              </a:rPr>
              <a:t>ça </a:t>
            </a:r>
            <a:r>
              <a:rPr lang="fr-FR" sz="4000" b="1" dirty="0" smtClean="0">
                <a:latin typeface="Arial Unicode MS" pitchFamily="34" charset="-128"/>
                <a:ea typeface="Arial Unicode MS" pitchFamily="34" charset="-128"/>
                <a:cs typeface="Arial Unicode MS" pitchFamily="34" charset="-128"/>
              </a:rPr>
              <a:t>dépasse infiniment l’entendement humain.</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7030A0"/>
                </a:solidFill>
                <a:latin typeface="Arial Unicode MS" pitchFamily="34" charset="-128"/>
                <a:ea typeface="Arial Unicode MS" pitchFamily="34" charset="-128"/>
                <a:cs typeface="Arial Unicode MS" pitchFamily="34" charset="-128"/>
              </a:rPr>
              <a:t>Comment peut-on même concevoir l’univers dans son ensemble ?</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La terre ne représente qu’un grain de sable par rapport au reste de la création.</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7030A0"/>
                </a:solidFill>
                <a:latin typeface="Arial Unicode MS" pitchFamily="34" charset="-128"/>
                <a:ea typeface="Arial Unicode MS" pitchFamily="34" charset="-128"/>
                <a:cs typeface="Arial Unicode MS" pitchFamily="34" charset="-128"/>
              </a:rPr>
              <a:t>A l’aide des télescopes sophistiqués on arrive à voir qu’il y a plus de 2 billion de Galaxies dans l’univers</a:t>
            </a:r>
            <a:r>
              <a:rPr lang="fr-FR" sz="4000" b="1" dirty="0" smtClean="0">
                <a:solidFill>
                  <a:srgbClr val="7030A0"/>
                </a:solidFill>
                <a:latin typeface="Arial Unicode MS" pitchFamily="34" charset="-128"/>
                <a:ea typeface="Arial Unicode MS" pitchFamily="34" charset="-128"/>
                <a:cs typeface="Arial Unicode MS" pitchFamily="34" charset="-128"/>
              </a:rPr>
              <a:t>.</a:t>
            </a:r>
            <a:endParaRPr lang="en-US" sz="40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On </a:t>
            </a:r>
            <a:r>
              <a:rPr lang="fr-FR" sz="4800" b="1" dirty="0" smtClean="0">
                <a:latin typeface="Arial Unicode MS" pitchFamily="34" charset="-128"/>
                <a:ea typeface="Arial Unicode MS" pitchFamily="34" charset="-128"/>
                <a:cs typeface="Arial Unicode MS" pitchFamily="34" charset="-128"/>
              </a:rPr>
              <a:t>estime qu’une galaxie peut avoir environ de </a:t>
            </a:r>
            <a:r>
              <a:rPr lang="fr-FR" sz="4800" b="1" dirty="0" smtClean="0">
                <a:latin typeface="Arial Unicode MS" pitchFamily="34" charset="-128"/>
                <a:ea typeface="Arial Unicode MS" pitchFamily="34" charset="-128"/>
                <a:cs typeface="Arial Unicode MS" pitchFamily="34" charset="-128"/>
              </a:rPr>
              <a:t>100 </a:t>
            </a:r>
            <a:r>
              <a:rPr lang="fr-FR" sz="4800" b="1" dirty="0" smtClean="0">
                <a:latin typeface="Arial Unicode MS" pitchFamily="34" charset="-128"/>
                <a:ea typeface="Arial Unicode MS" pitchFamily="34" charset="-128"/>
                <a:cs typeface="Arial Unicode MS" pitchFamily="34" charset="-128"/>
              </a:rPr>
              <a:t>a </a:t>
            </a:r>
            <a:r>
              <a:rPr lang="fr-FR" sz="4800" b="1" dirty="0" smtClean="0">
                <a:latin typeface="Arial Unicode MS" pitchFamily="34" charset="-128"/>
                <a:ea typeface="Arial Unicode MS" pitchFamily="34" charset="-128"/>
                <a:cs typeface="Arial Unicode MS" pitchFamily="34" charset="-128"/>
              </a:rPr>
              <a:t>200 </a:t>
            </a:r>
            <a:r>
              <a:rPr lang="fr-FR" sz="4800" b="1" dirty="0" smtClean="0">
                <a:latin typeface="Arial Unicode MS" pitchFamily="34" charset="-128"/>
                <a:ea typeface="Arial Unicode MS" pitchFamily="34" charset="-128"/>
                <a:cs typeface="Arial Unicode MS" pitchFamily="34" charset="-128"/>
              </a:rPr>
              <a:t>million de planètes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7030A0"/>
                </a:solidFill>
                <a:latin typeface="Arial Unicode MS" pitchFamily="34" charset="-128"/>
                <a:ea typeface="Arial Unicode MS" pitchFamily="34" charset="-128"/>
                <a:cs typeface="Arial Unicode MS" pitchFamily="34" charset="-128"/>
              </a:rPr>
              <a:t>Notre propre galaxie contient au delà de 100.000.000.000 étoiles, soit 100 milliards. </a:t>
            </a:r>
            <a:endParaRPr lang="fr-FR" sz="4800" b="1" dirty="0" smtClean="0">
              <a:solidFill>
                <a:srgbClr val="7030A0"/>
              </a:solidFill>
              <a:latin typeface="Arial Unicode MS" pitchFamily="34" charset="-128"/>
              <a:ea typeface="Arial Unicode MS" pitchFamily="34" charset="-128"/>
              <a:cs typeface="Arial Unicode MS" pitchFamily="34" charset="-128"/>
            </a:endParaRPr>
          </a:p>
          <a:p>
            <a:pPr lvl="0" algn="just"/>
            <a:endParaRPr lang="en-US" sz="4000" b="1" dirty="0" smtClean="0">
              <a:latin typeface="Arial Unicode MS" pitchFamily="34" charset="-128"/>
              <a:ea typeface="Arial Unicode MS" pitchFamily="34" charset="-128"/>
              <a:cs typeface="Arial Unicode MS" pitchFamily="34" charset="-128"/>
            </a:endParaRPr>
          </a:p>
          <a:p>
            <a:pPr>
              <a:buNone/>
            </a:pPr>
            <a:endParaRPr lang="en-US" sz="4000" b="1" dirty="0" smtClean="0">
              <a:solidFill>
                <a:srgbClr val="008000"/>
              </a:solidFill>
            </a:endParaRPr>
          </a:p>
          <a:p>
            <a:pPr algn="ctr">
              <a:buNone/>
            </a:pPr>
            <a:endParaRPr lang="en-US" sz="4000" b="1" dirty="0" smtClean="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smtClean="0"/>
              <a:t>S</a:t>
            </a:r>
            <a:r>
              <a:rPr lang="fr-FR" sz="4000" b="1" dirty="0" smtClean="0"/>
              <a:t>elon Dictionnaire </a:t>
            </a:r>
            <a:r>
              <a:rPr lang="fr-FR" sz="4000" b="1" dirty="0" err="1" smtClean="0"/>
              <a:t>Larouse</a:t>
            </a:r>
            <a:endParaRPr lang="fr-FR" sz="4000" b="1" dirty="0" smtClean="0"/>
          </a:p>
          <a:p>
            <a:pPr algn="ctr">
              <a:buNone/>
            </a:pPr>
            <a:r>
              <a:rPr lang="fr-FR" sz="4000" b="1" u="sng" dirty="0" smtClean="0">
                <a:solidFill>
                  <a:srgbClr val="FF0000"/>
                </a:solidFill>
              </a:rPr>
              <a:t>Galaxie</a:t>
            </a:r>
            <a:endParaRPr lang="en-US" sz="4000" dirty="0" smtClean="0">
              <a:solidFill>
                <a:srgbClr val="FF0000"/>
              </a:solidFill>
            </a:endParaRPr>
          </a:p>
          <a:p>
            <a:pPr lvl="0" algn="just"/>
            <a:r>
              <a:rPr lang="fr-FR" sz="4800" b="1" dirty="0" smtClean="0"/>
              <a:t>1.</a:t>
            </a:r>
            <a:r>
              <a:rPr lang="fr-FR" sz="4800" dirty="0" smtClean="0"/>
              <a:t> </a:t>
            </a:r>
            <a:r>
              <a:rPr lang="fr-FR" sz="4800" u="sng" dirty="0" smtClean="0"/>
              <a:t>Vaste ensemble d'étoiles et de matière interstellaire dont la cohésion est assurée par la gravitation</a:t>
            </a:r>
            <a:r>
              <a:rPr lang="fr-FR" sz="4800" dirty="0" smtClean="0"/>
              <a:t>. </a:t>
            </a:r>
            <a:endParaRPr lang="en-US" sz="4800" dirty="0" smtClean="0"/>
          </a:p>
          <a:p>
            <a:pPr lvl="0" algn="just"/>
            <a:r>
              <a:rPr lang="fr-FR" sz="4800" b="1" dirty="0" smtClean="0"/>
              <a:t>2.</a:t>
            </a:r>
            <a:r>
              <a:rPr lang="fr-FR" sz="4800" dirty="0" smtClean="0"/>
              <a:t> </a:t>
            </a:r>
            <a:r>
              <a:rPr lang="fr-FR" sz="4800" dirty="0" smtClean="0">
                <a:solidFill>
                  <a:srgbClr val="FF0000"/>
                </a:solidFill>
              </a:rPr>
              <a:t>Figuré</a:t>
            </a:r>
            <a:r>
              <a:rPr lang="fr-FR" sz="4800" dirty="0" smtClean="0"/>
              <a:t>. Ensemble formé par tout ce qui, de près ou de loin, participe d'une même activité </a:t>
            </a:r>
            <a:endParaRPr lang="en-US" sz="4800" dirty="0" smtClean="0"/>
          </a:p>
          <a:p>
            <a:pPr lvl="0" algn="just"/>
            <a:endParaRPr lang="en-US" sz="4000" b="1" dirty="0" smtClean="0">
              <a:latin typeface="Arial Unicode MS" pitchFamily="34" charset="-128"/>
              <a:ea typeface="Arial Unicode MS" pitchFamily="34" charset="-128"/>
              <a:cs typeface="Arial Unicode MS" pitchFamily="34" charset="-128"/>
            </a:endParaRPr>
          </a:p>
          <a:p>
            <a:pPr>
              <a:buNone/>
            </a:pPr>
            <a:endParaRPr lang="en-US" sz="4000" b="1" dirty="0" smtClean="0">
              <a:solidFill>
                <a:srgbClr val="008000"/>
              </a:solidFill>
            </a:endParaRPr>
          </a:p>
          <a:p>
            <a:pPr algn="ctr">
              <a:buNone/>
            </a:pPr>
            <a:endParaRPr lang="en-US" sz="4000" b="1" dirty="0" smtClean="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buNone/>
            </a:pPr>
            <a:r>
              <a:rPr lang="fr-FR" sz="4000" dirty="0" smtClean="0">
                <a:latin typeface="Copperplate Gothic Bold" pitchFamily="34" charset="0"/>
              </a:rPr>
              <a:t>Planètes </a:t>
            </a:r>
            <a:r>
              <a:rPr lang="fr-FR" sz="4000" dirty="0" smtClean="0">
                <a:latin typeface="Copperplate Gothic Bold" pitchFamily="34" charset="0"/>
              </a:rPr>
              <a:t>proche de la Terre</a:t>
            </a:r>
            <a:endParaRPr lang="en-US" sz="4000" dirty="0" smtClean="0">
              <a:latin typeface="Copperplate Gothic Bold" pitchFamily="34" charset="0"/>
            </a:endParaRPr>
          </a:p>
          <a:p>
            <a:r>
              <a:rPr lang="fr-FR" sz="4000" b="1" dirty="0" smtClean="0"/>
              <a:t>Les planètes du système solaire les plus proches de la Terre</a:t>
            </a:r>
            <a:endParaRPr lang="en-US" sz="4000" dirty="0" smtClean="0"/>
          </a:p>
          <a:p>
            <a:pPr lvl="0"/>
            <a:r>
              <a:rPr lang="fr-FR" sz="4000" b="1" dirty="0" smtClean="0">
                <a:solidFill>
                  <a:srgbClr val="C00000"/>
                </a:solidFill>
              </a:rPr>
              <a:t>1</a:t>
            </a:r>
            <a:r>
              <a:rPr lang="fr-FR" sz="4000" b="1" baseline="30000" dirty="0" smtClean="0">
                <a:solidFill>
                  <a:srgbClr val="C00000"/>
                </a:solidFill>
              </a:rPr>
              <a:t>e</a:t>
            </a:r>
            <a:r>
              <a:rPr lang="fr-FR" sz="4000" b="1" dirty="0" smtClean="0">
                <a:solidFill>
                  <a:srgbClr val="C00000"/>
                </a:solidFill>
              </a:rPr>
              <a:t> Vénus. </a:t>
            </a:r>
            <a:r>
              <a:rPr lang="fr-FR" sz="4000" dirty="0" smtClean="0"/>
              <a:t>42 000 </a:t>
            </a:r>
            <a:r>
              <a:rPr lang="fr-FR" sz="4000" dirty="0" err="1" smtClean="0"/>
              <a:t>000</a:t>
            </a:r>
            <a:r>
              <a:rPr lang="fr-FR" sz="4000" dirty="0" smtClean="0"/>
              <a:t> km. Vénus est une </a:t>
            </a:r>
            <a:r>
              <a:rPr lang="fr-FR" sz="4000" b="1" dirty="0" smtClean="0"/>
              <a:t>planète</a:t>
            </a:r>
            <a:r>
              <a:rPr lang="fr-FR" sz="4000" dirty="0" smtClean="0"/>
              <a:t> tellurique du système solaire. ...</a:t>
            </a:r>
            <a:endParaRPr lang="en-US" sz="4000" dirty="0" smtClean="0"/>
          </a:p>
          <a:p>
            <a:pPr lvl="0"/>
            <a:r>
              <a:rPr lang="en-US" sz="4000" b="1" dirty="0" smtClean="0">
                <a:solidFill>
                  <a:srgbClr val="C00000"/>
                </a:solidFill>
              </a:rPr>
              <a:t>2</a:t>
            </a:r>
            <a:r>
              <a:rPr lang="en-US" sz="4000" b="1" baseline="30000" dirty="0" smtClean="0">
                <a:solidFill>
                  <a:srgbClr val="C00000"/>
                </a:solidFill>
              </a:rPr>
              <a:t>e</a:t>
            </a:r>
            <a:r>
              <a:rPr lang="en-US" sz="4000" b="1" dirty="0" smtClean="0">
                <a:solidFill>
                  <a:srgbClr val="C00000"/>
                </a:solidFill>
              </a:rPr>
              <a:t> Mars. </a:t>
            </a:r>
            <a:r>
              <a:rPr lang="en-US" sz="4000" dirty="0" smtClean="0"/>
              <a:t>78 000 000 km. ...</a:t>
            </a:r>
          </a:p>
          <a:p>
            <a:pPr lvl="0"/>
            <a:r>
              <a:rPr lang="en-US" sz="4000" dirty="0" smtClean="0">
                <a:solidFill>
                  <a:srgbClr val="C00000"/>
                </a:solidFill>
              </a:rPr>
              <a:t>3</a:t>
            </a:r>
            <a:r>
              <a:rPr lang="en-US" sz="4000" baseline="30000" dirty="0" smtClean="0">
                <a:solidFill>
                  <a:srgbClr val="C00000"/>
                </a:solidFill>
              </a:rPr>
              <a:t>e</a:t>
            </a:r>
            <a:r>
              <a:rPr lang="en-US" sz="4000" dirty="0" smtClean="0">
                <a:solidFill>
                  <a:srgbClr val="C00000"/>
                </a:solidFill>
              </a:rPr>
              <a:t> </a:t>
            </a:r>
            <a:r>
              <a:rPr lang="en-US" sz="4000" dirty="0" err="1" smtClean="0">
                <a:solidFill>
                  <a:srgbClr val="C00000"/>
                </a:solidFill>
              </a:rPr>
              <a:t>Mercure</a:t>
            </a:r>
            <a:r>
              <a:rPr lang="en-US" sz="4000" dirty="0" smtClean="0">
                <a:solidFill>
                  <a:srgbClr val="C00000"/>
                </a:solidFill>
              </a:rPr>
              <a:t>. </a:t>
            </a:r>
            <a:r>
              <a:rPr lang="en-US" sz="4000" dirty="0" smtClean="0"/>
              <a:t>92 000 000 km. </a:t>
            </a:r>
            <a:r>
              <a:rPr lang="en-US" sz="4000" dirty="0" smtClean="0"/>
              <a:t>...</a:t>
            </a:r>
            <a:endParaRPr lang="en-US" sz="4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4800" b="1" dirty="0" smtClean="0">
                <a:solidFill>
                  <a:srgbClr val="C00000"/>
                </a:solidFill>
              </a:rPr>
              <a:t>4</a:t>
            </a:r>
            <a:r>
              <a:rPr lang="en-US" sz="4800" b="1" baseline="30000" dirty="0" smtClean="0">
                <a:solidFill>
                  <a:srgbClr val="C00000"/>
                </a:solidFill>
              </a:rPr>
              <a:t>e</a:t>
            </a:r>
            <a:r>
              <a:rPr lang="en-US" sz="4800" b="1" dirty="0" smtClean="0">
                <a:solidFill>
                  <a:srgbClr val="C00000"/>
                </a:solidFill>
              </a:rPr>
              <a:t> Jupiter. </a:t>
            </a:r>
            <a:r>
              <a:rPr lang="en-US" sz="4800" dirty="0" smtClean="0"/>
              <a:t>628 000 000 km. ...</a:t>
            </a:r>
          </a:p>
          <a:p>
            <a:pPr lvl="0" algn="just"/>
            <a:r>
              <a:rPr lang="en-US" sz="4800" b="1" dirty="0" smtClean="0">
                <a:solidFill>
                  <a:srgbClr val="C00000"/>
                </a:solidFill>
              </a:rPr>
              <a:t>5</a:t>
            </a:r>
            <a:r>
              <a:rPr lang="en-US" sz="4800" b="1" baseline="30000" dirty="0" smtClean="0">
                <a:solidFill>
                  <a:srgbClr val="C00000"/>
                </a:solidFill>
              </a:rPr>
              <a:t>e</a:t>
            </a:r>
            <a:r>
              <a:rPr lang="en-US" sz="4800" b="1" dirty="0" smtClean="0">
                <a:solidFill>
                  <a:srgbClr val="C00000"/>
                </a:solidFill>
              </a:rPr>
              <a:t> </a:t>
            </a:r>
            <a:r>
              <a:rPr lang="en-US" sz="4800" b="1" dirty="0" err="1" smtClean="0">
                <a:solidFill>
                  <a:srgbClr val="C00000"/>
                </a:solidFill>
              </a:rPr>
              <a:t>Saturne</a:t>
            </a:r>
            <a:r>
              <a:rPr lang="en-US" sz="4800" b="1" dirty="0" smtClean="0">
                <a:solidFill>
                  <a:srgbClr val="C00000"/>
                </a:solidFill>
              </a:rPr>
              <a:t>. </a:t>
            </a:r>
            <a:r>
              <a:rPr lang="en-US" sz="4800" dirty="0" smtClean="0"/>
              <a:t>1 277 000 000 km. ...</a:t>
            </a:r>
          </a:p>
          <a:p>
            <a:pPr lvl="0" algn="just"/>
            <a:r>
              <a:rPr lang="en-US" sz="4800" b="1" dirty="0" smtClean="0">
                <a:solidFill>
                  <a:srgbClr val="C00000"/>
                </a:solidFill>
              </a:rPr>
              <a:t>6</a:t>
            </a:r>
            <a:r>
              <a:rPr lang="en-US" sz="4800" b="1" baseline="30000" dirty="0" smtClean="0">
                <a:solidFill>
                  <a:srgbClr val="C00000"/>
                </a:solidFill>
              </a:rPr>
              <a:t>e</a:t>
            </a:r>
            <a:r>
              <a:rPr lang="en-US" sz="4800" b="1" dirty="0" smtClean="0">
                <a:solidFill>
                  <a:srgbClr val="C00000"/>
                </a:solidFill>
              </a:rPr>
              <a:t> Uranus</a:t>
            </a:r>
            <a:r>
              <a:rPr lang="en-US" sz="4800" dirty="0" smtClean="0"/>
              <a:t>. 2 721 000 000 km. ...</a:t>
            </a:r>
          </a:p>
          <a:p>
            <a:pPr lvl="0" algn="just"/>
            <a:r>
              <a:rPr lang="en-US" sz="4800" b="1" dirty="0" smtClean="0">
                <a:solidFill>
                  <a:srgbClr val="C00000"/>
                </a:solidFill>
              </a:rPr>
              <a:t>7</a:t>
            </a:r>
            <a:r>
              <a:rPr lang="en-US" sz="4800" b="1" baseline="30000" dirty="0" smtClean="0">
                <a:solidFill>
                  <a:srgbClr val="C00000"/>
                </a:solidFill>
              </a:rPr>
              <a:t>e</a:t>
            </a:r>
            <a:r>
              <a:rPr lang="en-US" sz="4800" b="1" dirty="0" smtClean="0">
                <a:solidFill>
                  <a:srgbClr val="C00000"/>
                </a:solidFill>
              </a:rPr>
              <a:t> Neptune. </a:t>
            </a:r>
            <a:r>
              <a:rPr lang="en-US" sz="4800" dirty="0" smtClean="0"/>
              <a:t>4 348 000 000 km.</a:t>
            </a:r>
          </a:p>
          <a:p>
            <a:pPr lvl="0"/>
            <a:endParaRPr lang="fr-FR" sz="4800" dirty="0" smtClean="0"/>
          </a:p>
          <a:p>
            <a:pPr lvl="0" algn="just"/>
            <a:r>
              <a:rPr lang="fr-FR" sz="4800" dirty="0" smtClean="0"/>
              <a:t>Distance </a:t>
            </a:r>
            <a:r>
              <a:rPr lang="fr-FR" sz="4800" dirty="0" smtClean="0"/>
              <a:t>du </a:t>
            </a:r>
            <a:r>
              <a:rPr lang="fr-FR" sz="4800" b="1" dirty="0" smtClean="0">
                <a:solidFill>
                  <a:srgbClr val="C00000"/>
                </a:solidFill>
              </a:rPr>
              <a:t>soleil</a:t>
            </a:r>
            <a:r>
              <a:rPr lang="fr-FR" sz="4800" dirty="0" smtClean="0"/>
              <a:t> à la </a:t>
            </a:r>
            <a:r>
              <a:rPr lang="fr-FR" sz="4800" b="1" dirty="0" smtClean="0">
                <a:solidFill>
                  <a:srgbClr val="C00000"/>
                </a:solidFill>
              </a:rPr>
              <a:t>terre </a:t>
            </a:r>
            <a:r>
              <a:rPr lang="fr-FR" sz="4800" dirty="0" smtClean="0">
                <a:solidFill>
                  <a:srgbClr val="C00000"/>
                </a:solidFill>
              </a:rPr>
              <a:t>92.999 million mi</a:t>
            </a:r>
            <a:endParaRPr lang="en-US" sz="4800" dirty="0">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200" b="1" dirty="0" smtClean="0">
                <a:solidFill>
                  <a:srgbClr val="FFFF00"/>
                </a:solidFill>
                <a:latin typeface="Arial Unicode MS" pitchFamily="34" charset="-128"/>
                <a:ea typeface="Arial Unicode MS" pitchFamily="34" charset="-128"/>
                <a:cs typeface="Arial Unicode MS" pitchFamily="34" charset="-128"/>
              </a:rPr>
              <a:t>La logique humaine est incapable de concevoir même sa propre création.</a:t>
            </a:r>
            <a:endParaRPr lang="en-US" sz="42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200" b="1" dirty="0" smtClean="0">
                <a:latin typeface="Arial Unicode MS" pitchFamily="34" charset="-128"/>
                <a:ea typeface="Arial Unicode MS" pitchFamily="34" charset="-128"/>
                <a:cs typeface="Arial Unicode MS" pitchFamily="34" charset="-128"/>
              </a:rPr>
              <a:t>Une girafe et une fourmi conversaient ensemble.  </a:t>
            </a:r>
            <a:endParaRPr lang="fr-FR" sz="4200" b="1" dirty="0" smtClean="0">
              <a:latin typeface="Arial Unicode MS" pitchFamily="34" charset="-128"/>
              <a:ea typeface="Arial Unicode MS" pitchFamily="34" charset="-128"/>
              <a:cs typeface="Arial Unicode MS" pitchFamily="34" charset="-128"/>
            </a:endParaRPr>
          </a:p>
          <a:p>
            <a:pPr algn="just"/>
            <a:r>
              <a:rPr lang="fr-FR" sz="4200" b="1" dirty="0" smtClean="0">
                <a:solidFill>
                  <a:srgbClr val="FFFF00"/>
                </a:solidFill>
                <a:latin typeface="Arial Unicode MS" pitchFamily="34" charset="-128"/>
                <a:ea typeface="Arial Unicode MS" pitchFamily="34" charset="-128"/>
                <a:cs typeface="Arial Unicode MS" pitchFamily="34" charset="-128"/>
              </a:rPr>
              <a:t>La </a:t>
            </a:r>
            <a:r>
              <a:rPr lang="fr-FR" sz="4200" b="1" dirty="0" smtClean="0">
                <a:solidFill>
                  <a:srgbClr val="FFFF00"/>
                </a:solidFill>
                <a:latin typeface="Arial Unicode MS" pitchFamily="34" charset="-128"/>
                <a:ea typeface="Arial Unicode MS" pitchFamily="34" charset="-128"/>
                <a:cs typeface="Arial Unicode MS" pitchFamily="34" charset="-128"/>
              </a:rPr>
              <a:t>girafe dit </a:t>
            </a:r>
            <a:r>
              <a:rPr lang="fr-FR" sz="4200" b="1" dirty="0" smtClean="0">
                <a:solidFill>
                  <a:srgbClr val="FFFF00"/>
                </a:solidFill>
                <a:latin typeface="Arial Unicode MS" pitchFamily="34" charset="-128"/>
                <a:ea typeface="Arial Unicode MS" pitchFamily="34" charset="-128"/>
                <a:cs typeface="Arial Unicode MS" pitchFamily="34" charset="-128"/>
              </a:rPr>
              <a:t>à </a:t>
            </a:r>
            <a:r>
              <a:rPr lang="fr-FR" sz="4200" b="1" dirty="0" smtClean="0">
                <a:solidFill>
                  <a:srgbClr val="FFFF00"/>
                </a:solidFill>
                <a:latin typeface="Arial Unicode MS" pitchFamily="34" charset="-128"/>
                <a:ea typeface="Arial Unicode MS" pitchFamily="34" charset="-128"/>
                <a:cs typeface="Arial Unicode MS" pitchFamily="34" charset="-128"/>
              </a:rPr>
              <a:t>la fourni, « Regarde ce grand manguier, je peux cueillir cette mangue qui est jusqu’à la cime et te l’apporter </a:t>
            </a:r>
            <a:r>
              <a:rPr lang="fr-FR" sz="4200" b="1" dirty="0" smtClean="0">
                <a:solidFill>
                  <a:srgbClr val="FFFF00"/>
                </a:solidFill>
                <a:latin typeface="Arial Unicode MS" pitchFamily="34" charset="-128"/>
                <a:ea typeface="Arial Unicode MS" pitchFamily="34" charset="-128"/>
                <a:cs typeface="Arial Unicode MS" pitchFamily="34" charset="-128"/>
              </a:rPr>
              <a:t>en </a:t>
            </a:r>
            <a:r>
              <a:rPr lang="fr-FR" sz="4200" b="1" dirty="0" smtClean="0">
                <a:solidFill>
                  <a:srgbClr val="FFFF00"/>
                </a:solidFill>
                <a:latin typeface="Arial Unicode MS" pitchFamily="34" charset="-128"/>
                <a:ea typeface="Arial Unicode MS" pitchFamily="34" charset="-128"/>
                <a:cs typeface="Arial Unicode MS" pitchFamily="34" charset="-128"/>
              </a:rPr>
              <a:t>3 secondes. » </a:t>
            </a:r>
            <a:endParaRPr lang="fr-FR" sz="42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Unicode MS" pitchFamily="34" charset="-128"/>
                <a:ea typeface="Arial Unicode MS" pitchFamily="34" charset="-128"/>
                <a:cs typeface="Arial Unicode MS" pitchFamily="34" charset="-128"/>
              </a:rPr>
              <a:t>la </a:t>
            </a:r>
            <a:r>
              <a:rPr lang="fr-FR" sz="4000" dirty="0" smtClean="0">
                <a:latin typeface="Arial Unicode MS" pitchFamily="34" charset="-128"/>
                <a:ea typeface="Arial Unicode MS" pitchFamily="34" charset="-128"/>
                <a:cs typeface="Arial Unicode MS" pitchFamily="34" charset="-128"/>
              </a:rPr>
              <a:t>fourmi s’en servant d’une télescope pour localiser la mangue en question </a:t>
            </a:r>
            <a:r>
              <a:rPr lang="fr-FR" sz="4000" dirty="0" smtClean="0">
                <a:latin typeface="Arial Unicode MS" pitchFamily="34" charset="-128"/>
                <a:ea typeface="Arial Unicode MS" pitchFamily="34" charset="-128"/>
                <a:cs typeface="Arial Unicode MS" pitchFamily="34" charset="-128"/>
              </a:rPr>
              <a:t>exclama, </a:t>
            </a:r>
            <a:r>
              <a:rPr lang="fr-FR" sz="4000" dirty="0" smtClean="0">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IMPOSSIBLE! </a:t>
            </a:r>
            <a:r>
              <a:rPr lang="fr-FR" sz="4000" dirty="0" smtClean="0">
                <a:latin typeface="Arial Unicode MS" pitchFamily="34" charset="-128"/>
                <a:ea typeface="Arial Unicode MS" pitchFamily="34" charset="-128"/>
                <a:cs typeface="Arial Unicode MS" pitchFamily="34" charset="-128"/>
              </a:rPr>
              <a:t>C’EST IMPOSSIBLE </a:t>
            </a:r>
            <a:r>
              <a:rPr lang="fr-FR" sz="4000"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algn="just"/>
            <a:r>
              <a:rPr lang="fr-FR" sz="4000" dirty="0" smtClean="0">
                <a:solidFill>
                  <a:srgbClr val="FFFF00"/>
                </a:solidFill>
                <a:latin typeface="Arial Unicode MS" pitchFamily="34" charset="-128"/>
                <a:ea typeface="Arial Unicode MS" pitchFamily="34" charset="-128"/>
                <a:cs typeface="Arial Unicode MS" pitchFamily="34" charset="-128"/>
              </a:rPr>
              <a:t>La girafe éleva sa tète jusqu’à la cime attrapa la manque et la dépose par terre </a:t>
            </a:r>
            <a:r>
              <a:rPr lang="fr-FR" sz="4000" dirty="0" smtClean="0">
                <a:solidFill>
                  <a:srgbClr val="FFFF00"/>
                </a:solidFill>
                <a:latin typeface="Arial Unicode MS" pitchFamily="34" charset="-128"/>
                <a:ea typeface="Arial Unicode MS" pitchFamily="34" charset="-128"/>
                <a:cs typeface="Arial Unicode MS" pitchFamily="34" charset="-128"/>
              </a:rPr>
              <a:t>en </a:t>
            </a:r>
            <a:r>
              <a:rPr lang="fr-FR" sz="4000" dirty="0" smtClean="0">
                <a:solidFill>
                  <a:srgbClr val="FFFF00"/>
                </a:solidFill>
                <a:latin typeface="Arial Unicode MS" pitchFamily="34" charset="-128"/>
                <a:ea typeface="Arial Unicode MS" pitchFamily="34" charset="-128"/>
                <a:cs typeface="Arial Unicode MS" pitchFamily="34" charset="-128"/>
              </a:rPr>
              <a:t>moins de 3 secondes.</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La contestante reprit « C’EST UN MIRACLE, C’EST UN MIRACLE » </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Unicode MS" pitchFamily="34" charset="-128"/>
                <a:ea typeface="Arial Unicode MS" pitchFamily="34" charset="-128"/>
                <a:cs typeface="Arial Unicode MS" pitchFamily="34" charset="-128"/>
              </a:rPr>
              <a:t>La </a:t>
            </a:r>
            <a:r>
              <a:rPr lang="fr-FR" sz="4400" dirty="0" smtClean="0">
                <a:latin typeface="Arial Unicode MS" pitchFamily="34" charset="-128"/>
                <a:ea typeface="Arial Unicode MS" pitchFamily="34" charset="-128"/>
                <a:cs typeface="Arial Unicode MS" pitchFamily="34" charset="-128"/>
              </a:rPr>
              <a:t>fourmi analyse le monde a partir de sa petite dimension et se son petit univers.</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FFFF00"/>
                </a:solidFill>
                <a:latin typeface="Arial Unicode MS" pitchFamily="34" charset="-128"/>
                <a:ea typeface="Arial Unicode MS" pitchFamily="34" charset="-128"/>
                <a:cs typeface="Arial Unicode MS" pitchFamily="34" charset="-128"/>
              </a:rPr>
              <a:t>Tant que l’homme ne sorte de lui-même il est incapable de concevoir la grandeur de Dieu.</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Il continuera </a:t>
            </a:r>
            <a:r>
              <a:rPr lang="fr-FR" sz="4400" dirty="0" smtClean="0">
                <a:latin typeface="Arial Unicode MS" pitchFamily="34" charset="-128"/>
                <a:ea typeface="Arial Unicode MS" pitchFamily="34" charset="-128"/>
                <a:cs typeface="Arial Unicode MS" pitchFamily="34" charset="-128"/>
              </a:rPr>
              <a:t>à </a:t>
            </a:r>
            <a:r>
              <a:rPr lang="fr-FR" sz="4400" dirty="0" smtClean="0">
                <a:latin typeface="Arial Unicode MS" pitchFamily="34" charset="-128"/>
                <a:ea typeface="Arial Unicode MS" pitchFamily="34" charset="-128"/>
                <a:cs typeface="Arial Unicode MS" pitchFamily="34" charset="-128"/>
              </a:rPr>
              <a:t>dire « IMPOSSIBLE » aux révélations de la Bible.   </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Ps </a:t>
            </a:r>
            <a:r>
              <a:rPr lang="fr-FR" sz="4000" b="1" dirty="0" smtClean="0">
                <a:latin typeface="Arial Unicode MS" pitchFamily="34" charset="-128"/>
                <a:ea typeface="Arial Unicode MS" pitchFamily="34" charset="-128"/>
                <a:cs typeface="Arial Unicode MS" pitchFamily="34" charset="-128"/>
              </a:rPr>
              <a:t>145:3 L'Éternel est grand et très digne de louange, Et sa grandeur est insondable. </a:t>
            </a:r>
            <a:endParaRPr lang="en-US" sz="4000"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Job 36:26 Dieu est grand, mais sa grandeur nous échappe, Le nombre de ses années est impénétrable.</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Ps 150:2 Louez-le pour ses hauts faits! Louez-le selon l'immensité de sa grandeur!</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8000"/>
          </a:solidFill>
        </p:spPr>
        <p:txBody>
          <a:bodyPr>
            <a:normAutofit fontScale="92500" lnSpcReduction="10000"/>
          </a:bodyPr>
          <a:lstStyle/>
          <a:p>
            <a:pPr algn="ctr">
              <a:buNone/>
            </a:pPr>
            <a:r>
              <a:rPr lang="fr-FR" sz="4800" b="1" dirty="0" smtClean="0">
                <a:solidFill>
                  <a:srgbClr val="FFFF00"/>
                </a:solidFill>
                <a:latin typeface="Arial Unicode MS" pitchFamily="34" charset="-128"/>
                <a:ea typeface="Arial Unicode MS" pitchFamily="34" charset="-128"/>
                <a:cs typeface="Arial Unicode MS" pitchFamily="34" charset="-128"/>
              </a:rPr>
              <a:t>LE RECIT DE LA CREATION ET LA LOGIQUE HUMAINE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err="1" smtClean="0">
                <a:solidFill>
                  <a:schemeClr val="bg1"/>
                </a:solidFill>
                <a:latin typeface="Arial Unicode MS" pitchFamily="34" charset="-128"/>
                <a:ea typeface="Arial Unicode MS" pitchFamily="34" charset="-128"/>
                <a:cs typeface="Arial Unicode MS" pitchFamily="34" charset="-128"/>
              </a:rPr>
              <a:t>Heb</a:t>
            </a:r>
            <a:r>
              <a:rPr lang="fr-FR" sz="4800" b="1" dirty="0" smtClean="0">
                <a:solidFill>
                  <a:schemeClr val="bg1"/>
                </a:solidFill>
                <a:latin typeface="Arial Unicode MS" pitchFamily="34" charset="-128"/>
                <a:ea typeface="Arial Unicode MS" pitchFamily="34" charset="-128"/>
                <a:cs typeface="Arial Unicode MS" pitchFamily="34" charset="-128"/>
              </a:rPr>
              <a:t> 11:3 C'est par la foi que nous reconnaissons que le monde a été formé par la parole de Dieu, en sorte que ce qu'on voit n'a pas été fait de choses visibles.</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Selon la logique humaine, la création est une impossibilité.</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Dieu est impossible </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8000"/>
          </a:solidFill>
        </p:spPr>
        <p:txBody>
          <a:bodyPr>
            <a:normAutofit fontScale="92500"/>
          </a:bodyPr>
          <a:lstStyle/>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L’univers </a:t>
            </a:r>
            <a:r>
              <a:rPr lang="fr-FR" sz="4800" b="1" dirty="0" smtClean="0">
                <a:solidFill>
                  <a:srgbClr val="FFFF00"/>
                </a:solidFill>
                <a:latin typeface="Arial Unicode MS" pitchFamily="34" charset="-128"/>
                <a:ea typeface="Arial Unicode MS" pitchFamily="34" charset="-128"/>
                <a:cs typeface="Arial Unicode MS" pitchFamily="34" charset="-128"/>
              </a:rPr>
              <a:t>est impossible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L’homme est impossible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Créer à partir de rien est impossible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Commander l’existence physique d’une chose est impossible.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Le monde spirituel est impossible.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A l’œil nu, l’homme ne peut comprendre les choses de Dieu</a:t>
            </a:r>
            <a:r>
              <a:rPr lang="fr-FR"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8000"/>
          </a:solidFill>
        </p:spPr>
        <p:txBody>
          <a:bodyPr>
            <a:normAutofit fontScale="92500" lnSpcReduction="10000"/>
          </a:bodyPr>
          <a:lstStyle/>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Nous </a:t>
            </a:r>
            <a:r>
              <a:rPr lang="fr-FR" sz="4800" b="1" dirty="0" smtClean="0">
                <a:solidFill>
                  <a:srgbClr val="FFFF00"/>
                </a:solidFill>
                <a:latin typeface="Arial Unicode MS" pitchFamily="34" charset="-128"/>
                <a:ea typeface="Arial Unicode MS" pitchFamily="34" charset="-128"/>
                <a:cs typeface="Arial Unicode MS" pitchFamily="34" charset="-128"/>
              </a:rPr>
              <a:t>autres qui croyons à la Bible devons nous abstenir afin de ne pas commencer a analyser l’existence de l’univers par l’aide de nos 5 sens.</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Seule la foi peut nous aider à croire dans le récit de la Bible.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Il n’y a aucune théorie qui répond avec certitude à l’existence de l’homme en dehors de la Bible</a:t>
            </a:r>
            <a:r>
              <a:rPr lang="fr-FR"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8000"/>
          </a:solidFill>
        </p:spPr>
        <p:txBody>
          <a:bodyPr>
            <a:normAutofit lnSpcReduction="10000"/>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La </a:t>
            </a:r>
            <a:r>
              <a:rPr lang="fr-FR" sz="4800" b="1" dirty="0" smtClean="0">
                <a:solidFill>
                  <a:schemeClr val="bg1"/>
                </a:solidFill>
                <a:latin typeface="Arial Unicode MS" pitchFamily="34" charset="-128"/>
                <a:ea typeface="Arial Unicode MS" pitchFamily="34" charset="-128"/>
                <a:cs typeface="Arial Unicode MS" pitchFamily="34" charset="-128"/>
              </a:rPr>
              <a:t>science humaine débute avec le néant et aboutit au néant.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La création met à nu notre finitude et l’incertitude de la logique humaine.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L’homme est certainement de la race de Dieu. Le saura-t-il jamais </a:t>
            </a:r>
            <a:r>
              <a:rPr lang="fr-FR"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8000"/>
          </a:solidFill>
        </p:spPr>
        <p:txBody>
          <a:bodyPr>
            <a:normAutofit fontScale="85000" lnSpcReduction="10000"/>
          </a:bodyPr>
          <a:lstStyle/>
          <a:p>
            <a:pPr algn="just"/>
            <a:r>
              <a:rPr lang="fr-FR" sz="4800" b="1" dirty="0" err="1" smtClean="0">
                <a:solidFill>
                  <a:schemeClr val="bg1"/>
                </a:solidFill>
                <a:latin typeface="Arial Unicode MS" pitchFamily="34" charset="-128"/>
                <a:ea typeface="Arial Unicode MS" pitchFamily="34" charset="-128"/>
                <a:cs typeface="Arial Unicode MS" pitchFamily="34" charset="-128"/>
              </a:rPr>
              <a:t>Ac</a:t>
            </a:r>
            <a:r>
              <a:rPr lang="fr-FR" sz="4800" b="1" dirty="0" smtClean="0">
                <a:solidFill>
                  <a:schemeClr val="bg1"/>
                </a:solidFill>
                <a:latin typeface="Arial Unicode MS" pitchFamily="34" charset="-128"/>
                <a:ea typeface="Arial Unicode MS" pitchFamily="34" charset="-128"/>
                <a:cs typeface="Arial Unicode MS" pitchFamily="34" charset="-128"/>
              </a:rPr>
              <a:t> </a:t>
            </a:r>
            <a:r>
              <a:rPr lang="fr-FR" sz="4800" b="1" dirty="0" smtClean="0">
                <a:solidFill>
                  <a:schemeClr val="bg1"/>
                </a:solidFill>
                <a:latin typeface="Arial Unicode MS" pitchFamily="34" charset="-128"/>
                <a:ea typeface="Arial Unicode MS" pitchFamily="34" charset="-128"/>
                <a:cs typeface="Arial Unicode MS" pitchFamily="34" charset="-128"/>
              </a:rPr>
              <a:t>17:28 car en lui nous avons la vie, le mouvement, et l'être. C'est ce qu'ont dit aussi quelques-uns de vos poètes: De lui nous sommes la race...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29 Ainsi donc, étant la race de Dieu, nous ne devons pas croire que la divinité soit semblable à de l'or, à de l'argent, ou à de la pierre, sculptés par l'art et l'industrie de l'homme.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B0F0"/>
                </a:solidFill>
                <a:latin typeface="Arial Unicode MS" pitchFamily="34" charset="-128"/>
                <a:ea typeface="Arial Unicode MS" pitchFamily="34" charset="-128"/>
                <a:cs typeface="Arial Unicode MS" pitchFamily="34" charset="-128"/>
              </a:rPr>
              <a:t>C’EST TOUT POUR </a:t>
            </a:r>
            <a:r>
              <a:rPr lang="fr-FR" sz="4800" b="1" dirty="0" smtClean="0">
                <a:solidFill>
                  <a:srgbClr val="00B0F0"/>
                </a:solidFill>
                <a:latin typeface="Arial Unicode MS" pitchFamily="34" charset="-128"/>
                <a:ea typeface="Arial Unicode MS" pitchFamily="34" charset="-128"/>
                <a:cs typeface="Arial Unicode MS" pitchFamily="34" charset="-128"/>
              </a:rPr>
              <a:t> AUJOURD’HUI</a:t>
            </a:r>
            <a:endParaRPr lang="en-US" sz="4800" b="1"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lgn="just"/>
            <a:r>
              <a:rPr lang="fr-FR" sz="5400" b="1" dirty="0" smtClean="0">
                <a:solidFill>
                  <a:schemeClr val="bg1"/>
                </a:solidFill>
                <a:latin typeface="Arial Unicode MS" pitchFamily="34" charset="-128"/>
                <a:ea typeface="Arial Unicode MS" pitchFamily="34" charset="-128"/>
                <a:cs typeface="Arial Unicode MS" pitchFamily="34" charset="-128"/>
              </a:rPr>
              <a:t>LES </a:t>
            </a:r>
            <a:r>
              <a:rPr lang="fr-FR" sz="5400" b="1" dirty="0" smtClean="0">
                <a:solidFill>
                  <a:schemeClr val="bg1"/>
                </a:solidFill>
                <a:latin typeface="Arial Unicode MS" pitchFamily="34" charset="-128"/>
                <a:ea typeface="Arial Unicode MS" pitchFamily="34" charset="-128"/>
                <a:cs typeface="Arial Unicode MS" pitchFamily="34" charset="-128"/>
              </a:rPr>
              <a:t>FAITS DE LA CREATION</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Dieu est le créateur de toutes choses.</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Dieu n’a pas de commencement ni de fin.</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Dieu est en dehors de la création. « Dieu est une cause sans cause » C'est-à-dire que rien n’a conditionné l’existence de Dieu.</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La création des anges n’est pas expliquée dans la Bible</a:t>
            </a:r>
            <a:r>
              <a:rPr lang="fr-FR" sz="5400" b="1" dirty="0" smtClean="0">
                <a:solidFill>
                  <a:schemeClr val="bg1"/>
                </a:solidFill>
                <a:latin typeface="Arial Unicode MS" pitchFamily="34" charset="-128"/>
                <a:ea typeface="Arial Unicode MS" pitchFamily="34" charset="-128"/>
                <a:cs typeface="Arial Unicode MS" pitchFamily="34" charset="-128"/>
              </a:rPr>
              <a:t>.</a:t>
            </a:r>
            <a:endParaRPr lang="en-US" sz="5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Autofit/>
          </a:bodyPr>
          <a:lstStyle/>
          <a:p>
            <a:pPr algn="ctr">
              <a:buNone/>
            </a:pPr>
            <a:r>
              <a:rPr lang="fr-FR" sz="1400" b="1" dirty="0" smtClean="0"/>
              <a:t>LES JOURS DE LA CREATION</a:t>
            </a:r>
            <a:endParaRPr lang="en-US" sz="1400" b="1" dirty="0" smtClean="0"/>
          </a:p>
          <a:p>
            <a:pPr>
              <a:buNone/>
            </a:pPr>
            <a:r>
              <a:rPr lang="fr-FR" sz="1400" b="1" dirty="0" smtClean="0"/>
              <a:t>1</a:t>
            </a:r>
            <a:r>
              <a:rPr lang="fr-FR" sz="1400" b="1" baseline="30000" dirty="0" smtClean="0"/>
              <a:t>ER</a:t>
            </a:r>
            <a:r>
              <a:rPr lang="fr-FR" sz="1400" b="1" dirty="0" smtClean="0"/>
              <a:t> JOUR</a:t>
            </a:r>
            <a:endParaRPr lang="en-US" sz="1400" b="1" dirty="0" smtClean="0"/>
          </a:p>
          <a:p>
            <a:r>
              <a:rPr lang="fr-FR" sz="1400" dirty="0" smtClean="0"/>
              <a:t>Ge 1:3 ¶ Dieu dit: Que la lumière soit! Et la lumière fut.</a:t>
            </a:r>
            <a:endParaRPr lang="en-US" sz="1400" dirty="0" smtClean="0"/>
          </a:p>
          <a:p>
            <a:r>
              <a:rPr lang="fr-FR" sz="1400" dirty="0" smtClean="0"/>
              <a:t> 4 Dieu vit que la lumière était bonne; et Dieu sépara la lumière d'avec les ténèbres.</a:t>
            </a:r>
            <a:endParaRPr lang="en-US" sz="1400" dirty="0" smtClean="0"/>
          </a:p>
          <a:p>
            <a:r>
              <a:rPr lang="fr-FR" sz="1400" dirty="0" smtClean="0"/>
              <a:t> 5 </a:t>
            </a:r>
            <a:r>
              <a:rPr lang="fr-FR" sz="1400" u="sng" dirty="0" smtClean="0"/>
              <a:t>Dieu appela la lumière jour</a:t>
            </a:r>
            <a:r>
              <a:rPr lang="fr-FR" sz="1400" dirty="0" smtClean="0"/>
              <a:t>, et il </a:t>
            </a:r>
            <a:r>
              <a:rPr lang="fr-FR" sz="1400" u="sng" dirty="0" smtClean="0"/>
              <a:t>appela les ténèbres nuit</a:t>
            </a:r>
            <a:r>
              <a:rPr lang="fr-FR" sz="1400" dirty="0" smtClean="0"/>
              <a:t>. Ainsi, il y eut un soir, et il y eut un matin: ce fut le premier jour</a:t>
            </a:r>
            <a:r>
              <a:rPr lang="fr-FR" sz="1400" dirty="0" smtClean="0"/>
              <a:t>.</a:t>
            </a:r>
            <a:endParaRPr lang="en-US" sz="1400" b="1" dirty="0" smtClean="0"/>
          </a:p>
          <a:p>
            <a:pPr>
              <a:buNone/>
            </a:pPr>
            <a:r>
              <a:rPr lang="fr-FR" sz="1400" b="1" dirty="0" smtClean="0"/>
              <a:t>2</a:t>
            </a:r>
            <a:r>
              <a:rPr lang="fr-FR" sz="1400" b="1" baseline="30000" dirty="0" smtClean="0"/>
              <a:t>ÈME</a:t>
            </a:r>
            <a:r>
              <a:rPr lang="fr-FR" sz="1400" b="1" dirty="0" smtClean="0"/>
              <a:t> JOUR </a:t>
            </a:r>
            <a:endParaRPr lang="en-US" sz="1400" b="1" dirty="0" smtClean="0"/>
          </a:p>
          <a:p>
            <a:r>
              <a:rPr lang="fr-FR" sz="1400" dirty="0" smtClean="0"/>
              <a:t>GEN 1 : 6 ¶ Dieu dit: Qu'il y ait une étendue entre les eaux, et qu'elle sépare les eaux d'avec les eaux.</a:t>
            </a:r>
            <a:endParaRPr lang="en-US" sz="1400" dirty="0" smtClean="0"/>
          </a:p>
          <a:p>
            <a:r>
              <a:rPr lang="fr-FR" sz="1400" dirty="0" smtClean="0"/>
              <a:t> 7 Et Dieu fit l'étendue, et il sépara les eaux qui sont au-dessous de l'étendue d'avec les eaux qui sont au-dessus de l'étendue. Et cela fut ainsi.</a:t>
            </a:r>
            <a:endParaRPr lang="en-US" sz="1400" dirty="0" smtClean="0"/>
          </a:p>
          <a:p>
            <a:r>
              <a:rPr lang="fr-FR" sz="1400" dirty="0" smtClean="0"/>
              <a:t> 8 Dieu appela </a:t>
            </a:r>
            <a:r>
              <a:rPr lang="fr-FR" sz="1400" u="sng" dirty="0" smtClean="0"/>
              <a:t>l'étendue ciel</a:t>
            </a:r>
            <a:r>
              <a:rPr lang="fr-FR" sz="1400" dirty="0" smtClean="0"/>
              <a:t>. Ainsi, il y eut un soir, et il y eut un matin: ce fut le second jour.</a:t>
            </a:r>
            <a:endParaRPr lang="en-US" sz="1400" dirty="0" smtClean="0"/>
          </a:p>
          <a:p>
            <a:pPr>
              <a:buNone/>
            </a:pPr>
            <a:r>
              <a:rPr lang="fr-FR" sz="1400" b="1" dirty="0" smtClean="0"/>
              <a:t>3</a:t>
            </a:r>
            <a:r>
              <a:rPr lang="fr-FR" sz="1400" b="1" baseline="30000" dirty="0" smtClean="0"/>
              <a:t>ÈME</a:t>
            </a:r>
            <a:r>
              <a:rPr lang="fr-FR" sz="1400" b="1" dirty="0" smtClean="0"/>
              <a:t> JOUR </a:t>
            </a:r>
            <a:endParaRPr lang="en-US" sz="1400" b="1" dirty="0" smtClean="0"/>
          </a:p>
          <a:p>
            <a:r>
              <a:rPr lang="fr-FR" sz="1400" dirty="0" smtClean="0"/>
              <a:t>9 ¶ Dieu dit: Que les eaux qui sont au-dessous du ciel se rassemblent en un seul lieu, et que le sec paraisse. Et cela fut ainsi.</a:t>
            </a:r>
            <a:endParaRPr lang="en-US" sz="1400" dirty="0" smtClean="0"/>
          </a:p>
          <a:p>
            <a:r>
              <a:rPr lang="fr-FR" sz="1400" dirty="0" smtClean="0"/>
              <a:t> 10 Dieu appela le sec terre, et il appela l'amas des eaux mers. Dieu vit que cela était bon.</a:t>
            </a:r>
            <a:endParaRPr lang="en-US" sz="1400" dirty="0" smtClean="0"/>
          </a:p>
          <a:p>
            <a:r>
              <a:rPr lang="fr-FR" sz="1400" dirty="0" smtClean="0"/>
              <a:t> 11 Puis Dieu dit: Que la terre produise de la verdure, de l'herbe portant de la semence, des arbres fruitiers donnant du fruit selon leur espèce et ayant en eux leur semence sur la terre. Et cela fut ainsi.</a:t>
            </a:r>
            <a:endParaRPr lang="en-US" sz="1400" dirty="0" smtClean="0"/>
          </a:p>
          <a:p>
            <a:r>
              <a:rPr lang="fr-FR" sz="1400" dirty="0" smtClean="0"/>
              <a:t> 12 La terre produisit de la verdure, de l'herbe portant de la semence selon son espèce, et des arbres donnant du fruit et ayant en eux leur semence selon leur espèce. Dieu vit que cela était bon.</a:t>
            </a:r>
            <a:endParaRPr lang="en-US" sz="1400" dirty="0" smtClean="0"/>
          </a:p>
          <a:p>
            <a:r>
              <a:rPr lang="fr-FR" sz="1400" dirty="0" smtClean="0"/>
              <a:t> 13 Ainsi, il y eut un soir, et il y eut un matin: ce fut le troisième jour.</a:t>
            </a:r>
            <a:endParaRPr lang="en-US" sz="1400" dirty="0" smtClean="0"/>
          </a:p>
          <a:p>
            <a:pPr>
              <a:buNone/>
            </a:pPr>
            <a:r>
              <a:rPr lang="fr-FR" sz="1400" dirty="0" smtClean="0"/>
              <a:t>4</a:t>
            </a:r>
            <a:r>
              <a:rPr lang="fr-FR" sz="1400" baseline="30000" dirty="0" smtClean="0"/>
              <a:t>ÈME</a:t>
            </a:r>
            <a:r>
              <a:rPr lang="fr-FR" sz="1400" dirty="0" smtClean="0"/>
              <a:t> JOUR </a:t>
            </a:r>
            <a:endParaRPr lang="en-US" sz="1400" dirty="0" smtClean="0"/>
          </a:p>
          <a:p>
            <a:r>
              <a:rPr lang="fr-FR" sz="1400" dirty="0" smtClean="0"/>
              <a:t>14 ¶ Dieu dit: Qu'il y ait des luminaires dans l'étendue du ciel, pour séparer le jour d'avec la nuit; que ce soient des signes pour marquer les époques, les jours et les années;</a:t>
            </a:r>
            <a:endParaRPr lang="en-US" sz="1400" dirty="0" smtClean="0"/>
          </a:p>
          <a:p>
            <a:r>
              <a:rPr lang="fr-FR" sz="1400" dirty="0" smtClean="0"/>
              <a:t> 15 et qu'ils servent de luminaires dans l'étendue du ciel, pour éclairer la terre. Et cela fut ainsi.</a:t>
            </a:r>
            <a:endParaRPr lang="en-US" sz="1400" dirty="0" smtClean="0"/>
          </a:p>
          <a:p>
            <a:r>
              <a:rPr lang="fr-FR" sz="1400" dirty="0" smtClean="0"/>
              <a:t> 16 Dieu fit les deux grands luminaires, le plus grand luminaire pour présider au jour, et le plus petit luminaire pour présider à la nuit; il fit aussi les étoiles.</a:t>
            </a:r>
            <a:endParaRPr lang="en-US" sz="1400" dirty="0" smtClean="0"/>
          </a:p>
          <a:p>
            <a:r>
              <a:rPr lang="fr-FR" sz="1400" dirty="0" smtClean="0"/>
              <a:t> 17 Dieu les plaça dans l'étendue du ciel, pour éclairer la terre,</a:t>
            </a:r>
            <a:endParaRPr lang="en-US" sz="1400" dirty="0" smtClean="0"/>
          </a:p>
          <a:p>
            <a:r>
              <a:rPr lang="fr-FR" sz="1400" dirty="0" smtClean="0"/>
              <a:t> 18 pour présider au jour et à la nuit, et pour séparer la lumière d'avec les ténèbres. Dieu vit que cela était bon.</a:t>
            </a:r>
            <a:endParaRPr lang="en-US" sz="1400" dirty="0" smtClean="0"/>
          </a:p>
          <a:p>
            <a:r>
              <a:rPr lang="fr-FR" sz="1400" dirty="0" smtClean="0"/>
              <a:t> 19 Ainsi, il y eut un soir, et il y eut un matin: ce fut le quatrième jour</a:t>
            </a:r>
            <a:r>
              <a:rPr lang="fr-FR" sz="1400" dirty="0" smtClean="0"/>
              <a:t>.</a:t>
            </a:r>
            <a:endParaRPr lang="en-US" sz="14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40000" lnSpcReduction="20000"/>
          </a:bodyPr>
          <a:lstStyle/>
          <a:p>
            <a:pPr>
              <a:buNone/>
            </a:pPr>
            <a:r>
              <a:rPr lang="fr-FR" sz="4800" b="1" dirty="0" smtClean="0"/>
              <a:t>5</a:t>
            </a:r>
            <a:r>
              <a:rPr lang="fr-FR" sz="4800" b="1" baseline="30000" dirty="0" smtClean="0"/>
              <a:t>ÈME</a:t>
            </a:r>
            <a:r>
              <a:rPr lang="fr-FR" sz="4800" b="1" dirty="0" smtClean="0"/>
              <a:t> </a:t>
            </a:r>
            <a:r>
              <a:rPr lang="fr-FR" sz="4800" b="1" dirty="0" smtClean="0"/>
              <a:t>JOUR </a:t>
            </a:r>
            <a:endParaRPr lang="en-US" sz="4800" b="1" dirty="0" smtClean="0"/>
          </a:p>
          <a:p>
            <a:r>
              <a:rPr lang="fr-FR" sz="4800" dirty="0" smtClean="0"/>
              <a:t>20 ¶ Dieu dit: Que les eaux produisent en abondance des animaux vivants, et que des oiseaux volent sur la terre vers l'étendue du ciel.</a:t>
            </a:r>
            <a:endParaRPr lang="en-US" sz="4800" dirty="0" smtClean="0"/>
          </a:p>
          <a:p>
            <a:r>
              <a:rPr lang="fr-FR" sz="4800" dirty="0" smtClean="0"/>
              <a:t> 21 Dieu créa les grands poissons et tous les animaux vivants qui se meuvent, et que les eaux produisirent en abondance selon leur espèce; il créa aussi tout oiseau ailé selon son espèce. Dieu vit que cela était bon.</a:t>
            </a:r>
            <a:endParaRPr lang="en-US" sz="4800" dirty="0" smtClean="0"/>
          </a:p>
          <a:p>
            <a:r>
              <a:rPr lang="fr-FR" sz="4800" dirty="0" smtClean="0"/>
              <a:t> 22 Dieu les bénit, en disant: Soyez féconds, multipliez, et remplissez les eaux des mers; et que les oiseaux multiplient sur la terre.</a:t>
            </a:r>
            <a:endParaRPr lang="en-US" sz="4800" dirty="0" smtClean="0"/>
          </a:p>
          <a:p>
            <a:r>
              <a:rPr lang="fr-FR" sz="4800" dirty="0" smtClean="0"/>
              <a:t> 23 Ainsi, il y eut un soir, et il y eut un matin: ce fut le cinquième jour.</a:t>
            </a:r>
            <a:endParaRPr lang="en-US" sz="4800" dirty="0" smtClean="0"/>
          </a:p>
          <a:p>
            <a:pPr>
              <a:buNone/>
            </a:pPr>
            <a:r>
              <a:rPr lang="fr-FR" sz="4800" b="1" dirty="0" smtClean="0"/>
              <a:t>6</a:t>
            </a:r>
            <a:r>
              <a:rPr lang="fr-FR" sz="4800" b="1" baseline="30000" dirty="0" smtClean="0"/>
              <a:t>ÈME</a:t>
            </a:r>
            <a:r>
              <a:rPr lang="fr-FR" sz="4800" b="1" dirty="0" smtClean="0"/>
              <a:t> JOUR </a:t>
            </a:r>
            <a:endParaRPr lang="en-US" sz="4800" b="1" dirty="0" smtClean="0"/>
          </a:p>
          <a:p>
            <a:r>
              <a:rPr lang="fr-FR" sz="4800" dirty="0" smtClean="0"/>
              <a:t> 24 ¶ Dieu dit: Que la terre produise des animaux vivants selon leur espèce, du bétail, des reptiles et des animaux terrestres, selon leur espèce. Et cela fut ainsi.</a:t>
            </a:r>
            <a:endParaRPr lang="en-US" sz="4800" dirty="0" smtClean="0"/>
          </a:p>
          <a:p>
            <a:r>
              <a:rPr lang="fr-FR" sz="4800" dirty="0" smtClean="0"/>
              <a:t> 25 Dieu fit les animaux de la terre selon leur espèce, le bétail selon son espèce, et tous les reptiles de la terre selon leur espèce. Dieu vit que cela était bon.</a:t>
            </a:r>
            <a:endParaRPr lang="en-US" sz="4800" dirty="0" smtClean="0"/>
          </a:p>
          <a:p>
            <a:pPr>
              <a:buNone/>
            </a:pPr>
            <a:r>
              <a:rPr lang="fr-FR" sz="4800" b="1" dirty="0" smtClean="0"/>
              <a:t>6</a:t>
            </a:r>
            <a:r>
              <a:rPr lang="fr-FR" sz="4800" b="1" baseline="30000" dirty="0" smtClean="0"/>
              <a:t>ÈME</a:t>
            </a:r>
            <a:r>
              <a:rPr lang="fr-FR" sz="4800" b="1" dirty="0" smtClean="0"/>
              <a:t> JOUR </a:t>
            </a:r>
            <a:endParaRPr lang="en-US" sz="4800" b="1" dirty="0" smtClean="0"/>
          </a:p>
          <a:p>
            <a:r>
              <a:rPr lang="fr-FR" sz="4800" dirty="0" smtClean="0"/>
              <a:t> 26 ¶ Puis Dieu dit: Faisons l'homme à notre image, selon notre ressemblance, et qu'il domine sur les poissons de la mer, sur les oiseaux du ciel, sur le bétail, sur toute la terre, et sur tous les reptiles qui rampent sur la terre.</a:t>
            </a:r>
            <a:endParaRPr lang="en-US" sz="4800" dirty="0" smtClean="0"/>
          </a:p>
          <a:p>
            <a:r>
              <a:rPr lang="fr-FR" sz="4800" dirty="0" smtClean="0"/>
              <a:t> 27 Dieu créa l'homme à son image, il le créa à l'image de Dieu, il créa l'homme et la femme.</a:t>
            </a:r>
            <a:endParaRPr lang="en-US" sz="4800" dirty="0" smtClean="0"/>
          </a:p>
          <a:p>
            <a:r>
              <a:rPr lang="fr-FR" sz="4800" dirty="0" smtClean="0"/>
              <a:t>Ge 1:31 ¶ Dieu vit tout ce qu'il avait fait et voici, cela était très bon. Ainsi, il y eut un soir, et il y eut un matin: ce fut le sixième jour.</a:t>
            </a:r>
            <a:endParaRPr lang="en-US" sz="4800" dirty="0" smtClean="0"/>
          </a:p>
          <a:p>
            <a:pPr>
              <a:buNone/>
            </a:pPr>
            <a:r>
              <a:rPr lang="fr-FR" b="1" dirty="0" smtClean="0"/>
              <a:t>7 ÈME </a:t>
            </a:r>
            <a:r>
              <a:rPr lang="fr-FR" b="1" dirty="0" smtClean="0"/>
              <a:t>JOUR </a:t>
            </a:r>
            <a:endParaRPr lang="en-US" b="1" dirty="0" smtClean="0"/>
          </a:p>
          <a:p>
            <a:r>
              <a:rPr lang="fr-FR" sz="4800" dirty="0" smtClean="0"/>
              <a:t>Ge 2:1 ¶ Ainsi furent achevés les cieux et la terre, et toute leur armée.</a:t>
            </a:r>
            <a:endParaRPr lang="en-US" sz="4800" dirty="0" smtClean="0"/>
          </a:p>
          <a:p>
            <a:r>
              <a:rPr lang="fr-FR" sz="4800" dirty="0" smtClean="0"/>
              <a:t> 2 Dieu acheva au septième jour son œuvre, qu'il avait faite: et il se reposa au septième jour de toute son œuvre, qu'il avait faite. </a:t>
            </a:r>
            <a:endParaRPr lang="en-US" sz="4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fr-FR" sz="4800" b="1" dirty="0">
                <a:solidFill>
                  <a:srgbClr val="002060"/>
                </a:solidFill>
              </a:rPr>
              <a:t>A</a:t>
            </a:r>
            <a:r>
              <a:rPr lang="fr-FR" sz="4800" b="1" dirty="0" smtClean="0">
                <a:solidFill>
                  <a:srgbClr val="002060"/>
                </a:solidFill>
              </a:rPr>
              <a:t> </a:t>
            </a:r>
            <a:r>
              <a:rPr lang="fr-FR" sz="4800" b="1" dirty="0">
                <a:solidFill>
                  <a:srgbClr val="002060"/>
                </a:solidFill>
              </a:rPr>
              <a:t>l’Eglise /   zoom / Conférence call / </a:t>
            </a:r>
            <a:r>
              <a:rPr lang="fr-FR" sz="4800" b="1" dirty="0" err="1">
                <a:solidFill>
                  <a:srgbClr val="002060"/>
                </a:solidFill>
              </a:rPr>
              <a:t>YouTube</a:t>
            </a:r>
            <a:endParaRPr lang="en-US" sz="4800" b="1" dirty="0">
              <a:solidFill>
                <a:srgbClr val="002060"/>
              </a:solidFill>
            </a:endParaRPr>
          </a:p>
          <a:p>
            <a:pPr lvl="0" algn="just"/>
            <a:r>
              <a:rPr lang="fr-FR" sz="4800" b="1" dirty="0"/>
              <a:t>Adoration et prières </a:t>
            </a:r>
            <a:r>
              <a:rPr lang="fr-FR" sz="4800" b="1" dirty="0">
                <a:solidFill>
                  <a:srgbClr val="C00000"/>
                </a:solidFill>
              </a:rPr>
              <a:t>15 minutes</a:t>
            </a:r>
            <a:endParaRPr lang="en-US" sz="4800" dirty="0">
              <a:solidFill>
                <a:srgbClr val="C00000"/>
              </a:solidFill>
            </a:endParaRPr>
          </a:p>
          <a:p>
            <a:pPr lvl="0" algn="just"/>
            <a:r>
              <a:rPr lang="fr-FR" sz="4800" b="1" dirty="0"/>
              <a:t>Catch up (Jeu biblique, révision) </a:t>
            </a:r>
            <a:r>
              <a:rPr lang="fr-FR" sz="4800" b="1" dirty="0">
                <a:solidFill>
                  <a:srgbClr val="C00000"/>
                </a:solidFill>
              </a:rPr>
              <a:t>15 </a:t>
            </a:r>
            <a:r>
              <a:rPr lang="fr-FR" sz="4800" b="1" dirty="0" smtClean="0">
                <a:solidFill>
                  <a:srgbClr val="C00000"/>
                </a:solidFill>
              </a:rPr>
              <a:t>minutes</a:t>
            </a:r>
            <a:endParaRPr lang="en-US" sz="4800" dirty="0">
              <a:solidFill>
                <a:srgbClr val="C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t>Exposition </a:t>
            </a:r>
            <a:r>
              <a:rPr lang="fr-FR" sz="5400" b="1" dirty="0"/>
              <a:t>de la matière du jour </a:t>
            </a:r>
            <a:r>
              <a:rPr lang="fr-FR" sz="5400" b="1" dirty="0">
                <a:solidFill>
                  <a:srgbClr val="C00000"/>
                </a:solidFill>
              </a:rPr>
              <a:t>30minutes</a:t>
            </a:r>
            <a:endParaRPr lang="en-US" sz="5400" dirty="0">
              <a:solidFill>
                <a:srgbClr val="C00000"/>
              </a:solidFill>
            </a:endParaRPr>
          </a:p>
          <a:p>
            <a:pPr lvl="0" algn="just"/>
            <a:r>
              <a:rPr lang="fr-FR" sz="5400" b="1" dirty="0"/>
              <a:t>Questions / commentaires/ réflexions </a:t>
            </a:r>
            <a:r>
              <a:rPr lang="fr-FR" sz="5400" b="1" dirty="0">
                <a:solidFill>
                  <a:srgbClr val="C00000"/>
                </a:solidFill>
              </a:rPr>
              <a:t>(20 minutes)</a:t>
            </a:r>
            <a:endParaRPr lang="en-US" sz="5400" dirty="0">
              <a:solidFill>
                <a:srgbClr val="C00000"/>
              </a:solidFill>
            </a:endParaRPr>
          </a:p>
          <a:p>
            <a:pPr lvl="0" algn="just"/>
            <a:r>
              <a:rPr lang="fr-FR" sz="5400" b="1" dirty="0"/>
              <a:t>Annonces/ projets/ chant final/ prière finale / bénédiction </a:t>
            </a:r>
            <a:r>
              <a:rPr lang="fr-FR" sz="5400" b="1" dirty="0">
                <a:solidFill>
                  <a:srgbClr val="C00000"/>
                </a:solidFill>
              </a:rPr>
              <a:t>(</a:t>
            </a:r>
            <a:r>
              <a:rPr lang="fr-FR" sz="5400" b="1" dirty="0" smtClean="0">
                <a:solidFill>
                  <a:srgbClr val="C00000"/>
                </a:solidFill>
              </a:rPr>
              <a:t>10 minutes</a:t>
            </a:r>
            <a:r>
              <a:rPr lang="fr-FR" sz="5400" b="1" dirty="0" smtClean="0"/>
              <a:t>)   </a:t>
            </a:r>
            <a:endParaRPr lang="en-US" sz="5400"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buFont typeface="+mj-lt"/>
              <a:buAutoNum type="arabicPeriod"/>
            </a:pPr>
            <a:r>
              <a:rPr lang="fr-FR" sz="3600" dirty="0" smtClean="0">
                <a:solidFill>
                  <a:schemeClr val="tx1"/>
                </a:solidFill>
              </a:rPr>
              <a:t>Citez </a:t>
            </a:r>
            <a:r>
              <a:rPr lang="fr-FR" sz="3600" dirty="0" smtClean="0">
                <a:solidFill>
                  <a:schemeClr val="tx1"/>
                </a:solidFill>
              </a:rPr>
              <a:t>4 du fruit de l’Esprit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A quel âge Sara enfanta Isaac et pourquoi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Citez un événement notable qui se passa au Mont Sinaï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Citez un événement notable qui se passa au Mont Carmel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 Qui était le plus âgé avant sa mort dans la bible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La femme de qui était : </a:t>
            </a:r>
            <a:r>
              <a:rPr lang="fr-FR" sz="3600" dirty="0" err="1" smtClean="0">
                <a:solidFill>
                  <a:schemeClr val="tx1"/>
                </a:solidFill>
              </a:rPr>
              <a:t>Sara__________</a:t>
            </a:r>
            <a:r>
              <a:rPr lang="fr-FR" sz="3600" dirty="0" smtClean="0">
                <a:solidFill>
                  <a:schemeClr val="tx1"/>
                </a:solidFill>
              </a:rPr>
              <a:t>, </a:t>
            </a:r>
            <a:r>
              <a:rPr lang="fr-FR" sz="3600" dirty="0" err="1" smtClean="0">
                <a:solidFill>
                  <a:schemeClr val="tx1"/>
                </a:solidFill>
              </a:rPr>
              <a:t>Rebecca______________</a:t>
            </a:r>
            <a:r>
              <a:rPr lang="fr-FR" sz="3600" dirty="0" smtClean="0">
                <a:solidFill>
                  <a:schemeClr val="tx1"/>
                </a:solidFill>
              </a:rPr>
              <a:t>, Ruth en </a:t>
            </a:r>
            <a:r>
              <a:rPr lang="fr-FR" sz="3600" dirty="0" err="1" smtClean="0">
                <a:solidFill>
                  <a:schemeClr val="tx1"/>
                </a:solidFill>
              </a:rPr>
              <a:t>Canaan______________</a:t>
            </a:r>
            <a:r>
              <a:rPr lang="fr-FR" sz="3600" dirty="0" smtClean="0">
                <a:solidFill>
                  <a:schemeClr val="tx1"/>
                </a:solidFill>
              </a:rPr>
              <a:t>, </a:t>
            </a:r>
            <a:r>
              <a:rPr lang="fr-FR" sz="3600" dirty="0" err="1" smtClean="0">
                <a:solidFill>
                  <a:schemeClr val="tx1"/>
                </a:solidFill>
              </a:rPr>
              <a:t>Elizabeth___________</a:t>
            </a:r>
            <a:r>
              <a:rPr lang="fr-FR" sz="3600" dirty="0" smtClean="0">
                <a:solidFill>
                  <a:schemeClr val="tx1"/>
                </a:solidFill>
              </a:rPr>
              <a:t>, </a:t>
            </a:r>
            <a:r>
              <a:rPr lang="fr-FR" sz="3600" dirty="0" err="1" smtClean="0">
                <a:solidFill>
                  <a:schemeClr val="tx1"/>
                </a:solidFill>
              </a:rPr>
              <a:t>Pricilla___________et</a:t>
            </a:r>
            <a:r>
              <a:rPr lang="fr-FR" sz="3600" dirty="0" smtClean="0">
                <a:solidFill>
                  <a:schemeClr val="tx1"/>
                </a:solidFill>
              </a:rPr>
              <a:t>  Anne ______________? </a:t>
            </a:r>
            <a:endParaRPr lang="en-US" sz="3600" dirty="0" smtClean="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000" dirty="0" smtClean="0">
                <a:solidFill>
                  <a:srgbClr val="C00000"/>
                </a:solidFill>
                <a:latin typeface="Copperplate Gothic Bold" pitchFamily="34" charset="0"/>
              </a:rPr>
              <a:t>73 Fr Mel: A Dieu Soit La Gloire</a:t>
            </a:r>
            <a:endParaRPr lang="en-US" sz="4000" dirty="0" smtClean="0">
              <a:solidFill>
                <a:srgbClr val="C00000"/>
              </a:solidFill>
              <a:latin typeface="Copperplate Gothic Bold" pitchFamily="34" charset="0"/>
            </a:endParaRPr>
          </a:p>
          <a:p>
            <a:pPr algn="ctr">
              <a:buNone/>
            </a:pPr>
            <a:r>
              <a:rPr lang="fr-FR" sz="4000" dirty="0" smtClean="0">
                <a:solidFill>
                  <a:srgbClr val="C00000"/>
                </a:solidFill>
                <a:latin typeface="Copperplate Gothic Bold" pitchFamily="34" charset="0"/>
              </a:rPr>
              <a:t>1</a:t>
            </a:r>
            <a:endParaRPr lang="en-US" sz="4000" dirty="0" smtClean="0">
              <a:solidFill>
                <a:srgbClr val="C00000"/>
              </a:solidFill>
              <a:latin typeface="Copperplate Gothic Bold" pitchFamily="34" charset="0"/>
            </a:endParaRPr>
          </a:p>
          <a:p>
            <a:pPr algn="ctr">
              <a:buNone/>
            </a:pPr>
            <a:r>
              <a:rPr lang="fr-FR" sz="4000" dirty="0" smtClean="0">
                <a:latin typeface="Copperplate Gothic Bold" pitchFamily="34" charset="0"/>
              </a:rPr>
              <a:t>A Dieu soit la gloire</a:t>
            </a:r>
            <a:endParaRPr lang="en-US" sz="4000" dirty="0" smtClean="0">
              <a:latin typeface="Copperplate Gothic Bold" pitchFamily="34" charset="0"/>
            </a:endParaRPr>
          </a:p>
          <a:p>
            <a:pPr algn="ctr">
              <a:buNone/>
            </a:pPr>
            <a:r>
              <a:rPr lang="fr-FR" sz="4000" dirty="0" smtClean="0">
                <a:latin typeface="Copperplate Gothic Bold" pitchFamily="34" charset="0"/>
              </a:rPr>
              <a:t>Par son grand amour</a:t>
            </a:r>
            <a:endParaRPr lang="en-US" sz="4000" dirty="0" smtClean="0">
              <a:latin typeface="Copperplate Gothic Bold" pitchFamily="34" charset="0"/>
            </a:endParaRPr>
          </a:p>
          <a:p>
            <a:pPr algn="ctr">
              <a:buNone/>
            </a:pPr>
            <a:r>
              <a:rPr lang="fr-FR" sz="4000" dirty="0" smtClean="0">
                <a:latin typeface="Copperplate Gothic Bold" pitchFamily="34" charset="0"/>
              </a:rPr>
              <a:t>Dans mon âme noire</a:t>
            </a:r>
            <a:endParaRPr lang="en-US" sz="4000" dirty="0" smtClean="0">
              <a:latin typeface="Copperplate Gothic Bold" pitchFamily="34" charset="0"/>
            </a:endParaRPr>
          </a:p>
          <a:p>
            <a:pPr algn="ctr">
              <a:buNone/>
            </a:pPr>
            <a:r>
              <a:rPr lang="fr-FR" sz="4000" dirty="0" smtClean="0">
                <a:latin typeface="Copperplate Gothic Bold" pitchFamily="34" charset="0"/>
              </a:rPr>
              <a:t>S’est levé le jour.</a:t>
            </a:r>
            <a:endParaRPr lang="en-US" sz="4000" dirty="0" smtClean="0">
              <a:latin typeface="Copperplate Gothic Bold" pitchFamily="34" charset="0"/>
            </a:endParaRPr>
          </a:p>
          <a:p>
            <a:pPr algn="ctr">
              <a:buNone/>
            </a:pPr>
            <a:r>
              <a:rPr lang="fr-FR" sz="4000" dirty="0" smtClean="0">
                <a:latin typeface="Copperplate Gothic Bold" pitchFamily="34" charset="0"/>
              </a:rPr>
              <a:t>Jésus à ma place mourut sur la croix,</a:t>
            </a:r>
            <a:endParaRPr lang="en-US" sz="4000" dirty="0" smtClean="0">
              <a:latin typeface="Copperplate Gothic Bold" pitchFamily="34" charset="0"/>
            </a:endParaRPr>
          </a:p>
          <a:p>
            <a:pPr algn="ctr">
              <a:buNone/>
            </a:pPr>
            <a:r>
              <a:rPr lang="fr-FR" sz="4000" dirty="0" smtClean="0">
                <a:latin typeface="Copperplate Gothic Bold" pitchFamily="34" charset="0"/>
              </a:rPr>
              <a:t>Et m’offre sa grâce,</a:t>
            </a:r>
            <a:endParaRPr lang="en-US" sz="4000" dirty="0" smtClean="0">
              <a:latin typeface="Copperplate Gothic Bold" pitchFamily="34" charset="0"/>
            </a:endParaRPr>
          </a:p>
          <a:p>
            <a:pPr algn="ctr">
              <a:buNone/>
            </a:pPr>
            <a:r>
              <a:rPr lang="fr-FR" sz="4000" dirty="0" smtClean="0">
                <a:latin typeface="Copperplate Gothic Bold" pitchFamily="34" charset="0"/>
              </a:rPr>
              <a:t>Et je la reçois</a:t>
            </a:r>
            <a:r>
              <a:rPr lang="fr-FR" sz="4000" dirty="0" smtClean="0">
                <a:latin typeface="Copperplate Gothic Bold" pitchFamily="34" charset="0"/>
              </a:rPr>
              <a:t>.</a:t>
            </a:r>
            <a:endParaRPr lang="en-US" sz="4000" dirty="0" smtClean="0">
              <a:latin typeface="Copperplate Gothic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dirty="0" err="1" smtClean="0">
                <a:solidFill>
                  <a:srgbClr val="C00000"/>
                </a:solidFill>
                <a:latin typeface="Copperplate Gothic Bold" pitchFamily="34" charset="0"/>
              </a:rPr>
              <a:t>Ref</a:t>
            </a:r>
            <a:endParaRPr lang="en-US" sz="4000" dirty="0" smtClean="0">
              <a:solidFill>
                <a:srgbClr val="C00000"/>
              </a:solidFill>
              <a:latin typeface="Copperplate Gothic Bold" pitchFamily="34" charset="0"/>
            </a:endParaRPr>
          </a:p>
          <a:p>
            <a:pPr algn="ctr">
              <a:buNone/>
            </a:pPr>
            <a:r>
              <a:rPr lang="fr-FR" sz="4000" dirty="0" smtClean="0">
                <a:solidFill>
                  <a:srgbClr val="008000"/>
                </a:solidFill>
                <a:latin typeface="Copperplate Gothic Bold" pitchFamily="34" charset="0"/>
              </a:rPr>
              <a:t>Gloire à Dieu, Gloire à Dieu</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Terre, écoute sa voix!</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Gloire a Dieu, Gloire à Dieu</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Monde, réjouis-toi!</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Oh! Venez o Père</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Jésus est vainqueur;</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Que toute la terre</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Chante en son honneur</a:t>
            </a:r>
            <a:r>
              <a:rPr lang="fr-FR" sz="4000" dirty="0" smtClean="0">
                <a:solidFill>
                  <a:srgbClr val="008000"/>
                </a:solidFill>
                <a:latin typeface="Copperplate Gothic Bold" pitchFamily="34" charset="0"/>
              </a:rPr>
              <a:t>.</a:t>
            </a:r>
            <a:endParaRPr lang="en-US" sz="4000" dirty="0" smtClean="0">
              <a:solidFill>
                <a:srgbClr val="008000"/>
              </a:solidFill>
              <a:latin typeface="Copperplate Gothic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dirty="0" smtClean="0">
                <a:latin typeface="Copperplate Gothic Bold" pitchFamily="34" charset="0"/>
              </a:rPr>
              <a:t>2</a:t>
            </a:r>
            <a:endParaRPr lang="en-US" sz="4000" dirty="0" smtClean="0">
              <a:latin typeface="Copperplate Gothic Bold" pitchFamily="34" charset="0"/>
            </a:endParaRPr>
          </a:p>
          <a:p>
            <a:pPr algn="ctr">
              <a:buNone/>
            </a:pPr>
            <a:r>
              <a:rPr lang="fr-FR" sz="4000" dirty="0" smtClean="0">
                <a:latin typeface="Copperplate Gothic Bold" pitchFamily="34" charset="0"/>
              </a:rPr>
              <a:t>De Jésus la joie,</a:t>
            </a:r>
            <a:endParaRPr lang="en-US" sz="4000" dirty="0" smtClean="0">
              <a:latin typeface="Copperplate Gothic Bold" pitchFamily="34" charset="0"/>
            </a:endParaRPr>
          </a:p>
          <a:p>
            <a:pPr algn="ctr">
              <a:buNone/>
            </a:pPr>
            <a:r>
              <a:rPr lang="fr-FR" sz="4000" dirty="0" smtClean="0">
                <a:latin typeface="Copperplate Gothic Bold" pitchFamily="34" charset="0"/>
              </a:rPr>
              <a:t>Remplie notre cœur;</a:t>
            </a:r>
            <a:endParaRPr lang="en-US" sz="4000" dirty="0" smtClean="0">
              <a:latin typeface="Copperplate Gothic Bold" pitchFamily="34" charset="0"/>
            </a:endParaRPr>
          </a:p>
          <a:p>
            <a:pPr algn="ctr">
              <a:buNone/>
            </a:pPr>
            <a:r>
              <a:rPr lang="fr-FR" sz="4000" dirty="0" smtClean="0">
                <a:latin typeface="Copperplate Gothic Bold" pitchFamily="34" charset="0"/>
              </a:rPr>
              <a:t>Qu’importe qu’on voie</a:t>
            </a:r>
            <a:endParaRPr lang="en-US" sz="4000" dirty="0" smtClean="0">
              <a:latin typeface="Copperplate Gothic Bold" pitchFamily="34" charset="0"/>
            </a:endParaRPr>
          </a:p>
          <a:p>
            <a:pPr algn="ctr">
              <a:buNone/>
            </a:pPr>
            <a:r>
              <a:rPr lang="fr-FR" sz="4000" dirty="0" smtClean="0">
                <a:latin typeface="Copperplate Gothic Bold" pitchFamily="34" charset="0"/>
              </a:rPr>
              <a:t>Tout notre bonheur.</a:t>
            </a:r>
            <a:endParaRPr lang="en-US" sz="4000" dirty="0" smtClean="0">
              <a:latin typeface="Copperplate Gothic Bold" pitchFamily="34" charset="0"/>
            </a:endParaRPr>
          </a:p>
          <a:p>
            <a:pPr algn="ctr">
              <a:buNone/>
            </a:pPr>
            <a:r>
              <a:rPr lang="fr-FR" sz="4000" dirty="0" smtClean="0">
                <a:latin typeface="Copperplate Gothic Bold" pitchFamily="34" charset="0"/>
              </a:rPr>
              <a:t>Selon sa promesse</a:t>
            </a:r>
            <a:endParaRPr lang="en-US" sz="4000" dirty="0" smtClean="0">
              <a:latin typeface="Copperplate Gothic Bold" pitchFamily="34" charset="0"/>
            </a:endParaRPr>
          </a:p>
          <a:p>
            <a:pPr algn="ctr">
              <a:buNone/>
            </a:pPr>
            <a:r>
              <a:rPr lang="fr-FR" sz="4000" dirty="0" smtClean="0">
                <a:latin typeface="Copperplate Gothic Bold" pitchFamily="34" charset="0"/>
              </a:rPr>
              <a:t>Jésus changera</a:t>
            </a:r>
            <a:endParaRPr lang="en-US" sz="4000" dirty="0" smtClean="0">
              <a:latin typeface="Copperplate Gothic Bold" pitchFamily="34" charset="0"/>
            </a:endParaRPr>
          </a:p>
          <a:p>
            <a:pPr algn="ctr">
              <a:buNone/>
            </a:pPr>
            <a:r>
              <a:rPr lang="fr-FR" sz="4000" dirty="0" smtClean="0">
                <a:latin typeface="Copperplate Gothic Bold" pitchFamily="34" charset="0"/>
              </a:rPr>
              <a:t>Deuil en allégresse</a:t>
            </a:r>
            <a:endParaRPr lang="en-US" sz="4000" dirty="0" smtClean="0">
              <a:latin typeface="Copperplate Gothic Bold" pitchFamily="34" charset="0"/>
            </a:endParaRPr>
          </a:p>
          <a:p>
            <a:pPr algn="ctr">
              <a:buNone/>
            </a:pPr>
            <a:r>
              <a:rPr lang="fr-FR" sz="4000" dirty="0" smtClean="0">
                <a:latin typeface="Copperplate Gothic Bold" pitchFamily="34" charset="0"/>
              </a:rPr>
              <a:t>Quand Il </a:t>
            </a:r>
            <a:r>
              <a:rPr lang="fr-FR" sz="4000" dirty="0" smtClean="0">
                <a:latin typeface="Copperplate Gothic Bold" pitchFamily="34" charset="0"/>
              </a:rPr>
              <a:t>reviendra</a:t>
            </a:r>
            <a:endParaRPr lang="en-US" sz="4000" dirty="0" smtClean="0">
              <a:latin typeface="Copperplate Gothic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dirty="0" err="1" smtClean="0">
                <a:solidFill>
                  <a:srgbClr val="C00000"/>
                </a:solidFill>
                <a:latin typeface="Copperplate Gothic Bold" pitchFamily="34" charset="0"/>
              </a:rPr>
              <a:t>Ref</a:t>
            </a:r>
            <a:endParaRPr lang="en-US" sz="4000" dirty="0" smtClean="0">
              <a:solidFill>
                <a:srgbClr val="C00000"/>
              </a:solidFill>
              <a:latin typeface="Copperplate Gothic Bold" pitchFamily="34" charset="0"/>
            </a:endParaRPr>
          </a:p>
          <a:p>
            <a:pPr algn="ctr">
              <a:buNone/>
            </a:pPr>
            <a:r>
              <a:rPr lang="fr-FR" sz="4000" dirty="0" smtClean="0">
                <a:solidFill>
                  <a:srgbClr val="008000"/>
                </a:solidFill>
                <a:latin typeface="Copperplate Gothic Bold" pitchFamily="34" charset="0"/>
              </a:rPr>
              <a:t>Gloire à Dieu, Gloire à Dieu</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Terre, écoute sa voix!</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Gloire a Dieu, Gloire à Dieu</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Monde, réjouis-toi!</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Oh! Venez o Père</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Jésus est vainqueur;</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Que toute la terre</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Chante en son honneur</a:t>
            </a:r>
            <a:r>
              <a:rPr lang="fr-FR" sz="4000" dirty="0" smtClean="0">
                <a:solidFill>
                  <a:srgbClr val="008000"/>
                </a:solidFill>
                <a:latin typeface="Copperplate Gothic Bold" pitchFamily="34" charset="0"/>
              </a:rPr>
              <a:t>.</a:t>
            </a:r>
            <a:endParaRPr lang="en-US" sz="4000" dirty="0" smtClean="0">
              <a:solidFill>
                <a:srgbClr val="008000"/>
              </a:solidFill>
              <a:latin typeface="Copperplate Gothic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dirty="0" smtClean="0">
                <a:latin typeface="Copperplate Gothic Bold" pitchFamily="34" charset="0"/>
              </a:rPr>
              <a:t>3</a:t>
            </a:r>
            <a:endParaRPr lang="en-US" sz="4000" dirty="0" smtClean="0">
              <a:latin typeface="Copperplate Gothic Bold" pitchFamily="34" charset="0"/>
            </a:endParaRPr>
          </a:p>
          <a:p>
            <a:pPr algn="ctr">
              <a:buNone/>
            </a:pPr>
            <a:r>
              <a:rPr lang="fr-FR" sz="4000" dirty="0" smtClean="0">
                <a:latin typeface="Copperplate Gothic Bold" pitchFamily="34" charset="0"/>
              </a:rPr>
              <a:t>Céleste patrie,</a:t>
            </a:r>
            <a:endParaRPr lang="en-US" sz="4000" dirty="0" smtClean="0">
              <a:latin typeface="Copperplate Gothic Bold" pitchFamily="34" charset="0"/>
            </a:endParaRPr>
          </a:p>
          <a:p>
            <a:pPr algn="ctr">
              <a:buNone/>
            </a:pPr>
            <a:r>
              <a:rPr lang="fr-FR" sz="4000" dirty="0" smtClean="0">
                <a:latin typeface="Copperplate Gothic Bold" pitchFamily="34" charset="0"/>
              </a:rPr>
              <a:t>Mon cœur pense a toi ;</a:t>
            </a:r>
            <a:endParaRPr lang="en-US" sz="4000" dirty="0" smtClean="0">
              <a:latin typeface="Copperplate Gothic Bold" pitchFamily="34" charset="0"/>
            </a:endParaRPr>
          </a:p>
          <a:p>
            <a:pPr algn="ctr">
              <a:buNone/>
            </a:pPr>
            <a:r>
              <a:rPr lang="fr-FR" sz="4000" dirty="0" smtClean="0">
                <a:latin typeface="Copperplate Gothic Bold" pitchFamily="34" charset="0"/>
              </a:rPr>
              <a:t>La, mon âme unie</a:t>
            </a:r>
            <a:endParaRPr lang="en-US" sz="4000" dirty="0" smtClean="0">
              <a:latin typeface="Copperplate Gothic Bold" pitchFamily="34" charset="0"/>
            </a:endParaRPr>
          </a:p>
          <a:p>
            <a:pPr algn="ctr">
              <a:buNone/>
            </a:pPr>
            <a:r>
              <a:rPr lang="fr-FR" sz="4000" dirty="0" smtClean="0">
                <a:latin typeface="Copperplate Gothic Bold" pitchFamily="34" charset="0"/>
              </a:rPr>
              <a:t>A Jésus son roi,</a:t>
            </a:r>
            <a:endParaRPr lang="en-US" sz="4000" dirty="0" smtClean="0">
              <a:latin typeface="Copperplate Gothic Bold" pitchFamily="34" charset="0"/>
            </a:endParaRPr>
          </a:p>
          <a:p>
            <a:pPr algn="ctr">
              <a:buNone/>
            </a:pPr>
            <a:r>
              <a:rPr lang="fr-FR" sz="4000" dirty="0" smtClean="0">
                <a:latin typeface="Copperplate Gothic Bold" pitchFamily="34" charset="0"/>
              </a:rPr>
              <a:t>Bénira sans cesse</a:t>
            </a:r>
            <a:endParaRPr lang="en-US" sz="4000" dirty="0" smtClean="0">
              <a:latin typeface="Copperplate Gothic Bold" pitchFamily="34" charset="0"/>
            </a:endParaRPr>
          </a:p>
          <a:p>
            <a:pPr algn="ctr">
              <a:buNone/>
            </a:pPr>
            <a:r>
              <a:rPr lang="fr-FR" sz="4000" dirty="0" smtClean="0">
                <a:latin typeface="Copperplate Gothic Bold" pitchFamily="34" charset="0"/>
              </a:rPr>
              <a:t>Le grand Dieu Sauveur,</a:t>
            </a:r>
            <a:endParaRPr lang="en-US" sz="4000" dirty="0" smtClean="0">
              <a:latin typeface="Copperplate Gothic Bold" pitchFamily="34" charset="0"/>
            </a:endParaRPr>
          </a:p>
          <a:p>
            <a:pPr algn="ctr">
              <a:buNone/>
            </a:pPr>
            <a:r>
              <a:rPr lang="fr-FR" sz="4000" dirty="0" smtClean="0">
                <a:latin typeface="Copperplate Gothic Bold" pitchFamily="34" charset="0"/>
              </a:rPr>
              <a:t>Qui dans sa tendresse,</a:t>
            </a:r>
            <a:endParaRPr lang="en-US" sz="4000" dirty="0" smtClean="0">
              <a:latin typeface="Copperplate Gothic Bold" pitchFamily="34" charset="0"/>
            </a:endParaRPr>
          </a:p>
          <a:p>
            <a:pPr algn="ctr">
              <a:buNone/>
            </a:pPr>
            <a:r>
              <a:rPr lang="fr-FR" sz="4000" dirty="0" smtClean="0">
                <a:latin typeface="Copperplate Gothic Bold" pitchFamily="34" charset="0"/>
              </a:rPr>
              <a:t>Sauve le pécheur.</a:t>
            </a:r>
            <a:endParaRPr lang="en-US" sz="4000" dirty="0">
              <a:latin typeface="Copperplate Gothic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dirty="0" err="1" smtClean="0">
                <a:solidFill>
                  <a:srgbClr val="C00000"/>
                </a:solidFill>
                <a:latin typeface="Copperplate Gothic Bold" pitchFamily="34" charset="0"/>
              </a:rPr>
              <a:t>Ref</a:t>
            </a:r>
            <a:endParaRPr lang="en-US" sz="4000" dirty="0" smtClean="0">
              <a:solidFill>
                <a:srgbClr val="C00000"/>
              </a:solidFill>
              <a:latin typeface="Copperplate Gothic Bold" pitchFamily="34" charset="0"/>
            </a:endParaRPr>
          </a:p>
          <a:p>
            <a:pPr algn="ctr">
              <a:buNone/>
            </a:pPr>
            <a:r>
              <a:rPr lang="fr-FR" sz="4000" dirty="0" smtClean="0">
                <a:solidFill>
                  <a:srgbClr val="008000"/>
                </a:solidFill>
                <a:latin typeface="Copperplate Gothic Bold" pitchFamily="34" charset="0"/>
              </a:rPr>
              <a:t>Gloire à Dieu, Gloire à Dieu</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Terre, écoute sa voix!</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Gloire a Dieu, Gloire à Dieu</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Monde, réjouis-toi!</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Oh! Venez o Père</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Jésus est vainqueur;</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Que toute la terre</a:t>
            </a:r>
            <a:endParaRPr lang="en-US" sz="4000" dirty="0" smtClean="0">
              <a:solidFill>
                <a:srgbClr val="008000"/>
              </a:solidFill>
              <a:latin typeface="Copperplate Gothic Bold" pitchFamily="34" charset="0"/>
            </a:endParaRPr>
          </a:p>
          <a:p>
            <a:pPr algn="ctr">
              <a:buNone/>
            </a:pPr>
            <a:r>
              <a:rPr lang="fr-FR" sz="4000" dirty="0" smtClean="0">
                <a:solidFill>
                  <a:srgbClr val="008000"/>
                </a:solidFill>
                <a:latin typeface="Copperplate Gothic Bold" pitchFamily="34" charset="0"/>
              </a:rPr>
              <a:t>Chante en son honneur</a:t>
            </a:r>
            <a:r>
              <a:rPr lang="fr-FR" sz="4000" dirty="0" smtClean="0">
                <a:solidFill>
                  <a:srgbClr val="008000"/>
                </a:solidFill>
                <a:latin typeface="Copperplate Gothic Bold" pitchFamily="34" charset="0"/>
              </a:rPr>
              <a:t>.</a:t>
            </a:r>
            <a:endParaRPr lang="en-US" sz="4000" dirty="0" smtClean="0">
              <a:solidFill>
                <a:srgbClr val="008000"/>
              </a:solidFill>
              <a:latin typeface="Copperplate Gothic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buFont typeface="+mj-lt"/>
              <a:buAutoNum type="arabicPeriod"/>
            </a:pPr>
            <a:r>
              <a:rPr lang="fr-FR" sz="3600" dirty="0" smtClean="0">
                <a:solidFill>
                  <a:schemeClr val="tx1"/>
                </a:solidFill>
              </a:rPr>
              <a:t>Citez </a:t>
            </a:r>
            <a:r>
              <a:rPr lang="fr-FR" sz="3600" dirty="0" smtClean="0">
                <a:solidFill>
                  <a:schemeClr val="tx1"/>
                </a:solidFill>
              </a:rPr>
              <a:t>4 du fruit de l’Esprit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A quel âge Sara enfanta Isaac et pourquoi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Citez un événement notable qui se passa au Mont Sinaï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Citez un événement notable qui se passa au Mont Carmel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 Qui était le plus âgé avant sa mort dans la bible ?</a:t>
            </a:r>
            <a:endParaRPr lang="en-US" sz="3600" dirty="0" smtClean="0">
              <a:solidFill>
                <a:schemeClr val="tx1"/>
              </a:solidFill>
            </a:endParaRPr>
          </a:p>
          <a:p>
            <a:pPr marL="742950" lvl="0" indent="-742950">
              <a:buFont typeface="+mj-lt"/>
              <a:buAutoNum type="arabicPeriod"/>
            </a:pPr>
            <a:r>
              <a:rPr lang="fr-FR" sz="3600" dirty="0" smtClean="0">
                <a:solidFill>
                  <a:schemeClr val="tx1"/>
                </a:solidFill>
              </a:rPr>
              <a:t>La femme de qui était : </a:t>
            </a:r>
            <a:r>
              <a:rPr lang="fr-FR" sz="3600" dirty="0" err="1" smtClean="0">
                <a:solidFill>
                  <a:schemeClr val="tx1"/>
                </a:solidFill>
              </a:rPr>
              <a:t>Sara__________</a:t>
            </a:r>
            <a:r>
              <a:rPr lang="fr-FR" sz="3600" dirty="0" smtClean="0">
                <a:solidFill>
                  <a:schemeClr val="tx1"/>
                </a:solidFill>
              </a:rPr>
              <a:t>, </a:t>
            </a:r>
            <a:r>
              <a:rPr lang="fr-FR" sz="3600" dirty="0" err="1" smtClean="0">
                <a:solidFill>
                  <a:schemeClr val="tx1"/>
                </a:solidFill>
              </a:rPr>
              <a:t>Rebecca______________</a:t>
            </a:r>
            <a:r>
              <a:rPr lang="fr-FR" sz="3600" dirty="0" smtClean="0">
                <a:solidFill>
                  <a:schemeClr val="tx1"/>
                </a:solidFill>
              </a:rPr>
              <a:t>, Ruth en </a:t>
            </a:r>
            <a:r>
              <a:rPr lang="fr-FR" sz="3600" dirty="0" err="1" smtClean="0">
                <a:solidFill>
                  <a:schemeClr val="tx1"/>
                </a:solidFill>
              </a:rPr>
              <a:t>Canaan______________</a:t>
            </a:r>
            <a:r>
              <a:rPr lang="fr-FR" sz="3600" dirty="0" smtClean="0">
                <a:solidFill>
                  <a:schemeClr val="tx1"/>
                </a:solidFill>
              </a:rPr>
              <a:t>, </a:t>
            </a:r>
            <a:r>
              <a:rPr lang="fr-FR" sz="3600" dirty="0" err="1" smtClean="0">
                <a:solidFill>
                  <a:schemeClr val="tx1"/>
                </a:solidFill>
              </a:rPr>
              <a:t>Elizabeth___________</a:t>
            </a:r>
            <a:r>
              <a:rPr lang="fr-FR" sz="3600" dirty="0" smtClean="0">
                <a:solidFill>
                  <a:schemeClr val="tx1"/>
                </a:solidFill>
              </a:rPr>
              <a:t>, </a:t>
            </a:r>
            <a:r>
              <a:rPr lang="fr-FR" sz="3600" dirty="0" err="1" smtClean="0">
                <a:solidFill>
                  <a:schemeClr val="tx1"/>
                </a:solidFill>
              </a:rPr>
              <a:t>Pricilla___________et</a:t>
            </a:r>
            <a:r>
              <a:rPr lang="fr-FR" sz="3600" dirty="0" smtClean="0">
                <a:solidFill>
                  <a:schemeClr val="tx1"/>
                </a:solidFill>
              </a:rPr>
              <a:t>  Anne ______________? </a:t>
            </a:r>
            <a:endParaRPr lang="en-US" sz="3600" dirty="0" smtClean="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TotalTime>
  <Words>1476</Words>
  <Application>Microsoft Office PowerPoint</Application>
  <PresentationFormat>On-screen Show (4:3)</PresentationFormat>
  <Paragraphs>241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PRÉSENTE ÉTUDIONS LA BIBLE </vt:lpstr>
      <vt:lpstr>Slide 2</vt:lpstr>
      <vt:lpstr>Slide 3</vt:lpstr>
      <vt:lpstr>Slide 4</vt:lpstr>
      <vt:lpstr>VERSET DU JOUR</vt:lpstr>
      <vt:lpstr>PRIERE</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PRÉSENTE ÉTUDIONS LA BIBLE</dc:title>
  <dc:creator>MARC EDOUARD SIMEON</dc:creator>
  <cp:lastModifiedBy>MARC EDOUARD SIMEON</cp:lastModifiedBy>
  <cp:revision>10</cp:revision>
  <dcterms:created xsi:type="dcterms:W3CDTF">2022-03-23T16:39:02Z</dcterms:created>
  <dcterms:modified xsi:type="dcterms:W3CDTF">2022-04-05T19:36:04Z</dcterms:modified>
</cp:coreProperties>
</file>