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425" r:id="rId4"/>
    <p:sldId id="426" r:id="rId5"/>
    <p:sldId id="427" r:id="rId6"/>
    <p:sldId id="421" r:id="rId7"/>
    <p:sldId id="428" r:id="rId8"/>
    <p:sldId id="432" r:id="rId9"/>
    <p:sldId id="429" r:id="rId10"/>
    <p:sldId id="439" r:id="rId11"/>
    <p:sldId id="436" r:id="rId12"/>
    <p:sldId id="440" r:id="rId13"/>
    <p:sldId id="422" r:id="rId14"/>
    <p:sldId id="441" r:id="rId15"/>
    <p:sldId id="442" r:id="rId16"/>
    <p:sldId id="445" r:id="rId17"/>
    <p:sldId id="448" r:id="rId18"/>
    <p:sldId id="443" r:id="rId19"/>
    <p:sldId id="449" r:id="rId20"/>
    <p:sldId id="451" r:id="rId21"/>
    <p:sldId id="385" r:id="rId22"/>
    <p:sldId id="452" r:id="rId23"/>
    <p:sldId id="453" r:id="rId24"/>
    <p:sldId id="456" r:id="rId25"/>
    <p:sldId id="457" r:id="rId26"/>
    <p:sldId id="459" r:id="rId27"/>
    <p:sldId id="460" r:id="rId28"/>
    <p:sldId id="423" r:id="rId29"/>
    <p:sldId id="467" r:id="rId30"/>
    <p:sldId id="461" r:id="rId31"/>
    <p:sldId id="468" r:id="rId32"/>
    <p:sldId id="462" r:id="rId33"/>
    <p:sldId id="463" r:id="rId34"/>
    <p:sldId id="469" r:id="rId35"/>
    <p:sldId id="424" r:id="rId36"/>
    <p:sldId id="471" r:id="rId37"/>
    <p:sldId id="476" r:id="rId38"/>
    <p:sldId id="472" r:id="rId39"/>
    <p:sldId id="477" r:id="rId40"/>
    <p:sldId id="473" r:id="rId41"/>
    <p:sldId id="478" r:id="rId42"/>
    <p:sldId id="479" r:id="rId43"/>
    <p:sldId id="470" r:id="rId44"/>
    <p:sldId id="480" r:id="rId45"/>
    <p:sldId id="484" r:id="rId46"/>
    <p:sldId id="487" r:id="rId47"/>
    <p:sldId id="485" r:id="rId48"/>
    <p:sldId id="486" r:id="rId49"/>
    <p:sldId id="488" r:id="rId50"/>
    <p:sldId id="491" r:id="rId51"/>
    <p:sldId id="492" r:id="rId52"/>
    <p:sldId id="495" r:id="rId53"/>
    <p:sldId id="493" r:id="rId54"/>
    <p:sldId id="331" r:id="rId55"/>
    <p:sldId id="496" r:id="rId56"/>
    <p:sldId id="497"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3518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EB9C77-00F1-4DE6-9539-89C738A6ECA0}" type="datetimeFigureOut">
              <a:rPr lang="en-US" smtClean="0"/>
              <a:pPr/>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EB9C77-00F1-4DE6-9539-89C738A6ECA0}" type="datetimeFigureOut">
              <a:rPr lang="en-US" smtClean="0"/>
              <a:pPr/>
              <a:t>2/26/2022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EB9C77-00F1-4DE6-9539-89C738A6ECA0}" type="datetimeFigureOut">
              <a:rPr lang="en-US" smtClean="0"/>
              <a:pPr/>
              <a:t>2/26/2022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EB9C77-00F1-4DE6-9539-89C738A6ECA0}" type="datetimeFigureOut">
              <a:rPr lang="en-US" smtClean="0"/>
              <a:pPr/>
              <a:t>2/26/2022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EB9C77-00F1-4DE6-9539-89C738A6ECA0}" type="datetimeFigureOut">
              <a:rPr lang="en-US" smtClean="0"/>
              <a:pPr/>
              <a:t>2/26/2022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2/26/2022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2/26/2022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2/26/2022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EB9C77-00F1-4DE6-9539-89C738A6ECA0}" type="datetimeFigureOut">
              <a:rPr lang="en-US" smtClean="0"/>
              <a:pPr/>
              <a:t>2/26/2022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B0111C-D43C-4E59-977C-0AE9F4B01F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209799"/>
          </a:xfrm>
          <a:solidFill>
            <a:srgbClr val="0000CC"/>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rgbClr val="FFFF00"/>
                </a:solidFill>
              </a:rPr>
              <a:t>CHRIST THE ROCK CONGREGATION</a:t>
            </a:r>
            <a:r>
              <a:rPr lang="en-US" b="1" dirty="0">
                <a:solidFill>
                  <a:schemeClr val="tx1"/>
                </a:solidFill>
              </a:rPr>
              <a:t/>
            </a:r>
            <a:br>
              <a:rPr lang="en-US" b="1" dirty="0">
                <a:solidFill>
                  <a:schemeClr val="tx1"/>
                </a:solidFill>
              </a:rPr>
            </a:br>
            <a:r>
              <a:rPr lang="en-US" b="1" dirty="0" smtClean="0">
                <a:solidFill>
                  <a:schemeClr val="bg1"/>
                </a:solidFill>
              </a:rPr>
              <a:t>SUNDAY FEBRUARY 13</a:t>
            </a:r>
            <a:r>
              <a:rPr lang="en-US" b="1" baseline="30000" dirty="0" smtClean="0">
                <a:solidFill>
                  <a:schemeClr val="bg1"/>
                </a:solidFill>
              </a:rPr>
              <a:t>TH</a:t>
            </a:r>
            <a:r>
              <a:rPr lang="en-US" b="1" dirty="0" smtClean="0">
                <a:solidFill>
                  <a:schemeClr val="bg1"/>
                </a:solidFill>
              </a:rPr>
              <a:t> 2022</a:t>
            </a:r>
            <a:r>
              <a:rPr lang="en-US" b="1" dirty="0">
                <a:solidFill>
                  <a:schemeClr val="tx1"/>
                </a:solidFill>
              </a:rPr>
              <a:t/>
            </a:r>
            <a:br>
              <a:rPr lang="en-US" b="1" dirty="0">
                <a:solidFill>
                  <a:schemeClr val="tx1"/>
                </a:solidFill>
              </a:rPr>
            </a:br>
            <a:r>
              <a:rPr lang="en-US" b="1" dirty="0">
                <a:solidFill>
                  <a:srgbClr val="FFFF00"/>
                </a:solidFill>
              </a:rPr>
              <a:t>Sermon by </a:t>
            </a:r>
            <a:r>
              <a:rPr lang="en-US" b="1" dirty="0" err="1" smtClean="0">
                <a:solidFill>
                  <a:srgbClr val="FFFF00"/>
                </a:solidFill>
              </a:rPr>
              <a:t>Pst</a:t>
            </a:r>
            <a:r>
              <a:rPr lang="en-US" b="1" dirty="0" smtClean="0">
                <a:solidFill>
                  <a:srgbClr val="FFFF00"/>
                </a:solidFill>
              </a:rPr>
              <a:t>. </a:t>
            </a:r>
            <a:r>
              <a:rPr lang="en-US" b="1" dirty="0" smtClean="0">
                <a:solidFill>
                  <a:srgbClr val="FFFF00"/>
                </a:solidFill>
              </a:rPr>
              <a:t>Saint Gerard </a:t>
            </a:r>
            <a:r>
              <a:rPr lang="en-US" b="1" dirty="0" err="1" smtClean="0">
                <a:solidFill>
                  <a:srgbClr val="FFFF00"/>
                </a:solidFill>
              </a:rPr>
              <a:t>Charlestin</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209800"/>
            <a:ext cx="9144000" cy="4648200"/>
          </a:xfrm>
          <a:blipFill>
            <a:blip r:embed="rId2"/>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a:bodyPr>
          <a:lstStyle/>
          <a:p>
            <a:pPr lvl="0"/>
            <a:r>
              <a:rPr lang="fr-FR" sz="5400" b="1" dirty="0" smtClean="0">
                <a:solidFill>
                  <a:schemeClr val="tx1"/>
                </a:solidFill>
                <a:latin typeface="Copperplate Gothic Light" pitchFamily="34" charset="0"/>
              </a:rPr>
              <a:t>Protégeons notre Espérance Chrétienne </a:t>
            </a:r>
            <a:endParaRPr lang="en-US" sz="5400" b="1" dirty="0" smtClean="0">
              <a:solidFill>
                <a:schemeClr val="tx1"/>
              </a:solidFill>
              <a:latin typeface="Copperplate Gothic Light" pitchFamily="34" charset="0"/>
            </a:endParaRPr>
          </a:p>
          <a:p>
            <a:r>
              <a:rPr lang="en-US" sz="5400" b="1" dirty="0" smtClean="0">
                <a:solidFill>
                  <a:srgbClr val="0000CC"/>
                </a:solidFill>
                <a:latin typeface="Copperplate Gothic Light" pitchFamily="34" charset="0"/>
              </a:rPr>
              <a:t> </a:t>
            </a:r>
            <a:endParaRPr lang="en-US" sz="5400" b="1" dirty="0" smtClean="0">
              <a:solidFill>
                <a:srgbClr val="0000CC"/>
              </a:solidFill>
              <a:latin typeface="Copperplate Gothic Light" pitchFamily="34" charset="0"/>
            </a:endParaRPr>
          </a:p>
          <a:p>
            <a:r>
              <a:rPr lang="en-US" sz="5400" b="1" dirty="0" smtClean="0">
                <a:solidFill>
                  <a:srgbClr val="0000CC"/>
                </a:solidFill>
                <a:latin typeface="Copperplate Gothic Light" pitchFamily="34" charset="0"/>
              </a:rPr>
              <a:t>Protect </a:t>
            </a:r>
            <a:r>
              <a:rPr lang="en-US" sz="5400" b="1" dirty="0" smtClean="0">
                <a:solidFill>
                  <a:srgbClr val="0000CC"/>
                </a:solidFill>
                <a:latin typeface="Copperplate Gothic Light" pitchFamily="34" charset="0"/>
              </a:rPr>
              <a:t>our Christian </a:t>
            </a:r>
            <a:r>
              <a:rPr lang="en-US" sz="5400" b="1" dirty="0" smtClean="0">
                <a:solidFill>
                  <a:srgbClr val="0000CC"/>
                </a:solidFill>
                <a:latin typeface="Copperplate Gothic Light" pitchFamily="34" charset="0"/>
              </a:rPr>
              <a:t>Hope</a:t>
            </a:r>
            <a:endParaRPr lang="en-US" sz="5400" b="1" dirty="0" smtClean="0">
              <a:solidFill>
                <a:srgbClr val="0000CC"/>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en-US" sz="4400" b="1" dirty="0" smtClean="0">
                <a:solidFill>
                  <a:srgbClr val="FF0000"/>
                </a:solidFill>
                <a:latin typeface="Arial Unicode MS" pitchFamily="34" charset="-128"/>
                <a:ea typeface="Arial Unicode MS" pitchFamily="34" charset="-128"/>
                <a:cs typeface="Arial Unicode MS" pitchFamily="34" charset="-128"/>
              </a:rPr>
              <a:t>LECTURE: 2 Pierre 3:1-10</a:t>
            </a:r>
          </a:p>
          <a:p>
            <a:pPr algn="just"/>
            <a:r>
              <a:rPr lang="fr-FR" sz="4400" b="1" dirty="0" smtClean="0">
                <a:solidFill>
                  <a:srgbClr val="0000CC"/>
                </a:solidFill>
                <a:latin typeface="Arial Unicode MS" pitchFamily="34" charset="-128"/>
                <a:ea typeface="Arial Unicode MS" pitchFamily="34" charset="-128"/>
                <a:cs typeface="Arial Unicode MS" pitchFamily="34" charset="-128"/>
              </a:rPr>
              <a:t>1 </a:t>
            </a:r>
            <a:r>
              <a:rPr lang="fr-FR" sz="4400" b="1" dirty="0" smtClean="0">
                <a:solidFill>
                  <a:srgbClr val="0000CC"/>
                </a:solidFill>
                <a:latin typeface="Arial Unicode MS" pitchFamily="34" charset="-128"/>
                <a:ea typeface="Arial Unicode MS" pitchFamily="34" charset="-128"/>
                <a:cs typeface="Arial Unicode MS" pitchFamily="34" charset="-128"/>
              </a:rPr>
              <a:t>¶ Voici déjà, bien-aimés, la seconde lettre que je vous écris. Dans l'une et dans l'autre je cherche à éveiller par des avertissements votre saine intelligence,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 2 afin que vous vous souveniez des choses annoncées d'avance par les saints prophètes, et du commandement du Seigneur et Sauveur, (3:3) enseigné par vos apôtres</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400" b="1" dirty="0" smtClean="0">
                <a:solidFill>
                  <a:srgbClr val="0000CC"/>
                </a:solidFill>
                <a:latin typeface="Arial Unicode MS" pitchFamily="34" charset="-128"/>
                <a:ea typeface="Arial Unicode MS" pitchFamily="34" charset="-128"/>
                <a:cs typeface="Arial Unicode MS" pitchFamily="34" charset="-128"/>
              </a:rPr>
              <a:t>3 </a:t>
            </a:r>
            <a:r>
              <a:rPr lang="fr-FR" sz="4400" b="1" dirty="0" smtClean="0">
                <a:solidFill>
                  <a:srgbClr val="0000CC"/>
                </a:solidFill>
                <a:latin typeface="Arial Unicode MS" pitchFamily="34" charset="-128"/>
                <a:ea typeface="Arial Unicode MS" pitchFamily="34" charset="-128"/>
                <a:cs typeface="Arial Unicode MS" pitchFamily="34" charset="-128"/>
              </a:rPr>
              <a:t>¶ sachant avant tout que, dans les derniers jours, il viendra des moqueurs avec leurs railleries, marchant selon leurs propres convoitises,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 4 et disant: Où est la promesse de son avènement? Car, depuis que les pères sont morts, tout demeure comme dès le commencement de la création.</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en-US" sz="4400" b="1" dirty="0" smtClean="0">
                <a:solidFill>
                  <a:srgbClr val="003300"/>
                </a:solidFill>
                <a:latin typeface="Arial Unicode MS" pitchFamily="34" charset="-128"/>
                <a:ea typeface="Arial Unicode MS" pitchFamily="34" charset="-128"/>
                <a:cs typeface="Arial Unicode MS" pitchFamily="34" charset="-128"/>
              </a:rPr>
              <a:t>2 </a:t>
            </a:r>
            <a:r>
              <a:rPr lang="en-US" sz="4400" b="1" dirty="0" smtClean="0">
                <a:solidFill>
                  <a:srgbClr val="003300"/>
                </a:solidFill>
                <a:latin typeface="Arial Unicode MS" pitchFamily="34" charset="-128"/>
                <a:ea typeface="Arial Unicode MS" pitchFamily="34" charset="-128"/>
                <a:cs typeface="Arial Unicode MS" pitchFamily="34" charset="-128"/>
              </a:rPr>
              <a:t>Peters 3:1 ¶ This, a second letter, beloved, I already write to you, in both which I stir up, in the way of putting you in remembrance, your pure mind,</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 2 to be mindful of the words spoken before by the holy prophets, and of the commandment of the Lord and </a:t>
            </a:r>
            <a:r>
              <a:rPr lang="en-US" sz="4400" b="1" dirty="0" err="1" smtClean="0">
                <a:solidFill>
                  <a:srgbClr val="0000CC"/>
                </a:solidFill>
                <a:latin typeface="Arial Unicode MS" pitchFamily="34" charset="-128"/>
                <a:ea typeface="Arial Unicode MS" pitchFamily="34" charset="-128"/>
                <a:cs typeface="Arial Unicode MS" pitchFamily="34" charset="-128"/>
              </a:rPr>
              <a:t>Saviour</a:t>
            </a:r>
            <a:r>
              <a:rPr lang="en-US" sz="4400" b="1" dirty="0" smtClean="0">
                <a:solidFill>
                  <a:srgbClr val="0000CC"/>
                </a:solidFill>
                <a:latin typeface="Arial Unicode MS" pitchFamily="34" charset="-128"/>
                <a:ea typeface="Arial Unicode MS" pitchFamily="34" charset="-128"/>
                <a:cs typeface="Arial Unicode MS" pitchFamily="34" charset="-128"/>
              </a:rPr>
              <a:t> by your apostles;</a:t>
            </a:r>
          </a:p>
          <a:p>
            <a:pPr algn="just"/>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b="1" dirty="0" smtClean="0">
                <a:solidFill>
                  <a:srgbClr val="003300"/>
                </a:solidFill>
                <a:latin typeface="Arial Unicode MS" pitchFamily="34" charset="-128"/>
                <a:ea typeface="Arial Unicode MS" pitchFamily="34" charset="-128"/>
                <a:cs typeface="Arial Unicode MS" pitchFamily="34" charset="-128"/>
              </a:rPr>
              <a:t>3 </a:t>
            </a:r>
            <a:r>
              <a:rPr lang="en-US" sz="4400" b="1" dirty="0" smtClean="0">
                <a:solidFill>
                  <a:srgbClr val="003300"/>
                </a:solidFill>
                <a:latin typeface="Arial Unicode MS" pitchFamily="34" charset="-128"/>
                <a:ea typeface="Arial Unicode MS" pitchFamily="34" charset="-128"/>
                <a:cs typeface="Arial Unicode MS" pitchFamily="34" charset="-128"/>
              </a:rPr>
              <a:t>¶ knowing this first, that there shall come at the close of the days mockers with mocking, walking according to their own lusts,</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 4 and saying, where is the promise of his coming? For from the time the fathers fell asleep all things remain thus from the beginning of the creation.</a:t>
            </a:r>
          </a:p>
          <a:p>
            <a:pPr algn="just">
              <a:buNone/>
            </a:pP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fr-FR" sz="4400" b="1" dirty="0" smtClean="0">
                <a:solidFill>
                  <a:schemeClr val="bg1"/>
                </a:solidFill>
                <a:latin typeface="Copperplate Gothic Light" pitchFamily="34" charset="0"/>
                <a:ea typeface="Arial Unicode MS" pitchFamily="34" charset="-128"/>
                <a:cs typeface="Arial Unicode MS" pitchFamily="34" charset="-128"/>
              </a:rPr>
              <a:t>Protégeons notre Esperance Chrétienne</a:t>
            </a:r>
            <a:endParaRPr lang="en-US" sz="4400" b="1" dirty="0" smtClean="0">
              <a:solidFill>
                <a:schemeClr val="bg1"/>
              </a:solidFill>
              <a:latin typeface="Copperplate Gothic Light" pitchFamily="34" charset="0"/>
              <a:ea typeface="Arial Unicode MS" pitchFamily="34" charset="-128"/>
              <a:cs typeface="Arial Unicode MS" pitchFamily="34" charset="-128"/>
            </a:endParaRPr>
          </a:p>
          <a:p>
            <a:pPr algn="ctr">
              <a:buNone/>
            </a:pPr>
            <a:r>
              <a:rPr lang="fr-FR" sz="4400" b="1" dirty="0" err="1" smtClean="0">
                <a:solidFill>
                  <a:srgbClr val="0000CC"/>
                </a:solidFill>
                <a:latin typeface="Copperplate Gothic Light" pitchFamily="34" charset="0"/>
                <a:ea typeface="Arial Unicode MS" pitchFamily="34" charset="-128"/>
                <a:cs typeface="Arial Unicode MS" pitchFamily="34" charset="-128"/>
              </a:rPr>
              <a:t>Protect</a:t>
            </a:r>
            <a:r>
              <a:rPr lang="fr-FR" sz="4400" b="1" dirty="0" smtClean="0">
                <a:solidFill>
                  <a:srgbClr val="0000CC"/>
                </a:solidFill>
                <a:latin typeface="Copperplate Gothic Light" pitchFamily="34" charset="0"/>
                <a:ea typeface="Arial Unicode MS" pitchFamily="34" charset="-128"/>
                <a:cs typeface="Arial Unicode MS" pitchFamily="34" charset="-128"/>
              </a:rPr>
              <a:t> </a:t>
            </a:r>
            <a:r>
              <a:rPr lang="fr-FR" sz="4400" b="1" dirty="0" err="1" smtClean="0">
                <a:solidFill>
                  <a:srgbClr val="0000CC"/>
                </a:solidFill>
                <a:latin typeface="Copperplate Gothic Light" pitchFamily="34" charset="0"/>
                <a:ea typeface="Arial Unicode MS" pitchFamily="34" charset="-128"/>
                <a:cs typeface="Arial Unicode MS" pitchFamily="34" charset="-128"/>
              </a:rPr>
              <a:t>our</a:t>
            </a:r>
            <a:r>
              <a:rPr lang="fr-FR" sz="4400" b="1" dirty="0" smtClean="0">
                <a:solidFill>
                  <a:srgbClr val="0000CC"/>
                </a:solidFill>
                <a:latin typeface="Copperplate Gothic Light" pitchFamily="34" charset="0"/>
                <a:ea typeface="Arial Unicode MS" pitchFamily="34" charset="-128"/>
                <a:cs typeface="Arial Unicode MS" pitchFamily="34" charset="-128"/>
              </a:rPr>
              <a:t> Christian Hope</a:t>
            </a:r>
            <a:endParaRPr lang="en-US" sz="4400" b="1" dirty="0" smtClean="0">
              <a:solidFill>
                <a:srgbClr val="0000CC"/>
              </a:solidFill>
              <a:latin typeface="Copperplate Gothic Light" pitchFamily="34" charset="0"/>
              <a:ea typeface="Arial Unicode MS" pitchFamily="34" charset="-128"/>
              <a:cs typeface="Arial Unicode MS" pitchFamily="34" charset="-128"/>
            </a:endParaRPr>
          </a:p>
          <a:p>
            <a:pPr algn="just">
              <a:buNone/>
            </a:pPr>
            <a:r>
              <a:rPr lang="fr-FR" sz="4400" b="1" dirty="0" smtClean="0">
                <a:solidFill>
                  <a:schemeClr val="bg1"/>
                </a:solidFill>
                <a:latin typeface="Copperplate Gothic Light" pitchFamily="34" charset="0"/>
                <a:ea typeface="Arial Unicode MS" pitchFamily="34" charset="-128"/>
                <a:cs typeface="Arial Unicode MS" pitchFamily="34" charset="-128"/>
              </a:rPr>
              <a:t>Introduction</a:t>
            </a:r>
            <a:endParaRPr lang="en-US" sz="4400" b="1" dirty="0" smtClean="0">
              <a:solidFill>
                <a:schemeClr val="bg1"/>
              </a:solidFill>
              <a:latin typeface="Copperplate Gothic Light" pitchFamily="34" charset="0"/>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a:t>
            </a:r>
            <a:r>
              <a:rPr lang="en-US" sz="4400" b="1" dirty="0" smtClean="0">
                <a:latin typeface="Arial Unicode MS" pitchFamily="34" charset="-128"/>
                <a:ea typeface="Arial Unicode MS" pitchFamily="34" charset="-128"/>
                <a:cs typeface="Arial Unicode MS" pitchFamily="34" charset="-128"/>
              </a:rPr>
              <a:t>On November 14th 2021, I preached on Christian Hope. I was saying Christian Hope is like an anchor.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An </a:t>
            </a:r>
            <a:r>
              <a:rPr lang="en-US" sz="4400" b="1" dirty="0" smtClean="0">
                <a:solidFill>
                  <a:schemeClr val="bg1"/>
                </a:solidFill>
                <a:latin typeface="Arial Unicode MS" pitchFamily="34" charset="-128"/>
                <a:ea typeface="Arial Unicode MS" pitchFamily="34" charset="-128"/>
                <a:cs typeface="Arial Unicode MS" pitchFamily="34" charset="-128"/>
              </a:rPr>
              <a:t>anchor is a piece of steel suspended from a chain, which is thrown to the bottom of the water so that it is fixed there and immobilizes a ship</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algn="just"/>
            <a:r>
              <a:rPr lang="en-US" sz="4800" b="1" dirty="0" smtClean="0">
                <a:latin typeface="Arial Unicode MS" pitchFamily="34" charset="-128"/>
                <a:ea typeface="Arial Unicode MS" pitchFamily="34" charset="-128"/>
                <a:cs typeface="Arial Unicode MS" pitchFamily="34" charset="-128"/>
              </a:rPr>
              <a:t>We </a:t>
            </a:r>
            <a:r>
              <a:rPr lang="en-US" sz="4800" b="1" dirty="0" smtClean="0">
                <a:latin typeface="Arial Unicode MS" pitchFamily="34" charset="-128"/>
                <a:ea typeface="Arial Unicode MS" pitchFamily="34" charset="-128"/>
                <a:cs typeface="Arial Unicode MS" pitchFamily="34" charset="-128"/>
              </a:rPr>
              <a:t>can also say Christian Hope is a feeling of confidence that makes Christians firm in any situation.</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Today’s message is based on four main characteristics :</a:t>
            </a:r>
          </a:p>
          <a:p>
            <a:pPr lvl="0" algn="just"/>
            <a:r>
              <a:rPr lang="en-US" sz="4800" b="1" dirty="0" smtClean="0">
                <a:latin typeface="Arial Unicode MS" pitchFamily="34" charset="-128"/>
                <a:ea typeface="Arial Unicode MS" pitchFamily="34" charset="-128"/>
                <a:cs typeface="Arial Unicode MS" pitchFamily="34" charset="-128"/>
              </a:rPr>
              <a:t>Protect our Christian hope with the word of </a:t>
            </a:r>
            <a:r>
              <a:rPr lang="en-US" sz="4800" b="1" dirty="0" smtClean="0">
                <a:latin typeface="Arial Unicode MS" pitchFamily="34" charset="-128"/>
                <a:ea typeface="Arial Unicode MS" pitchFamily="34" charset="-128"/>
                <a:cs typeface="Arial Unicode MS" pitchFamily="34" charset="-128"/>
              </a:rPr>
              <a:t>God</a:t>
            </a:r>
          </a:p>
          <a:p>
            <a:pPr algn="just"/>
            <a:r>
              <a:rPr lang="en-US" sz="4800" b="1" dirty="0" smtClean="0">
                <a:solidFill>
                  <a:schemeClr val="bg1"/>
                </a:solidFill>
                <a:latin typeface="Arial Unicode MS" pitchFamily="34" charset="-128"/>
                <a:ea typeface="Arial Unicode MS" pitchFamily="34" charset="-128"/>
                <a:cs typeface="Arial Unicode MS" pitchFamily="34" charset="-128"/>
              </a:rPr>
              <a:t>Remain firmly attached to our Christian hope  </a:t>
            </a:r>
            <a:r>
              <a:rPr lang="en-US" sz="4800" b="1" dirty="0" smtClean="0">
                <a:solidFill>
                  <a:schemeClr val="bg1"/>
                </a:solidFill>
                <a:latin typeface="Arial Unicode MS" pitchFamily="34" charset="-128"/>
                <a:ea typeface="Arial Unicode MS" pitchFamily="34" charset="-128"/>
                <a:cs typeface="Arial Unicode MS" pitchFamily="34" charset="-128"/>
              </a:rPr>
              <a:t>  </a:t>
            </a: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lvl="0" algn="ctr"/>
            <a:r>
              <a:rPr lang="en-US" sz="4400" b="1" dirty="0" smtClean="0">
                <a:solidFill>
                  <a:schemeClr val="bg1"/>
                </a:solidFill>
                <a:latin typeface="Arial Unicode MS" pitchFamily="34" charset="-128"/>
                <a:ea typeface="Arial Unicode MS" pitchFamily="34" charset="-128"/>
                <a:cs typeface="Arial Unicode MS" pitchFamily="34" charset="-128"/>
              </a:rPr>
              <a:t>God’s </a:t>
            </a:r>
            <a:r>
              <a:rPr lang="en-US" sz="4400" b="1" dirty="0" smtClean="0">
                <a:solidFill>
                  <a:schemeClr val="bg1"/>
                </a:solidFill>
                <a:latin typeface="Arial Unicode MS" pitchFamily="34" charset="-128"/>
                <a:ea typeface="Arial Unicode MS" pitchFamily="34" charset="-128"/>
                <a:cs typeface="Arial Unicode MS" pitchFamily="34" charset="-128"/>
              </a:rPr>
              <a:t>patience with men </a:t>
            </a:r>
          </a:p>
          <a:p>
            <a:pPr lvl="0" algn="just"/>
            <a:r>
              <a:rPr lang="en-US" sz="4400" b="1" dirty="0" smtClean="0">
                <a:latin typeface="Arial Unicode MS" pitchFamily="34" charset="-128"/>
                <a:ea typeface="Arial Unicode MS" pitchFamily="34" charset="-128"/>
                <a:cs typeface="Arial Unicode MS" pitchFamily="34" charset="-128"/>
              </a:rPr>
              <a:t>The return of Christ and the judgment of the </a:t>
            </a:r>
            <a:r>
              <a:rPr lang="en-US" sz="4400" b="1" dirty="0" smtClean="0">
                <a:latin typeface="Arial Unicode MS" pitchFamily="34" charset="-128"/>
                <a:ea typeface="Arial Unicode MS" pitchFamily="34" charset="-128"/>
                <a:cs typeface="Arial Unicode MS" pitchFamily="34" charset="-128"/>
              </a:rPr>
              <a:t>wicked.</a:t>
            </a:r>
          </a:p>
          <a:p>
            <a:pPr algn="just"/>
            <a:r>
              <a:rPr lang="en-US" sz="4400" b="1" dirty="0" smtClean="0">
                <a:solidFill>
                  <a:schemeClr val="bg1"/>
                </a:solidFill>
                <a:latin typeface="Arial Unicode MS" pitchFamily="34" charset="-128"/>
                <a:ea typeface="Arial Unicode MS" pitchFamily="34" charset="-128"/>
                <a:cs typeface="Arial Unicode MS" pitchFamily="34" charset="-128"/>
              </a:rPr>
              <a:t>The Bible is an inspired book of God. It is written to correct us and to help us walk in the righteousness of God.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But </a:t>
            </a:r>
            <a:r>
              <a:rPr lang="en-US" sz="4400" b="1" dirty="0" smtClean="0">
                <a:latin typeface="Arial Unicode MS" pitchFamily="34" charset="-128"/>
                <a:ea typeface="Arial Unicode MS" pitchFamily="34" charset="-128"/>
                <a:cs typeface="Arial Unicode MS" pitchFamily="34" charset="-128"/>
              </a:rPr>
              <a:t>we have no right to correct the Bible (2 Timothy 3:16, 17).  </a:t>
            </a:r>
          </a:p>
          <a:p>
            <a:pPr lvl="0"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ctr"/>
            <a:r>
              <a:rPr lang="en-US" sz="4400" b="1" dirty="0" smtClean="0">
                <a:solidFill>
                  <a:schemeClr val="bg1"/>
                </a:solidFill>
                <a:latin typeface="Arial Unicode MS" pitchFamily="34" charset="-128"/>
                <a:ea typeface="Arial Unicode MS" pitchFamily="34" charset="-128"/>
                <a:cs typeface="Arial Unicode MS" pitchFamily="34" charset="-128"/>
              </a:rPr>
              <a:t>2Ti 3:16-17</a:t>
            </a:r>
          </a:p>
          <a:p>
            <a:pPr lvl="0" algn="just"/>
            <a:r>
              <a:rPr lang="en-US" sz="4800" b="1" dirty="0" smtClean="0">
                <a:latin typeface="Arial Unicode MS" pitchFamily="34" charset="-128"/>
                <a:ea typeface="Arial Unicode MS" pitchFamily="34" charset="-128"/>
                <a:cs typeface="Arial Unicode MS" pitchFamily="34" charset="-128"/>
              </a:rPr>
              <a:t>16 Every </a:t>
            </a:r>
            <a:r>
              <a:rPr lang="en-US" sz="4800" b="1" dirty="0" smtClean="0">
                <a:latin typeface="Arial Unicode MS" pitchFamily="34" charset="-128"/>
                <a:ea typeface="Arial Unicode MS" pitchFamily="34" charset="-128"/>
                <a:cs typeface="Arial Unicode MS" pitchFamily="34" charset="-128"/>
              </a:rPr>
              <a:t>holy Writing which comes from God is of profit for teaching, for training, for guiding, for education in righteousness</a:t>
            </a:r>
            <a:r>
              <a:rPr lang="en-US" sz="4800" b="1" dirty="0" smtClean="0">
                <a:latin typeface="Arial Unicode MS" pitchFamily="34" charset="-128"/>
                <a:ea typeface="Arial Unicode MS" pitchFamily="34" charset="-128"/>
                <a:cs typeface="Arial Unicode MS" pitchFamily="34" charset="-128"/>
              </a:rPr>
              <a:t>:</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17 </a:t>
            </a:r>
            <a:r>
              <a:rPr lang="en-US" sz="4800" b="1" dirty="0" smtClean="0">
                <a:solidFill>
                  <a:schemeClr val="bg1"/>
                </a:solidFill>
                <a:latin typeface="Arial Unicode MS" pitchFamily="34" charset="-128"/>
                <a:ea typeface="Arial Unicode MS" pitchFamily="34" charset="-128"/>
                <a:cs typeface="Arial Unicode MS" pitchFamily="34" charset="-128"/>
              </a:rPr>
              <a:t>So that the man of God may be complete, trained and made ready for every good work</a:t>
            </a:r>
            <a:r>
              <a:rPr lang="en-US" sz="4800" b="1" dirty="0" smtClean="0">
                <a:solidFill>
                  <a:schemeClr val="bg1"/>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lvl="0" algn="ctr">
              <a:buNone/>
            </a:pPr>
            <a:r>
              <a:rPr lang="fr-FR" sz="4400" b="1" dirty="0" smtClean="0">
                <a:solidFill>
                  <a:schemeClr val="bg1"/>
                </a:solidFill>
                <a:latin typeface="Arial Unicode MS" pitchFamily="34" charset="-128"/>
                <a:ea typeface="Arial Unicode MS" pitchFamily="34" charset="-128"/>
                <a:cs typeface="Arial Unicode MS" pitchFamily="34" charset="-128"/>
              </a:rPr>
              <a:t>2Ti 3:16-17 </a:t>
            </a:r>
          </a:p>
          <a:p>
            <a:pPr lvl="0" algn="just"/>
            <a:r>
              <a:rPr lang="fr-FR" sz="4400" b="1" dirty="0" smtClean="0">
                <a:latin typeface="Arial Unicode MS" pitchFamily="34" charset="-128"/>
                <a:ea typeface="Arial Unicode MS" pitchFamily="34" charset="-128"/>
                <a:cs typeface="Arial Unicode MS" pitchFamily="34" charset="-128"/>
              </a:rPr>
              <a:t>16 Toute </a:t>
            </a:r>
            <a:r>
              <a:rPr lang="fr-FR" sz="4400" b="1" dirty="0" smtClean="0">
                <a:latin typeface="Arial Unicode MS" pitchFamily="34" charset="-128"/>
                <a:ea typeface="Arial Unicode MS" pitchFamily="34" charset="-128"/>
                <a:cs typeface="Arial Unicode MS" pitchFamily="34" charset="-128"/>
              </a:rPr>
              <a:t>Écriture est inspirée de Dieu, et utile pour enseigner, pour convaincre, pour corriger, pour instruire dans la justice,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17 </a:t>
            </a:r>
            <a:r>
              <a:rPr lang="fr-FR" sz="4400" b="1" dirty="0" smtClean="0">
                <a:solidFill>
                  <a:schemeClr val="bg1"/>
                </a:solidFill>
                <a:latin typeface="Arial Unicode MS" pitchFamily="34" charset="-128"/>
                <a:ea typeface="Arial Unicode MS" pitchFamily="34" charset="-128"/>
                <a:cs typeface="Arial Unicode MS" pitchFamily="34" charset="-128"/>
              </a:rPr>
              <a:t>afin que l'homme de Dieu soit accompli et propre à toute bonne œuvre. </a:t>
            </a:r>
            <a:r>
              <a:rPr lang="en-US" sz="4400" b="1" dirty="0" smtClean="0">
                <a:solidFill>
                  <a:schemeClr val="bg1"/>
                </a:solidFill>
                <a:latin typeface="Arial Unicode MS" pitchFamily="34" charset="-128"/>
                <a:ea typeface="Arial Unicode MS" pitchFamily="34" charset="-128"/>
                <a:cs typeface="Arial Unicode MS" pitchFamily="34" charset="-128"/>
              </a:rPr>
              <a:t> </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In </a:t>
            </a:r>
            <a:r>
              <a:rPr lang="en-US" sz="4400" b="1" dirty="0" smtClean="0">
                <a:latin typeface="Arial Unicode MS" pitchFamily="34" charset="-128"/>
                <a:ea typeface="Arial Unicode MS" pitchFamily="34" charset="-128"/>
                <a:cs typeface="Arial Unicode MS" pitchFamily="34" charset="-128"/>
              </a:rPr>
              <a:t>2 Peter chapter 3, God seeks to remind us of the prophecies that he foretold through his prophets.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He </a:t>
            </a:r>
            <a:r>
              <a:rPr lang="en-US" sz="4400" b="1" dirty="0" smtClean="0">
                <a:latin typeface="Arial Unicode MS" pitchFamily="34" charset="-128"/>
                <a:ea typeface="Arial Unicode MS" pitchFamily="34" charset="-128"/>
                <a:cs typeface="Arial Unicode MS" pitchFamily="34" charset="-128"/>
              </a:rPr>
              <a:t>wants to warn us against the infiltration of false prophets into the Church.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By </a:t>
            </a:r>
            <a:r>
              <a:rPr lang="en-US" sz="4400" b="1" dirty="0" smtClean="0">
                <a:solidFill>
                  <a:schemeClr val="bg1"/>
                </a:solidFill>
                <a:latin typeface="Arial Unicode MS" pitchFamily="34" charset="-128"/>
                <a:ea typeface="Arial Unicode MS" pitchFamily="34" charset="-128"/>
                <a:cs typeface="Arial Unicode MS" pitchFamily="34" charset="-128"/>
              </a:rPr>
              <a:t>their erroneous teachings, these men seek a way to lead us into doubt concerning the return of Christ.</a:t>
            </a:r>
          </a:p>
          <a:p>
            <a:pPr algn="just">
              <a:buNone/>
            </a:pP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To </a:t>
            </a:r>
            <a:r>
              <a:rPr lang="en-US" sz="4800" b="1" dirty="0" smtClean="0">
                <a:latin typeface="Arial Unicode MS" pitchFamily="34" charset="-128"/>
                <a:ea typeface="Arial Unicode MS" pitchFamily="34" charset="-128"/>
                <a:cs typeface="Arial Unicode MS" pitchFamily="34" charset="-128"/>
              </a:rPr>
              <a:t>combat any false teaching, we must cling to the word of God, not the philosophy of men. </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There are men who refuse to obey God, but who want to interpret his word in a way to approve them in their lusts. </a:t>
            </a:r>
          </a:p>
          <a:p>
            <a:pPr algn="just">
              <a:buNone/>
            </a:pP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en-US" sz="4800" b="1" dirty="0" smtClean="0">
                <a:solidFill>
                  <a:srgbClr val="FFFF00"/>
                </a:solidFill>
                <a:latin typeface="Copperplate Gothic Light" pitchFamily="34" charset="0"/>
                <a:ea typeface="Arial Unicode MS" pitchFamily="34" charset="-128"/>
                <a:cs typeface="Arial Unicode MS" pitchFamily="34" charset="-128"/>
              </a:rPr>
              <a:t>Protect our Christian hope with the word of God</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We must trust God's promises because he is faithful. </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In Isaiah 55 verse 11 God tells us: </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a:t>
            </a:r>
            <a:r>
              <a:rPr lang="en-US" sz="4800" b="1" dirty="0" smtClean="0">
                <a:solidFill>
                  <a:schemeClr val="bg1"/>
                </a:solidFill>
                <a:latin typeface="Arial Unicode MS" pitchFamily="34" charset="-128"/>
                <a:ea typeface="Arial Unicode MS" pitchFamily="34" charset="-128"/>
                <a:cs typeface="Arial Unicode MS" pitchFamily="34" charset="-128"/>
              </a:rPr>
              <a:t>  So will my word be which goes out of my mouth: it will not come back to me with nothing done, but it will give effect to my purpose, and do that for which I have sent it. »</a:t>
            </a:r>
          </a:p>
          <a:p>
            <a:pPr algn="just">
              <a:buNone/>
            </a:pP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John 14:1-3 </a:t>
            </a:r>
            <a:r>
              <a:rPr lang="en-US" sz="4800" b="1" dirty="0" smtClean="0">
                <a:solidFill>
                  <a:schemeClr val="bg1"/>
                </a:solidFill>
                <a:latin typeface="Arial Unicode MS" pitchFamily="34" charset="-128"/>
                <a:ea typeface="Arial Unicode MS" pitchFamily="34" charset="-128"/>
                <a:cs typeface="Arial Unicode MS" pitchFamily="34" charset="-128"/>
              </a:rPr>
              <a:t>¶ Let not your heart be troubled: have faith in God and have faith in me. </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2 </a:t>
            </a:r>
            <a:r>
              <a:rPr lang="en-US" sz="4800" b="1" dirty="0" smtClean="0">
                <a:solidFill>
                  <a:srgbClr val="FFFF00"/>
                </a:solidFill>
                <a:latin typeface="Arial Unicode MS" pitchFamily="34" charset="-128"/>
                <a:ea typeface="Arial Unicode MS" pitchFamily="34" charset="-128"/>
                <a:cs typeface="Arial Unicode MS" pitchFamily="34" charset="-128"/>
              </a:rPr>
              <a:t>In my Father's house are rooms enough; if it was not so, would I have said that I am going to make ready a place for you?</a:t>
            </a:r>
          </a:p>
          <a:p>
            <a:pPr algn="just"/>
            <a:r>
              <a:rPr lang="en-US" sz="4800" b="1" dirty="0" smtClean="0">
                <a:solidFill>
                  <a:schemeClr val="bg1"/>
                </a:solidFill>
                <a:latin typeface="Arial Unicode MS" pitchFamily="34" charset="-128"/>
                <a:ea typeface="Arial Unicode MS" pitchFamily="34" charset="-128"/>
                <a:cs typeface="Arial Unicode MS" pitchFamily="34" charset="-128"/>
              </a:rPr>
              <a:t>3 And if I go and make ready a place for you, I will come back again and will take you to be with me, so that you may be where I am.</a:t>
            </a:r>
          </a:p>
          <a:p>
            <a:pPr algn="just"/>
            <a:endParaRPr lang="en-US" sz="48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just"/>
            <a:r>
              <a:rPr lang="fr-FR" sz="4800" b="1" dirty="0" smtClean="0">
                <a:solidFill>
                  <a:srgbClr val="FFFF00"/>
                </a:solidFill>
                <a:latin typeface="Arial Unicode MS" pitchFamily="34" charset="-128"/>
                <a:ea typeface="Arial Unicode MS" pitchFamily="34" charset="-128"/>
                <a:cs typeface="Arial Unicode MS" pitchFamily="34" charset="-128"/>
              </a:rPr>
              <a:t>Jean </a:t>
            </a:r>
            <a:r>
              <a:rPr lang="fr-FR" sz="4800" b="1" dirty="0" smtClean="0">
                <a:solidFill>
                  <a:srgbClr val="FFFF00"/>
                </a:solidFill>
                <a:latin typeface="Arial Unicode MS" pitchFamily="34" charset="-128"/>
                <a:ea typeface="Arial Unicode MS" pitchFamily="34" charset="-128"/>
                <a:cs typeface="Arial Unicode MS" pitchFamily="34" charset="-128"/>
              </a:rPr>
              <a:t>14:1 </a:t>
            </a:r>
            <a:r>
              <a:rPr lang="fr-FR" sz="4800" b="1" dirty="0" smtClean="0">
                <a:solidFill>
                  <a:srgbClr val="FFFF00"/>
                </a:solidFill>
                <a:latin typeface="Arial Unicode MS" pitchFamily="34" charset="-128"/>
                <a:ea typeface="Arial Unicode MS" pitchFamily="34" charset="-128"/>
                <a:cs typeface="Arial Unicode MS" pitchFamily="34" charset="-128"/>
              </a:rPr>
              <a:t>-3 </a:t>
            </a:r>
            <a:r>
              <a:rPr lang="fr-FR" sz="4800" b="1" dirty="0" smtClean="0">
                <a:solidFill>
                  <a:schemeClr val="bg1"/>
                </a:solidFill>
                <a:latin typeface="Arial Unicode MS" pitchFamily="34" charset="-128"/>
                <a:ea typeface="Arial Unicode MS" pitchFamily="34" charset="-128"/>
                <a:cs typeface="Arial Unicode MS" pitchFamily="34" charset="-128"/>
              </a:rPr>
              <a:t>¶ </a:t>
            </a:r>
            <a:r>
              <a:rPr lang="fr-FR" sz="4800" b="1" dirty="0" smtClean="0">
                <a:solidFill>
                  <a:schemeClr val="bg1"/>
                </a:solidFill>
                <a:latin typeface="Arial Unicode MS" pitchFamily="34" charset="-128"/>
                <a:ea typeface="Arial Unicode MS" pitchFamily="34" charset="-128"/>
                <a:cs typeface="Arial Unicode MS" pitchFamily="34" charset="-128"/>
              </a:rPr>
              <a:t>Que votre cœur ne se trouble point. Croyez en Dieu, et croyez en moi.</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solidFill>
                  <a:srgbClr val="FFFF00"/>
                </a:solidFill>
                <a:latin typeface="Arial Unicode MS" pitchFamily="34" charset="-128"/>
                <a:ea typeface="Arial Unicode MS" pitchFamily="34" charset="-128"/>
                <a:cs typeface="Arial Unicode MS" pitchFamily="34" charset="-128"/>
              </a:rPr>
              <a:t> 2 Il y a plusieurs demeures dans la maison de mon Père. Si cela n'était pas, je vous l'aurais dit. Je vais vous préparer une place.</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b="1" dirty="0" smtClean="0">
                <a:solidFill>
                  <a:schemeClr val="bg1"/>
                </a:solidFill>
                <a:latin typeface="Arial Unicode MS" pitchFamily="34" charset="-128"/>
                <a:ea typeface="Arial Unicode MS" pitchFamily="34" charset="-128"/>
                <a:cs typeface="Arial Unicode MS" pitchFamily="34" charset="-128"/>
              </a:rPr>
              <a:t> 3 Et, lorsque je m'en serai allé, et que je vous aurai préparé une place, je reviendrai, et je vous prendrai avec moi, afin que là où je suis vous y soyez aussi</a:t>
            </a:r>
            <a:r>
              <a:rPr lang="fr-FR" sz="4800" b="1" dirty="0" smtClean="0">
                <a:solidFill>
                  <a:schemeClr val="bg1"/>
                </a:solidFill>
                <a:latin typeface="Arial Unicode MS" pitchFamily="34" charset="-128"/>
                <a:ea typeface="Arial Unicode MS" pitchFamily="34" charset="-128"/>
                <a:cs typeface="Arial Unicode MS" pitchFamily="34" charset="-128"/>
              </a:rPr>
              <a:t>.</a:t>
            </a: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God </a:t>
            </a:r>
            <a:r>
              <a:rPr lang="en-US" sz="4800" b="1" dirty="0" smtClean="0">
                <a:solidFill>
                  <a:schemeClr val="bg1"/>
                </a:solidFill>
                <a:latin typeface="Arial Unicode MS" pitchFamily="34" charset="-128"/>
                <a:ea typeface="Arial Unicode MS" pitchFamily="34" charset="-128"/>
                <a:cs typeface="Arial Unicode MS" pitchFamily="34" charset="-128"/>
              </a:rPr>
              <a:t>had announced the birth of Jesus His son, this prophecy was fulfilled. </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His </a:t>
            </a:r>
            <a:r>
              <a:rPr lang="en-US" sz="4800" b="1" dirty="0" smtClean="0">
                <a:solidFill>
                  <a:srgbClr val="FFFF00"/>
                </a:solidFill>
                <a:latin typeface="Arial Unicode MS" pitchFamily="34" charset="-128"/>
                <a:ea typeface="Arial Unicode MS" pitchFamily="34" charset="-128"/>
                <a:cs typeface="Arial Unicode MS" pitchFamily="34" charset="-128"/>
              </a:rPr>
              <a:t>death and resurrection had also been announced by the prophets, all these prophecies were fulfilled. </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Now </a:t>
            </a:r>
            <a:r>
              <a:rPr lang="en-US" sz="4800" b="1" dirty="0" smtClean="0">
                <a:solidFill>
                  <a:schemeClr val="bg1"/>
                </a:solidFill>
                <a:latin typeface="Arial Unicode MS" pitchFamily="34" charset="-128"/>
                <a:ea typeface="Arial Unicode MS" pitchFamily="34" charset="-128"/>
                <a:cs typeface="Arial Unicode MS" pitchFamily="34" charset="-128"/>
              </a:rPr>
              <a:t>we wait for the return of our Lord and Savior Jesus Christ.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Before </a:t>
            </a:r>
            <a:r>
              <a:rPr lang="en-US" sz="4800" b="1" dirty="0" smtClean="0">
                <a:solidFill>
                  <a:schemeClr val="bg1"/>
                </a:solidFill>
                <a:latin typeface="Arial Unicode MS" pitchFamily="34" charset="-128"/>
                <a:ea typeface="Arial Unicode MS" pitchFamily="34" charset="-128"/>
                <a:cs typeface="Arial Unicode MS" pitchFamily="34" charset="-128"/>
              </a:rPr>
              <a:t>ascending to heaven to his father, Jesus met with his apostles. </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He </a:t>
            </a:r>
            <a:r>
              <a:rPr lang="en-US" sz="4800" b="1" dirty="0" smtClean="0">
                <a:solidFill>
                  <a:srgbClr val="FFFF00"/>
                </a:solidFill>
                <a:latin typeface="Arial Unicode MS" pitchFamily="34" charset="-128"/>
                <a:ea typeface="Arial Unicode MS" pitchFamily="34" charset="-128"/>
                <a:cs typeface="Arial Unicode MS" pitchFamily="34" charset="-128"/>
              </a:rPr>
              <a:t>gave them information concerning their mission on earth. But when the hour had come, Jesus was caught up among them</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To </a:t>
            </a:r>
            <a:r>
              <a:rPr lang="en-US" sz="4800" b="1" dirty="0" smtClean="0">
                <a:solidFill>
                  <a:schemeClr val="bg1"/>
                </a:solidFill>
                <a:latin typeface="Arial Unicode MS" pitchFamily="34" charset="-128"/>
                <a:ea typeface="Arial Unicode MS" pitchFamily="34" charset="-128"/>
                <a:cs typeface="Arial Unicode MS" pitchFamily="34" charset="-128"/>
              </a:rPr>
              <a:t>remove doubt and sorrow from the hearts of the disciples on the day of the ascension, God had sent two angels to confirm the return of Jesus Christ </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ctr">
              <a:buNone/>
            </a:pPr>
            <a:r>
              <a:rPr lang="en-US" sz="4800" b="1" dirty="0" smtClean="0">
                <a:solidFill>
                  <a:srgbClr val="FFFF00"/>
                </a:solidFill>
                <a:latin typeface="Copperplate Gothic Light" pitchFamily="34" charset="0"/>
                <a:ea typeface="Arial Unicode MS" pitchFamily="34" charset="-128"/>
                <a:cs typeface="Arial Unicode MS" pitchFamily="34" charset="-128"/>
              </a:rPr>
              <a:t>(</a:t>
            </a:r>
            <a:r>
              <a:rPr lang="en-US" sz="4800" b="1" dirty="0" smtClean="0">
                <a:solidFill>
                  <a:srgbClr val="FFFF00"/>
                </a:solidFill>
                <a:latin typeface="Copperplate Gothic Light" pitchFamily="34" charset="0"/>
                <a:ea typeface="Arial Unicode MS" pitchFamily="34" charset="-128"/>
                <a:cs typeface="Arial Unicode MS" pitchFamily="34" charset="-128"/>
              </a:rPr>
              <a:t>Acts 1:8-11</a:t>
            </a:r>
            <a:r>
              <a:rPr lang="en-US" sz="4800" b="1" dirty="0" smtClean="0">
                <a:solidFill>
                  <a:srgbClr val="FFFF00"/>
                </a:solidFill>
                <a:latin typeface="Copperplate Gothic Light" pitchFamily="34" charset="0"/>
                <a:ea typeface="Arial Unicode MS" pitchFamily="34" charset="-128"/>
                <a:cs typeface="Arial Unicode MS" pitchFamily="34" charset="-128"/>
              </a:rPr>
              <a:t>)                                                                                                                                                     </a:t>
            </a:r>
            <a:endParaRPr lang="en-US" sz="4800" b="1" dirty="0" smtClean="0">
              <a:solidFill>
                <a:srgbClr val="FFFF00"/>
              </a:solidFill>
              <a:latin typeface="Copperplate Gothic Light" pitchFamily="34" charset="0"/>
              <a:ea typeface="Arial Unicode MS" pitchFamily="34" charset="-128"/>
              <a:cs typeface="Arial Unicode MS" pitchFamily="34" charset="-128"/>
            </a:endParaRP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8</a:t>
            </a:r>
            <a:r>
              <a:rPr lang="en-US" sz="4800" b="1" dirty="0" smtClean="0">
                <a:solidFill>
                  <a:schemeClr val="bg1"/>
                </a:solidFill>
                <a:latin typeface="Arial Unicode MS" pitchFamily="34" charset="-128"/>
                <a:ea typeface="Arial Unicode MS" pitchFamily="34" charset="-128"/>
                <a:cs typeface="Arial Unicode MS" pitchFamily="34" charset="-128"/>
              </a:rPr>
              <a:t> </a:t>
            </a:r>
            <a:r>
              <a:rPr lang="en-US" sz="4800" b="1" dirty="0" smtClean="0">
                <a:solidFill>
                  <a:schemeClr val="bg1"/>
                </a:solidFill>
                <a:latin typeface="Arial Unicode MS" pitchFamily="34" charset="-128"/>
                <a:ea typeface="Arial Unicode MS" pitchFamily="34" charset="-128"/>
                <a:cs typeface="Arial Unicode MS" pitchFamily="34" charset="-128"/>
              </a:rPr>
              <a:t>But you will have power, when the Holy Spirit has come on you; and you will be my witnesses in Jerusalem and all Judaea and Samaria, and to the ends of the earth</a:t>
            </a:r>
            <a:r>
              <a:rPr lang="en-US" sz="4800" b="1" dirty="0" smtClean="0">
                <a:solidFill>
                  <a:schemeClr val="bg1"/>
                </a:solidFill>
                <a:latin typeface="Arial Unicode MS" pitchFamily="34" charset="-128"/>
                <a:ea typeface="Arial Unicode MS" pitchFamily="34" charset="-128"/>
                <a:cs typeface="Arial Unicode MS" pitchFamily="34" charset="-128"/>
              </a:rPr>
              <a:t>.</a:t>
            </a: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800" b="1" dirty="0" smtClean="0">
                <a:solidFill>
                  <a:schemeClr val="bg1"/>
                </a:solidFill>
                <a:latin typeface="Arial Unicode MS" pitchFamily="34" charset="-128"/>
                <a:ea typeface="Arial Unicode MS" pitchFamily="34" charset="-128"/>
                <a:cs typeface="Arial Unicode MS" pitchFamily="34" charset="-128"/>
              </a:rPr>
              <a:t>9 </a:t>
            </a:r>
            <a:r>
              <a:rPr lang="en-US" sz="4800" b="1" dirty="0" smtClean="0">
                <a:solidFill>
                  <a:schemeClr val="bg1"/>
                </a:solidFill>
                <a:latin typeface="Arial Unicode MS" pitchFamily="34" charset="-128"/>
                <a:ea typeface="Arial Unicode MS" pitchFamily="34" charset="-128"/>
                <a:cs typeface="Arial Unicode MS" pitchFamily="34" charset="-128"/>
              </a:rPr>
              <a:t>And when he had said these things, while they were looking, he was taken up, and went from their view into a cloud.</a:t>
            </a:r>
          </a:p>
          <a:p>
            <a:pPr algn="just"/>
            <a:r>
              <a:rPr lang="en-US" sz="4800" b="1" dirty="0" smtClean="0">
                <a:solidFill>
                  <a:srgbClr val="FFFF00"/>
                </a:solidFill>
                <a:latin typeface="Arial Unicode MS" pitchFamily="34" charset="-128"/>
                <a:ea typeface="Arial Unicode MS" pitchFamily="34" charset="-128"/>
                <a:cs typeface="Arial Unicode MS" pitchFamily="34" charset="-128"/>
              </a:rPr>
              <a:t>10 And while they were looking up to heaven with great attention, two men came to them, in white clothing</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5400" b="1" dirty="0" smtClean="0">
                <a:solidFill>
                  <a:schemeClr val="bg1"/>
                </a:solidFill>
                <a:latin typeface="Arial Unicode MS" pitchFamily="34" charset="-128"/>
                <a:ea typeface="Arial Unicode MS" pitchFamily="34" charset="-128"/>
                <a:cs typeface="Arial Unicode MS" pitchFamily="34" charset="-128"/>
              </a:rPr>
              <a:t>11 </a:t>
            </a:r>
            <a:r>
              <a:rPr lang="en-US" sz="5400" b="1" dirty="0" smtClean="0">
                <a:solidFill>
                  <a:schemeClr val="bg1"/>
                </a:solidFill>
                <a:latin typeface="Arial Unicode MS" pitchFamily="34" charset="-128"/>
                <a:ea typeface="Arial Unicode MS" pitchFamily="34" charset="-128"/>
                <a:cs typeface="Arial Unicode MS" pitchFamily="34" charset="-128"/>
              </a:rPr>
              <a:t>And said, O men of Galilee, why are you looking up into heaven? </a:t>
            </a:r>
            <a:r>
              <a:rPr lang="en-US" sz="5400" b="1" dirty="0" smtClean="0">
                <a:solidFill>
                  <a:srgbClr val="FFFF00"/>
                </a:solidFill>
                <a:latin typeface="Arial Unicode MS" pitchFamily="34" charset="-128"/>
                <a:ea typeface="Arial Unicode MS" pitchFamily="34" charset="-128"/>
                <a:cs typeface="Arial Unicode MS" pitchFamily="34" charset="-128"/>
              </a:rPr>
              <a:t>This Jesus, who was taken from you into heaven, will come again, in the same way as you saw him go into heaven.</a:t>
            </a:r>
            <a:endParaRPr lang="en-US" sz="54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400" b="1" dirty="0" smtClean="0">
                <a:solidFill>
                  <a:srgbClr val="0000CC"/>
                </a:solidFill>
                <a:latin typeface="Copperplate Gothic Light" pitchFamily="34" charset="0"/>
                <a:ea typeface="Arial Unicode MS" pitchFamily="34" charset="-128"/>
                <a:cs typeface="Arial Unicode MS" pitchFamily="34" charset="-128"/>
              </a:rPr>
              <a:t>Remain firmly attached to our Christian hope </a:t>
            </a:r>
          </a:p>
          <a:p>
            <a:pPr lvl="0" algn="just"/>
            <a:r>
              <a:rPr lang="en-US" sz="5400" b="1" dirty="0" smtClean="0">
                <a:latin typeface="Arial Unicode MS" pitchFamily="34" charset="-128"/>
                <a:ea typeface="Arial Unicode MS" pitchFamily="34" charset="-128"/>
                <a:cs typeface="Arial Unicode MS" pitchFamily="34" charset="-128"/>
              </a:rPr>
              <a:t>Our hope is not based on anyone's ideology and philosophy, but it is based on God's faithfulness </a:t>
            </a:r>
            <a:r>
              <a:rPr lang="en-US" sz="5400" b="1" dirty="0" smtClean="0">
                <a:solidFill>
                  <a:srgbClr val="0000CC"/>
                </a:solidFill>
                <a:latin typeface="Arial Unicode MS" pitchFamily="34" charset="-128"/>
                <a:ea typeface="Arial Unicode MS" pitchFamily="34" charset="-128"/>
                <a:cs typeface="Arial Unicode MS" pitchFamily="34" charset="-128"/>
              </a:rPr>
              <a:t>(Hebrews 10:23</a:t>
            </a:r>
            <a:r>
              <a:rPr lang="en-US" sz="5400" b="1" dirty="0" smtClean="0">
                <a:solidFill>
                  <a:srgbClr val="0000CC"/>
                </a:solidFill>
                <a:latin typeface="Arial Unicode MS" pitchFamily="34" charset="-128"/>
                <a:ea typeface="Arial Unicode MS" pitchFamily="34" charset="-128"/>
                <a:cs typeface="Arial Unicode MS" pitchFamily="34" charset="-128"/>
              </a:rPr>
              <a:t>).</a:t>
            </a:r>
            <a:endParaRPr lang="en-US" sz="5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Heb </a:t>
            </a:r>
            <a:r>
              <a:rPr lang="en-US" sz="4400" b="1" dirty="0" smtClean="0">
                <a:latin typeface="Arial Unicode MS" pitchFamily="34" charset="-128"/>
                <a:ea typeface="Arial Unicode MS" pitchFamily="34" charset="-128"/>
                <a:cs typeface="Arial Unicode MS" pitchFamily="34" charset="-128"/>
              </a:rPr>
              <a:t>10:23 Let us keep the witness of our hope strong and </a:t>
            </a:r>
            <a:r>
              <a:rPr lang="en-US" sz="4400" b="1" dirty="0" err="1" smtClean="0">
                <a:latin typeface="Arial Unicode MS" pitchFamily="34" charset="-128"/>
                <a:ea typeface="Arial Unicode MS" pitchFamily="34" charset="-128"/>
                <a:cs typeface="Arial Unicode MS" pitchFamily="34" charset="-128"/>
              </a:rPr>
              <a:t>unshaking</a:t>
            </a:r>
            <a:r>
              <a:rPr lang="en-US" sz="4400" b="1" dirty="0" smtClean="0">
                <a:latin typeface="Arial Unicode MS" pitchFamily="34" charset="-128"/>
                <a:ea typeface="Arial Unicode MS" pitchFamily="34" charset="-128"/>
                <a:cs typeface="Arial Unicode MS" pitchFamily="34" charset="-128"/>
              </a:rPr>
              <a:t>, for he is true who has given his word:</a:t>
            </a:r>
          </a:p>
          <a:p>
            <a:pPr algn="just"/>
            <a:r>
              <a:rPr lang="fr-FR" sz="4400" b="1" dirty="0" smtClean="0">
                <a:solidFill>
                  <a:srgbClr val="0000CC"/>
                </a:solidFill>
                <a:latin typeface="Arial Unicode MS" pitchFamily="34" charset="-128"/>
                <a:ea typeface="Arial Unicode MS" pitchFamily="34" charset="-128"/>
                <a:cs typeface="Arial Unicode MS" pitchFamily="34" charset="-128"/>
              </a:rPr>
              <a:t>Hébreux 10:23 Retenons fermement la profession de notre espérance, car celui qui a fait la promesse est fidèle</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en-US" sz="4400" b="1" dirty="0" smtClean="0">
                <a:latin typeface="Arial Unicode MS" pitchFamily="34" charset="-128"/>
                <a:ea typeface="Arial Unicode MS" pitchFamily="34" charset="-128"/>
                <a:cs typeface="Arial Unicode MS" pitchFamily="34" charset="-128"/>
              </a:rPr>
              <a:t>In </a:t>
            </a:r>
            <a:r>
              <a:rPr lang="en-US" sz="4400" b="1" dirty="0" smtClean="0">
                <a:latin typeface="Arial Unicode MS" pitchFamily="34" charset="-128"/>
                <a:ea typeface="Arial Unicode MS" pitchFamily="34" charset="-128"/>
                <a:cs typeface="Arial Unicode MS" pitchFamily="34" charset="-128"/>
              </a:rPr>
              <a:t>2 Peter chapter 3, the word of God warns us against people who reject the return of Jesus Christ.</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2Pe 3:1 ¶ Beloved, I now write to you this second epistle (in both of which I stir up your pure minds by way of reminder),</a:t>
            </a:r>
          </a:p>
          <a:p>
            <a:pPr algn="just"/>
            <a:r>
              <a:rPr lang="en-US" sz="4400" b="1" dirty="0" smtClean="0">
                <a:latin typeface="Arial Unicode MS" pitchFamily="34" charset="-128"/>
                <a:ea typeface="Arial Unicode MS" pitchFamily="34" charset="-128"/>
                <a:cs typeface="Arial Unicode MS" pitchFamily="34" charset="-128"/>
              </a:rPr>
              <a:t> 2 that you may be mindful of the words which were spoken before by the holy prophets, and of the commandment of us, the apostles of the Lord and Savior</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800" b="1" dirty="0" smtClean="0">
                <a:latin typeface="Arial Unicode MS" pitchFamily="34" charset="-128"/>
                <a:ea typeface="Arial Unicode MS" pitchFamily="34" charset="-128"/>
                <a:cs typeface="Arial Unicode MS" pitchFamily="34" charset="-128"/>
              </a:rPr>
              <a:t>3 </a:t>
            </a:r>
            <a:r>
              <a:rPr lang="en-US" sz="4800" b="1" dirty="0" smtClean="0">
                <a:latin typeface="Arial Unicode MS" pitchFamily="34" charset="-128"/>
                <a:ea typeface="Arial Unicode MS" pitchFamily="34" charset="-128"/>
                <a:cs typeface="Arial Unicode MS" pitchFamily="34" charset="-128"/>
              </a:rPr>
              <a:t>¶ knowing this first: that scoffers will come in the last days, walking according to their own lusts,</a:t>
            </a:r>
          </a:p>
          <a:p>
            <a:pPr algn="just"/>
            <a:r>
              <a:rPr lang="en-US" sz="4800" b="1" dirty="0" smtClean="0">
                <a:latin typeface="Arial Unicode MS" pitchFamily="34" charset="-128"/>
                <a:ea typeface="Arial Unicode MS" pitchFamily="34" charset="-128"/>
                <a:cs typeface="Arial Unicode MS" pitchFamily="34" charset="-128"/>
              </a:rPr>
              <a:t> </a:t>
            </a:r>
            <a:r>
              <a:rPr lang="en-US" sz="4800" b="1" dirty="0" smtClean="0">
                <a:solidFill>
                  <a:srgbClr val="0000CC"/>
                </a:solidFill>
                <a:latin typeface="Arial Unicode MS" pitchFamily="34" charset="-128"/>
                <a:ea typeface="Arial Unicode MS" pitchFamily="34" charset="-128"/>
                <a:cs typeface="Arial Unicode MS" pitchFamily="34" charset="-128"/>
              </a:rPr>
              <a:t>4 and saying, "Where is the promise of His coming? For since the fathers fell asleep, all things continue as they were from the beginning of creation</a:t>
            </a:r>
            <a:r>
              <a:rPr lang="en-US"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Dieu </a:t>
            </a:r>
            <a:r>
              <a:rPr lang="fr-FR" sz="4400" b="1" dirty="0" smtClean="0">
                <a:latin typeface="Arial Unicode MS" pitchFamily="34" charset="-128"/>
                <a:ea typeface="Arial Unicode MS" pitchFamily="34" charset="-128"/>
                <a:cs typeface="Arial Unicode MS" pitchFamily="34" charset="-128"/>
              </a:rPr>
              <a:t>nous met en garde contre des moqueurs. Parce qu’ils viendront de nous mettre en doute au sujet de notre espérance.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Ils </a:t>
            </a:r>
            <a:r>
              <a:rPr lang="fr-FR" sz="4400" b="1" dirty="0" smtClean="0">
                <a:solidFill>
                  <a:srgbClr val="0000CC"/>
                </a:solidFill>
                <a:latin typeface="Arial Unicode MS" pitchFamily="34" charset="-128"/>
                <a:ea typeface="Arial Unicode MS" pitchFamily="34" charset="-128"/>
                <a:cs typeface="Arial Unicode MS" pitchFamily="34" charset="-128"/>
              </a:rPr>
              <a:t>poseront des questions pour nous ironiser concernant le retour de Jésus-Christ ;  Non parce qu’ils cherchent de bonnes informations</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Ces </a:t>
            </a:r>
            <a:r>
              <a:rPr lang="fr-FR" sz="5400" b="1" dirty="0" smtClean="0">
                <a:latin typeface="Arial Unicode MS" pitchFamily="34" charset="-128"/>
                <a:ea typeface="Arial Unicode MS" pitchFamily="34" charset="-128"/>
                <a:cs typeface="Arial Unicode MS" pitchFamily="34" charset="-128"/>
              </a:rPr>
              <a:t>moqueurs aimeraient la situation d’aujourd’hui reste de même jusqu'à la fin, parce qu’ils veulent seulement de satisfaire leurs convoitises. </a:t>
            </a:r>
            <a:endParaRPr lang="fr-FR"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0000CC"/>
                </a:solidFill>
                <a:latin typeface="Arial Unicode MS" pitchFamily="34" charset="-128"/>
                <a:ea typeface="Arial Unicode MS" pitchFamily="34" charset="-128"/>
                <a:cs typeface="Arial Unicode MS" pitchFamily="34" charset="-128"/>
              </a:rPr>
              <a:t>Ils </a:t>
            </a:r>
            <a:r>
              <a:rPr lang="fr-FR" sz="5400" b="1" dirty="0" smtClean="0">
                <a:solidFill>
                  <a:srgbClr val="0000CC"/>
                </a:solidFill>
                <a:latin typeface="Arial Unicode MS" pitchFamily="34" charset="-128"/>
                <a:ea typeface="Arial Unicode MS" pitchFamily="34" charset="-128"/>
                <a:cs typeface="Arial Unicode MS" pitchFamily="34" charset="-128"/>
              </a:rPr>
              <a:t>se sentent confortable dans leurs péchés</a:t>
            </a:r>
            <a:r>
              <a:rPr lang="fr-FR" sz="5400" b="1" dirty="0" smtClean="0">
                <a:solidFill>
                  <a:srgbClr val="0000CC"/>
                </a:solidFill>
                <a:latin typeface="Arial Unicode MS" pitchFamily="34" charset="-128"/>
                <a:ea typeface="Arial Unicode MS" pitchFamily="34" charset="-128"/>
                <a:cs typeface="Arial Unicode MS" pitchFamily="34" charset="-128"/>
              </a:rPr>
              <a:t>.</a:t>
            </a:r>
            <a:endParaRPr lang="en-US" sz="5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5400" b="1" dirty="0" smtClean="0">
                <a:latin typeface="Arial Unicode MS" pitchFamily="34" charset="-128"/>
                <a:ea typeface="Arial Unicode MS" pitchFamily="34" charset="-128"/>
                <a:cs typeface="Arial Unicode MS" pitchFamily="34" charset="-128"/>
              </a:rPr>
              <a:t>La </a:t>
            </a:r>
            <a:r>
              <a:rPr lang="fr-FR" sz="5400" b="1" dirty="0" smtClean="0">
                <a:latin typeface="Arial Unicode MS" pitchFamily="34" charset="-128"/>
                <a:ea typeface="Arial Unicode MS" pitchFamily="34" charset="-128"/>
                <a:cs typeface="Arial Unicode MS" pitchFamily="34" charset="-128"/>
              </a:rPr>
              <a:t>situation qui se développe maintenant dans le monde entier par exemple : les crimes, la corruption etc. </a:t>
            </a:r>
            <a:r>
              <a:rPr lang="fr-FR" sz="5400" b="1" dirty="0" smtClean="0">
                <a:solidFill>
                  <a:srgbClr val="0000CC"/>
                </a:solidFill>
                <a:latin typeface="Arial Unicode MS" pitchFamily="34" charset="-128"/>
                <a:ea typeface="Arial Unicode MS" pitchFamily="34" charset="-128"/>
                <a:cs typeface="Arial Unicode MS" pitchFamily="34" charset="-128"/>
              </a:rPr>
              <a:t>Un jour Dieu mettra fin dans toutes ces chose et il rétablira l’ordre sur la terre.</a:t>
            </a:r>
            <a:endParaRPr lang="en-US" sz="5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400" b="1" dirty="0" smtClean="0">
                <a:solidFill>
                  <a:srgbClr val="FFC000"/>
                </a:solidFill>
                <a:latin typeface="Copperplate Gothic Light" pitchFamily="34" charset="0"/>
                <a:ea typeface="Arial Unicode MS" pitchFamily="34" charset="-128"/>
                <a:cs typeface="Arial Unicode MS" pitchFamily="34" charset="-128"/>
              </a:rPr>
              <a:t>God’s patience with men</a:t>
            </a:r>
          </a:p>
          <a:p>
            <a:pPr lvl="0" algn="just"/>
            <a:r>
              <a:rPr lang="en-US" sz="4400" b="1" dirty="0" smtClean="0">
                <a:latin typeface="Arial Unicode MS" pitchFamily="34" charset="-128"/>
                <a:ea typeface="Arial Unicode MS" pitchFamily="34" charset="-128"/>
                <a:cs typeface="Arial Unicode MS" pitchFamily="34" charset="-128"/>
              </a:rPr>
              <a:t>God's patience is an opportunity He gives to all people to repent. His patience does not mean that he closes his eyes to everything that is happening in the world. </a:t>
            </a:r>
            <a:r>
              <a:rPr lang="en-US" sz="4400" b="1" dirty="0" smtClean="0">
                <a:solidFill>
                  <a:srgbClr val="FFC000"/>
                </a:solidFill>
                <a:latin typeface="Arial Unicode MS" pitchFamily="34" charset="-128"/>
                <a:ea typeface="Arial Unicode MS" pitchFamily="34" charset="-128"/>
                <a:cs typeface="Arial Unicode MS" pitchFamily="34" charset="-128"/>
              </a:rPr>
              <a:t>But he has set a time to punish or reward everyone according to their actions</a:t>
            </a:r>
            <a:r>
              <a:rPr lang="en-US" sz="4400" b="1" dirty="0" smtClean="0">
                <a:solidFill>
                  <a:srgbClr val="FFC000"/>
                </a:solidFill>
                <a:latin typeface="Arial Unicode MS" pitchFamily="34" charset="-128"/>
                <a:ea typeface="Arial Unicode MS" pitchFamily="34" charset="-128"/>
                <a:cs typeface="Arial Unicode MS" pitchFamily="34" charset="-128"/>
              </a:rPr>
              <a:t>.</a:t>
            </a:r>
            <a:endParaRPr lang="en-US" sz="44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Chaque </a:t>
            </a:r>
            <a:r>
              <a:rPr lang="fr-FR" sz="4800" b="1" dirty="0" smtClean="0">
                <a:latin typeface="Arial Unicode MS" pitchFamily="34" charset="-128"/>
                <a:ea typeface="Arial Unicode MS" pitchFamily="34" charset="-128"/>
                <a:cs typeface="Arial Unicode MS" pitchFamily="34" charset="-128"/>
              </a:rPr>
              <a:t>jour et chaque nouvelle année que Dieu  accorde à un pécheur,  c’est une autre occasion qui lui est donnée de venir à Dieu. </a:t>
            </a:r>
            <a:endParaRPr lang="fr-FR"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C000"/>
                </a:solidFill>
                <a:latin typeface="Arial Unicode MS" pitchFamily="34" charset="-128"/>
                <a:ea typeface="Arial Unicode MS" pitchFamily="34" charset="-128"/>
                <a:cs typeface="Arial Unicode MS" pitchFamily="34" charset="-128"/>
              </a:rPr>
              <a:t>La parole de Dieu nous fait comprendre la raison pour laquelle il est patient (</a:t>
            </a:r>
            <a:r>
              <a:rPr lang="fr-FR" sz="4800" b="1" dirty="0" smtClean="0">
                <a:solidFill>
                  <a:srgbClr val="00B0F0"/>
                </a:solidFill>
                <a:latin typeface="Arial Unicode MS" pitchFamily="34" charset="-128"/>
                <a:ea typeface="Arial Unicode MS" pitchFamily="34" charset="-128"/>
                <a:cs typeface="Arial Unicode MS" pitchFamily="34" charset="-128"/>
              </a:rPr>
              <a:t>Romain 2 :4- 6).  </a:t>
            </a:r>
            <a:endParaRPr lang="en-US" sz="4800" b="1" dirty="0" smtClean="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b="1" dirty="0" err="1" smtClean="0">
                <a:solidFill>
                  <a:srgbClr val="FFC000"/>
                </a:solidFill>
                <a:latin typeface="Arial Unicode MS" pitchFamily="34" charset="-128"/>
                <a:ea typeface="Arial Unicode MS" pitchFamily="34" charset="-128"/>
                <a:cs typeface="Arial Unicode MS" pitchFamily="34" charset="-128"/>
              </a:rPr>
              <a:t>Ro</a:t>
            </a:r>
            <a:r>
              <a:rPr lang="fr-FR" sz="4400" b="1" dirty="0" smtClean="0">
                <a:solidFill>
                  <a:srgbClr val="FFC000"/>
                </a:solidFill>
                <a:latin typeface="Arial Unicode MS" pitchFamily="34" charset="-128"/>
                <a:ea typeface="Arial Unicode MS" pitchFamily="34" charset="-128"/>
                <a:cs typeface="Arial Unicode MS" pitchFamily="34" charset="-128"/>
              </a:rPr>
              <a:t> 2:4-6 </a:t>
            </a:r>
            <a:r>
              <a:rPr lang="fr-FR" sz="4400" b="1" dirty="0" smtClean="0">
                <a:latin typeface="Arial Unicode MS" pitchFamily="34" charset="-128"/>
                <a:ea typeface="Arial Unicode MS" pitchFamily="34" charset="-128"/>
                <a:cs typeface="Arial Unicode MS" pitchFamily="34" charset="-128"/>
              </a:rPr>
              <a:t>Ou méprises-tu les richesses de sa bonté, de sa patience et de sa longanimité, ne reconnaissant pas que la bonté de Dieu te pousse à la repentance?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C000"/>
                </a:solidFill>
                <a:latin typeface="Arial Unicode MS" pitchFamily="34" charset="-128"/>
                <a:ea typeface="Arial Unicode MS" pitchFamily="34" charset="-128"/>
                <a:cs typeface="Arial Unicode MS" pitchFamily="34" charset="-128"/>
              </a:rPr>
              <a:t>5 </a:t>
            </a:r>
            <a:r>
              <a:rPr lang="fr-FR" sz="4400" b="1" dirty="0" smtClean="0">
                <a:solidFill>
                  <a:srgbClr val="FFC000"/>
                </a:solidFill>
                <a:latin typeface="Arial Unicode MS" pitchFamily="34" charset="-128"/>
                <a:ea typeface="Arial Unicode MS" pitchFamily="34" charset="-128"/>
                <a:cs typeface="Arial Unicode MS" pitchFamily="34" charset="-128"/>
              </a:rPr>
              <a:t>Mais, par ton endurcissement et par ton cœur impénitent, tu t'amasses un trésor de colère pour le jour de la colère et de la manifestation du juste jugement de Dieu</a:t>
            </a:r>
            <a:r>
              <a:rPr lang="fr-FR" sz="4400" b="1" dirty="0" smtClean="0">
                <a:solidFill>
                  <a:srgbClr val="FFC000"/>
                </a:solidFill>
                <a:latin typeface="Arial Unicode MS" pitchFamily="34" charset="-128"/>
                <a:ea typeface="Arial Unicode MS" pitchFamily="34" charset="-128"/>
                <a:cs typeface="Arial Unicode MS" pitchFamily="34" charset="-128"/>
              </a:rPr>
              <a:t>,</a:t>
            </a:r>
            <a:endParaRPr lang="en-US" sz="4400" b="1" dirty="0" smtClean="0">
              <a:solidFill>
                <a:srgbClr val="FFC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6 </a:t>
            </a:r>
            <a:r>
              <a:rPr lang="fr-FR" sz="4400" b="1" dirty="0" smtClean="0">
                <a:latin typeface="Arial Unicode MS" pitchFamily="34" charset="-128"/>
                <a:ea typeface="Arial Unicode MS" pitchFamily="34" charset="-128"/>
                <a:cs typeface="Arial Unicode MS" pitchFamily="34" charset="-128"/>
              </a:rPr>
              <a:t>qui rendra à chacun selon ses œuvres;</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FFC000"/>
                </a:solidFill>
                <a:latin typeface="Arial Unicode MS" pitchFamily="34" charset="-128"/>
                <a:ea typeface="Arial Unicode MS" pitchFamily="34" charset="-128"/>
                <a:cs typeface="Arial Unicode MS" pitchFamily="34" charset="-128"/>
              </a:rPr>
              <a:t>The wicked interpret God's patience as follows: they think that God does not exist, or that he will never punish anybody. And they can continue to do evil day after day. </a:t>
            </a:r>
            <a:endParaRPr lang="en-US" sz="4400" b="1" dirty="0" smtClean="0">
              <a:solidFill>
                <a:srgbClr val="FFC000"/>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For </a:t>
            </a:r>
            <a:r>
              <a:rPr lang="en-US" sz="4400" b="1" dirty="0" smtClean="0">
                <a:latin typeface="Arial Unicode MS" pitchFamily="34" charset="-128"/>
                <a:ea typeface="Arial Unicode MS" pitchFamily="34" charset="-128"/>
                <a:cs typeface="Arial Unicode MS" pitchFamily="34" charset="-128"/>
              </a:rPr>
              <a:t>them there will be no consequences for those who practice evil deeds (Ecclesiastes 8:11</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en-US" sz="4400" b="1" dirty="0" smtClean="0">
                <a:latin typeface="Arial Unicode MS" pitchFamily="34" charset="-128"/>
                <a:ea typeface="Arial Unicode MS" pitchFamily="34" charset="-128"/>
                <a:cs typeface="Arial Unicode MS" pitchFamily="34" charset="-128"/>
              </a:rPr>
              <a:t>Ecclesiastes </a:t>
            </a:r>
            <a:r>
              <a:rPr lang="en-US" sz="4400" b="1" dirty="0" smtClean="0">
                <a:latin typeface="Arial Unicode MS" pitchFamily="34" charset="-128"/>
                <a:ea typeface="Arial Unicode MS" pitchFamily="34" charset="-128"/>
                <a:cs typeface="Arial Unicode MS" pitchFamily="34" charset="-128"/>
              </a:rPr>
              <a:t>8:11 Because sentence against an evil work is not executed speedily, therefore the heart of the sons of men is fully set in them to do evil.</a:t>
            </a:r>
          </a:p>
          <a:p>
            <a:pPr algn="just"/>
            <a:r>
              <a:rPr lang="en-US" sz="4400" b="1" dirty="0" smtClean="0">
                <a:latin typeface="Arial Unicode MS" pitchFamily="34" charset="-128"/>
                <a:ea typeface="Arial Unicode MS" pitchFamily="34" charset="-128"/>
                <a:cs typeface="Arial Unicode MS" pitchFamily="34" charset="-128"/>
              </a:rPr>
              <a:t> </a:t>
            </a:r>
            <a:r>
              <a:rPr lang="fr-FR" sz="4400" b="1" dirty="0" smtClean="0">
                <a:solidFill>
                  <a:srgbClr val="FFC000"/>
                </a:solidFill>
                <a:latin typeface="Arial Unicode MS" pitchFamily="34" charset="-128"/>
                <a:ea typeface="Arial Unicode MS" pitchFamily="34" charset="-128"/>
                <a:cs typeface="Arial Unicode MS" pitchFamily="34" charset="-128"/>
              </a:rPr>
              <a:t>Ecclésiastes 8:11 Parce qu'une sentence contre les mauvaises actions ne s'exécute pas promptement, le cœur des fils de l'homme se remplit en eux du désir de faire le mal.</a:t>
            </a:r>
            <a:endParaRPr lang="en-US" sz="4400" b="1" dirty="0" smtClean="0">
              <a:solidFill>
                <a:srgbClr val="FFC000"/>
              </a:solidFill>
              <a:latin typeface="Arial Unicode MS" pitchFamily="34" charset="-128"/>
              <a:ea typeface="Arial Unicode MS" pitchFamily="34" charset="-128"/>
              <a:cs typeface="Arial Unicode MS" pitchFamily="34" charset="-128"/>
            </a:endParaRPr>
          </a:p>
          <a:p>
            <a:pPr lvl="0"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Dans </a:t>
            </a:r>
            <a:r>
              <a:rPr lang="fr-FR" sz="4800" b="1" dirty="0" smtClean="0">
                <a:latin typeface="Arial Unicode MS" pitchFamily="34" charset="-128"/>
                <a:ea typeface="Arial Unicode MS" pitchFamily="34" charset="-128"/>
                <a:cs typeface="Arial Unicode MS" pitchFamily="34" charset="-128"/>
              </a:rPr>
              <a:t>2 Pierre 3 les versets 8 et 9 la parole de Dieu nous dit : </a:t>
            </a:r>
            <a:endParaRPr lang="fr-FR"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C000"/>
                </a:solidFill>
                <a:latin typeface="Arial Unicode MS" pitchFamily="34" charset="-128"/>
                <a:ea typeface="Arial Unicode MS" pitchFamily="34" charset="-128"/>
                <a:cs typeface="Arial Unicode MS" pitchFamily="34" charset="-128"/>
              </a:rPr>
              <a:t>8 ‘’¶ </a:t>
            </a:r>
            <a:r>
              <a:rPr lang="fr-FR" sz="4800" b="1" dirty="0" smtClean="0">
                <a:solidFill>
                  <a:srgbClr val="FFC000"/>
                </a:solidFill>
                <a:latin typeface="Arial Unicode MS" pitchFamily="34" charset="-128"/>
                <a:ea typeface="Arial Unicode MS" pitchFamily="34" charset="-128"/>
                <a:cs typeface="Arial Unicode MS" pitchFamily="34" charset="-128"/>
              </a:rPr>
              <a:t>Mais il est une chose, bien-aimés, que vous ne devez pas ignorer, c'est que, devant le Seigneur, un jour est comme mille ans, et mille ans sont comme un jour.</a:t>
            </a:r>
            <a:endParaRPr lang="en-US" sz="4800" b="1" dirty="0" smtClean="0">
              <a:solidFill>
                <a:srgbClr val="FFC000"/>
              </a:solidFill>
              <a:latin typeface="Arial Unicode MS" pitchFamily="34" charset="-128"/>
              <a:ea typeface="Arial Unicode MS" pitchFamily="34" charset="-128"/>
              <a:cs typeface="Arial Unicode MS" pitchFamily="34" charset="-128"/>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9 </a:t>
            </a:r>
            <a:r>
              <a:rPr lang="fr-FR" sz="4800" b="1" dirty="0" smtClean="0">
                <a:latin typeface="Arial Unicode MS" pitchFamily="34" charset="-128"/>
                <a:ea typeface="Arial Unicode MS" pitchFamily="34" charset="-128"/>
                <a:cs typeface="Arial Unicode MS" pitchFamily="34" charset="-128"/>
              </a:rPr>
              <a:t>¶ Le Seigneur ne tarde pas dans l'accomplissement de la promesse, comme quelques-uns le croient; </a:t>
            </a:r>
            <a:r>
              <a:rPr lang="fr-FR" sz="4800" b="1" dirty="0" smtClean="0">
                <a:solidFill>
                  <a:srgbClr val="FFC000"/>
                </a:solidFill>
                <a:latin typeface="Arial Unicode MS" pitchFamily="34" charset="-128"/>
                <a:ea typeface="Arial Unicode MS" pitchFamily="34" charset="-128"/>
                <a:cs typeface="Arial Unicode MS" pitchFamily="34" charset="-128"/>
              </a:rPr>
              <a:t>mais il use de patience envers vous, ne voulant pas qu'aucun périsse, mais voulant que tous arrivent à la repentance</a:t>
            </a:r>
            <a:endParaRPr lang="en-US" sz="4800" b="1" dirty="0" smtClean="0">
              <a:solidFill>
                <a:srgbClr val="FFC000"/>
              </a:solidFill>
              <a:latin typeface="Arial Unicode MS" pitchFamily="34" charset="-128"/>
              <a:ea typeface="Arial Unicode MS" pitchFamily="34" charset="-128"/>
              <a:cs typeface="Arial Unicode MS" pitchFamily="34" charset="-128"/>
            </a:endParaRPr>
          </a:p>
          <a:p>
            <a:pPr algn="just">
              <a:buNone/>
            </a:pPr>
            <a:r>
              <a:rPr lang="en-US" sz="4400" b="1" dirty="0" smtClean="0">
                <a:latin typeface="Arial Unicode MS" pitchFamily="34" charset="-128"/>
                <a:ea typeface="Arial Unicode MS" pitchFamily="34" charset="-128"/>
                <a:cs typeface="Arial Unicode MS" pitchFamily="34" charset="-128"/>
              </a:rPr>
              <a:t>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buNone/>
            </a:pPr>
            <a:r>
              <a:rPr lang="en-US" sz="4400" b="1" dirty="0" smtClean="0">
                <a:latin typeface="Copperplate Gothic Light" pitchFamily="34" charset="0"/>
                <a:ea typeface="Arial Unicode MS" pitchFamily="34" charset="-128"/>
                <a:cs typeface="Arial Unicode MS" pitchFamily="34" charset="-128"/>
              </a:rPr>
              <a:t>The return of Christ and the judgment of the wicked </a:t>
            </a:r>
            <a:endParaRPr lang="en-US" sz="4400" b="1" dirty="0" smtClean="0">
              <a:latin typeface="Copperplate Gothic Light" pitchFamily="34" charset="0"/>
              <a:ea typeface="Arial Unicode MS" pitchFamily="34" charset="-128"/>
              <a:cs typeface="Arial Unicode MS" pitchFamily="34" charset="-128"/>
            </a:endParaRPr>
          </a:p>
          <a:p>
            <a:pPr algn="ctr">
              <a:buNone/>
            </a:pPr>
            <a:r>
              <a:rPr lang="en-US" sz="4400" b="1" dirty="0" smtClean="0">
                <a:solidFill>
                  <a:srgbClr val="C00000"/>
                </a:solidFill>
                <a:latin typeface="Arial Unicode MS" pitchFamily="34" charset="-128"/>
                <a:ea typeface="Arial Unicode MS" pitchFamily="34" charset="-128"/>
                <a:cs typeface="Arial Unicode MS" pitchFamily="34" charset="-128"/>
              </a:rPr>
              <a:t>(</a:t>
            </a:r>
            <a:r>
              <a:rPr lang="en-US" sz="4400" b="1" dirty="0" smtClean="0">
                <a:solidFill>
                  <a:srgbClr val="C00000"/>
                </a:solidFill>
                <a:latin typeface="Arial Unicode MS" pitchFamily="34" charset="-128"/>
                <a:ea typeface="Arial Unicode MS" pitchFamily="34" charset="-128"/>
                <a:cs typeface="Arial Unicode MS" pitchFamily="34" charset="-128"/>
              </a:rPr>
              <a:t>2 Pierre 3:5, 6)</a:t>
            </a:r>
          </a:p>
          <a:p>
            <a:pPr lvl="0" algn="just"/>
            <a:r>
              <a:rPr lang="en-US" sz="4400" b="1" dirty="0" smtClean="0">
                <a:latin typeface="Arial Unicode MS" pitchFamily="34" charset="-128"/>
                <a:ea typeface="Arial Unicode MS" pitchFamily="34" charset="-128"/>
                <a:cs typeface="Arial Unicode MS" pitchFamily="34" charset="-128"/>
              </a:rPr>
              <a:t>All over the world, men are being inhuman to each other. God will one day put an end to wickedness and suffering on earth.</a:t>
            </a: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Dieu nous donne assurance qu’il interviendra contre les méchants.  Parce qu’il est juste et droit (Psaumes 33 :5 ; 11 :5</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Ps </a:t>
            </a:r>
            <a:r>
              <a:rPr lang="fr-FR" sz="4400" b="1" dirty="0" smtClean="0">
                <a:latin typeface="Arial Unicode MS" pitchFamily="34" charset="-128"/>
                <a:ea typeface="Arial Unicode MS" pitchFamily="34" charset="-128"/>
                <a:cs typeface="Arial Unicode MS" pitchFamily="34" charset="-128"/>
              </a:rPr>
              <a:t>33:5 Il aime la justice et la droiture; La bonté de l'Éternel remplit la terre.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Ps 11:5 L'Éternel sonde le juste; Il hait le méchant et celui qui se plaît à la violence.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Dans leur désir de rejeter la doctrine du jugement, ces faux docteurs ignorent les deux principaux événements divins : la création et le déluge du temps de Noé.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Dans </a:t>
            </a:r>
            <a:r>
              <a:rPr lang="fr-FR" sz="5400" b="1" dirty="0" smtClean="0">
                <a:latin typeface="Arial Unicode MS" pitchFamily="34" charset="-128"/>
                <a:ea typeface="Arial Unicode MS" pitchFamily="34" charset="-128"/>
                <a:cs typeface="Arial Unicode MS" pitchFamily="34" charset="-128"/>
              </a:rPr>
              <a:t>une durée de six jours de 24 heures tout l’univers était créé, pleinement développé et complet </a:t>
            </a:r>
            <a:r>
              <a:rPr lang="fr-FR" sz="5400" b="1" dirty="0" smtClean="0">
                <a:solidFill>
                  <a:schemeClr val="bg1"/>
                </a:solidFill>
                <a:latin typeface="Arial Unicode MS" pitchFamily="34" charset="-128"/>
                <a:ea typeface="Arial Unicode MS" pitchFamily="34" charset="-128"/>
                <a:cs typeface="Arial Unicode MS" pitchFamily="34" charset="-128"/>
              </a:rPr>
              <a:t>(Genèse 1, 2).  </a:t>
            </a:r>
            <a:endParaRPr lang="fr-FR"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solidFill>
                  <a:srgbClr val="C00000"/>
                </a:solidFill>
                <a:latin typeface="Arial Unicode MS" pitchFamily="34" charset="-128"/>
                <a:ea typeface="Arial Unicode MS" pitchFamily="34" charset="-128"/>
                <a:cs typeface="Arial Unicode MS" pitchFamily="34" charset="-128"/>
              </a:rPr>
              <a:t>Notre </a:t>
            </a:r>
            <a:r>
              <a:rPr lang="fr-FR" sz="5400" b="1" dirty="0" smtClean="0">
                <a:solidFill>
                  <a:srgbClr val="C00000"/>
                </a:solidFill>
                <a:latin typeface="Arial Unicode MS" pitchFamily="34" charset="-128"/>
                <a:ea typeface="Arial Unicode MS" pitchFamily="34" charset="-128"/>
                <a:cs typeface="Arial Unicode MS" pitchFamily="34" charset="-128"/>
              </a:rPr>
              <a:t>Dieu est grand et tout puissant. Il forma la terre entre deux masses d’eau. </a:t>
            </a:r>
            <a:endParaRPr lang="en-US" sz="5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Au </a:t>
            </a:r>
            <a:r>
              <a:rPr lang="fr-FR" sz="4400" b="1" dirty="0" smtClean="0">
                <a:latin typeface="Arial Unicode MS" pitchFamily="34" charset="-128"/>
                <a:ea typeface="Arial Unicode MS" pitchFamily="34" charset="-128"/>
                <a:cs typeface="Arial Unicode MS" pitchFamily="34" charset="-128"/>
              </a:rPr>
              <a:t>commencement de la création, Dieu rassembla les eaux d’en haut en nuage autour de la terre, et celle d’en bas formèrent les nappes phréatiques, les rivières, les lacs, et les mers.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Ce </a:t>
            </a:r>
            <a:r>
              <a:rPr lang="fr-FR" sz="4400" b="1" dirty="0" smtClean="0">
                <a:solidFill>
                  <a:srgbClr val="C00000"/>
                </a:solidFill>
                <a:latin typeface="Arial Unicode MS" pitchFamily="34" charset="-128"/>
                <a:ea typeface="Arial Unicode MS" pitchFamily="34" charset="-128"/>
                <a:cs typeface="Arial Unicode MS" pitchFamily="34" charset="-128"/>
              </a:rPr>
              <a:t>qui est important, toutes ces choses restent à leurs places. Dieu les utilise quand il veut</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Dieu </a:t>
            </a:r>
            <a:r>
              <a:rPr lang="fr-FR" sz="4400" b="1" dirty="0" smtClean="0">
                <a:latin typeface="Arial Unicode MS" pitchFamily="34" charset="-128"/>
                <a:ea typeface="Arial Unicode MS" pitchFamily="34" charset="-128"/>
                <a:cs typeface="Arial Unicode MS" pitchFamily="34" charset="-128"/>
              </a:rPr>
              <a:t>utilisa ces mêmes choses qu’il avait créées comme instrument pour détruire la terre à l’époque de Noé.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Parce </a:t>
            </a:r>
            <a:r>
              <a:rPr lang="fr-FR" sz="4400" b="1" dirty="0" smtClean="0">
                <a:solidFill>
                  <a:srgbClr val="C00000"/>
                </a:solidFill>
                <a:latin typeface="Arial Unicode MS" pitchFamily="34" charset="-128"/>
                <a:ea typeface="Arial Unicode MS" pitchFamily="34" charset="-128"/>
                <a:cs typeface="Arial Unicode MS" pitchFamily="34" charset="-128"/>
              </a:rPr>
              <a:t>que les hommes étaient extrêmement mauvais. Mais parmi eux Dieu trouva un homme juste et intègre qui s’appelle Noé </a:t>
            </a:r>
            <a:r>
              <a:rPr lang="fr-FR" sz="4400" b="1" dirty="0" smtClean="0">
                <a:solidFill>
                  <a:schemeClr val="bg1"/>
                </a:solidFill>
                <a:latin typeface="Arial Unicode MS" pitchFamily="34" charset="-128"/>
                <a:ea typeface="Arial Unicode MS" pitchFamily="34" charset="-128"/>
                <a:cs typeface="Arial Unicode MS" pitchFamily="34" charset="-128"/>
              </a:rPr>
              <a:t>(Genèse 6 :9-13</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solidFill>
                  <a:srgbClr val="FFFF00"/>
                </a:solidFill>
                <a:latin typeface="Arial Unicode MS" pitchFamily="34" charset="-128"/>
                <a:ea typeface="Arial Unicode MS" pitchFamily="34" charset="-128"/>
                <a:cs typeface="Arial Unicode MS" pitchFamily="34" charset="-128"/>
              </a:rPr>
              <a:t>Ge 6:9-13 </a:t>
            </a:r>
            <a:r>
              <a:rPr lang="fr-FR" sz="4400" b="1" dirty="0" smtClean="0">
                <a:latin typeface="Arial Unicode MS" pitchFamily="34" charset="-128"/>
                <a:ea typeface="Arial Unicode MS" pitchFamily="34" charset="-128"/>
                <a:cs typeface="Arial Unicode MS" pitchFamily="34" charset="-128"/>
              </a:rPr>
              <a:t>Voici la postérité de Noé. Noé était un homme juste et intègre dans son temps; Noé marchait avec Dieu.</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10 Noé engendra trois fils: Sem, Cham et Japhet.</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11 ¶ La terre était corrompue devant Dieu, la terre était pleine de violence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12 </a:t>
            </a:r>
            <a:r>
              <a:rPr lang="fr-FR" sz="4400" b="1" dirty="0" smtClean="0">
                <a:latin typeface="Arial Unicode MS" pitchFamily="34" charset="-128"/>
                <a:ea typeface="Arial Unicode MS" pitchFamily="34" charset="-128"/>
                <a:cs typeface="Arial Unicode MS" pitchFamily="34" charset="-128"/>
              </a:rPr>
              <a:t>Dieu regarda la terre, et voici, elle était corrompue; car toute chair avait corrompu sa voie sur la terre.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13 ¶ Alors Dieu dit à Noé: La fin de toute chair est arrêtée  devant moi; car ils ont rempli la terre de violence; voici, je vais les détruire avec la terre</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Pendant </a:t>
            </a:r>
            <a:r>
              <a:rPr lang="fr-FR" sz="4400" b="1" dirty="0" smtClean="0">
                <a:latin typeface="Arial Unicode MS" pitchFamily="34" charset="-128"/>
                <a:ea typeface="Arial Unicode MS" pitchFamily="34" charset="-128"/>
                <a:cs typeface="Arial Unicode MS" pitchFamily="34" charset="-128"/>
              </a:rPr>
              <a:t>que Noé marchait dans l’obéissance devant Dieu, et il enseignait sa famille de faire la même chose. Le peuple de son côté  se continuait dans la corruption.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Il </a:t>
            </a:r>
            <a:r>
              <a:rPr lang="fr-FR" sz="4400" b="1" dirty="0" smtClean="0">
                <a:solidFill>
                  <a:srgbClr val="FFFF00"/>
                </a:solidFill>
                <a:latin typeface="Arial Unicode MS" pitchFamily="34" charset="-128"/>
                <a:ea typeface="Arial Unicode MS" pitchFamily="34" charset="-128"/>
                <a:cs typeface="Arial Unicode MS" pitchFamily="34" charset="-128"/>
              </a:rPr>
              <a:t>rejetait le message de la repentance prêchait par Noé. Dieu exerçait un jugement terrible sur ce peuple. Il sauva seulement Noé, sa famille et des animaux</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Dans </a:t>
            </a:r>
            <a:r>
              <a:rPr lang="fr-FR" sz="4400" b="1" dirty="0" smtClean="0">
                <a:latin typeface="Arial Unicode MS" pitchFamily="34" charset="-128"/>
                <a:ea typeface="Arial Unicode MS" pitchFamily="34" charset="-128"/>
                <a:cs typeface="Arial Unicode MS" pitchFamily="34" charset="-128"/>
              </a:rPr>
              <a:t>Matthieu chapitre 24 :37, la Bible nous dit : ‘’ Ce qui arriva du temps de Noé arrivera de même à l'avènement du Fils de l'homme.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système du monde actuel est réservé pour le jugement. Lorsque le jour du Seigneur arrive, Dieu prononcera une parole, et ce sera le moment du jugement.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tx1"/>
                </a:solidFill>
                <a:latin typeface="Arial Unicode MS" pitchFamily="34" charset="-128"/>
                <a:ea typeface="Arial Unicode MS" pitchFamily="34" charset="-128"/>
                <a:cs typeface="Arial Unicode MS" pitchFamily="34" charset="-128"/>
              </a:rPr>
              <a:t>Malheur </a:t>
            </a:r>
            <a:r>
              <a:rPr lang="fr-FR" sz="4400" b="1" dirty="0" smtClean="0">
                <a:solidFill>
                  <a:schemeClr val="tx1"/>
                </a:solidFill>
                <a:latin typeface="Arial Unicode MS" pitchFamily="34" charset="-128"/>
                <a:ea typeface="Arial Unicode MS" pitchFamily="34" charset="-128"/>
                <a:cs typeface="Arial Unicode MS" pitchFamily="34" charset="-128"/>
              </a:rPr>
              <a:t>pour ceux qui méprisent la parole de Dieu (2 Pierre 3 :7, 10</a:t>
            </a:r>
            <a:r>
              <a:rPr lang="fr-FR" sz="4400" b="1" dirty="0" smtClean="0">
                <a:solidFill>
                  <a:schemeClr val="tx1"/>
                </a:solidFill>
                <a:latin typeface="Arial Unicode MS" pitchFamily="34" charset="-128"/>
                <a:ea typeface="Arial Unicode MS" pitchFamily="34" charset="-128"/>
                <a:cs typeface="Arial Unicode MS" pitchFamily="34" charset="-128"/>
              </a:rPr>
              <a:t>).</a:t>
            </a:r>
            <a:endParaRPr lang="en-US" sz="4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7 </a:t>
            </a:r>
            <a:r>
              <a:rPr lang="fr-FR" sz="4400" b="1" dirty="0" smtClean="0">
                <a:latin typeface="Arial Unicode MS" pitchFamily="34" charset="-128"/>
                <a:ea typeface="Arial Unicode MS" pitchFamily="34" charset="-128"/>
                <a:cs typeface="Arial Unicode MS" pitchFamily="34" charset="-128"/>
              </a:rPr>
              <a:t>tandis que, par la même parole, les cieux et la terre d'à présent sont gardés et réservés pour le feu, pour le jour du jugement et de la ruine des hommes impies.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10 Le jour du Seigneur viendra comme un voleur; en ce jour, les cieux passeront avec fracas, les éléments embrasés se dissoudront, et la terre avec les œuvres qu'elle renferme sera </a:t>
            </a:r>
            <a:r>
              <a:rPr lang="fr-FR" sz="4400" b="1" dirty="0" smtClean="0">
                <a:solidFill>
                  <a:srgbClr val="0000CC"/>
                </a:solidFill>
                <a:latin typeface="Arial Unicode MS" pitchFamily="34" charset="-128"/>
                <a:ea typeface="Arial Unicode MS" pitchFamily="34" charset="-128"/>
                <a:cs typeface="Arial Unicode MS" pitchFamily="34" charset="-128"/>
              </a:rPr>
              <a:t>consumée</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Dieu </a:t>
            </a:r>
            <a:r>
              <a:rPr lang="fr-FR" sz="4400" b="1" dirty="0" smtClean="0">
                <a:latin typeface="Arial Unicode MS" pitchFamily="34" charset="-128"/>
                <a:ea typeface="Arial Unicode MS" pitchFamily="34" charset="-128"/>
                <a:cs typeface="Arial Unicode MS" pitchFamily="34" charset="-128"/>
              </a:rPr>
              <a:t>veut encore rafraichir les mémoires de ceux qui croient en Lui, en les exauçant de rester attacher à sa parole.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Pour </a:t>
            </a:r>
            <a:r>
              <a:rPr lang="fr-FR" sz="4400" b="1" dirty="0" smtClean="0">
                <a:solidFill>
                  <a:srgbClr val="0000CC"/>
                </a:solidFill>
                <a:latin typeface="Arial Unicode MS" pitchFamily="34" charset="-128"/>
                <a:ea typeface="Arial Unicode MS" pitchFamily="34" charset="-128"/>
                <a:cs typeface="Arial Unicode MS" pitchFamily="34" charset="-128"/>
              </a:rPr>
              <a:t>ceux qui pensent que le Seigneur tarde à venir, il y a une chose qu’il ne connait pas : le calendrier de Dieu est différent des hommes. </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Le </a:t>
            </a:r>
            <a:r>
              <a:rPr lang="fr-FR" sz="4400" b="1" dirty="0" smtClean="0">
                <a:latin typeface="Arial Unicode MS" pitchFamily="34" charset="-128"/>
                <a:ea typeface="Arial Unicode MS" pitchFamily="34" charset="-128"/>
                <a:cs typeface="Arial Unicode MS" pitchFamily="34" charset="-128"/>
              </a:rPr>
              <a:t>jour du jugement du Seigneur sera comme un jour de ténèbres, et de condamnation sans pareils. Il agira d’une manière très puissante pour détruire les méchants.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Mais </a:t>
            </a:r>
            <a:r>
              <a:rPr lang="fr-FR" sz="4400" b="1" dirty="0" smtClean="0">
                <a:solidFill>
                  <a:srgbClr val="0000CC"/>
                </a:solidFill>
                <a:latin typeface="Arial Unicode MS" pitchFamily="34" charset="-128"/>
                <a:ea typeface="Arial Unicode MS" pitchFamily="34" charset="-128"/>
                <a:cs typeface="Arial Unicode MS" pitchFamily="34" charset="-128"/>
              </a:rPr>
              <a:t>les chrétiens ne seront pas présents sur la terre, lorsque Dieu mettra ce jugement par le feu à exécution (1 Th. 1 :9, 10 ; 5 :9</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Voici </a:t>
            </a:r>
            <a:r>
              <a:rPr lang="fr-FR" sz="4400" b="1" dirty="0" smtClean="0">
                <a:latin typeface="Arial Unicode MS" pitchFamily="34" charset="-128"/>
                <a:ea typeface="Arial Unicode MS" pitchFamily="34" charset="-128"/>
                <a:cs typeface="Arial Unicode MS" pitchFamily="34" charset="-128"/>
              </a:rPr>
              <a:t>comment Apôtre Paul avait encouragé les chrétiens de Thessalonique dans leurs bonnes actions :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a:t>
            </a:r>
            <a:r>
              <a:rPr lang="fr-FR" sz="4400" b="1" dirty="0" smtClean="0">
                <a:solidFill>
                  <a:srgbClr val="0000CC"/>
                </a:solidFill>
                <a:latin typeface="Arial Unicode MS" pitchFamily="34" charset="-128"/>
                <a:ea typeface="Arial Unicode MS" pitchFamily="34" charset="-128"/>
                <a:cs typeface="Arial Unicode MS" pitchFamily="34" charset="-128"/>
              </a:rPr>
              <a:t>’1Th 1:9 Car on raconte, à notre sujet, quel accès nous avons eu auprès de vous, et comment vous vous êtes convertis à Dieu, en abandonnant les idoles pour servir le Dieu vivant et vrai,</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10 </a:t>
            </a:r>
            <a:r>
              <a:rPr lang="fr-FR" sz="4400" b="1" dirty="0" smtClean="0">
                <a:latin typeface="Arial Unicode MS" pitchFamily="34" charset="-128"/>
                <a:ea typeface="Arial Unicode MS" pitchFamily="34" charset="-128"/>
                <a:cs typeface="Arial Unicode MS" pitchFamily="34" charset="-128"/>
              </a:rPr>
              <a:t>et pour attendre des cieux son Fils, qu'il a ressuscité des morts, Jésus, qui nous délivre de la colère à venir.</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1Th 5:9 Car Dieu ne nous a pas destinés à la colère, mais à l'acquisition du salut par notre Seigneur Jésus-Christ</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ctr">
              <a:buNone/>
            </a:pPr>
            <a:r>
              <a:rPr lang="fr-FR" sz="4400" b="1" dirty="0" smtClean="0">
                <a:solidFill>
                  <a:srgbClr val="0000CC"/>
                </a:solidFill>
                <a:latin typeface="Copperplate Gothic Light" pitchFamily="34" charset="0"/>
                <a:ea typeface="Arial Unicode MS" pitchFamily="34" charset="-128"/>
                <a:cs typeface="Arial Unicode MS" pitchFamily="34" charset="-128"/>
              </a:rPr>
              <a:t>Conclusion</a:t>
            </a:r>
            <a:endParaRPr lang="en-US" sz="4400" b="1" dirty="0" smtClean="0">
              <a:solidFill>
                <a:srgbClr val="0000CC"/>
              </a:solidFill>
              <a:latin typeface="Copperplate Gothic Light" pitchFamily="34" charset="0"/>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The world is advancing in evil every day. Injustice and crime are multiplying all over the earth.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But </a:t>
            </a:r>
            <a:r>
              <a:rPr lang="en-US" sz="4400" b="1" dirty="0" smtClean="0">
                <a:solidFill>
                  <a:srgbClr val="0000CC"/>
                </a:solidFill>
                <a:latin typeface="Arial Unicode MS" pitchFamily="34" charset="-128"/>
                <a:ea typeface="Arial Unicode MS" pitchFamily="34" charset="-128"/>
                <a:cs typeface="Arial Unicode MS" pitchFamily="34" charset="-128"/>
              </a:rPr>
              <a:t>you who are listening to this message still have the opportunity to accept the Lord as your personal Savior.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Do </a:t>
            </a:r>
            <a:r>
              <a:rPr lang="en-US" sz="4400" b="1" dirty="0" smtClean="0">
                <a:latin typeface="Arial Unicode MS" pitchFamily="34" charset="-128"/>
                <a:ea typeface="Arial Unicode MS" pitchFamily="34" charset="-128"/>
                <a:cs typeface="Arial Unicode MS" pitchFamily="34" charset="-128"/>
              </a:rPr>
              <a:t>not act like scoffers who playfully despise the patience of God. But be smart about making the best choice today</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For </a:t>
            </a:r>
            <a:r>
              <a:rPr lang="en-US" sz="4400" b="1" dirty="0" smtClean="0">
                <a:latin typeface="Arial Unicode MS" pitchFamily="34" charset="-128"/>
                <a:ea typeface="Arial Unicode MS" pitchFamily="34" charset="-128"/>
                <a:cs typeface="Arial Unicode MS" pitchFamily="34" charset="-128"/>
              </a:rPr>
              <a:t>Christians, the Lord encourages us to protect your Christian hope.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Let </a:t>
            </a:r>
            <a:r>
              <a:rPr lang="en-US" sz="4400" b="1" dirty="0" smtClean="0">
                <a:solidFill>
                  <a:srgbClr val="0000CC"/>
                </a:solidFill>
                <a:latin typeface="Arial Unicode MS" pitchFamily="34" charset="-128"/>
                <a:ea typeface="Arial Unicode MS" pitchFamily="34" charset="-128"/>
                <a:cs typeface="Arial Unicode MS" pitchFamily="34" charset="-128"/>
              </a:rPr>
              <a:t>us fight with the word of God all those who want to lead us into doubt.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And </a:t>
            </a:r>
            <a:r>
              <a:rPr lang="en-US" sz="4400" b="1" dirty="0" smtClean="0">
                <a:latin typeface="Arial Unicode MS" pitchFamily="34" charset="-128"/>
                <a:ea typeface="Arial Unicode MS" pitchFamily="34" charset="-128"/>
                <a:cs typeface="Arial Unicode MS" pitchFamily="34" charset="-128"/>
              </a:rPr>
              <a:t>let us stay firmly attached to the word of God. </a:t>
            </a:r>
            <a:r>
              <a:rPr lang="fr-FR" sz="4400" b="1" dirty="0" err="1" smtClean="0">
                <a:latin typeface="Arial Unicode MS" pitchFamily="34" charset="-128"/>
                <a:ea typeface="Arial Unicode MS" pitchFamily="34" charset="-128"/>
                <a:cs typeface="Arial Unicode MS" pitchFamily="34" charset="-128"/>
              </a:rPr>
              <a:t>Because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he</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is</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faithful</a:t>
            </a:r>
            <a:r>
              <a:rPr lang="fr-FR" sz="4400" b="1" dirty="0" smtClean="0">
                <a:latin typeface="Arial Unicode MS" pitchFamily="34" charset="-128"/>
                <a:ea typeface="Arial Unicode MS" pitchFamily="34" charset="-128"/>
                <a:cs typeface="Arial Unicode MS" pitchFamily="34" charset="-128"/>
              </a:rPr>
              <a:t> in </a:t>
            </a:r>
            <a:r>
              <a:rPr lang="fr-FR" sz="4400" b="1" dirty="0" err="1" smtClean="0">
                <a:latin typeface="Arial Unicode MS" pitchFamily="34" charset="-128"/>
                <a:ea typeface="Arial Unicode MS" pitchFamily="34" charset="-128"/>
                <a:cs typeface="Arial Unicode MS" pitchFamily="34" charset="-128"/>
              </a:rPr>
              <a:t>his</a:t>
            </a:r>
            <a:r>
              <a:rPr lang="fr-FR" sz="4400" b="1" dirty="0" smtClean="0">
                <a:latin typeface="Arial Unicode MS" pitchFamily="34" charset="-128"/>
                <a:ea typeface="Arial Unicode MS" pitchFamily="34" charset="-128"/>
                <a:cs typeface="Arial Unicode MS" pitchFamily="34" charset="-128"/>
              </a:rPr>
              <a:t> promises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Le </a:t>
            </a:r>
            <a:r>
              <a:rPr lang="fr-FR" sz="4400" b="1" dirty="0" smtClean="0">
                <a:latin typeface="Arial Unicode MS" pitchFamily="34" charset="-128"/>
                <a:ea typeface="Arial Unicode MS" pitchFamily="34" charset="-128"/>
                <a:cs typeface="Arial Unicode MS" pitchFamily="34" charset="-128"/>
              </a:rPr>
              <a:t>monde s’avance chaque jour dans le mal.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L’injustice </a:t>
            </a:r>
            <a:r>
              <a:rPr lang="fr-FR" sz="4400" b="1" dirty="0" smtClean="0">
                <a:solidFill>
                  <a:srgbClr val="0000CC"/>
                </a:solidFill>
                <a:latin typeface="Arial Unicode MS" pitchFamily="34" charset="-128"/>
                <a:ea typeface="Arial Unicode MS" pitchFamily="34" charset="-128"/>
                <a:cs typeface="Arial Unicode MS" pitchFamily="34" charset="-128"/>
              </a:rPr>
              <a:t>et le crime se multiplient partout sur la terre.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Mais </a:t>
            </a:r>
            <a:r>
              <a:rPr lang="fr-FR" sz="4400" b="1" dirty="0" smtClean="0">
                <a:latin typeface="Arial Unicode MS" pitchFamily="34" charset="-128"/>
                <a:ea typeface="Arial Unicode MS" pitchFamily="34" charset="-128"/>
                <a:cs typeface="Arial Unicode MS" pitchFamily="34" charset="-128"/>
              </a:rPr>
              <a:t>vous qui écoutez ce message, vous avez encore l’occasion d’accepter le Seigneur comme votre Sauveur personnel. </a:t>
            </a:r>
            <a:endParaRPr lang="fr-FR"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N’agissez </a:t>
            </a:r>
            <a:r>
              <a:rPr lang="fr-FR" sz="5400" b="1" dirty="0" smtClean="0">
                <a:latin typeface="Arial Unicode MS" pitchFamily="34" charset="-128"/>
                <a:ea typeface="Arial Unicode MS" pitchFamily="34" charset="-128"/>
                <a:cs typeface="Arial Unicode MS" pitchFamily="34" charset="-128"/>
              </a:rPr>
              <a:t>pas à la manière des moqueurs qui s’amusent à mépriser la patience de Dieu. </a:t>
            </a:r>
            <a:endParaRPr lang="fr-FR"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0000CC"/>
                </a:solidFill>
                <a:latin typeface="Arial Unicode MS" pitchFamily="34" charset="-128"/>
                <a:ea typeface="Arial Unicode MS" pitchFamily="34" charset="-128"/>
                <a:cs typeface="Arial Unicode MS" pitchFamily="34" charset="-128"/>
              </a:rPr>
              <a:t>Mais </a:t>
            </a:r>
            <a:r>
              <a:rPr lang="fr-FR" sz="5400" b="1" dirty="0" smtClean="0">
                <a:solidFill>
                  <a:srgbClr val="0000CC"/>
                </a:solidFill>
                <a:latin typeface="Arial Unicode MS" pitchFamily="34" charset="-128"/>
                <a:ea typeface="Arial Unicode MS" pitchFamily="34" charset="-128"/>
                <a:cs typeface="Arial Unicode MS" pitchFamily="34" charset="-128"/>
              </a:rPr>
              <a:t>soyez intelligent en faisant le meilleur choix aujourd’hui même. </a:t>
            </a:r>
            <a:endParaRPr lang="en-US" sz="5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Pour </a:t>
            </a:r>
            <a:r>
              <a:rPr lang="fr-FR" sz="4400" b="1" dirty="0" smtClean="0">
                <a:latin typeface="Arial Unicode MS" pitchFamily="34" charset="-128"/>
                <a:ea typeface="Arial Unicode MS" pitchFamily="34" charset="-128"/>
                <a:cs typeface="Arial Unicode MS" pitchFamily="34" charset="-128"/>
              </a:rPr>
              <a:t>les chrétiens, le Seigneur nous encourage de protéger votre espérance chrétienne. Combattons avec la parole de Dieu tous ceux, qui veulent nous conduire dans le doute. </a:t>
            </a:r>
            <a:endParaRPr lang="fr-FR"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Et  </a:t>
            </a:r>
            <a:r>
              <a:rPr lang="fr-FR" sz="4400" b="1" dirty="0" smtClean="0">
                <a:solidFill>
                  <a:srgbClr val="0000CC"/>
                </a:solidFill>
                <a:latin typeface="Arial Unicode MS" pitchFamily="34" charset="-128"/>
                <a:ea typeface="Arial Unicode MS" pitchFamily="34" charset="-128"/>
                <a:cs typeface="Arial Unicode MS" pitchFamily="34" charset="-128"/>
              </a:rPr>
              <a:t>restons fermement attachés à la parole de Dieu. Parce qu’il est fidèle dans ses promesses. </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algn="ctr">
              <a:buNone/>
            </a:pPr>
            <a:r>
              <a:rPr lang="fr-FR" sz="4000" b="1" dirty="0" smtClean="0">
                <a:solidFill>
                  <a:schemeClr val="accent4">
                    <a:lumMod val="60000"/>
                    <a:lumOff val="40000"/>
                  </a:schemeClr>
                </a:solidFill>
                <a:latin typeface="Copperplate Gothic Light" pitchFamily="34" charset="0"/>
                <a:ea typeface="Arial Unicode MS" pitchFamily="34" charset="-128"/>
                <a:cs typeface="Arial Unicode MS" pitchFamily="34" charset="-128"/>
              </a:rPr>
              <a:t>Je ne sais pas le jour # 251 (CDF) </a:t>
            </a:r>
            <a:endParaRPr lang="en-US" sz="4000" b="1" dirty="0" smtClean="0">
              <a:solidFill>
                <a:schemeClr val="accent4">
                  <a:lumMod val="60000"/>
                  <a:lumOff val="40000"/>
                </a:schemeClr>
              </a:solidFill>
              <a:latin typeface="Copperplate Gothic Light" pitchFamily="34" charset="0"/>
              <a:ea typeface="Arial Unicode MS" pitchFamily="34" charset="-128"/>
              <a:cs typeface="Arial Unicode MS" pitchFamily="34" charset="-128"/>
            </a:endParaRPr>
          </a:p>
          <a:p>
            <a:pPr algn="ctr">
              <a:buNone/>
            </a:pPr>
            <a:r>
              <a:rPr lang="fr-FR"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1.</a:t>
            </a:r>
            <a:endParaRPr lang="en-US" sz="4000" b="1"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Je ne sais pas le jour où je verrai mon roi,</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Mais je sais qu’il me veut </a:t>
            </a:r>
            <a:endParaRPr lang="fr-FR" sz="4000"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D</a:t>
            </a:r>
            <a:r>
              <a:rPr lang="fr-FR" sz="4000" dirty="0" smtClean="0">
                <a:latin typeface="Arial Unicode MS" pitchFamily="34" charset="-128"/>
                <a:ea typeface="Arial Unicode MS" pitchFamily="34" charset="-128"/>
                <a:cs typeface="Arial Unicode MS" pitchFamily="34" charset="-128"/>
              </a:rPr>
              <a:t>ans</a:t>
            </a:r>
            <a:r>
              <a:rPr lang="fr-FR" sz="4000" dirty="0" smtClean="0">
                <a:latin typeface="Arial Unicode MS" pitchFamily="34" charset="-128"/>
                <a:ea typeface="Arial Unicode MS" pitchFamily="34" charset="-128"/>
                <a:cs typeface="Arial Unicode MS" pitchFamily="34" charset="-128"/>
              </a:rPr>
              <a:t> sa sainte demeure;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La lumière vaincra les ombres à cette heure</a:t>
            </a:r>
            <a:r>
              <a:rPr lang="fr-FR" sz="4000"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i="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Refrain</a:t>
            </a:r>
            <a:endParaRPr lang="en-US" sz="4000" b="1"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dirty="0" smtClean="0">
                <a:solidFill>
                  <a:srgbClr val="00B0F0"/>
                </a:solidFill>
                <a:latin typeface="Arial Unicode MS" pitchFamily="34" charset="-128"/>
                <a:ea typeface="Arial Unicode MS" pitchFamily="34" charset="-128"/>
                <a:cs typeface="Arial Unicode MS" pitchFamily="34" charset="-128"/>
              </a:rPr>
              <a:t>Ce sera la gloire pour moi...</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dirty="0" smtClean="0">
                <a:solidFill>
                  <a:srgbClr val="00B0F0"/>
                </a:solidFill>
                <a:latin typeface="Arial Unicode MS" pitchFamily="34" charset="-128"/>
                <a:ea typeface="Arial Unicode MS" pitchFamily="34" charset="-128"/>
                <a:cs typeface="Arial Unicode MS" pitchFamily="34" charset="-128"/>
              </a:rPr>
              <a:t>Ce sera la gloire pour moi...</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dirty="0" smtClean="0">
                <a:solidFill>
                  <a:srgbClr val="00B0F0"/>
                </a:solidFill>
                <a:latin typeface="Arial Unicode MS" pitchFamily="34" charset="-128"/>
                <a:ea typeface="Arial Unicode MS" pitchFamily="34" charset="-128"/>
                <a:cs typeface="Arial Unicode MS" pitchFamily="34" charset="-128"/>
              </a:rPr>
              <a:t>Ce sera la gloire pour moi...</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dirty="0" smtClean="0">
                <a:solidFill>
                  <a:srgbClr val="00B0F0"/>
                </a:solidFill>
                <a:latin typeface="Arial Unicode MS" pitchFamily="34" charset="-128"/>
                <a:ea typeface="Arial Unicode MS" pitchFamily="34" charset="-128"/>
                <a:cs typeface="Arial Unicode MS" pitchFamily="34" charset="-128"/>
              </a:rPr>
              <a:t>La lumière vaincra les ombres à cette heure :</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dirty="0" smtClean="0">
                <a:solidFill>
                  <a:srgbClr val="00B0F0"/>
                </a:solidFill>
                <a:latin typeface="Arial Unicode MS" pitchFamily="34" charset="-128"/>
                <a:ea typeface="Arial Unicode MS" pitchFamily="34" charset="-128"/>
                <a:cs typeface="Arial Unicode MS" pitchFamily="34" charset="-128"/>
              </a:rPr>
              <a:t>Ce sera la gloire pour moi</a:t>
            </a:r>
            <a:r>
              <a:rPr lang="fr-FR" sz="4000" dirty="0" smtClean="0">
                <a:solidFill>
                  <a:srgbClr val="00B0F0"/>
                </a:solidFill>
                <a:latin typeface="Arial Unicode MS" pitchFamily="34" charset="-128"/>
                <a:ea typeface="Arial Unicode MS" pitchFamily="34" charset="-128"/>
                <a:cs typeface="Arial Unicode MS" pitchFamily="34" charset="-128"/>
              </a:rPr>
              <a:t>.</a:t>
            </a:r>
            <a:endParaRPr lang="en-US" sz="4000" b="1" dirty="0" smtClean="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lgn="ctr">
              <a:buNone/>
            </a:pPr>
            <a:r>
              <a:rPr lang="fr-FR"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2</a:t>
            </a:r>
            <a:r>
              <a:rPr lang="fr-FR"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600" b="1" dirty="0" smtClean="0">
                <a:latin typeface="Arial Unicode MS" pitchFamily="34" charset="-128"/>
                <a:ea typeface="Arial Unicode MS" pitchFamily="34" charset="-128"/>
                <a:cs typeface="Arial Unicode MS" pitchFamily="34" charset="-128"/>
              </a:rPr>
              <a:t>Je ne sais quels seront </a:t>
            </a:r>
            <a:endParaRPr lang="fr-FR" sz="4600" b="1" dirty="0" smtClean="0">
              <a:latin typeface="Arial Unicode MS" pitchFamily="34" charset="-128"/>
              <a:ea typeface="Arial Unicode MS" pitchFamily="34" charset="-128"/>
              <a:cs typeface="Arial Unicode MS" pitchFamily="34" charset="-128"/>
            </a:endParaRPr>
          </a:p>
          <a:p>
            <a:pPr algn="ctr">
              <a:buNone/>
            </a:pPr>
            <a:r>
              <a:rPr lang="fr-FR" sz="4600" b="1" dirty="0" smtClean="0">
                <a:latin typeface="Arial Unicode MS" pitchFamily="34" charset="-128"/>
                <a:ea typeface="Arial Unicode MS" pitchFamily="34" charset="-128"/>
                <a:cs typeface="Arial Unicode MS" pitchFamily="34" charset="-128"/>
              </a:rPr>
              <a:t>L</a:t>
            </a:r>
            <a:r>
              <a:rPr lang="fr-FR" sz="4600" b="1" dirty="0" smtClean="0">
                <a:latin typeface="Arial Unicode MS" pitchFamily="34" charset="-128"/>
                <a:ea typeface="Arial Unicode MS" pitchFamily="34" charset="-128"/>
                <a:cs typeface="Arial Unicode MS" pitchFamily="34" charset="-128"/>
              </a:rPr>
              <a:t>es</a:t>
            </a:r>
            <a:r>
              <a:rPr lang="fr-FR" sz="4600" b="1" dirty="0" smtClean="0">
                <a:latin typeface="Arial Unicode MS" pitchFamily="34" charset="-128"/>
                <a:ea typeface="Arial Unicode MS" pitchFamily="34" charset="-128"/>
                <a:cs typeface="Arial Unicode MS" pitchFamily="34" charset="-128"/>
              </a:rPr>
              <a:t> chants des bienheureux,</a:t>
            </a:r>
            <a:endParaRPr lang="en-US" sz="4600" b="1"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Les accents, les accords des hymnes angéliques,</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Mais je sais que, joignant ma voix aux saints cantiques</a:t>
            </a:r>
            <a:r>
              <a:rPr lang="fr-FR" sz="4000"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i="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Refrain</a:t>
            </a:r>
            <a:endParaRPr lang="en-US" sz="4000" b="1"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600" b="1" dirty="0" smtClean="0">
                <a:solidFill>
                  <a:srgbClr val="00B0F0"/>
                </a:solidFill>
                <a:latin typeface="Arial Unicode MS" pitchFamily="34" charset="-128"/>
                <a:ea typeface="Arial Unicode MS" pitchFamily="34" charset="-128"/>
                <a:cs typeface="Arial Unicode MS" pitchFamily="34" charset="-128"/>
              </a:rPr>
              <a:t>Bientôt j’adorerai comme eux...</a:t>
            </a:r>
            <a:endParaRPr lang="en-US" sz="46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600" b="1" dirty="0" smtClean="0">
                <a:solidFill>
                  <a:srgbClr val="00B0F0"/>
                </a:solidFill>
                <a:latin typeface="Arial Unicode MS" pitchFamily="34" charset="-128"/>
                <a:ea typeface="Arial Unicode MS" pitchFamily="34" charset="-128"/>
                <a:cs typeface="Arial Unicode MS" pitchFamily="34" charset="-128"/>
              </a:rPr>
              <a:t>Bientôt j’adorerai comme eux...</a:t>
            </a:r>
            <a:endParaRPr lang="en-US" sz="46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600" b="1" dirty="0" smtClean="0">
                <a:solidFill>
                  <a:srgbClr val="00B0F0"/>
                </a:solidFill>
                <a:latin typeface="Arial Unicode MS" pitchFamily="34" charset="-128"/>
                <a:ea typeface="Arial Unicode MS" pitchFamily="34" charset="-128"/>
                <a:cs typeface="Arial Unicode MS" pitchFamily="34" charset="-128"/>
              </a:rPr>
              <a:t>Bientôt j’adorerai comme eux...</a:t>
            </a:r>
            <a:endParaRPr lang="en-US" sz="46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600" b="1" dirty="0" smtClean="0">
                <a:solidFill>
                  <a:srgbClr val="00B0F0"/>
                </a:solidFill>
                <a:latin typeface="Arial Unicode MS" pitchFamily="34" charset="-128"/>
                <a:ea typeface="Arial Unicode MS" pitchFamily="34" charset="-128"/>
                <a:cs typeface="Arial Unicode MS" pitchFamily="34" charset="-128"/>
              </a:rPr>
              <a:t>Mais je sais que joignant </a:t>
            </a:r>
            <a:endParaRPr lang="fr-FR" sz="46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600" b="1" dirty="0" smtClean="0">
                <a:solidFill>
                  <a:srgbClr val="00B0F0"/>
                </a:solidFill>
                <a:latin typeface="Arial Unicode MS" pitchFamily="34" charset="-128"/>
                <a:ea typeface="Arial Unicode MS" pitchFamily="34" charset="-128"/>
                <a:cs typeface="Arial Unicode MS" pitchFamily="34" charset="-128"/>
              </a:rPr>
              <a:t>M</a:t>
            </a:r>
            <a:r>
              <a:rPr lang="fr-FR" sz="4600" b="1" dirty="0" smtClean="0">
                <a:solidFill>
                  <a:srgbClr val="00B0F0"/>
                </a:solidFill>
                <a:latin typeface="Arial Unicode MS" pitchFamily="34" charset="-128"/>
                <a:ea typeface="Arial Unicode MS" pitchFamily="34" charset="-128"/>
                <a:cs typeface="Arial Unicode MS" pitchFamily="34" charset="-128"/>
              </a:rPr>
              <a:t>a</a:t>
            </a:r>
            <a:r>
              <a:rPr lang="fr-FR" sz="4600" b="1" dirty="0" smtClean="0">
                <a:solidFill>
                  <a:srgbClr val="00B0F0"/>
                </a:solidFill>
                <a:latin typeface="Arial Unicode MS" pitchFamily="34" charset="-128"/>
                <a:ea typeface="Arial Unicode MS" pitchFamily="34" charset="-128"/>
                <a:cs typeface="Arial Unicode MS" pitchFamily="34" charset="-128"/>
              </a:rPr>
              <a:t> voix aux saints cantiques,</a:t>
            </a:r>
            <a:endParaRPr lang="en-US" sz="46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600" b="1" dirty="0" smtClean="0">
                <a:solidFill>
                  <a:srgbClr val="00B0F0"/>
                </a:solidFill>
                <a:latin typeface="Arial Unicode MS" pitchFamily="34" charset="-128"/>
                <a:ea typeface="Arial Unicode MS" pitchFamily="34" charset="-128"/>
                <a:cs typeface="Arial Unicode MS" pitchFamily="34" charset="-128"/>
              </a:rPr>
              <a:t>Bientôt j’adorerai comme eux</a:t>
            </a:r>
            <a:r>
              <a:rPr lang="fr-FR" sz="4600" b="1" dirty="0" smtClean="0">
                <a:solidFill>
                  <a:srgbClr val="00B0F0"/>
                </a:solidFill>
                <a:latin typeface="Arial Unicode MS" pitchFamily="34" charset="-128"/>
                <a:ea typeface="Arial Unicode MS" pitchFamily="34" charset="-128"/>
                <a:cs typeface="Arial Unicode MS" pitchFamily="34" charset="-128"/>
              </a:rPr>
              <a:t>.</a:t>
            </a:r>
            <a:endParaRPr lang="en-US" sz="4600" b="1" dirty="0" smtClean="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3</a:t>
            </a:r>
            <a:r>
              <a:rPr lang="fr-FR" sz="4000" dirty="0" smtClean="0">
                <a:solidFill>
                  <a:schemeClr val="accent4">
                    <a:lumMod val="60000"/>
                    <a:lumOff val="40000"/>
                  </a:schemeClr>
                </a:solidFill>
                <a:latin typeface="Arial Unicode MS" pitchFamily="34" charset="-128"/>
                <a:ea typeface="Arial Unicode MS" pitchFamily="34" charset="-128"/>
                <a:cs typeface="Arial Unicode MS" pitchFamily="34" charset="-128"/>
              </a:rPr>
              <a:t>.</a:t>
            </a:r>
            <a:endParaRPr lang="en-US" sz="4000" b="1"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Je ne sais quel sera le palais éternel,</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Mais je sais que mon âme </a:t>
            </a:r>
            <a:endParaRPr lang="fr-FR" sz="4000"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Y sera reconnue.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Un regard de Jésus sera ma bienvenue.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dirty="0" smtClean="0">
                <a:latin typeface="Arial Unicode MS" pitchFamily="34" charset="-128"/>
                <a:ea typeface="Arial Unicode MS" pitchFamily="34" charset="-128"/>
                <a:cs typeface="Arial Unicode MS" pitchFamily="34" charset="-128"/>
              </a:rPr>
              <a:t>Pour moi,  pour moi  s’ouvre le ciel</a:t>
            </a:r>
            <a:r>
              <a:rPr lang="fr-FR" sz="4000"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i="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Refrain</a:t>
            </a:r>
            <a:endParaRPr lang="en-US" sz="4000" b="1"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a:p>
            <a:pPr algn="ctr">
              <a:buNone/>
            </a:pPr>
            <a:r>
              <a:rPr lang="fr-FR" sz="4000" dirty="0" smtClean="0">
                <a:solidFill>
                  <a:srgbClr val="00B0F0"/>
                </a:solidFill>
                <a:latin typeface="Arial Unicode MS" pitchFamily="34" charset="-128"/>
                <a:ea typeface="Arial Unicode MS" pitchFamily="34" charset="-128"/>
                <a:cs typeface="Arial Unicode MS" pitchFamily="34" charset="-128"/>
              </a:rPr>
              <a:t>Pour moi, pour moi  s’ouvre le ciel...</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dirty="0" smtClean="0">
                <a:solidFill>
                  <a:srgbClr val="00B0F0"/>
                </a:solidFill>
                <a:latin typeface="Arial Unicode MS" pitchFamily="34" charset="-128"/>
                <a:ea typeface="Arial Unicode MS" pitchFamily="34" charset="-128"/>
                <a:cs typeface="Arial Unicode MS" pitchFamily="34" charset="-128"/>
              </a:rPr>
              <a:t>Pour moi, pour moi, s’ouvre le ciel...</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dirty="0" smtClean="0">
                <a:solidFill>
                  <a:srgbClr val="00B0F0"/>
                </a:solidFill>
                <a:latin typeface="Arial Unicode MS" pitchFamily="34" charset="-128"/>
                <a:ea typeface="Arial Unicode MS" pitchFamily="34" charset="-128"/>
                <a:cs typeface="Arial Unicode MS" pitchFamily="34" charset="-128"/>
              </a:rPr>
              <a:t>Un regard de Jésus sera ma bienvenue,</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algn="ctr">
              <a:buNone/>
            </a:pPr>
            <a:r>
              <a:rPr lang="fr-FR" sz="4000" dirty="0" smtClean="0">
                <a:solidFill>
                  <a:srgbClr val="00B0F0"/>
                </a:solidFill>
                <a:latin typeface="Arial Unicode MS" pitchFamily="34" charset="-128"/>
                <a:ea typeface="Arial Unicode MS" pitchFamily="34" charset="-128"/>
                <a:cs typeface="Arial Unicode MS" pitchFamily="34" charset="-128"/>
              </a:rPr>
              <a:t>Pour moi, pour moi s’ouvre le ciel.</a:t>
            </a:r>
            <a:endParaRPr lang="en-US" sz="4000" b="1"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6545</TotalTime>
  <Words>2611</Words>
  <Application>Microsoft Office PowerPoint</Application>
  <PresentationFormat>On-screen Show (4:3)</PresentationFormat>
  <Paragraphs>169</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CHRIST THE ROCK CONGREGATION SUNDAY FEBRUARY 13TH 2022 Sermon by Pst. Saint Gerard Charlestin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 EDOUARD SIMEON</dc:creator>
  <cp:lastModifiedBy>MARC EDOUARD SIMEON</cp:lastModifiedBy>
  <cp:revision>21</cp:revision>
  <dcterms:created xsi:type="dcterms:W3CDTF">2021-08-07T15:00:01Z</dcterms:created>
  <dcterms:modified xsi:type="dcterms:W3CDTF">2022-02-26T21:00:51Z</dcterms:modified>
</cp:coreProperties>
</file>