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6" r:id="rId2"/>
    <p:sldId id="257" r:id="rId3"/>
    <p:sldId id="403" r:id="rId4"/>
    <p:sldId id="404" r:id="rId5"/>
    <p:sldId id="405" r:id="rId6"/>
    <p:sldId id="370" r:id="rId7"/>
    <p:sldId id="368" r:id="rId8"/>
    <p:sldId id="406" r:id="rId9"/>
    <p:sldId id="408" r:id="rId10"/>
    <p:sldId id="367" r:id="rId11"/>
    <p:sldId id="407" r:id="rId12"/>
    <p:sldId id="409" r:id="rId13"/>
    <p:sldId id="411" r:id="rId14"/>
    <p:sldId id="369" r:id="rId15"/>
    <p:sldId id="412" r:id="rId16"/>
    <p:sldId id="413" r:id="rId17"/>
    <p:sldId id="372" r:id="rId18"/>
    <p:sldId id="414" r:id="rId19"/>
    <p:sldId id="415" r:id="rId20"/>
    <p:sldId id="416" r:id="rId21"/>
    <p:sldId id="417" r:id="rId22"/>
    <p:sldId id="418" r:id="rId23"/>
    <p:sldId id="419" r:id="rId24"/>
    <p:sldId id="420" r:id="rId25"/>
    <p:sldId id="366" r:id="rId26"/>
    <p:sldId id="421" r:id="rId27"/>
    <p:sldId id="422" r:id="rId28"/>
    <p:sldId id="423" r:id="rId29"/>
    <p:sldId id="424" r:id="rId30"/>
    <p:sldId id="425" r:id="rId31"/>
    <p:sldId id="428" r:id="rId32"/>
    <p:sldId id="426" r:id="rId33"/>
    <p:sldId id="429" r:id="rId34"/>
    <p:sldId id="435" r:id="rId35"/>
    <p:sldId id="430" r:id="rId36"/>
    <p:sldId id="431" r:id="rId37"/>
    <p:sldId id="436" r:id="rId38"/>
    <p:sldId id="432" r:id="rId39"/>
    <p:sldId id="437" r:id="rId40"/>
    <p:sldId id="433" r:id="rId41"/>
    <p:sldId id="438" r:id="rId42"/>
    <p:sldId id="31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FC0AFC"/>
    <a:srgbClr val="00FF00"/>
    <a:srgbClr val="FF99CC"/>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3/26/2022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3/26/2022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3/26/2022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MARCH 27</a:t>
            </a:r>
            <a:r>
              <a:rPr lang="en-US" b="1" baseline="30000" dirty="0" smtClean="0">
                <a:solidFill>
                  <a:schemeClr val="tx1"/>
                </a:solidFill>
              </a:rPr>
              <a:t>TH</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6000" b="1" dirty="0" smtClean="0">
                <a:solidFill>
                  <a:schemeClr val="tx1"/>
                </a:solidFill>
              </a:rPr>
              <a:t>FRÈRES PRIEZ POUR NOUS</a:t>
            </a:r>
            <a:endParaRPr lang="en-US" sz="6000" b="1" dirty="0" smtClean="0">
              <a:solidFill>
                <a:schemeClr val="tx1"/>
              </a:solidFill>
            </a:endParaRPr>
          </a:p>
          <a:p>
            <a:endParaRPr lang="fr-FR" sz="6000" b="1" dirty="0" smtClean="0">
              <a:solidFill>
                <a:schemeClr val="tx1"/>
              </a:solidFill>
            </a:endParaRPr>
          </a:p>
          <a:p>
            <a:r>
              <a:rPr lang="fr-FR" sz="6000" b="1" dirty="0" smtClean="0">
                <a:solidFill>
                  <a:srgbClr val="0D069A"/>
                </a:solidFill>
              </a:rPr>
              <a:t>BRETHREN PRAY FOR US</a:t>
            </a:r>
            <a:endParaRPr lang="en-US" sz="6000" b="1" dirty="0">
              <a:solidFill>
                <a:srgbClr val="0D069A"/>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buNone/>
            </a:pPr>
            <a:r>
              <a:rPr lang="fr-FR" sz="3900" dirty="0" smtClean="0">
                <a:solidFill>
                  <a:srgbClr val="C00000"/>
                </a:solidFill>
                <a:latin typeface="Copperplate Gothic Bold" pitchFamily="34" charset="0"/>
                <a:ea typeface="Arial Unicode MS" pitchFamily="34" charset="-128"/>
                <a:cs typeface="Arial Unicode MS" pitchFamily="34" charset="-128"/>
              </a:rPr>
              <a:t>1Th 5:25 Frères, priez pour nous.</a:t>
            </a:r>
            <a:endParaRPr lang="en-US" sz="3900" dirty="0" smtClean="0">
              <a:solidFill>
                <a:srgbClr val="C00000"/>
              </a:solidFill>
              <a:latin typeface="Copperplate Gothic Bold" pitchFamily="34" charset="0"/>
              <a:ea typeface="Arial Unicode MS" pitchFamily="34" charset="-128"/>
              <a:cs typeface="Arial Unicode MS" pitchFamily="34" charset="-128"/>
            </a:endParaRPr>
          </a:p>
          <a:p>
            <a:pPr algn="ctr">
              <a:buNone/>
            </a:pPr>
            <a:r>
              <a:rPr lang="en-US" sz="3900" dirty="0" smtClean="0">
                <a:solidFill>
                  <a:srgbClr val="C00000"/>
                </a:solidFill>
                <a:latin typeface="Copperplate Gothic Bold" pitchFamily="34" charset="0"/>
                <a:ea typeface="Arial Unicode MS" pitchFamily="34" charset="-128"/>
                <a:cs typeface="Arial Unicode MS" pitchFamily="34" charset="-128"/>
              </a:rPr>
              <a:t>1Th 5:25 Brethren, pray for us.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This is indeed one of the shortest verses in the Bible, but I am glad that a whole verse is dedicated to what could be seen as a cliché.</a:t>
            </a:r>
          </a:p>
          <a:p>
            <a:pPr lvl="0" algn="just"/>
            <a:r>
              <a:rPr lang="en-US" sz="4400" b="1" dirty="0" smtClean="0">
                <a:latin typeface="Arial Unicode MS" pitchFamily="34" charset="-128"/>
                <a:ea typeface="Arial Unicode MS" pitchFamily="34" charset="-128"/>
                <a:cs typeface="Arial Unicode MS" pitchFamily="34" charset="-128"/>
              </a:rPr>
              <a:t>This is the great Apostle Paul suing the brethren from Thessalonica for prayer assistance for himself and for his team.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People often call on the men and women of God to pray for them.</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People sometimes believe that we men of God are made with firmer spiritual materials than the rest of humanity.</a:t>
            </a:r>
          </a:p>
          <a:p>
            <a:pPr lvl="0" algn="just"/>
            <a:r>
              <a:rPr lang="en-US" sz="4400" b="1" dirty="0" smtClean="0">
                <a:latin typeface="Arial Unicode MS" pitchFamily="34" charset="-128"/>
                <a:ea typeface="Arial Unicode MS" pitchFamily="34" charset="-128"/>
                <a:cs typeface="Arial Unicode MS" pitchFamily="34" charset="-128"/>
              </a:rPr>
              <a:t>Sometimes people may think that the men of God are walking around fully armored for all sorts of spiritual battles.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We fantasize that the men and women of God wear a stronger helmet of salvation than the common saints.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We may think that they have an oversized shield of faith large enough to protect themselves and others at all times.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Unfortunately, many of us leaders validate that erroneous assumption by displaying an attitude of invulnerability toward sin, temptation and discouragement.</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Here, </a:t>
            </a:r>
            <a:r>
              <a:rPr lang="en-US" sz="4400" b="1" dirty="0" smtClean="0">
                <a:solidFill>
                  <a:srgbClr val="0D069A"/>
                </a:solidFill>
                <a:latin typeface="Arial Unicode MS" pitchFamily="34" charset="-128"/>
                <a:ea typeface="Arial Unicode MS" pitchFamily="34" charset="-128"/>
                <a:cs typeface="Arial Unicode MS" pitchFamily="34" charset="-128"/>
              </a:rPr>
              <a:t>Paul is proving us wrong by displaying himself as the one in need of prayer.</a:t>
            </a:r>
          </a:p>
          <a:p>
            <a:pPr lvl="0" algn="just"/>
            <a:r>
              <a:rPr lang="en-US" sz="4400" b="1" dirty="0" smtClean="0">
                <a:latin typeface="Arial Unicode MS" pitchFamily="34" charset="-128"/>
                <a:ea typeface="Arial Unicode MS" pitchFamily="34" charset="-128"/>
                <a:cs typeface="Arial Unicode MS" pitchFamily="34" charset="-128"/>
              </a:rPr>
              <a:t>Paul was humble enough to seek the spiritual assistance of the church in many other instances</a:t>
            </a:r>
            <a:r>
              <a:rPr lang="en-US" sz="4400" b="1" dirty="0" smtClean="0"/>
              <a:t>.</a:t>
            </a:r>
            <a:endParaRPr lang="en-US" sz="4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buNone/>
            </a:pPr>
            <a:r>
              <a:rPr lang="en-US" sz="4400" b="1" dirty="0" smtClean="0">
                <a:latin typeface="Copperplate Gothic Bold" pitchFamily="34" charset="0"/>
              </a:rPr>
              <a:t>Prayer for open doors to share the gospel</a:t>
            </a:r>
            <a:endParaRPr lang="en-US" sz="4400" dirty="0" smtClean="0">
              <a:latin typeface="Copperplate Gothic Bold" pitchFamily="34" charset="0"/>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Col 4:3 Priez en même temps pour nous, afin que Dieu nous ouvre une porte pour la parole, en sorte que je puisse annoncer le mystère de Christ, pour lequel je suis dans les chaînes,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3 meanwhile praying also for us, that God would open to us a door for the word, to speak the mystery of Christ, for which I am also in chains,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latin typeface="Copperplate Gothic Bold" pitchFamily="34" charset="0"/>
              </a:rPr>
              <a:t>Prayer assistance for the expansion of the Gospel and for personal protection</a:t>
            </a:r>
            <a:endParaRPr lang="en-US" sz="4000" dirty="0" smtClean="0">
              <a:latin typeface="Copperplate Gothic Bold" pitchFamily="34" charset="0"/>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2Th 3:1 ¶ Au reste, frères, priez pour nous, afin que la parole du Seigneur se répande et soit glorifiée comme elle l'est chez-vous, </a:t>
            </a:r>
          </a:p>
          <a:p>
            <a:pPr lvl="0" algn="just"/>
            <a:r>
              <a:rPr lang="fr-FR" sz="4000" b="1" dirty="0" smtClean="0">
                <a:solidFill>
                  <a:schemeClr val="tx1"/>
                </a:solidFill>
                <a:latin typeface="Arial Unicode MS" pitchFamily="34" charset="-128"/>
                <a:ea typeface="Arial Unicode MS" pitchFamily="34" charset="-128"/>
                <a:cs typeface="Arial Unicode MS" pitchFamily="34" charset="-128"/>
              </a:rPr>
              <a:t>2 et afin que nous soyons délivrés des hommes méchants et pervers; car tous n'ont pas la foi</a:t>
            </a:r>
            <a:r>
              <a:rPr lang="fr-FR" sz="4000" b="1" dirty="0" smtClean="0">
                <a:solidFill>
                  <a:srgbClr val="0D069A"/>
                </a:solidFill>
                <a:latin typeface="Arial Unicode MS" pitchFamily="34" charset="-128"/>
                <a:ea typeface="Arial Unicode MS" pitchFamily="34" charset="-128"/>
                <a:cs typeface="Arial Unicode MS" pitchFamily="34" charset="-128"/>
              </a:rPr>
              <a:t>. </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1 ¶ Finally, brethren, pray for us, that the word of the Lord may run swiftly and be glorified, just as it is with you, </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2 and that we may be delivered from unreasonable and wicked men; for not all have faith.</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b="1" dirty="0" smtClean="0">
                <a:solidFill>
                  <a:srgbClr val="FF99CC"/>
                </a:solidFill>
                <a:latin typeface="Copperplate Gothic Bold" pitchFamily="34" charset="0"/>
                <a:ea typeface="Arial Unicode MS" pitchFamily="34" charset="-128"/>
                <a:cs typeface="Arial Unicode MS" pitchFamily="34" charset="-128"/>
              </a:rPr>
              <a:t>Prayer assistance for inspiration, conviction and bravery</a:t>
            </a:r>
          </a:p>
          <a:p>
            <a:pPr lvl="0" algn="just"/>
            <a:r>
              <a:rPr lang="fr-FR" sz="4400" b="1" dirty="0" err="1" smtClean="0">
                <a:latin typeface="Arial Unicode MS" pitchFamily="34" charset="-128"/>
                <a:ea typeface="Arial Unicode MS" pitchFamily="34" charset="-128"/>
                <a:cs typeface="Arial Unicode MS" pitchFamily="34" charset="-128"/>
              </a:rPr>
              <a:t>Eph</a:t>
            </a:r>
            <a:r>
              <a:rPr lang="fr-FR" sz="4400" b="1" dirty="0" smtClean="0">
                <a:latin typeface="Arial Unicode MS" pitchFamily="34" charset="-128"/>
                <a:ea typeface="Arial Unicode MS" pitchFamily="34" charset="-128"/>
                <a:cs typeface="Arial Unicode MS" pitchFamily="34" charset="-128"/>
              </a:rPr>
              <a:t> 6:19 ¶ Priez pour moi, afin qu'il me soit donné, quand j'ouvre la bouche, de faire connaître hardiment et librement le mystère de l'Évangile, </a:t>
            </a:r>
          </a:p>
          <a:p>
            <a:pPr lvl="0" algn="just"/>
            <a:r>
              <a:rPr lang="fr-FR" sz="4400" b="1" dirty="0" smtClean="0">
                <a:solidFill>
                  <a:srgbClr val="FF99CC"/>
                </a:solidFill>
                <a:latin typeface="Arial Unicode MS" pitchFamily="34" charset="-128"/>
                <a:ea typeface="Arial Unicode MS" pitchFamily="34" charset="-128"/>
                <a:cs typeface="Arial Unicode MS" pitchFamily="34" charset="-128"/>
              </a:rPr>
              <a:t>20 pour lequel je suis ambassadeur dans les chaînes, et que j'en parle avec assurance comme je dois en parler. </a:t>
            </a:r>
            <a:endParaRPr lang="en-US" sz="4400" b="1"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solidFill>
                  <a:srgbClr val="FC0AFC"/>
                </a:solidFill>
                <a:latin typeface="Arial Unicode MS" pitchFamily="34" charset="-128"/>
                <a:ea typeface="Arial Unicode MS" pitchFamily="34" charset="-128"/>
                <a:cs typeface="Arial Unicode MS" pitchFamily="34" charset="-128"/>
              </a:rPr>
              <a:t>Ephesians 6: 19-20</a:t>
            </a:r>
          </a:p>
          <a:p>
            <a:pPr lvl="0" algn="just"/>
            <a:r>
              <a:rPr lang="en-US" sz="4400" b="1" dirty="0" smtClean="0">
                <a:latin typeface="Arial Unicode MS" pitchFamily="34" charset="-128"/>
                <a:ea typeface="Arial Unicode MS" pitchFamily="34" charset="-128"/>
                <a:cs typeface="Arial Unicode MS" pitchFamily="34" charset="-128"/>
              </a:rPr>
              <a:t>19 </a:t>
            </a:r>
            <a:r>
              <a:rPr lang="en-US" sz="4400" b="1" dirty="0" smtClean="0">
                <a:latin typeface="Arial Unicode MS" pitchFamily="34" charset="-128"/>
                <a:ea typeface="Arial Unicode MS" pitchFamily="34" charset="-128"/>
                <a:cs typeface="Arial Unicode MS" pitchFamily="34" charset="-128"/>
              </a:rPr>
              <a:t>¶ and for me, that utterance may be given to me, that I may open my mouth boldly to make known the mystery of the gospel, </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20 for which I am an ambassador in chains; that in it I may speak boldly, as I ought to speak.</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a:bodyPr>
          <a:lstStyle/>
          <a:p>
            <a:pPr lvl="0" algn="ctr">
              <a:buNone/>
            </a:pPr>
            <a:r>
              <a:rPr lang="en-US" sz="4400" b="1" dirty="0" smtClean="0">
                <a:latin typeface="Copperplate Gothic Bold" pitchFamily="34" charset="0"/>
                <a:ea typeface="Arial Unicode MS" pitchFamily="34" charset="-128"/>
                <a:cs typeface="Arial Unicode MS" pitchFamily="34" charset="-128"/>
              </a:rPr>
              <a:t>prayer request for enduring temptation and for total obedience to the will of god.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Jesus once needed the prayer assistance of His disciples.</a:t>
            </a:r>
          </a:p>
          <a:p>
            <a:pPr lvl="0" algn="just"/>
            <a:r>
              <a:rPr lang="en-US" sz="4400" b="1" dirty="0" smtClean="0">
                <a:latin typeface="Arial Unicode MS" pitchFamily="34" charset="-128"/>
                <a:ea typeface="Arial Unicode MS" pitchFamily="34" charset="-128"/>
                <a:cs typeface="Arial Unicode MS" pitchFamily="34" charset="-128"/>
              </a:rPr>
              <a:t>Gethsemane was the greatest spiritual warfare that Jesus ever had to encounter.</a:t>
            </a:r>
          </a:p>
          <a:p>
            <a:pPr lvl="0" algn="just">
              <a:buNone/>
            </a:pP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He had yet to surrender His total will to the will of the Father while </a:t>
            </a:r>
            <a:r>
              <a:rPr lang="en-US" sz="4400" b="1" dirty="0" smtClean="0">
                <a:latin typeface="Arial Unicode MS" pitchFamily="34" charset="-128"/>
                <a:ea typeface="Arial Unicode MS" pitchFamily="34" charset="-128"/>
                <a:cs typeface="Arial Unicode MS" pitchFamily="34" charset="-128"/>
              </a:rPr>
              <a:t>being fully </a:t>
            </a:r>
            <a:r>
              <a:rPr lang="en-US" sz="4400" b="1" dirty="0" smtClean="0">
                <a:latin typeface="Arial Unicode MS" pitchFamily="34" charset="-128"/>
                <a:ea typeface="Arial Unicode MS" pitchFamily="34" charset="-128"/>
                <a:cs typeface="Arial Unicode MS" pitchFamily="34" charset="-128"/>
              </a:rPr>
              <a:t>aware of the atrocity associated.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Jesus was even more transparent than Paul in </a:t>
            </a:r>
            <a:r>
              <a:rPr lang="en-US" sz="4400" b="1" dirty="0" smtClean="0">
                <a:solidFill>
                  <a:srgbClr val="FFFF00"/>
                </a:solidFill>
                <a:latin typeface="Arial Unicode MS" pitchFamily="34" charset="-128"/>
                <a:ea typeface="Arial Unicode MS" pitchFamily="34" charset="-128"/>
                <a:cs typeface="Arial Unicode MS" pitchFamily="34" charset="-128"/>
              </a:rPr>
              <a:t>His request </a:t>
            </a:r>
            <a:r>
              <a:rPr lang="en-US" sz="4400" b="1" dirty="0" smtClean="0">
                <a:solidFill>
                  <a:srgbClr val="FFFF00"/>
                </a:solidFill>
                <a:latin typeface="Arial Unicode MS" pitchFamily="34" charset="-128"/>
                <a:ea typeface="Arial Unicode MS" pitchFamily="34" charset="-128"/>
                <a:cs typeface="Arial Unicode MS" pitchFamily="34" charset="-128"/>
              </a:rPr>
              <a:t>for prayer assistance.</a:t>
            </a:r>
          </a:p>
          <a:p>
            <a:pPr lvl="0" algn="just"/>
            <a:r>
              <a:rPr lang="fr-FR" sz="4400" b="1" dirty="0" smtClean="0">
                <a:latin typeface="Arial Unicode MS" pitchFamily="34" charset="-128"/>
                <a:ea typeface="Arial Unicode MS" pitchFamily="34" charset="-128"/>
                <a:cs typeface="Arial Unicode MS" pitchFamily="34" charset="-128"/>
              </a:rPr>
              <a:t>Mt 26:38 Il leur dit alors: Mon âme est triste jusqu'à la mort; restez ici, et veillez avec moi. </a:t>
            </a:r>
            <a:r>
              <a:rPr lang="en-US" sz="4400" b="1" dirty="0" smtClean="0">
                <a:latin typeface="Arial Unicode MS" pitchFamily="34" charset="-128"/>
                <a:ea typeface="Arial Unicode MS" pitchFamily="34" charset="-128"/>
                <a:cs typeface="Arial Unicode MS" pitchFamily="34" charset="-128"/>
              </a:rPr>
              <a:t>(LSV)</a:t>
            </a:r>
          </a:p>
          <a:p>
            <a:pPr algn="just">
              <a:buNone/>
            </a:pP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38 Then He said to them, "My soul is exceedingly sorrowful, even to death. Stay here and watch with Me." (NKJV)</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What Jesus meant by watch was prayer because that’s exactly what He went to the Garden to </a:t>
            </a:r>
            <a:r>
              <a:rPr lang="en-US" sz="4400" b="1" dirty="0" smtClean="0">
                <a:solidFill>
                  <a:srgbClr val="FFFF00"/>
                </a:solidFill>
                <a:latin typeface="Arial Unicode MS" pitchFamily="34" charset="-128"/>
                <a:ea typeface="Arial Unicode MS" pitchFamily="34" charset="-128"/>
                <a:cs typeface="Arial Unicode MS" pitchFamily="34" charset="-128"/>
              </a:rPr>
              <a:t>do in the wake of his </a:t>
            </a:r>
            <a:r>
              <a:rPr lang="en-US" sz="4400" b="1" dirty="0" err="1" smtClean="0">
                <a:solidFill>
                  <a:srgbClr val="FFFF00"/>
                </a:solidFill>
                <a:latin typeface="Arial Unicode MS" pitchFamily="34" charset="-128"/>
                <a:ea typeface="Arial Unicode MS" pitchFamily="34" charset="-128"/>
                <a:cs typeface="Arial Unicode MS" pitchFamily="34" charset="-128"/>
              </a:rPr>
              <a:t>arrestation</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b="1" dirty="0" smtClean="0">
                <a:latin typeface="Copperplate Gothic Bold" pitchFamily="34" charset="0"/>
                <a:ea typeface="Arial Unicode MS" pitchFamily="34" charset="-128"/>
                <a:cs typeface="Arial Unicode MS" pitchFamily="34" charset="-128"/>
              </a:rPr>
              <a:t>THE EFFECT OF PRAYER ADDRESSED ON BEHALF OF THE MEN OF GOD.</a:t>
            </a:r>
            <a:endParaRPr lang="en-US" sz="2400" b="1" dirty="0" smtClean="0">
              <a:latin typeface="Copperplate Gothic Bold" pitchFamily="34" charset="0"/>
              <a:ea typeface="Arial Unicode MS" pitchFamily="34" charset="-128"/>
              <a:cs typeface="Arial Unicode MS" pitchFamily="34" charset="-128"/>
            </a:endParaRPr>
          </a:p>
          <a:p>
            <a:pPr lvl="1" algn="just"/>
            <a:r>
              <a:rPr lang="en-US" sz="4000" b="1" dirty="0" smtClean="0">
                <a:solidFill>
                  <a:srgbClr val="0D069A"/>
                </a:solidFill>
                <a:latin typeface="Arial Unicode MS" pitchFamily="34" charset="-128"/>
                <a:ea typeface="Arial Unicode MS" pitchFamily="34" charset="-128"/>
                <a:cs typeface="Arial Unicode MS" pitchFamily="34" charset="-128"/>
              </a:rPr>
              <a:t>Peter got miraculously release from jail while the church was praying for him</a:t>
            </a:r>
            <a:r>
              <a:rPr lang="en-US" sz="4000" b="1" dirty="0" smtClean="0">
                <a:solidFill>
                  <a:srgbClr val="0D069A"/>
                </a:solidFill>
                <a:latin typeface="Arial Unicode MS" pitchFamily="34" charset="-128"/>
                <a:ea typeface="Arial Unicode MS" pitchFamily="34" charset="-128"/>
                <a:cs typeface="Arial Unicode MS" pitchFamily="34" charset="-128"/>
              </a:rPr>
              <a:t>. (Acts 12)</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1" algn="just"/>
            <a:r>
              <a:rPr lang="en-US" sz="4000" b="1" dirty="0" smtClean="0">
                <a:latin typeface="Arial Unicode MS" pitchFamily="34" charset="-128"/>
                <a:ea typeface="Arial Unicode MS" pitchFamily="34" charset="-128"/>
                <a:cs typeface="Arial Unicode MS" pitchFamily="34" charset="-128"/>
              </a:rPr>
              <a:t>While the leaders were praying in the church of Antioch, God told them to set Barnabas and </a:t>
            </a:r>
            <a:r>
              <a:rPr lang="en-US" sz="4000" b="1" dirty="0" smtClean="0">
                <a:latin typeface="Arial Unicode MS" pitchFamily="34" charset="-128"/>
                <a:ea typeface="Arial Unicode MS" pitchFamily="34" charset="-128"/>
                <a:cs typeface="Arial Unicode MS" pitchFamily="34" charset="-128"/>
              </a:rPr>
              <a:t>Saul </a:t>
            </a:r>
            <a:r>
              <a:rPr lang="en-US" sz="4000" b="1" dirty="0" smtClean="0">
                <a:latin typeface="Arial Unicode MS" pitchFamily="34" charset="-128"/>
                <a:ea typeface="Arial Unicode MS" pitchFamily="34" charset="-128"/>
                <a:cs typeface="Arial Unicode MS" pitchFamily="34" charset="-128"/>
              </a:rPr>
              <a:t>apart for the special mission to evangelize the nations</a:t>
            </a:r>
            <a:r>
              <a:rPr lang="en-US" sz="4000" b="1" dirty="0" smtClean="0">
                <a:latin typeface="Arial Unicode MS" pitchFamily="34" charset="-128"/>
                <a:ea typeface="Arial Unicode MS" pitchFamily="34" charset="-128"/>
                <a:cs typeface="Arial Unicode MS" pitchFamily="34" charset="-128"/>
              </a:rPr>
              <a:t>. (Acts 13)</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Autofit/>
          </a:bodyPr>
          <a:lstStyle/>
          <a:p>
            <a:pPr lvl="1" algn="just"/>
            <a:r>
              <a:rPr lang="en-US" sz="4200" b="1" dirty="0" smtClean="0">
                <a:latin typeface="Arial Unicode MS" pitchFamily="34" charset="-128"/>
                <a:ea typeface="Arial Unicode MS" pitchFamily="34" charset="-128"/>
                <a:cs typeface="Arial Unicode MS" pitchFamily="34" charset="-128"/>
              </a:rPr>
              <a:t>While Peter was praying in the 6</a:t>
            </a:r>
            <a:r>
              <a:rPr lang="en-US" sz="4200" b="1" baseline="30000" dirty="0" smtClean="0">
                <a:latin typeface="Arial Unicode MS" pitchFamily="34" charset="-128"/>
                <a:ea typeface="Arial Unicode MS" pitchFamily="34" charset="-128"/>
                <a:cs typeface="Arial Unicode MS" pitchFamily="34" charset="-128"/>
              </a:rPr>
              <a:t>th</a:t>
            </a:r>
            <a:r>
              <a:rPr lang="en-US" sz="4200" b="1" dirty="0" smtClean="0">
                <a:latin typeface="Arial Unicode MS" pitchFamily="34" charset="-128"/>
                <a:ea typeface="Arial Unicode MS" pitchFamily="34" charset="-128"/>
                <a:cs typeface="Arial Unicode MS" pitchFamily="34" charset="-128"/>
              </a:rPr>
              <a:t> hour, God revealed the mission to go over Cornelius’ house</a:t>
            </a:r>
            <a:r>
              <a:rPr lang="en-US" sz="4200" b="1" dirty="0" smtClean="0">
                <a:latin typeface="Arial Unicode MS" pitchFamily="34" charset="-128"/>
                <a:ea typeface="Arial Unicode MS" pitchFamily="34" charset="-128"/>
                <a:cs typeface="Arial Unicode MS" pitchFamily="34" charset="-128"/>
              </a:rPr>
              <a:t>. (Acts 11)</a:t>
            </a:r>
            <a:endParaRPr lang="en-US" sz="4200" b="1" dirty="0" smtClean="0">
              <a:latin typeface="Arial Unicode MS" pitchFamily="34" charset="-128"/>
              <a:ea typeface="Arial Unicode MS" pitchFamily="34" charset="-128"/>
              <a:cs typeface="Arial Unicode MS" pitchFamily="34" charset="-128"/>
            </a:endParaRPr>
          </a:p>
          <a:p>
            <a:pPr lvl="1" algn="just"/>
            <a:r>
              <a:rPr lang="en-US" sz="4200" b="1" dirty="0" smtClean="0">
                <a:solidFill>
                  <a:srgbClr val="0D069A"/>
                </a:solidFill>
                <a:latin typeface="Arial Unicode MS" pitchFamily="34" charset="-128"/>
                <a:ea typeface="Arial Unicode MS" pitchFamily="34" charset="-128"/>
                <a:cs typeface="Arial Unicode MS" pitchFamily="34" charset="-128"/>
              </a:rPr>
              <a:t>Jesus used to spend ample time in prayer before each ministry move. </a:t>
            </a:r>
          </a:p>
          <a:p>
            <a:pPr lvl="1" algn="just"/>
            <a:r>
              <a:rPr lang="en-US" sz="4200" b="1" dirty="0" smtClean="0">
                <a:latin typeface="Arial Unicode MS" pitchFamily="34" charset="-128"/>
                <a:ea typeface="Arial Unicode MS" pitchFamily="34" charset="-128"/>
                <a:cs typeface="Arial Unicode MS" pitchFamily="34" charset="-128"/>
              </a:rPr>
              <a:t>Paul and Silas got their midnight miracle in the Philippians’ jail while they were praying</a:t>
            </a:r>
            <a:r>
              <a:rPr lang="en-US" sz="4200" b="1" dirty="0" smtClean="0">
                <a:latin typeface="Arial Unicode MS" pitchFamily="34" charset="-128"/>
                <a:ea typeface="Arial Unicode MS" pitchFamily="34" charset="-128"/>
                <a:cs typeface="Arial Unicode MS" pitchFamily="34" charset="-128"/>
              </a:rPr>
              <a:t>.  (Acts 16)</a:t>
            </a:r>
            <a:endParaRPr lang="en-US" sz="42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 Prayer is the currency with which we execute our transactions in the kingdom of God.</a:t>
            </a:r>
          </a:p>
          <a:p>
            <a:pPr lvl="1" algn="just"/>
            <a:r>
              <a:rPr lang="en-US" sz="4400" b="1" dirty="0" smtClean="0">
                <a:solidFill>
                  <a:srgbClr val="0D069A"/>
                </a:solidFill>
                <a:latin typeface="Arial Unicode MS" pitchFamily="34" charset="-128"/>
                <a:ea typeface="Arial Unicode MS" pitchFamily="34" charset="-128"/>
                <a:cs typeface="Arial Unicode MS" pitchFamily="34" charset="-128"/>
              </a:rPr>
              <a:t>The greater the scale of one’s operation </a:t>
            </a:r>
            <a:r>
              <a:rPr lang="en-US" sz="4400" b="1" dirty="0" smtClean="0">
                <a:solidFill>
                  <a:srgbClr val="0D069A"/>
                </a:solidFill>
                <a:latin typeface="Arial Unicode MS" pitchFamily="34" charset="-128"/>
                <a:ea typeface="Arial Unicode MS" pitchFamily="34" charset="-128"/>
                <a:cs typeface="Arial Unicode MS" pitchFamily="34" charset="-128"/>
              </a:rPr>
              <a:t>for</a:t>
            </a:r>
            <a:r>
              <a:rPr lang="en-US" sz="4400" b="1" dirty="0" smtClean="0">
                <a:solidFill>
                  <a:srgbClr val="0D069A"/>
                </a:solidFill>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the Kingdom of God on earth, the stronger his prayer life must be.</a:t>
            </a:r>
          </a:p>
          <a:p>
            <a:pPr lvl="1" algn="just"/>
            <a:r>
              <a:rPr lang="en-US" sz="4400" b="1" dirty="0" smtClean="0">
                <a:latin typeface="Arial Unicode MS" pitchFamily="34" charset="-128"/>
                <a:ea typeface="Arial Unicode MS" pitchFamily="34" charset="-128"/>
                <a:cs typeface="Arial Unicode MS" pitchFamily="34" charset="-128"/>
              </a:rPr>
              <a:t>Others also have to join the men of God with their prayers.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Autofit/>
          </a:bodyPr>
          <a:lstStyle/>
          <a:p>
            <a:pPr algn="ctr">
              <a:buNone/>
            </a:pPr>
            <a:r>
              <a:rPr lang="en-US" sz="4000" b="1" dirty="0" smtClean="0">
                <a:solidFill>
                  <a:schemeClr val="bg1"/>
                </a:solidFill>
                <a:latin typeface="Copperplate Gothic Bold" pitchFamily="34" charset="0"/>
                <a:ea typeface="Arial Unicode MS" pitchFamily="34" charset="-128"/>
                <a:cs typeface="Arial Unicode MS" pitchFamily="34" charset="-128"/>
              </a:rPr>
              <a:t>PRAYER  IS  A  HEAVENLY DATA</a:t>
            </a:r>
          </a:p>
          <a:p>
            <a:pPr lvl="0" algn="just"/>
            <a:r>
              <a:rPr lang="en-US" sz="5400" b="1" dirty="0" smtClean="0">
                <a:solidFill>
                  <a:srgbClr val="00FF00"/>
                </a:solidFill>
                <a:latin typeface="Arial Unicode MS" pitchFamily="34" charset="-128"/>
                <a:ea typeface="Arial Unicode MS" pitchFamily="34" charset="-128"/>
                <a:cs typeface="Arial Unicode MS" pitchFamily="34" charset="-128"/>
              </a:rPr>
              <a:t>Think of Prayer like data in your cell phones.</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While most mobile phones have unlimited data in the US, it was not always like that.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Although I supposedly have unlimited data with my cheap plan, in the middle of the month, they would send me a warning that I am almost at the roof in my data usage.</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I watch jealously to see what some people’s phone can do that my phone cannot do.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Autofit/>
          </a:bodyPr>
          <a:lstStyle/>
          <a:p>
            <a:pPr lvl="0" algn="just"/>
            <a:r>
              <a:rPr lang="en-US" sz="4100" b="1" dirty="0" smtClean="0">
                <a:solidFill>
                  <a:schemeClr val="bg1"/>
                </a:solidFill>
                <a:latin typeface="Arial Unicode MS" pitchFamily="34" charset="-128"/>
                <a:ea typeface="Arial Unicode MS" pitchFamily="34" charset="-128"/>
                <a:cs typeface="Arial Unicode MS" pitchFamily="34" charset="-128"/>
              </a:rPr>
              <a:t>A rich prayer life increases your heavenly data.</a:t>
            </a:r>
          </a:p>
          <a:p>
            <a:pPr lvl="0" algn="just"/>
            <a:r>
              <a:rPr lang="en-US" sz="4100" b="1" dirty="0" smtClean="0">
                <a:solidFill>
                  <a:srgbClr val="00FF00"/>
                </a:solidFill>
                <a:latin typeface="Arial Unicode MS" pitchFamily="34" charset="-128"/>
                <a:ea typeface="Arial Unicode MS" pitchFamily="34" charset="-128"/>
                <a:cs typeface="Arial Unicode MS" pitchFamily="34" charset="-128"/>
              </a:rPr>
              <a:t>The phone company</a:t>
            </a:r>
            <a:r>
              <a:rPr lang="en-US" sz="4100" b="1" dirty="0" smtClean="0">
                <a:solidFill>
                  <a:srgbClr val="00FF00"/>
                </a:solidFill>
                <a:latin typeface="Arial Unicode MS" pitchFamily="34" charset="-128"/>
                <a:ea typeface="Arial Unicode MS" pitchFamily="34" charset="-128"/>
                <a:cs typeface="Arial Unicode MS" pitchFamily="34" charset="-128"/>
              </a:rPr>
              <a:t> </a:t>
            </a:r>
            <a:r>
              <a:rPr lang="en-US" sz="4100" b="1" dirty="0" smtClean="0">
                <a:solidFill>
                  <a:srgbClr val="00FF00"/>
                </a:solidFill>
                <a:latin typeface="Arial Unicode MS" pitchFamily="34" charset="-128"/>
                <a:ea typeface="Arial Unicode MS" pitchFamily="34" charset="-128"/>
                <a:cs typeface="Arial Unicode MS" pitchFamily="34" charset="-128"/>
              </a:rPr>
              <a:t>always </a:t>
            </a:r>
            <a:r>
              <a:rPr lang="en-US" sz="4100" b="1" dirty="0" smtClean="0">
                <a:solidFill>
                  <a:srgbClr val="00FF00"/>
                </a:solidFill>
                <a:latin typeface="Arial Unicode MS" pitchFamily="34" charset="-128"/>
                <a:ea typeface="Arial Unicode MS" pitchFamily="34" charset="-128"/>
                <a:cs typeface="Arial Unicode MS" pitchFamily="34" charset="-128"/>
              </a:rPr>
              <a:t>tells </a:t>
            </a:r>
            <a:r>
              <a:rPr lang="en-US" sz="4100" b="1" dirty="0" smtClean="0">
                <a:solidFill>
                  <a:srgbClr val="00FF00"/>
                </a:solidFill>
                <a:latin typeface="Arial Unicode MS" pitchFamily="34" charset="-128"/>
                <a:ea typeface="Arial Unicode MS" pitchFamily="34" charset="-128"/>
                <a:cs typeface="Arial Unicode MS" pitchFamily="34" charset="-128"/>
              </a:rPr>
              <a:t>me how the data </a:t>
            </a:r>
            <a:r>
              <a:rPr lang="en-US" sz="4100" b="1" dirty="0" smtClean="0">
                <a:solidFill>
                  <a:srgbClr val="00FF00"/>
                </a:solidFill>
                <a:latin typeface="Arial Unicode MS" pitchFamily="34" charset="-128"/>
                <a:ea typeface="Arial Unicode MS" pitchFamily="34" charset="-128"/>
                <a:cs typeface="Arial Unicode MS" pitchFamily="34" charset="-128"/>
              </a:rPr>
              <a:t>has been</a:t>
            </a:r>
            <a:r>
              <a:rPr lang="en-US" sz="4100" b="1" dirty="0" smtClean="0">
                <a:solidFill>
                  <a:srgbClr val="00FF00"/>
                </a:solidFill>
                <a:latin typeface="Arial Unicode MS" pitchFamily="34" charset="-128"/>
                <a:ea typeface="Arial Unicode MS" pitchFamily="34" charset="-128"/>
                <a:cs typeface="Arial Unicode MS" pitchFamily="34" charset="-128"/>
              </a:rPr>
              <a:t> </a:t>
            </a:r>
            <a:r>
              <a:rPr lang="en-US" sz="4100" b="1" dirty="0" smtClean="0">
                <a:solidFill>
                  <a:srgbClr val="00FF00"/>
                </a:solidFill>
                <a:latin typeface="Arial Unicode MS" pitchFamily="34" charset="-128"/>
                <a:ea typeface="Arial Unicode MS" pitchFamily="34" charset="-128"/>
                <a:cs typeface="Arial Unicode MS" pitchFamily="34" charset="-128"/>
              </a:rPr>
              <a:t>spent.</a:t>
            </a:r>
          </a:p>
          <a:p>
            <a:pPr lvl="0" algn="just"/>
            <a:r>
              <a:rPr lang="en-US" sz="4100" b="1" dirty="0" smtClean="0">
                <a:solidFill>
                  <a:schemeClr val="bg1"/>
                </a:solidFill>
                <a:latin typeface="Arial Unicode MS" pitchFamily="34" charset="-128"/>
                <a:ea typeface="Arial Unicode MS" pitchFamily="34" charset="-128"/>
                <a:cs typeface="Arial Unicode MS" pitchFamily="34" charset="-128"/>
              </a:rPr>
              <a:t>Each one of these apps we download on our phone sucks the data bank.</a:t>
            </a:r>
          </a:p>
          <a:p>
            <a:pPr lvl="0" algn="just"/>
            <a:r>
              <a:rPr lang="en-US" sz="4100" b="1" dirty="0" err="1" smtClean="0">
                <a:solidFill>
                  <a:srgbClr val="00FF00"/>
                </a:solidFill>
                <a:latin typeface="Arial Unicode MS" pitchFamily="34" charset="-128"/>
                <a:ea typeface="Arial Unicode MS" pitchFamily="34" charset="-128"/>
                <a:cs typeface="Arial Unicode MS" pitchFamily="34" charset="-128"/>
              </a:rPr>
              <a:t>Youtube</a:t>
            </a:r>
            <a:r>
              <a:rPr lang="en-US" sz="4100" b="1" dirty="0" smtClean="0">
                <a:solidFill>
                  <a:srgbClr val="00FF00"/>
                </a:solidFill>
                <a:latin typeface="Arial Unicode MS" pitchFamily="34" charset="-128"/>
                <a:ea typeface="Arial Unicode MS" pitchFamily="34" charset="-128"/>
                <a:cs typeface="Arial Unicode MS" pitchFamily="34" charset="-128"/>
              </a:rPr>
              <a:t>, </a:t>
            </a:r>
            <a:r>
              <a:rPr lang="en-US" sz="4100" b="1" dirty="0" err="1" smtClean="0">
                <a:solidFill>
                  <a:srgbClr val="00FF00"/>
                </a:solidFill>
                <a:latin typeface="Arial Unicode MS" pitchFamily="34" charset="-128"/>
                <a:ea typeface="Arial Unicode MS" pitchFamily="34" charset="-128"/>
                <a:cs typeface="Arial Unicode MS" pitchFamily="34" charset="-128"/>
              </a:rPr>
              <a:t>whatsapp</a:t>
            </a:r>
            <a:r>
              <a:rPr lang="en-US" sz="4100" b="1" dirty="0" smtClean="0">
                <a:solidFill>
                  <a:srgbClr val="00FF00"/>
                </a:solidFill>
                <a:latin typeface="Arial Unicode MS" pitchFamily="34" charset="-128"/>
                <a:ea typeface="Arial Unicode MS" pitchFamily="34" charset="-128"/>
                <a:cs typeface="Arial Unicode MS" pitchFamily="34" charset="-128"/>
              </a:rPr>
              <a:t>, </a:t>
            </a:r>
            <a:r>
              <a:rPr lang="en-US" sz="4100" b="1" dirty="0" err="1" smtClean="0">
                <a:solidFill>
                  <a:srgbClr val="00FF00"/>
                </a:solidFill>
                <a:latin typeface="Arial Unicode MS" pitchFamily="34" charset="-128"/>
                <a:ea typeface="Arial Unicode MS" pitchFamily="34" charset="-128"/>
                <a:cs typeface="Arial Unicode MS" pitchFamily="34" charset="-128"/>
              </a:rPr>
              <a:t>facebook</a:t>
            </a:r>
            <a:r>
              <a:rPr lang="en-US" sz="4100" b="1" dirty="0" smtClean="0">
                <a:solidFill>
                  <a:srgbClr val="00FF00"/>
                </a:solidFill>
                <a:latin typeface="Arial Unicode MS" pitchFamily="34" charset="-128"/>
                <a:ea typeface="Arial Unicode MS" pitchFamily="34" charset="-128"/>
                <a:cs typeface="Arial Unicode MS" pitchFamily="34" charset="-128"/>
              </a:rPr>
              <a:t>, </a:t>
            </a:r>
            <a:r>
              <a:rPr lang="en-US" sz="4100" b="1" dirty="0" err="1" smtClean="0">
                <a:solidFill>
                  <a:srgbClr val="00FF00"/>
                </a:solidFill>
                <a:latin typeface="Arial Unicode MS" pitchFamily="34" charset="-128"/>
                <a:ea typeface="Arial Unicode MS" pitchFamily="34" charset="-128"/>
                <a:cs typeface="Arial Unicode MS" pitchFamily="34" charset="-128"/>
              </a:rPr>
              <a:t>instagram</a:t>
            </a:r>
            <a:r>
              <a:rPr lang="en-US" sz="4100" b="1" dirty="0" smtClean="0">
                <a:solidFill>
                  <a:srgbClr val="00FF00"/>
                </a:solidFill>
                <a:latin typeface="Arial Unicode MS" pitchFamily="34" charset="-128"/>
                <a:ea typeface="Arial Unicode MS" pitchFamily="34" charset="-128"/>
                <a:cs typeface="Arial Unicode MS" pitchFamily="34" charset="-128"/>
              </a:rPr>
              <a:t>, </a:t>
            </a:r>
            <a:r>
              <a:rPr lang="en-US" sz="4100" b="1" dirty="0" err="1" smtClean="0">
                <a:solidFill>
                  <a:srgbClr val="00FF00"/>
                </a:solidFill>
                <a:latin typeface="Arial Unicode MS" pitchFamily="34" charset="-128"/>
                <a:ea typeface="Arial Unicode MS" pitchFamily="34" charset="-128"/>
                <a:cs typeface="Arial Unicode MS" pitchFamily="34" charset="-128"/>
              </a:rPr>
              <a:t>google</a:t>
            </a:r>
            <a:r>
              <a:rPr lang="en-US" sz="4100" b="1" dirty="0" smtClean="0">
                <a:solidFill>
                  <a:srgbClr val="00FF00"/>
                </a:solidFill>
                <a:latin typeface="Arial Unicode MS" pitchFamily="34" charset="-128"/>
                <a:ea typeface="Arial Unicode MS" pitchFamily="34" charset="-128"/>
                <a:cs typeface="Arial Unicode MS" pitchFamily="34" charset="-128"/>
              </a:rPr>
              <a:t>, text, email continuously drawing </a:t>
            </a:r>
            <a:r>
              <a:rPr lang="en-US" sz="4100" b="1" dirty="0" smtClean="0">
                <a:solidFill>
                  <a:srgbClr val="00FF00"/>
                </a:solidFill>
                <a:latin typeface="Arial Unicode MS" pitchFamily="34" charset="-128"/>
                <a:ea typeface="Arial Unicode MS" pitchFamily="34" charset="-128"/>
                <a:cs typeface="Arial Unicode MS" pitchFamily="34" charset="-128"/>
              </a:rPr>
              <a:t>the </a:t>
            </a:r>
            <a:r>
              <a:rPr lang="en-US" sz="4100" b="1" dirty="0" smtClean="0">
                <a:solidFill>
                  <a:srgbClr val="00FF00"/>
                </a:solidFill>
                <a:latin typeface="Arial Unicode MS" pitchFamily="34" charset="-128"/>
                <a:ea typeface="Arial Unicode MS" pitchFamily="34" charset="-128"/>
                <a:cs typeface="Arial Unicode MS" pitchFamily="34" charset="-128"/>
              </a:rPr>
              <a:t>data bank.</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To maintain the fruits of the spirit draws a lot of spiritual data.</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To resist temptation draws a lot of spiritual data.</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To confront the enemy, make a big drawing in our spiritual data.</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We’re constantly in need of spiritual data </a:t>
            </a:r>
            <a:r>
              <a:rPr lang="en-US" sz="4400" b="1" dirty="0" smtClean="0">
                <a:solidFill>
                  <a:srgbClr val="00FF00"/>
                </a:solidFill>
                <a:latin typeface="Arial Unicode MS" pitchFamily="34" charset="-128"/>
                <a:ea typeface="Arial Unicode MS" pitchFamily="34" charset="-128"/>
                <a:cs typeface="Arial Unicode MS" pitchFamily="34" charset="-128"/>
              </a:rPr>
              <a:t>refilling. That’s </a:t>
            </a:r>
            <a:r>
              <a:rPr lang="en-US" sz="4000" b="1" dirty="0" smtClean="0">
                <a:solidFill>
                  <a:srgbClr val="00FF00"/>
                </a:solidFill>
                <a:latin typeface="Arial Unicode MS" pitchFamily="34" charset="-128"/>
                <a:ea typeface="Arial Unicode MS" pitchFamily="34" charset="-128"/>
                <a:cs typeface="Arial Unicode MS" pitchFamily="34" charset="-128"/>
              </a:rPr>
              <a:t>all of us who are up </a:t>
            </a:r>
            <a:r>
              <a:rPr lang="en-US" sz="4000" b="1" dirty="0" smtClean="0">
                <a:solidFill>
                  <a:srgbClr val="00FF00"/>
                </a:solidFill>
                <a:latin typeface="Arial Unicode MS" pitchFamily="34" charset="-128"/>
                <a:ea typeface="Arial Unicode MS" pitchFamily="34" charset="-128"/>
                <a:cs typeface="Arial Unicode MS" pitchFamily="34" charset="-128"/>
              </a:rPr>
              <a:t>front in ministry.</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Satan is constantly monitoring the level of our spiritual data reserve.</a:t>
            </a:r>
          </a:p>
          <a:p>
            <a:pPr lvl="0" algn="just"/>
            <a:r>
              <a:rPr lang="en-US" sz="4800" b="1" dirty="0" smtClean="0">
                <a:solidFill>
                  <a:srgbClr val="00FF00"/>
                </a:solidFill>
                <a:latin typeface="Arial Unicode MS" pitchFamily="34" charset="-128"/>
                <a:ea typeface="Arial Unicode MS" pitchFamily="34" charset="-128"/>
                <a:cs typeface="Arial Unicode MS" pitchFamily="34" charset="-128"/>
              </a:rPr>
              <a:t>Each Sin causes a big leak of spiritual data</a:t>
            </a:r>
            <a:r>
              <a:rPr lang="en-US" sz="4800" b="1" dirty="0" smtClean="0">
                <a:solidFill>
                  <a:srgbClr val="00FF00"/>
                </a:solidFill>
                <a:latin typeface="Arial Unicode MS" pitchFamily="34" charset="-128"/>
                <a:ea typeface="Arial Unicode MS" pitchFamily="34" charset="-128"/>
                <a:cs typeface="Arial Unicode MS" pitchFamily="34" charset="-128"/>
              </a:rPr>
              <a:t>.</a:t>
            </a:r>
          </a:p>
          <a:p>
            <a:pPr algn="just"/>
            <a:r>
              <a:rPr lang="en-US" sz="4800" b="1" dirty="0" smtClean="0">
                <a:solidFill>
                  <a:schemeClr val="bg1"/>
                </a:solidFill>
                <a:latin typeface="Arial Unicode MS" pitchFamily="34" charset="-128"/>
                <a:ea typeface="Arial Unicode MS" pitchFamily="34" charset="-128"/>
                <a:cs typeface="Arial Unicode MS" pitchFamily="34" charset="-128"/>
              </a:rPr>
              <a:t>Also in the cell phone world, people can add minutes to your phones.</a:t>
            </a:r>
          </a:p>
          <a:p>
            <a:pPr lvl="0" algn="just">
              <a:buNone/>
            </a:pPr>
            <a:endParaRPr lang="en-US" sz="44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It </a:t>
            </a:r>
            <a:r>
              <a:rPr lang="en-US" sz="4000" b="1" dirty="0" smtClean="0">
                <a:solidFill>
                  <a:srgbClr val="00FF00"/>
                </a:solidFill>
                <a:latin typeface="Arial Unicode MS" pitchFamily="34" charset="-128"/>
                <a:ea typeface="Arial Unicode MS" pitchFamily="34" charset="-128"/>
                <a:cs typeface="Arial Unicode MS" pitchFamily="34" charset="-128"/>
              </a:rPr>
              <a:t>takes me a good while to understand the process.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 was </a:t>
            </a:r>
            <a:r>
              <a:rPr lang="en-US" sz="4000" b="1" dirty="0" smtClean="0">
                <a:solidFill>
                  <a:schemeClr val="bg1"/>
                </a:solidFill>
                <a:latin typeface="Arial Unicode MS" pitchFamily="34" charset="-128"/>
                <a:ea typeface="Arial Unicode MS" pitchFamily="34" charset="-128"/>
                <a:cs typeface="Arial Unicode MS" pitchFamily="34" charset="-128"/>
              </a:rPr>
              <a:t>once talking </a:t>
            </a:r>
            <a:r>
              <a:rPr lang="en-US" sz="4000" b="1" dirty="0" smtClean="0">
                <a:solidFill>
                  <a:schemeClr val="bg1"/>
                </a:solidFill>
                <a:latin typeface="Arial Unicode MS" pitchFamily="34" charset="-128"/>
                <a:ea typeface="Arial Unicode MS" pitchFamily="34" charset="-128"/>
                <a:cs typeface="Arial Unicode MS" pitchFamily="34" charset="-128"/>
              </a:rPr>
              <a:t>to my friend Pastor </a:t>
            </a:r>
            <a:r>
              <a:rPr lang="en-US" sz="4000" b="1" dirty="0" err="1" smtClean="0">
                <a:solidFill>
                  <a:schemeClr val="bg1"/>
                </a:solidFill>
                <a:latin typeface="Arial Unicode MS" pitchFamily="34" charset="-128"/>
                <a:ea typeface="Arial Unicode MS" pitchFamily="34" charset="-128"/>
                <a:cs typeface="Arial Unicode MS" pitchFamily="34" charset="-128"/>
              </a:rPr>
              <a:t>Lucon</a:t>
            </a: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err="1" smtClean="0">
                <a:solidFill>
                  <a:schemeClr val="bg1"/>
                </a:solidFill>
                <a:latin typeface="Arial Unicode MS" pitchFamily="34" charset="-128"/>
                <a:ea typeface="Arial Unicode MS" pitchFamily="34" charset="-128"/>
                <a:cs typeface="Arial Unicode MS" pitchFamily="34" charset="-128"/>
              </a:rPr>
              <a:t>Chery</a:t>
            </a:r>
            <a:r>
              <a:rPr lang="en-US" sz="4000" b="1" dirty="0" smtClean="0">
                <a:solidFill>
                  <a:schemeClr val="bg1"/>
                </a:solidFill>
                <a:latin typeface="Arial Unicode MS" pitchFamily="34" charset="-128"/>
                <a:ea typeface="Arial Unicode MS" pitchFamily="34" charset="-128"/>
                <a:cs typeface="Arial Unicode MS" pitchFamily="34" charset="-128"/>
              </a:rPr>
              <a:t> in Haiti, my calling card won out and I lost the communication.</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When I finally reconnected with him, he said, “I just added some minutes for you.”</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 was confused with the statement; I was telling myself, “How can somebody in Haiti add minutes to my phone in the United States.” </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I later found out that it was a common practice.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Your pastor, your spiritual leaders need as many heavenly minutes that they can </a:t>
            </a:r>
            <a:r>
              <a:rPr lang="en-US" sz="4400" b="1" dirty="0" smtClean="0">
                <a:solidFill>
                  <a:schemeClr val="bg1"/>
                </a:solidFill>
                <a:latin typeface="Arial Unicode MS" pitchFamily="34" charset="-128"/>
                <a:ea typeface="Arial Unicode MS" pitchFamily="34" charset="-128"/>
                <a:cs typeface="Arial Unicode MS" pitchFamily="34" charset="-128"/>
              </a:rPr>
              <a:t>get from you.</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600" b="1" dirty="0" smtClean="0">
                <a:solidFill>
                  <a:schemeClr val="bg1"/>
                </a:solidFill>
                <a:latin typeface="Arial Unicode MS" pitchFamily="34" charset="-128"/>
                <a:ea typeface="Arial Unicode MS" pitchFamily="34" charset="-128"/>
                <a:cs typeface="Arial Unicode MS" pitchFamily="34" charset="-128"/>
              </a:rPr>
              <a:t>It may seem that they should be the ones sharing minutes with you.</a:t>
            </a:r>
          </a:p>
          <a:p>
            <a:pPr lvl="0" algn="just"/>
            <a:r>
              <a:rPr lang="en-US" sz="4600" b="1" dirty="0" smtClean="0">
                <a:solidFill>
                  <a:srgbClr val="00FF00"/>
                </a:solidFill>
                <a:latin typeface="Arial Unicode MS" pitchFamily="34" charset="-128"/>
                <a:ea typeface="Arial Unicode MS" pitchFamily="34" charset="-128"/>
                <a:cs typeface="Arial Unicode MS" pitchFamily="34" charset="-128"/>
              </a:rPr>
              <a:t>In most instances that can be true.</a:t>
            </a:r>
          </a:p>
          <a:p>
            <a:pPr lvl="0" algn="just"/>
            <a:r>
              <a:rPr lang="en-US" sz="4600" b="1" dirty="0" smtClean="0">
                <a:solidFill>
                  <a:schemeClr val="bg1"/>
                </a:solidFill>
                <a:latin typeface="Arial Unicode MS" pitchFamily="34" charset="-128"/>
                <a:ea typeface="Arial Unicode MS" pitchFamily="34" charset="-128"/>
                <a:cs typeface="Arial Unicode MS" pitchFamily="34" charset="-128"/>
              </a:rPr>
              <a:t>Remember that the pastors use more spiritual data than you because they are placed in the forefront of the battle.</a:t>
            </a:r>
            <a:endParaRPr lang="en-US" sz="46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latin typeface="Copperplate Gothic Bold" pitchFamily="34" charset="0"/>
                <a:ea typeface="Arial Unicode MS" pitchFamily="34" charset="-128"/>
                <a:cs typeface="Arial Unicode MS" pitchFamily="34" charset="-128"/>
              </a:rPr>
              <a:t>THE SPECIFIC PRAYER REQUESTS OF THE MEN AND WOMEN OF GOD</a:t>
            </a:r>
          </a:p>
          <a:p>
            <a:pPr algn="just"/>
            <a:r>
              <a:rPr lang="en-US" sz="4000" b="1" u="sng" dirty="0" smtClean="0">
                <a:solidFill>
                  <a:srgbClr val="0D069A"/>
                </a:solidFill>
                <a:latin typeface="Arial Unicode MS" pitchFamily="34" charset="-128"/>
                <a:ea typeface="Arial Unicode MS" pitchFamily="34" charset="-128"/>
                <a:cs typeface="Arial Unicode MS" pitchFamily="34" charset="-128"/>
              </a:rPr>
              <a:t>ANOINTING: </a:t>
            </a:r>
            <a:r>
              <a:rPr lang="en-US" sz="4000" dirty="0" smtClean="0">
                <a:latin typeface="Arial Unicode MS" pitchFamily="34" charset="-128"/>
                <a:ea typeface="Arial Unicode MS" pitchFamily="34" charset="-128"/>
                <a:cs typeface="Arial Unicode MS" pitchFamily="34" charset="-128"/>
              </a:rPr>
              <a:t>without the anointing of God, they will begin to operate with strange </a:t>
            </a:r>
            <a:r>
              <a:rPr lang="en-US" sz="4000" dirty="0" smtClean="0">
                <a:latin typeface="Arial Unicode MS" pitchFamily="34" charset="-128"/>
                <a:ea typeface="Arial Unicode MS" pitchFamily="34" charset="-128"/>
                <a:cs typeface="Arial Unicode MS" pitchFamily="34" charset="-128"/>
              </a:rPr>
              <a:t>fire, meaning the flesh.</a:t>
            </a:r>
            <a:endParaRPr lang="en-US" sz="4000" dirty="0" smtClean="0">
              <a:latin typeface="Arial Unicode MS" pitchFamily="34" charset="-128"/>
              <a:ea typeface="Arial Unicode MS" pitchFamily="34" charset="-128"/>
              <a:cs typeface="Arial Unicode MS" pitchFamily="34" charset="-128"/>
            </a:endParaRPr>
          </a:p>
          <a:p>
            <a:pPr algn="just"/>
            <a:r>
              <a:rPr lang="en-US" sz="4000" b="1" u="sng" dirty="0" smtClean="0">
                <a:solidFill>
                  <a:srgbClr val="0D069A"/>
                </a:solidFill>
                <a:latin typeface="Arial Unicode MS" pitchFamily="34" charset="-128"/>
                <a:ea typeface="Arial Unicode MS" pitchFamily="34" charset="-128"/>
                <a:cs typeface="Arial Unicode MS" pitchFamily="34" charset="-128"/>
              </a:rPr>
              <a:t>WISDOM: </a:t>
            </a:r>
            <a:r>
              <a:rPr lang="en-US" sz="4000" dirty="0" smtClean="0">
                <a:latin typeface="Arial Unicode MS" pitchFamily="34" charset="-128"/>
                <a:ea typeface="Arial Unicode MS" pitchFamily="34" charset="-128"/>
                <a:cs typeface="Arial Unicode MS" pitchFamily="34" charset="-128"/>
              </a:rPr>
              <a:t>wisdom was what Salomon asked God for to lead his people. God’s wisdom is needed for effective service to God.</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dirty="0" smtClean="0">
                <a:solidFill>
                  <a:srgbClr val="0D069A"/>
                </a:solidFill>
                <a:latin typeface="Copperplate Gothic Bold" pitchFamily="34" charset="0"/>
              </a:rPr>
              <a:t>SOUND DOCTRINE: </a:t>
            </a:r>
          </a:p>
          <a:p>
            <a:pPr algn="just"/>
            <a:r>
              <a:rPr lang="en-US" sz="4400" b="1" dirty="0" smtClean="0">
                <a:latin typeface="Arial Unicode MS" pitchFamily="34" charset="-128"/>
                <a:ea typeface="Arial Unicode MS" pitchFamily="34" charset="-128"/>
                <a:cs typeface="Arial Unicode MS" pitchFamily="34" charset="-128"/>
              </a:rPr>
              <a:t>The sound doctrine is always under attack. </a:t>
            </a:r>
          </a:p>
          <a:p>
            <a:pPr algn="just"/>
            <a:r>
              <a:rPr lang="en-US" sz="4400" b="1" dirty="0" smtClean="0">
                <a:solidFill>
                  <a:srgbClr val="0D069A"/>
                </a:solidFill>
                <a:latin typeface="Arial Unicode MS" pitchFamily="34" charset="-128"/>
                <a:ea typeface="Arial Unicode MS" pitchFamily="34" charset="-128"/>
                <a:cs typeface="Arial Unicode MS" pitchFamily="34" charset="-128"/>
              </a:rPr>
              <a:t>People want preachers to modernize their message to fit the mold of the present philosophies. </a:t>
            </a:r>
          </a:p>
          <a:p>
            <a:pPr algn="just"/>
            <a:r>
              <a:rPr lang="en-US" sz="4400" b="1" dirty="0" smtClean="0">
                <a:latin typeface="Arial Unicode MS" pitchFamily="34" charset="-128"/>
                <a:ea typeface="Arial Unicode MS" pitchFamily="34" charset="-128"/>
                <a:cs typeface="Arial Unicode MS" pitchFamily="34" charset="-128"/>
              </a:rPr>
              <a:t>God forbids anyone to edit His Word backed by grave consequences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200" b="1" u="sng" dirty="0" smtClean="0">
                <a:solidFill>
                  <a:srgbClr val="0D069A"/>
                </a:solidFill>
                <a:latin typeface="Arial Unicode MS" pitchFamily="34" charset="-128"/>
                <a:ea typeface="Arial Unicode MS" pitchFamily="34" charset="-128"/>
                <a:cs typeface="Arial Unicode MS" pitchFamily="34" charset="-128"/>
              </a:rPr>
              <a:t>FAITH</a:t>
            </a:r>
            <a:r>
              <a:rPr lang="en-US" sz="4200" b="1" dirty="0" smtClean="0">
                <a:latin typeface="Arial Unicode MS" pitchFamily="34" charset="-128"/>
                <a:ea typeface="Arial Unicode MS" pitchFamily="34" charset="-128"/>
                <a:cs typeface="Arial Unicode MS" pitchFamily="34" charset="-128"/>
              </a:rPr>
              <a:t>: Lack of faith is one of the pitfalls of modern Christian leaders. We tend to move by the budget instead of by the promptings of God.</a:t>
            </a:r>
          </a:p>
          <a:p>
            <a:pPr algn="just"/>
            <a:r>
              <a:rPr lang="en-US" sz="4200" b="1" u="sng" dirty="0" smtClean="0">
                <a:solidFill>
                  <a:srgbClr val="0D069A"/>
                </a:solidFill>
                <a:latin typeface="Arial Unicode MS" pitchFamily="34" charset="-128"/>
                <a:ea typeface="Arial Unicode MS" pitchFamily="34" charset="-128"/>
                <a:cs typeface="Arial Unicode MS" pitchFamily="34" charset="-128"/>
              </a:rPr>
              <a:t>PERSEVERANCE</a:t>
            </a:r>
            <a:r>
              <a:rPr lang="en-US" sz="4200" b="1" dirty="0" smtClean="0">
                <a:latin typeface="Arial Unicode MS" pitchFamily="34" charset="-128"/>
                <a:ea typeface="Arial Unicode MS" pitchFamily="34" charset="-128"/>
                <a:cs typeface="Arial Unicode MS" pitchFamily="34" charset="-128"/>
              </a:rPr>
              <a:t>: The paths of the men and women of God are often tedious, mountainous and unpaved. We always fear the possibility of quitting for the sake of convenience</a:t>
            </a:r>
            <a:r>
              <a:rPr lang="en-US" sz="4000" b="1" dirty="0" smtClean="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dirty="0" smtClean="0">
                <a:solidFill>
                  <a:srgbClr val="0D069A"/>
                </a:solidFill>
                <a:latin typeface="Copperplate Gothic Bold" pitchFamily="34" charset="0"/>
              </a:rPr>
              <a:t>PHYSICAL SECURITY: </a:t>
            </a:r>
          </a:p>
          <a:p>
            <a:pPr algn="just"/>
            <a:r>
              <a:rPr lang="en-US" sz="4000" b="1" dirty="0" smtClean="0"/>
              <a:t>Satan is always after to arm the Children of God starting with the ones in the forefront. </a:t>
            </a:r>
          </a:p>
          <a:p>
            <a:pPr algn="just"/>
            <a:r>
              <a:rPr lang="en-US" sz="4000" b="1" dirty="0" smtClean="0">
                <a:solidFill>
                  <a:srgbClr val="0D069A"/>
                </a:solidFill>
              </a:rPr>
              <a:t>Church kidnapping is in fashion nowadays. People who are </a:t>
            </a:r>
            <a:r>
              <a:rPr lang="en-US" sz="4000" b="1" dirty="0" smtClean="0">
                <a:solidFill>
                  <a:srgbClr val="0D069A"/>
                </a:solidFill>
              </a:rPr>
              <a:t>angry or jealous of us seek </a:t>
            </a:r>
            <a:r>
              <a:rPr lang="en-US" sz="4000" b="1" dirty="0" smtClean="0">
                <a:solidFill>
                  <a:srgbClr val="0D069A"/>
                </a:solidFill>
              </a:rPr>
              <a:t>to harm us. </a:t>
            </a:r>
          </a:p>
          <a:p>
            <a:pPr algn="just"/>
            <a:r>
              <a:rPr lang="en-US" sz="4000" b="1" dirty="0" smtClean="0"/>
              <a:t>People who are at odd with our preaching and convictions are geared to hurt the men and women of God.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5400" b="1" dirty="0" smtClean="0">
                <a:solidFill>
                  <a:srgbClr val="0D069A"/>
                </a:solidFill>
              </a:rPr>
              <a:t>FINANCIAL SECURITY: </a:t>
            </a:r>
          </a:p>
          <a:p>
            <a:pPr algn="just"/>
            <a:r>
              <a:rPr lang="en-US" sz="5400" b="1" dirty="0" smtClean="0"/>
              <a:t>This is a sensible area for most Christian leaders. You tailor all your life for people who in most cases have no sense of responsibility toward your wellbeing or your future.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400" b="1" dirty="0" smtClean="0">
                <a:solidFill>
                  <a:srgbClr val="0D069A"/>
                </a:solidFill>
                <a:latin typeface="Arial Unicode MS" pitchFamily="34" charset="-128"/>
                <a:ea typeface="Arial Unicode MS" pitchFamily="34" charset="-128"/>
                <a:cs typeface="Arial Unicode MS" pitchFamily="34" charset="-128"/>
              </a:rPr>
              <a:t>FAMILY ISSUES: </a:t>
            </a:r>
          </a:p>
          <a:p>
            <a:pPr algn="just"/>
            <a:r>
              <a:rPr lang="en-US" sz="4400" b="1" dirty="0" smtClean="0">
                <a:latin typeface="Arial Unicode MS" pitchFamily="34" charset="-128"/>
                <a:ea typeface="Arial Unicode MS" pitchFamily="34" charset="-128"/>
                <a:cs typeface="Arial Unicode MS" pitchFamily="34" charset="-128"/>
              </a:rPr>
              <a:t>The preacher can be easily disqualified by the malfunction of his immediate family. While chasing the dream to grow a church, his family is in great jeopardy from the relentless attacks of the devil.</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WORKERS RELATIONSHIP: </a:t>
            </a:r>
          </a:p>
          <a:p>
            <a:pPr algn="just"/>
            <a:r>
              <a:rPr lang="en-US" sz="5400" b="1" dirty="0" smtClean="0">
                <a:latin typeface="Arial Unicode MS" pitchFamily="34" charset="-128"/>
                <a:ea typeface="Arial Unicode MS" pitchFamily="34" charset="-128"/>
                <a:cs typeface="Arial Unicode MS" pitchFamily="34" charset="-128"/>
              </a:rPr>
              <a:t>Good working relations are paramount to achieve any measure of success in the work of God. </a:t>
            </a:r>
          </a:p>
          <a:p>
            <a:pPr algn="just"/>
            <a:r>
              <a:rPr lang="en-US" sz="5400" b="1" dirty="0" smtClean="0">
                <a:solidFill>
                  <a:srgbClr val="0D069A"/>
                </a:solidFill>
                <a:latin typeface="Arial Unicode MS" pitchFamily="34" charset="-128"/>
                <a:ea typeface="Arial Unicode MS" pitchFamily="34" charset="-128"/>
                <a:cs typeface="Arial Unicode MS" pitchFamily="34" charset="-128"/>
              </a:rPr>
              <a:t>Satan is always hammering </a:t>
            </a:r>
            <a:r>
              <a:rPr lang="en-US" sz="5400" b="1" dirty="0" smtClean="0">
                <a:solidFill>
                  <a:srgbClr val="0D069A"/>
                </a:solidFill>
                <a:latin typeface="Arial Unicode MS" pitchFamily="34" charset="-128"/>
                <a:ea typeface="Arial Unicode MS" pitchFamily="34" charset="-128"/>
                <a:cs typeface="Arial Unicode MS" pitchFamily="34" charset="-128"/>
              </a:rPr>
              <a:t>at us in </a:t>
            </a:r>
            <a:r>
              <a:rPr lang="en-US" sz="5400" b="1" dirty="0" smtClean="0">
                <a:solidFill>
                  <a:srgbClr val="0D069A"/>
                </a:solidFill>
                <a:latin typeface="Arial Unicode MS" pitchFamily="34" charset="-128"/>
                <a:ea typeface="Arial Unicode MS" pitchFamily="34" charset="-128"/>
                <a:cs typeface="Arial Unicode MS" pitchFamily="34" charset="-128"/>
              </a:rPr>
              <a:t>aim to break the unity in the church.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5400" b="1" dirty="0" smtClean="0">
                <a:solidFill>
                  <a:srgbClr val="0D069A"/>
                </a:solidFill>
              </a:rPr>
              <a:t>POSITIVITY: </a:t>
            </a:r>
          </a:p>
          <a:p>
            <a:pPr algn="just"/>
            <a:r>
              <a:rPr lang="en-US" sz="5400" b="1" dirty="0" smtClean="0"/>
              <a:t>If you ever wear the mantle of a leader, you will quickly discover that dealing with people can cause the most positive person into a </a:t>
            </a:r>
            <a:r>
              <a:rPr lang="en-US" sz="5400" b="1" dirty="0" smtClean="0"/>
              <a:t>coldhearted, </a:t>
            </a:r>
            <a:r>
              <a:rPr lang="en-US" sz="5400" b="1" dirty="0" smtClean="0"/>
              <a:t>frigid </a:t>
            </a:r>
            <a:r>
              <a:rPr lang="en-US" sz="5400" b="1" dirty="0" smtClean="0"/>
              <a:t>being and negative human being.</a:t>
            </a:r>
            <a:endParaRPr lang="en-US" sz="5400" b="1"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DISCERNMENT</a:t>
            </a:r>
            <a:r>
              <a:rPr lang="en-US" sz="5400" b="1" dirty="0" smtClean="0">
                <a:latin typeface="Arial Unicode MS" pitchFamily="34" charset="-128"/>
                <a:ea typeface="Arial Unicode MS" pitchFamily="34" charset="-128"/>
                <a:cs typeface="Arial Unicode MS" pitchFamily="34" charset="-128"/>
              </a:rPr>
              <a:t>: </a:t>
            </a:r>
          </a:p>
          <a:p>
            <a:pPr algn="just"/>
            <a:r>
              <a:rPr lang="en-US" sz="5400" b="1" dirty="0" smtClean="0">
                <a:latin typeface="Arial Unicode MS" pitchFamily="34" charset="-128"/>
                <a:ea typeface="Arial Unicode MS" pitchFamily="34" charset="-128"/>
                <a:cs typeface="Arial Unicode MS" pitchFamily="34" charset="-128"/>
              </a:rPr>
              <a:t>We in the front line are always in need of discernment, for the devil always comes in disguise. </a:t>
            </a:r>
            <a:endParaRPr lang="en-US" sz="5400" b="1" dirty="0" smtClean="0">
              <a:latin typeface="Arial Unicode MS" pitchFamily="34" charset="-128"/>
              <a:ea typeface="Arial Unicode MS" pitchFamily="34" charset="-128"/>
              <a:cs typeface="Arial Unicode MS" pitchFamily="34" charset="-128"/>
            </a:endParaRPr>
          </a:p>
          <a:p>
            <a:pPr algn="just"/>
            <a:r>
              <a:rPr lang="en-US" sz="5400" b="1" dirty="0" smtClean="0">
                <a:solidFill>
                  <a:srgbClr val="0D069A"/>
                </a:solidFill>
                <a:latin typeface="Arial Unicode MS" pitchFamily="34" charset="-128"/>
                <a:ea typeface="Arial Unicode MS" pitchFamily="34" charset="-128"/>
                <a:cs typeface="Arial Unicode MS" pitchFamily="34" charset="-128"/>
              </a:rPr>
              <a:t>We </a:t>
            </a:r>
            <a:r>
              <a:rPr lang="en-US" sz="5400" b="1" dirty="0" smtClean="0">
                <a:solidFill>
                  <a:srgbClr val="0D069A"/>
                </a:solidFill>
                <a:latin typeface="Arial Unicode MS" pitchFamily="34" charset="-128"/>
                <a:ea typeface="Arial Unicode MS" pitchFamily="34" charset="-128"/>
                <a:cs typeface="Arial Unicode MS" pitchFamily="34" charset="-128"/>
              </a:rPr>
              <a:t>need discernment to always differentiate between the voice of God and that of the devil.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FORGIVENESS</a:t>
            </a:r>
            <a:r>
              <a:rPr lang="en-US" sz="5400" b="1" dirty="0" smtClean="0">
                <a:latin typeface="Arial Unicode MS" pitchFamily="34" charset="-128"/>
                <a:ea typeface="Arial Unicode MS" pitchFamily="34" charset="-128"/>
                <a:cs typeface="Arial Unicode MS" pitchFamily="34" charset="-128"/>
              </a:rPr>
              <a:t>: </a:t>
            </a:r>
          </a:p>
          <a:p>
            <a:pPr algn="just"/>
            <a:r>
              <a:rPr lang="en-US" sz="5400" b="1" dirty="0" smtClean="0">
                <a:latin typeface="Arial Unicode MS" pitchFamily="34" charset="-128"/>
                <a:ea typeface="Arial Unicode MS" pitchFamily="34" charset="-128"/>
                <a:cs typeface="Arial Unicode MS" pitchFamily="34" charset="-128"/>
              </a:rPr>
              <a:t>Oh! We men and women of God need to have a good flushing system when people </a:t>
            </a:r>
            <a:r>
              <a:rPr lang="en-US" sz="5400" b="1" dirty="0" smtClean="0">
                <a:latin typeface="Arial Unicode MS" pitchFamily="34" charset="-128"/>
                <a:ea typeface="Arial Unicode MS" pitchFamily="34" charset="-128"/>
                <a:cs typeface="Arial Unicode MS" pitchFamily="34" charset="-128"/>
              </a:rPr>
              <a:t>hurt </a:t>
            </a:r>
            <a:r>
              <a:rPr lang="en-US" sz="5400" b="1" dirty="0" smtClean="0">
                <a:latin typeface="Arial Unicode MS" pitchFamily="34" charset="-128"/>
                <a:ea typeface="Arial Unicode MS" pitchFamily="34" charset="-128"/>
                <a:cs typeface="Arial Unicode MS" pitchFamily="34" charset="-128"/>
              </a:rPr>
              <a:t>us. </a:t>
            </a:r>
          </a:p>
          <a:p>
            <a:pPr algn="just"/>
            <a:r>
              <a:rPr lang="en-US" sz="5400" b="1" dirty="0" smtClean="0">
                <a:solidFill>
                  <a:srgbClr val="0D069A"/>
                </a:solidFill>
                <a:latin typeface="Arial Unicode MS" pitchFamily="34" charset="-128"/>
                <a:ea typeface="Arial Unicode MS" pitchFamily="34" charset="-128"/>
                <a:cs typeface="Arial Unicode MS" pitchFamily="34" charset="-128"/>
              </a:rPr>
              <a:t>Holding grudges, being bitter, and using passive aggressively are some of the common snares on our paths.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en-US" sz="5400" b="1" u="sng" dirty="0" smtClean="0">
                <a:solidFill>
                  <a:srgbClr val="0D069A"/>
                </a:solidFill>
                <a:latin typeface="Arial Unicode MS" pitchFamily="34" charset="-128"/>
                <a:ea typeface="Arial Unicode MS" pitchFamily="34" charset="-128"/>
                <a:cs typeface="Arial Unicode MS" pitchFamily="34" charset="-128"/>
              </a:rPr>
              <a:t>PRIDE: </a:t>
            </a:r>
            <a:r>
              <a:rPr lang="en-US" sz="5400" b="1" dirty="0" smtClean="0">
                <a:latin typeface="Arial Unicode MS" pitchFamily="34" charset="-128"/>
                <a:ea typeface="Arial Unicode MS" pitchFamily="34" charset="-128"/>
                <a:cs typeface="Arial Unicode MS" pitchFamily="34" charset="-128"/>
              </a:rPr>
              <a:t>We need prayer against pride, against a sense of auto-sufficiency and self-importance. </a:t>
            </a:r>
          </a:p>
          <a:p>
            <a:pPr algn="just"/>
            <a:r>
              <a:rPr lang="en-US" sz="5400" b="1" u="sng" dirty="0" smtClean="0">
                <a:solidFill>
                  <a:srgbClr val="0D069A"/>
                </a:solidFill>
                <a:latin typeface="Arial Unicode MS" pitchFamily="34" charset="-128"/>
                <a:ea typeface="Arial Unicode MS" pitchFamily="34" charset="-128"/>
                <a:cs typeface="Arial Unicode MS" pitchFamily="34" charset="-128"/>
              </a:rPr>
              <a:t>FUTURE:</a:t>
            </a:r>
            <a:r>
              <a:rPr lang="en-US" sz="5400" b="1" dirty="0" smtClean="0">
                <a:solidFill>
                  <a:srgbClr val="0D069A"/>
                </a:solidFill>
                <a:latin typeface="Arial Unicode MS" pitchFamily="34" charset="-128"/>
                <a:ea typeface="Arial Unicode MS" pitchFamily="34" charset="-128"/>
                <a:cs typeface="Arial Unicode MS" pitchFamily="34" charset="-128"/>
              </a:rPr>
              <a:t> </a:t>
            </a:r>
            <a:r>
              <a:rPr lang="en-US" sz="5400" b="1" dirty="0" smtClean="0">
                <a:latin typeface="Arial Unicode MS" pitchFamily="34" charset="-128"/>
                <a:ea typeface="Arial Unicode MS" pitchFamily="34" charset="-128"/>
                <a:cs typeface="Arial Unicode MS" pitchFamily="34" charset="-128"/>
              </a:rPr>
              <a:t>Unlike the rest of humanity, most men and women of God have no clue concerning the security of their future except to know that God will work something out.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EFFECTIVENESS: </a:t>
            </a:r>
          </a:p>
          <a:p>
            <a:pPr algn="just"/>
            <a:r>
              <a:rPr lang="en-US" sz="5400" b="1" dirty="0" smtClean="0">
                <a:latin typeface="Arial Unicode MS" pitchFamily="34" charset="-128"/>
                <a:ea typeface="Arial Unicode MS" pitchFamily="34" charset="-128"/>
                <a:cs typeface="Arial Unicode MS" pitchFamily="34" charset="-128"/>
              </a:rPr>
              <a:t>Efficiency is a big problem for the ones who work for God. </a:t>
            </a:r>
          </a:p>
          <a:p>
            <a:pPr algn="just"/>
            <a:r>
              <a:rPr lang="en-US" sz="5400" b="1" dirty="0" smtClean="0">
                <a:solidFill>
                  <a:srgbClr val="0D069A"/>
                </a:solidFill>
                <a:latin typeface="Arial Unicode MS" pitchFamily="34" charset="-128"/>
                <a:ea typeface="Arial Unicode MS" pitchFamily="34" charset="-128"/>
                <a:cs typeface="Arial Unicode MS" pitchFamily="34" charset="-128"/>
              </a:rPr>
              <a:t>We live in an ever changing world that demands constant adaptation. </a:t>
            </a:r>
          </a:p>
          <a:p>
            <a:pPr algn="just"/>
            <a:r>
              <a:rPr lang="en-US" sz="5400" b="1" dirty="0" smtClean="0">
                <a:latin typeface="Arial Unicode MS" pitchFamily="34" charset="-128"/>
                <a:ea typeface="Arial Unicode MS" pitchFamily="34" charset="-128"/>
                <a:cs typeface="Arial Unicode MS" pitchFamily="34" charset="-128"/>
              </a:rPr>
              <a:t>Men and women of God are overwhelmed with having to learn a new trick every passing day to stay on course with the present generation.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SEXUAL TEMPTATION: </a:t>
            </a:r>
          </a:p>
          <a:p>
            <a:pPr algn="just"/>
            <a:r>
              <a:rPr lang="en-US" sz="5400" b="1" dirty="0" smtClean="0">
                <a:latin typeface="Arial Unicode MS" pitchFamily="34" charset="-128"/>
                <a:ea typeface="Arial Unicode MS" pitchFamily="34" charset="-128"/>
                <a:cs typeface="Arial Unicode MS" pitchFamily="34" charset="-128"/>
              </a:rPr>
              <a:t>Sexual sin is one of the most common pitfalls and one of the most potent artilleries of the devil against the chosen of God. All men of God need prayer against that specific.</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LAZINESS: </a:t>
            </a:r>
          </a:p>
          <a:p>
            <a:pPr algn="just"/>
            <a:r>
              <a:rPr lang="en-US" sz="5400" b="1" dirty="0" smtClean="0">
                <a:latin typeface="Arial Unicode MS" pitchFamily="34" charset="-128"/>
                <a:ea typeface="Arial Unicode MS" pitchFamily="34" charset="-128"/>
                <a:cs typeface="Arial Unicode MS" pitchFamily="34" charset="-128"/>
              </a:rPr>
              <a:t>Many men and women of God are simply lazy and sluggish in the work they do for God. </a:t>
            </a:r>
          </a:p>
          <a:p>
            <a:pPr algn="just"/>
            <a:r>
              <a:rPr lang="en-US" sz="5400" b="1" dirty="0" smtClean="0">
                <a:solidFill>
                  <a:srgbClr val="0D069A"/>
                </a:solidFill>
                <a:latin typeface="Arial Unicode MS" pitchFamily="34" charset="-128"/>
                <a:ea typeface="Arial Unicode MS" pitchFamily="34" charset="-128"/>
                <a:cs typeface="Arial Unicode MS" pitchFamily="34" charset="-128"/>
              </a:rPr>
              <a:t>The Bible says in  Pr 18:9 ¶ He who is slothful in his work Is a brother to him who is a great destroyer. </a:t>
            </a:r>
            <a:r>
              <a:rPr lang="fr-FR" sz="5400" b="1" dirty="0" smtClean="0">
                <a:solidFill>
                  <a:srgbClr val="0D069A"/>
                </a:solidFill>
                <a:latin typeface="Arial Unicode MS" pitchFamily="34" charset="-128"/>
                <a:ea typeface="Arial Unicode MS" pitchFamily="34" charset="-128"/>
                <a:cs typeface="Arial Unicode MS" pitchFamily="34" charset="-128"/>
              </a:rPr>
              <a:t>(NKJV) /</a:t>
            </a:r>
          </a:p>
          <a:p>
            <a:pPr algn="just"/>
            <a:r>
              <a:rPr lang="fr-FR" sz="5400" b="1" dirty="0" smtClean="0">
                <a:latin typeface="Arial Unicode MS" pitchFamily="34" charset="-128"/>
                <a:ea typeface="Arial Unicode MS" pitchFamily="34" charset="-128"/>
                <a:cs typeface="Arial Unicode MS" pitchFamily="34" charset="-128"/>
              </a:rPr>
              <a:t>¶ Celui qui se relâche dans son travail Est frère de celui qui détruit. </a:t>
            </a:r>
            <a:r>
              <a:rPr lang="en-US" sz="5400" b="1" dirty="0" smtClean="0">
                <a:latin typeface="Arial Unicode MS" pitchFamily="34" charset="-128"/>
                <a:ea typeface="Arial Unicode MS" pitchFamily="34" charset="-128"/>
                <a:cs typeface="Arial Unicode MS" pitchFamily="34" charset="-128"/>
              </a:rPr>
              <a:t>(LSV)</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SENSE OF UNWORTHINESS / LOW SELF ESTEEM: </a:t>
            </a:r>
          </a:p>
          <a:p>
            <a:pPr algn="just"/>
            <a:r>
              <a:rPr lang="en-US" sz="5400" b="1" dirty="0" smtClean="0">
                <a:latin typeface="Arial Unicode MS" pitchFamily="34" charset="-128"/>
                <a:ea typeface="Arial Unicode MS" pitchFamily="34" charset="-128"/>
                <a:cs typeface="Arial Unicode MS" pitchFamily="34" charset="-128"/>
              </a:rPr>
              <a:t>The Christians workers, although equally prepared </a:t>
            </a:r>
            <a:r>
              <a:rPr lang="en-US" sz="5400" b="1" dirty="0" smtClean="0">
                <a:latin typeface="Arial Unicode MS" pitchFamily="34" charset="-128"/>
                <a:ea typeface="Arial Unicode MS" pitchFamily="34" charset="-128"/>
                <a:cs typeface="Arial Unicode MS" pitchFamily="34" charset="-128"/>
              </a:rPr>
              <a:t>as</a:t>
            </a:r>
            <a:r>
              <a:rPr lang="en-US" sz="5400" b="1" dirty="0" smtClean="0">
                <a:latin typeface="Arial Unicode MS" pitchFamily="34" charset="-128"/>
                <a:ea typeface="Arial Unicode MS" pitchFamily="34" charset="-128"/>
                <a:cs typeface="Arial Unicode MS" pitchFamily="34" charset="-128"/>
              </a:rPr>
              <a:t> </a:t>
            </a:r>
            <a:r>
              <a:rPr lang="en-US" sz="5400" b="1" dirty="0" smtClean="0">
                <a:latin typeface="Arial Unicode MS" pitchFamily="34" charset="-128"/>
                <a:ea typeface="Arial Unicode MS" pitchFamily="34" charset="-128"/>
                <a:cs typeface="Arial Unicode MS" pitchFamily="34" charset="-128"/>
              </a:rPr>
              <a:t>their counterparts in the secular </a:t>
            </a:r>
            <a:r>
              <a:rPr lang="en-US" sz="5400" b="1" dirty="0" smtClean="0">
                <a:latin typeface="Arial Unicode MS" pitchFamily="34" charset="-128"/>
                <a:ea typeface="Arial Unicode MS" pitchFamily="34" charset="-128"/>
                <a:cs typeface="Arial Unicode MS" pitchFamily="34" charset="-128"/>
              </a:rPr>
              <a:t>world, they are </a:t>
            </a:r>
            <a:r>
              <a:rPr lang="en-US" sz="5400" b="1" dirty="0" smtClean="0">
                <a:latin typeface="Arial Unicode MS" pitchFamily="34" charset="-128"/>
                <a:ea typeface="Arial Unicode MS" pitchFamily="34" charset="-128"/>
                <a:cs typeface="Arial Unicode MS" pitchFamily="34" charset="-128"/>
              </a:rPr>
              <a:t>rarely rewarded accordingly materially speaking. </a:t>
            </a:r>
            <a:endParaRPr lang="en-US" sz="5400" b="1" dirty="0" smtClean="0">
              <a:latin typeface="Arial Unicode MS" pitchFamily="34" charset="-128"/>
              <a:ea typeface="Arial Unicode MS" pitchFamily="34" charset="-128"/>
              <a:cs typeface="Arial Unicode MS" pitchFamily="34" charset="-128"/>
            </a:endParaRPr>
          </a:p>
          <a:p>
            <a:pPr algn="just"/>
            <a:r>
              <a:rPr lang="en-US" sz="5400" b="1" dirty="0" smtClean="0">
                <a:solidFill>
                  <a:srgbClr val="0D069A"/>
                </a:solidFill>
                <a:latin typeface="Arial Unicode MS" pitchFamily="34" charset="-128"/>
                <a:ea typeface="Arial Unicode MS" pitchFamily="34" charset="-128"/>
                <a:cs typeface="Arial Unicode MS" pitchFamily="34" charset="-128"/>
              </a:rPr>
              <a:t>The </a:t>
            </a:r>
            <a:r>
              <a:rPr lang="en-US" sz="5400" b="1" dirty="0" smtClean="0">
                <a:solidFill>
                  <a:srgbClr val="0D069A"/>
                </a:solidFill>
                <a:latin typeface="Arial Unicode MS" pitchFamily="34" charset="-128"/>
                <a:ea typeface="Arial Unicode MS" pitchFamily="34" charset="-128"/>
                <a:cs typeface="Arial Unicode MS" pitchFamily="34" charset="-128"/>
              </a:rPr>
              <a:t>very call to the ministry may produce a sense of unworthiness.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70000" lnSpcReduction="20000"/>
          </a:bodyPr>
          <a:lstStyle/>
          <a:p>
            <a:pPr algn="just"/>
            <a:r>
              <a:rPr lang="en-US" sz="5400" b="1" u="sng" dirty="0" smtClean="0">
                <a:solidFill>
                  <a:srgbClr val="0D069A"/>
                </a:solidFill>
                <a:latin typeface="Arial Unicode MS" pitchFamily="34" charset="-128"/>
                <a:ea typeface="Arial Unicode MS" pitchFamily="34" charset="-128"/>
                <a:cs typeface="Arial Unicode MS" pitchFamily="34" charset="-128"/>
              </a:rPr>
              <a:t>JEALOUSY: </a:t>
            </a:r>
            <a:r>
              <a:rPr lang="en-US" sz="5400" b="1" dirty="0" smtClean="0">
                <a:latin typeface="Arial Unicode MS" pitchFamily="34" charset="-128"/>
                <a:ea typeface="Arial Unicode MS" pitchFamily="34" charset="-128"/>
                <a:cs typeface="Arial Unicode MS" pitchFamily="34" charset="-128"/>
              </a:rPr>
              <a:t>Jealousy is the secret demon that is tearing apart the body of Christ all over the world. </a:t>
            </a:r>
          </a:p>
          <a:p>
            <a:pPr algn="just"/>
            <a:r>
              <a:rPr lang="en-US" sz="5400" b="1" u="sng" dirty="0" smtClean="0">
                <a:solidFill>
                  <a:srgbClr val="0D069A"/>
                </a:solidFill>
                <a:latin typeface="Arial Unicode MS" pitchFamily="34" charset="-128"/>
                <a:ea typeface="Arial Unicode MS" pitchFamily="34" charset="-128"/>
                <a:cs typeface="Arial Unicode MS" pitchFamily="34" charset="-128"/>
              </a:rPr>
              <a:t>SPIRIT OF COMPETITION: </a:t>
            </a:r>
            <a:r>
              <a:rPr lang="en-US" sz="5400" b="1" dirty="0" smtClean="0">
                <a:latin typeface="Arial Unicode MS" pitchFamily="34" charset="-128"/>
                <a:ea typeface="Arial Unicode MS" pitchFamily="34" charset="-128"/>
                <a:cs typeface="Arial Unicode MS" pitchFamily="34" charset="-128"/>
              </a:rPr>
              <a:t>The spirit of competition is a byproduct of Jealousy and pride that is causing havoc in our churches these days. </a:t>
            </a:r>
          </a:p>
          <a:p>
            <a:pPr algn="just"/>
            <a:r>
              <a:rPr lang="en-US" sz="5400" b="1" dirty="0" smtClean="0">
                <a:solidFill>
                  <a:srgbClr val="0D069A"/>
                </a:solidFill>
                <a:latin typeface="Arial Unicode MS" pitchFamily="34" charset="-128"/>
                <a:ea typeface="Arial Unicode MS" pitchFamily="34" charset="-128"/>
                <a:cs typeface="Arial Unicode MS" pitchFamily="34" charset="-128"/>
              </a:rPr>
              <a:t>The haves have no business with the haves not. </a:t>
            </a:r>
          </a:p>
          <a:p>
            <a:pPr algn="just"/>
            <a:r>
              <a:rPr lang="en-US" sz="5400" b="1" dirty="0" smtClean="0">
                <a:latin typeface="Arial Unicode MS" pitchFamily="34" charset="-128"/>
                <a:ea typeface="Arial Unicode MS" pitchFamily="34" charset="-128"/>
                <a:cs typeface="Arial Unicode MS" pitchFamily="34" charset="-128"/>
              </a:rPr>
              <a:t>The haves-not are trying to catch-up </a:t>
            </a:r>
            <a:r>
              <a:rPr lang="en-US" sz="5400" b="1" dirty="0" smtClean="0">
                <a:latin typeface="Arial Unicode MS" pitchFamily="34" charset="-128"/>
                <a:ea typeface="Arial Unicode MS" pitchFamily="34" charset="-128"/>
                <a:cs typeface="Arial Unicode MS" pitchFamily="34" charset="-128"/>
              </a:rPr>
              <a:t>with the haves by </a:t>
            </a:r>
            <a:r>
              <a:rPr lang="en-US" sz="5400" b="1" dirty="0" smtClean="0">
                <a:latin typeface="Arial Unicode MS" pitchFamily="34" charset="-128"/>
                <a:ea typeface="Arial Unicode MS" pitchFamily="34" charset="-128"/>
                <a:cs typeface="Arial Unicode MS" pitchFamily="34" charset="-128"/>
              </a:rPr>
              <a:t>all means possible creating a mess in the body of Christ.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ctr">
              <a:buNone/>
            </a:pPr>
            <a:r>
              <a:rPr lang="en-US" sz="5400" b="1" u="sng" dirty="0" smtClean="0">
                <a:solidFill>
                  <a:srgbClr val="0D069A"/>
                </a:solidFill>
                <a:latin typeface="Arial Unicode MS" pitchFamily="34" charset="-128"/>
                <a:ea typeface="Arial Unicode MS" pitchFamily="34" charset="-128"/>
                <a:cs typeface="Arial Unicode MS" pitchFamily="34" charset="-128"/>
              </a:rPr>
              <a:t>HUMILITY AND CONFIDENCE: </a:t>
            </a:r>
          </a:p>
          <a:p>
            <a:pPr algn="just"/>
            <a:r>
              <a:rPr lang="en-US" sz="5400" b="1" dirty="0" smtClean="0">
                <a:latin typeface="Arial Unicode MS" pitchFamily="34" charset="-128"/>
                <a:ea typeface="Arial Unicode MS" pitchFamily="34" charset="-128"/>
                <a:cs typeface="Arial Unicode MS" pitchFamily="34" charset="-128"/>
              </a:rPr>
              <a:t>Pray for us to be fully dependent upon God and yet to have the self assurance that we can do all things through Christ who strengthens </a:t>
            </a:r>
            <a:r>
              <a:rPr lang="en-US" sz="5400" b="1" dirty="0" smtClean="0">
                <a:latin typeface="Arial Unicode MS" pitchFamily="34" charset="-128"/>
                <a:ea typeface="Arial Unicode MS" pitchFamily="34" charset="-128"/>
                <a:cs typeface="Arial Unicode MS" pitchFamily="34" charset="-128"/>
              </a:rPr>
              <a:t>us</a:t>
            </a:r>
            <a:r>
              <a:rPr lang="en-US" sz="5400" b="1" dirty="0" smtClean="0">
                <a:latin typeface="Arial Unicode MS" pitchFamily="34" charset="-128"/>
                <a:ea typeface="Arial Unicode MS" pitchFamily="34" charset="-128"/>
                <a:cs typeface="Arial Unicode MS" pitchFamily="34" charset="-128"/>
              </a:rPr>
              <a:t>. </a:t>
            </a:r>
            <a:endParaRPr lang="en-US" sz="5400" b="1" dirty="0" smtClean="0">
              <a:latin typeface="Arial Unicode MS" pitchFamily="34" charset="-128"/>
              <a:ea typeface="Arial Unicode MS" pitchFamily="34" charset="-128"/>
              <a:cs typeface="Arial Unicode MS" pitchFamily="34" charset="-128"/>
            </a:endParaRPr>
          </a:p>
          <a:p>
            <a:pPr algn="ctr">
              <a:buNone/>
            </a:pPr>
            <a:r>
              <a:rPr lang="en-US" sz="5400" b="1" dirty="0" smtClean="0">
                <a:solidFill>
                  <a:srgbClr val="0D069A"/>
                </a:solidFill>
                <a:latin typeface="Arial Unicode MS" pitchFamily="34" charset="-128"/>
                <a:ea typeface="Arial Unicode MS" pitchFamily="34" charset="-128"/>
                <a:cs typeface="Arial Unicode MS" pitchFamily="34" charset="-128"/>
              </a:rPr>
              <a:t>GOOD LAST </a:t>
            </a:r>
            <a:r>
              <a:rPr lang="en-US" sz="5400" b="1" dirty="0" smtClean="0">
                <a:solidFill>
                  <a:srgbClr val="0D069A"/>
                </a:solidFill>
                <a:latin typeface="Arial Unicode MS" pitchFamily="34" charset="-128"/>
                <a:ea typeface="Arial Unicode MS" pitchFamily="34" charset="-128"/>
                <a:cs typeface="Arial Unicode MS" pitchFamily="34" charset="-128"/>
              </a:rPr>
              <a:t>REPORT BEFORE GOD: </a:t>
            </a:r>
          </a:p>
          <a:p>
            <a:pPr algn="just"/>
            <a:r>
              <a:rPr lang="en-US" sz="5400" b="1" dirty="0" smtClean="0">
                <a:latin typeface="Arial Unicode MS" pitchFamily="34" charset="-128"/>
                <a:ea typeface="Arial Unicode MS" pitchFamily="34" charset="-128"/>
                <a:cs typeface="Arial Unicode MS" pitchFamily="34" charset="-128"/>
              </a:rPr>
              <a:t>As all accountants have to present before their superiors to give reports, so will all of those whom God has entrusted to lead his people.  </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6600" dirty="0" smtClean="0">
                <a:solidFill>
                  <a:schemeClr val="tx1"/>
                </a:solidFill>
              </a:rPr>
              <a:t>CONCLUSION</a:t>
            </a:r>
            <a:endParaRPr lang="en-US" sz="6600" dirty="0" smtClean="0">
              <a:solidFill>
                <a:schemeClr val="tx1"/>
              </a:solidFill>
            </a:endParaRPr>
          </a:p>
          <a:p>
            <a:pPr algn="just"/>
            <a:r>
              <a:rPr lang="fr-FR" sz="6600" dirty="0" smtClean="0"/>
              <a:t>1Th 5:25 Frères, priez pour nous.</a:t>
            </a:r>
            <a:endParaRPr lang="en-US" sz="6600" dirty="0" smtClean="0"/>
          </a:p>
          <a:p>
            <a:pPr algn="just"/>
            <a:r>
              <a:rPr lang="en-US" sz="6600" dirty="0" smtClean="0">
                <a:solidFill>
                  <a:srgbClr val="00FF00"/>
                </a:solidFill>
              </a:rPr>
              <a:t>1Th 5:25 Brethren, pray for us.</a:t>
            </a:r>
          </a:p>
          <a:p>
            <a:pPr algn="r">
              <a:buNone/>
            </a:pPr>
            <a:r>
              <a:rPr lang="en-US" sz="6600" dirty="0" smtClean="0">
                <a:solidFill>
                  <a:schemeClr val="tx1"/>
                </a:solidFill>
              </a:rPr>
              <a:t>AMEN!</a:t>
            </a:r>
            <a:endParaRPr lang="en-US" sz="6600"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10393</TotalTime>
  <Words>2009</Words>
  <Application>Microsoft Office PowerPoint</Application>
  <PresentationFormat>On-screen Show (4:3)</PresentationFormat>
  <Paragraphs>129</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CHRIST THE ROCK CONGREGATION SUNDAY MARCH 27TH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31</cp:revision>
  <dcterms:created xsi:type="dcterms:W3CDTF">2020-08-22T16:53:36Z</dcterms:created>
  <dcterms:modified xsi:type="dcterms:W3CDTF">2022-03-26T23:50:52Z</dcterms:modified>
</cp:coreProperties>
</file>