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421" r:id="rId4"/>
    <p:sldId id="422" r:id="rId5"/>
    <p:sldId id="385" r:id="rId6"/>
    <p:sldId id="423" r:id="rId7"/>
    <p:sldId id="424" r:id="rId8"/>
    <p:sldId id="331" r:id="rId9"/>
    <p:sldId id="425" r:id="rId10"/>
    <p:sldId id="426" r:id="rId11"/>
    <p:sldId id="332" r:id="rId12"/>
    <p:sldId id="427" r:id="rId13"/>
    <p:sldId id="430" r:id="rId14"/>
    <p:sldId id="428" r:id="rId15"/>
    <p:sldId id="333" r:id="rId16"/>
    <p:sldId id="431" r:id="rId17"/>
    <p:sldId id="432" r:id="rId18"/>
    <p:sldId id="433" r:id="rId19"/>
    <p:sldId id="434" r:id="rId20"/>
    <p:sldId id="288" r:id="rId21"/>
    <p:sldId id="403" r:id="rId22"/>
    <p:sldId id="439" r:id="rId23"/>
    <p:sldId id="441" r:id="rId24"/>
    <p:sldId id="442" r:id="rId25"/>
    <p:sldId id="443" r:id="rId26"/>
    <p:sldId id="440" r:id="rId27"/>
    <p:sldId id="445" r:id="rId28"/>
    <p:sldId id="335" r:id="rId29"/>
    <p:sldId id="446" r:id="rId30"/>
    <p:sldId id="447" r:id="rId31"/>
    <p:sldId id="451" r:id="rId32"/>
    <p:sldId id="450" r:id="rId33"/>
    <p:sldId id="336" r:id="rId34"/>
    <p:sldId id="454" r:id="rId35"/>
    <p:sldId id="455" r:id="rId36"/>
    <p:sldId id="452" r:id="rId37"/>
    <p:sldId id="459" r:id="rId38"/>
    <p:sldId id="460" r:id="rId39"/>
    <p:sldId id="458" r:id="rId40"/>
    <p:sldId id="456" r:id="rId41"/>
    <p:sldId id="457" r:id="rId42"/>
    <p:sldId id="405" r:id="rId43"/>
    <p:sldId id="462" r:id="rId44"/>
    <p:sldId id="463" r:id="rId45"/>
    <p:sldId id="464" r:id="rId46"/>
    <p:sldId id="461" r:id="rId47"/>
    <p:sldId id="465" r:id="rId48"/>
    <p:sldId id="466" r:id="rId49"/>
    <p:sldId id="406" r:id="rId50"/>
    <p:sldId id="46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2637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2/12/2022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2/12/2022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2/12/2022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2/12/2022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2/12/2022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2/12/2022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solidFill>
            <a:srgbClr val="00B0F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smtClean="0">
                <a:solidFill>
                  <a:schemeClr val="bg1"/>
                </a:solidFill>
              </a:rPr>
              <a:t>SUNDAY </a:t>
            </a:r>
            <a:r>
              <a:rPr lang="en-US" b="1" smtClean="0">
                <a:solidFill>
                  <a:schemeClr val="bg1"/>
                </a:solidFill>
              </a:rPr>
              <a:t>FEBR</a:t>
            </a:r>
            <a:r>
              <a:rPr lang="en-US" b="1" smtClean="0">
                <a:solidFill>
                  <a:schemeClr val="bg1"/>
                </a:solidFill>
              </a:rPr>
              <a:t>UARY 13</a:t>
            </a:r>
            <a:r>
              <a:rPr lang="en-US" b="1" baseline="30000" smtClean="0">
                <a:solidFill>
                  <a:schemeClr val="bg1"/>
                </a:solidFill>
              </a:rPr>
              <a:t>TH</a:t>
            </a:r>
            <a:r>
              <a:rPr lang="en-US" b="1" smtClean="0">
                <a:solidFill>
                  <a:schemeClr val="bg1"/>
                </a:solidFill>
              </a:rPr>
              <a:t> </a:t>
            </a:r>
            <a:r>
              <a:rPr lang="en-US" b="1" dirty="0" smtClean="0">
                <a:solidFill>
                  <a:schemeClr val="bg1"/>
                </a:solidFill>
              </a:rPr>
              <a:t>2022</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Jean Claude Jean </a:t>
            </a:r>
            <a:r>
              <a:rPr lang="en-US" b="1" dirty="0" err="1" smtClean="0">
                <a:solidFill>
                  <a:schemeClr val="tx1"/>
                </a:solidFill>
              </a:rPr>
              <a:t>Baptiste</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09800"/>
            <a:ext cx="9144000" cy="4648200"/>
          </a:xfrm>
        </p:spPr>
        <p:style>
          <a:lnRef idx="1">
            <a:schemeClr val="accent3"/>
          </a:lnRef>
          <a:fillRef idx="2">
            <a:schemeClr val="accent3"/>
          </a:fillRef>
          <a:effectRef idx="1">
            <a:schemeClr val="accent3"/>
          </a:effectRef>
          <a:fontRef idx="minor">
            <a:schemeClr val="dk1"/>
          </a:fontRef>
        </p:style>
        <p:txBody>
          <a:bodyPr>
            <a:normAutofit/>
          </a:bodyPr>
          <a:lstStyle/>
          <a:p>
            <a:r>
              <a:rPr lang="fr-FR" sz="4800" b="1" dirty="0" smtClean="0">
                <a:solidFill>
                  <a:srgbClr val="FF0000"/>
                </a:solidFill>
              </a:rPr>
              <a:t>UNE FOI INÉBRANLABLE POUR LES TEMPS IMPRÉVISIBLES</a:t>
            </a:r>
            <a:endParaRPr lang="en-US" sz="4800" dirty="0" smtClean="0">
              <a:solidFill>
                <a:srgbClr val="FF0000"/>
              </a:solidFill>
            </a:endParaRPr>
          </a:p>
          <a:p>
            <a:r>
              <a:rPr lang="en-US" sz="4800" b="1" dirty="0" smtClean="0">
                <a:solidFill>
                  <a:schemeClr val="tx1"/>
                </a:solidFill>
              </a:rPr>
              <a:t>AN UNSHAKABLE FAITH FOR UNFORESEEABLE TIMES</a:t>
            </a:r>
            <a:endParaRPr lang="en-US" sz="4800" dirty="0" smtClean="0">
              <a:solidFill>
                <a:schemeClr val="tx1"/>
              </a:solidFill>
            </a:endParaRPr>
          </a:p>
          <a:p>
            <a:endParaRPr lang="en-US" sz="4400"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LECTURE : JOB 1: 6-11</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2060"/>
                </a:solidFill>
                <a:latin typeface="Arial Unicode MS" pitchFamily="34" charset="-128"/>
                <a:ea typeface="Arial Unicode MS" pitchFamily="34" charset="-128"/>
                <a:cs typeface="Arial Unicode MS" pitchFamily="34" charset="-128"/>
              </a:rPr>
              <a:t>6 ¶ Or, les fils de Dieu vinrent un jour se présenter devant l'Éternel, et Satan vint aussi au milieu d'eux.</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C00000"/>
                </a:solidFill>
                <a:latin typeface="Arial Unicode MS" pitchFamily="34" charset="-128"/>
                <a:ea typeface="Arial Unicode MS" pitchFamily="34" charset="-128"/>
                <a:cs typeface="Arial Unicode MS" pitchFamily="34" charset="-128"/>
              </a:rPr>
              <a:t> 7 L'Éternel dit à Satan: D'où viens-tu? Et Satan répondit à l'Éternel: De parcourir la terre et de m'y promener.</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rgbClr val="002060"/>
                </a:solidFill>
                <a:latin typeface="Arial Unicode MS" pitchFamily="34" charset="-128"/>
                <a:ea typeface="Arial Unicode MS" pitchFamily="34" charset="-128"/>
                <a:cs typeface="Arial Unicode MS" pitchFamily="34" charset="-128"/>
              </a:rPr>
              <a:t>8 L'Éternel dit à Satan: As-tu remarqué mon serviteur Job? Il n'y a personne comme lui sur la terre; c'est un homme intègre et droit, craignant Dieu, et se détournant du mal.</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2060"/>
                </a:solidFill>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9 Et Satan répondit à l'Éternel: Est-ce d'une manière désintéressée que Job craint Dieu?</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800" b="1" dirty="0" smtClean="0">
                <a:solidFill>
                  <a:srgbClr val="002060"/>
                </a:solidFill>
                <a:latin typeface="Arial Unicode MS" pitchFamily="34" charset="-128"/>
                <a:ea typeface="Arial Unicode MS" pitchFamily="34" charset="-128"/>
                <a:cs typeface="Arial Unicode MS" pitchFamily="34" charset="-128"/>
              </a:rPr>
              <a:t>10 Ne l'as-tu pas protégé, lui, sa maison, et tout ce qui est à lui? Tu as béni l'œuvre de ses mains, et ses troupeaux couvrent le pays.</a:t>
            </a:r>
            <a:endParaRPr lang="en-US" sz="4800" b="1" dirty="0" smtClean="0">
              <a:solidFill>
                <a:srgbClr val="002060"/>
              </a:solidFill>
              <a:latin typeface="Arial Unicode MS" pitchFamily="34" charset="-128"/>
              <a:ea typeface="Arial Unicode MS" pitchFamily="34" charset="-128"/>
              <a:cs typeface="Arial Unicode MS" pitchFamily="34" charset="-128"/>
            </a:endParaRPr>
          </a:p>
          <a:p>
            <a:pPr algn="just">
              <a:buNone/>
            </a:pPr>
            <a:r>
              <a:rPr lang="fr-FR" sz="4800" b="1" dirty="0" smtClean="0">
                <a:solidFill>
                  <a:srgbClr val="002060"/>
                </a:solidFill>
                <a:latin typeface="Arial Unicode MS" pitchFamily="34" charset="-128"/>
                <a:ea typeface="Arial Unicode MS" pitchFamily="34" charset="-128"/>
                <a:cs typeface="Arial Unicode MS" pitchFamily="34" charset="-128"/>
              </a:rPr>
              <a:t> </a:t>
            </a:r>
            <a:r>
              <a:rPr lang="fr-FR" sz="4800" b="1" dirty="0" smtClean="0">
                <a:solidFill>
                  <a:srgbClr val="C00000"/>
                </a:solidFill>
                <a:latin typeface="Arial Unicode MS" pitchFamily="34" charset="-128"/>
                <a:ea typeface="Arial Unicode MS" pitchFamily="34" charset="-128"/>
                <a:cs typeface="Arial Unicode MS" pitchFamily="34" charset="-128"/>
              </a:rPr>
              <a:t>11 Mais étends ta main, touche à tout ce qui lui appartient, et je suis sûr qu'il te maudit en face.</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ctr">
              <a:buNone/>
            </a:pPr>
            <a:r>
              <a:rPr lang="en-US" sz="4400" b="1" dirty="0" smtClean="0">
                <a:solidFill>
                  <a:schemeClr val="bg1"/>
                </a:solidFill>
                <a:latin typeface="Arial Unicode MS" pitchFamily="34" charset="-128"/>
                <a:ea typeface="Arial Unicode MS" pitchFamily="34" charset="-128"/>
                <a:cs typeface="Arial Unicode MS" pitchFamily="34" charset="-128"/>
              </a:rPr>
              <a:t>Job 1:6-11 </a:t>
            </a:r>
          </a:p>
          <a:p>
            <a:pPr algn="just">
              <a:buNone/>
            </a:pPr>
            <a:r>
              <a:rPr lang="en-US" sz="4400" b="1" dirty="0" smtClean="0">
                <a:latin typeface="Arial Unicode MS" pitchFamily="34" charset="-128"/>
                <a:ea typeface="Arial Unicode MS" pitchFamily="34" charset="-128"/>
                <a:cs typeface="Arial Unicode MS" pitchFamily="34" charset="-128"/>
              </a:rPr>
              <a:t>6¶ Now there was a day when the sons of God came to present themselves before the LORD, and Satan also came among them.</a:t>
            </a:r>
          </a:p>
          <a:p>
            <a:pPr algn="just">
              <a:buNone/>
            </a:pPr>
            <a:r>
              <a:rPr lang="en-US" sz="4400" b="1" dirty="0" smtClean="0">
                <a:solidFill>
                  <a:schemeClr val="bg1"/>
                </a:solidFill>
                <a:latin typeface="Arial Unicode MS" pitchFamily="34" charset="-128"/>
                <a:ea typeface="Arial Unicode MS" pitchFamily="34" charset="-128"/>
                <a:cs typeface="Arial Unicode MS" pitchFamily="34" charset="-128"/>
              </a:rPr>
              <a:t> 7 And the LORD said to Satan, "From where do you come?" So Satan answered the LORD and said, "From going to and fro on the earth, and from walking back and forth on it."</a:t>
            </a:r>
          </a:p>
          <a:p>
            <a:pPr algn="just">
              <a:buNone/>
            </a:pPr>
            <a:r>
              <a:rPr lang="en-US" sz="4400" b="1" dirty="0" smtClean="0">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buNone/>
            </a:pPr>
            <a:r>
              <a:rPr lang="en-US" sz="4400" b="1" dirty="0" smtClean="0">
                <a:latin typeface="Arial Unicode MS" pitchFamily="34" charset="-128"/>
                <a:ea typeface="Arial Unicode MS" pitchFamily="34" charset="-128"/>
                <a:cs typeface="Arial Unicode MS" pitchFamily="34" charset="-128"/>
              </a:rPr>
              <a:t>8 Then the LORD said to Satan, "Have you considered My servant Job, that there is none like him on the earth, a blameless and upright man, one who fears God and shuns evil?"</a:t>
            </a:r>
          </a:p>
          <a:p>
            <a:pPr algn="just">
              <a:buNone/>
            </a:pPr>
            <a:r>
              <a:rPr lang="en-US" sz="4400" b="1" dirty="0" smtClean="0">
                <a:solidFill>
                  <a:schemeClr val="bg1"/>
                </a:solidFill>
                <a:latin typeface="Arial Unicode MS" pitchFamily="34" charset="-128"/>
                <a:ea typeface="Arial Unicode MS" pitchFamily="34" charset="-128"/>
                <a:cs typeface="Arial Unicode MS" pitchFamily="34" charset="-128"/>
              </a:rPr>
              <a:t> 9 So Satan answered the LORD and said, "Does Job fear God for nothing?</a:t>
            </a:r>
          </a:p>
          <a:p>
            <a:pPr algn="just">
              <a:buNone/>
            </a:pPr>
            <a:r>
              <a:rPr lang="en-US" sz="4400" b="1" dirty="0" smtClean="0">
                <a:latin typeface="Arial Unicode MS" pitchFamily="34" charset="-128"/>
                <a:ea typeface="Arial Unicode MS" pitchFamily="34" charset="-128"/>
                <a:cs typeface="Arial Unicode MS" pitchFamily="34" charset="-128"/>
              </a:rPr>
              <a:t>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buNone/>
            </a:pPr>
            <a:r>
              <a:rPr lang="en-US" sz="4400" b="1" dirty="0" smtClean="0">
                <a:latin typeface="Arial Unicode MS" pitchFamily="34" charset="-128"/>
                <a:ea typeface="Arial Unicode MS" pitchFamily="34" charset="-128"/>
                <a:cs typeface="Arial Unicode MS" pitchFamily="34" charset="-128"/>
              </a:rPr>
              <a:t>10 "Have You not made a hedge around him, around his household, and around all that he has on every side? You have blessed the work of his hands, and his possessions have increased in the land.</a:t>
            </a:r>
          </a:p>
          <a:p>
            <a:pPr algn="just">
              <a:buNone/>
            </a:pPr>
            <a:r>
              <a:rPr lang="en-US" sz="4400" b="1" dirty="0" smtClean="0">
                <a:solidFill>
                  <a:schemeClr val="bg1"/>
                </a:solidFill>
                <a:latin typeface="Arial Unicode MS" pitchFamily="34" charset="-128"/>
                <a:ea typeface="Arial Unicode MS" pitchFamily="34" charset="-128"/>
                <a:cs typeface="Arial Unicode MS" pitchFamily="34" charset="-128"/>
              </a:rPr>
              <a:t> 11 "But now, stretch out Your hand and touch all that he has, and he will surely curse You to Your face!"</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algn="ctr">
              <a:buNone/>
            </a:pPr>
            <a:r>
              <a:rPr lang="en-US" sz="4400" b="1" dirty="0" smtClean="0">
                <a:solidFill>
                  <a:srgbClr val="FFFF00"/>
                </a:solidFill>
                <a:latin typeface="Arial Unicode MS" pitchFamily="34" charset="-128"/>
                <a:ea typeface="Arial Unicode MS" pitchFamily="34" charset="-128"/>
                <a:cs typeface="Arial Unicode MS" pitchFamily="34" charset="-128"/>
              </a:rPr>
              <a:t>INTRODUCTION</a:t>
            </a:r>
          </a:p>
          <a:p>
            <a:pPr lvl="0" algn="just"/>
            <a:r>
              <a:rPr lang="fr-FR" sz="5400" b="1" dirty="0" smtClean="0">
                <a:latin typeface="Arial Unicode MS" pitchFamily="34" charset="-128"/>
                <a:ea typeface="Arial Unicode MS" pitchFamily="34" charset="-128"/>
                <a:cs typeface="Arial Unicode MS" pitchFamily="34" charset="-128"/>
              </a:rPr>
              <a:t>La vie de l’homme est ponctuée d’événements qui nous surprennent et nous dépassent.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FFFF00"/>
                </a:solidFill>
                <a:latin typeface="Arial Unicode MS" pitchFamily="34" charset="-128"/>
                <a:ea typeface="Arial Unicode MS" pitchFamily="34" charset="-128"/>
                <a:cs typeface="Arial Unicode MS" pitchFamily="34" charset="-128"/>
              </a:rPr>
              <a:t>On ne peut s’empêcher de connaitre dans cette vie des temps difficiles.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La route de la vie n’est pas toujours ensoleillée. Il y a des jours sombres, des jours d’orage. </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5400" b="1" dirty="0" smtClean="0">
                <a:latin typeface="Arial Unicode MS" pitchFamily="34" charset="-128"/>
                <a:ea typeface="Arial Unicode MS" pitchFamily="34" charset="-128"/>
                <a:cs typeface="Arial Unicode MS" pitchFamily="34" charset="-128"/>
              </a:rPr>
              <a:t>Quand les choses semblent bien aller et que tout est paix et sureté alors une ruine soudaine nous enveloppe et menace de nous engloutir.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FFFF00"/>
                </a:solidFill>
                <a:latin typeface="Arial Unicode MS" pitchFamily="34" charset="-128"/>
                <a:ea typeface="Arial Unicode MS" pitchFamily="34" charset="-128"/>
                <a:cs typeface="Arial Unicode MS" pitchFamily="34" charset="-128"/>
              </a:rPr>
              <a:t>La vie de Job est un parfait exemple de ce à quoi on peut s’attendre. </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5400" b="1" dirty="0" smtClean="0">
                <a:latin typeface="Arial Unicode MS" pitchFamily="34" charset="-128"/>
                <a:ea typeface="Arial Unicode MS" pitchFamily="34" charset="-128"/>
                <a:cs typeface="Arial Unicode MS" pitchFamily="34" charset="-128"/>
              </a:rPr>
              <a:t>La vie prend parfois des tournants brusques auxquels nous devons nous adapter.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FFFF00"/>
                </a:solidFill>
                <a:latin typeface="Arial Unicode MS" pitchFamily="34" charset="-128"/>
                <a:ea typeface="Arial Unicode MS" pitchFamily="34" charset="-128"/>
                <a:cs typeface="Arial Unicode MS" pitchFamily="34" charset="-128"/>
              </a:rPr>
              <a:t>Nous avons besoin d’une foi inébranlable pour des temps difficiles sinon nous allons manquer le test et les conséquences sont évidentes et désastreuses.</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b="1" dirty="0" smtClean="0">
                <a:solidFill>
                  <a:srgbClr val="FFFF00"/>
                </a:solidFill>
                <a:latin typeface="Arial Unicode MS" pitchFamily="34" charset="-128"/>
                <a:ea typeface="Arial Unicode MS" pitchFamily="34" charset="-128"/>
                <a:cs typeface="Arial Unicode MS" pitchFamily="34" charset="-128"/>
              </a:rPr>
              <a:t>Développent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A ) Job un homme exceptionnel, extraordinaire</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Job 1: 1-5</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1 ¶ Il y avait dans le pays d'</a:t>
            </a:r>
            <a:r>
              <a:rPr lang="fr-FR" sz="4400" b="1" dirty="0" err="1" smtClean="0">
                <a:solidFill>
                  <a:schemeClr val="bg1"/>
                </a:solidFill>
                <a:latin typeface="Arial Unicode MS" pitchFamily="34" charset="-128"/>
                <a:ea typeface="Arial Unicode MS" pitchFamily="34" charset="-128"/>
                <a:cs typeface="Arial Unicode MS" pitchFamily="34" charset="-128"/>
              </a:rPr>
              <a:t>Uts</a:t>
            </a:r>
            <a:r>
              <a:rPr lang="fr-FR" sz="4400" b="1" dirty="0" smtClean="0">
                <a:solidFill>
                  <a:schemeClr val="bg1"/>
                </a:solidFill>
                <a:latin typeface="Arial Unicode MS" pitchFamily="34" charset="-128"/>
                <a:ea typeface="Arial Unicode MS" pitchFamily="34" charset="-128"/>
                <a:cs typeface="Arial Unicode MS" pitchFamily="34" charset="-128"/>
              </a:rPr>
              <a:t> un homme qui s'appelait Job. Et cet homme était intègre et droit; il craignait Dieu, et se détournait du mal.</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2 Il lui naquit sept fils et trois filles.</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3 Il possédait sept mille brebis, trois mille chameaux, cinq cents paires de </a:t>
            </a:r>
            <a:r>
              <a:rPr lang="fr-FR" sz="4400" b="1" dirty="0" err="1" smtClean="0">
                <a:solidFill>
                  <a:schemeClr val="bg1"/>
                </a:solidFill>
                <a:latin typeface="Arial Unicode MS" pitchFamily="34" charset="-128"/>
                <a:ea typeface="Arial Unicode MS" pitchFamily="34" charset="-128"/>
                <a:cs typeface="Arial Unicode MS" pitchFamily="34" charset="-128"/>
              </a:rPr>
              <a:t>boeufs</a:t>
            </a:r>
            <a:r>
              <a:rPr lang="fr-FR" sz="4400" b="1" dirty="0" smtClean="0">
                <a:solidFill>
                  <a:schemeClr val="bg1"/>
                </a:solidFill>
                <a:latin typeface="Arial Unicode MS" pitchFamily="34" charset="-128"/>
                <a:ea typeface="Arial Unicode MS" pitchFamily="34" charset="-128"/>
                <a:cs typeface="Arial Unicode MS" pitchFamily="34" charset="-128"/>
              </a:rPr>
              <a:t>, cinq cents ânesses, et un très grand nombre de serviteurs. Et cet homme était le plus considérable de tous les fils de l'Orient.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4 ¶ Ses fils allaient les uns chez les autres et donnaient tour à tour un festin, et ils invitaient leurs trois sœurs à manger et à boire avec eux.</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5 Et quand les jours de festin étaient passés, Job appelait et sanctifiait ses fils, puis il se levait de bon matin et offrait pour chacun d'eux un holocauste; car Job disait: Peut-être mes fils ont-ils péché et ont-ils offensé Dieu dans leur cœur. C'est ainsi que Job avait coutume d'agir.</a:t>
            </a: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Job vivait dans la partie est de l’ancienne Arabie ; il était très riche, cependant il était intègre, droit, craignant Dieu.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Il avait sept fils et trois filles.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FFFF00"/>
                </a:solidFill>
                <a:latin typeface="Arial Unicode MS" pitchFamily="34" charset="-128"/>
                <a:ea typeface="Arial Unicode MS" pitchFamily="34" charset="-128"/>
                <a:cs typeface="Arial Unicode MS" pitchFamily="34" charset="-128"/>
              </a:rPr>
              <a:t>Il était le plus considéré des fils de l’Orient. </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Il menait belle vie, il était un vrai adorateur du Dieu vivant ; Job et sa famille étaient dédiés à l’Eternel.</a:t>
            </a:r>
            <a:r>
              <a:rPr lang="fr-FR" sz="4400" dirty="0" smtClean="0">
                <a:solidFill>
                  <a:schemeClr val="bg1"/>
                </a:solidFill>
              </a:rPr>
              <a:t/>
            </a:r>
            <a:br>
              <a:rPr lang="fr-FR" sz="4400" dirty="0" smtClean="0">
                <a:solidFill>
                  <a:schemeClr val="bg1"/>
                </a:solidFill>
              </a:rPr>
            </a:b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B ) Le diable jaloux de son bonheur et de son intimité avec Dieu sollicite de l’Eternel la permission de le tenter.</a:t>
            </a:r>
            <a:r>
              <a:rPr lang="fr-FR" sz="4400" dirty="0" smtClean="0">
                <a:solidFill>
                  <a:srgbClr val="0070C0"/>
                </a:solidFill>
                <a:latin typeface="Arial Unicode MS" pitchFamily="34" charset="-128"/>
                <a:ea typeface="Arial Unicode MS" pitchFamily="34" charset="-128"/>
                <a:cs typeface="Arial Unicode MS" pitchFamily="34" charset="-128"/>
              </a:rPr>
              <a:t> </a:t>
            </a:r>
            <a:endParaRPr lang="en-US" sz="4400" dirty="0" smtClean="0">
              <a:solidFill>
                <a:srgbClr val="0070C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Job1: 6-12</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6 ¶ Or, les fils de Dieu vinrent un jour se présenter devant l'Éternel, et Satan vint aussi au milieu d'eux.</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7 L'Éternel dit à Satan: D'où viens-tu? Et Satan répondit à l'Éternel: De parcourir la terre et de m'y promener.</a:t>
            </a:r>
            <a:endParaRPr lang="en-US" sz="4400" b="1" dirty="0" smtClean="0">
              <a:latin typeface="Arial Unicode MS" pitchFamily="34" charset="-128"/>
              <a:ea typeface="Arial Unicode MS" pitchFamily="34" charset="-128"/>
              <a:cs typeface="Arial Unicode MS" pitchFamily="34" charset="-128"/>
            </a:endParaRPr>
          </a:p>
          <a:p>
            <a:pPr>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8 L'Éternel dit à Satan: As-tu remarqué mon serviteur Job? Il n'y a personne comme lui sur la terre; c'est un homme intègre et droit, craignant Dieu, et se détournant du mal.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9 Et Satan répondit à l'Éternel: Est-ce d'une manière désintéressée que Job craint Dieu?</a:t>
            </a:r>
            <a:endParaRPr lang="en-US" sz="4400" b="1" dirty="0" smtClean="0">
              <a:latin typeface="Arial Unicode MS" pitchFamily="34" charset="-128"/>
              <a:ea typeface="Arial Unicode MS" pitchFamily="34" charset="-128"/>
              <a:cs typeface="Arial Unicode MS" pitchFamily="34" charset="-128"/>
            </a:endParaRPr>
          </a:p>
          <a:p>
            <a:pPr>
              <a:buNone/>
            </a:pPr>
            <a:endParaRPr lang="en-US" sz="4400" dirty="0" smtClean="0"/>
          </a:p>
          <a:p>
            <a:pPr algn="just">
              <a:buNone/>
            </a:pP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10 Ne l'as-tu pas protégé, lui, sa maison, et tout ce qui est à lui? Tu as béni l‘œuvre de ses mains, et ses troupeaux couvrent le pays.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11 Mais étends ta main, touche à tout ce qui lui appartient, et je suis sûr qu'il te maudit en face.</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12 L'Éternel dit à Satan: Voici, tout ce qui lui appartient, je te le livre; seulement, ne porte pas la main sur lui. Et Satan se retira de devant la face de l'Éternel.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buNone/>
            </a:pPr>
            <a:endParaRPr lang="en-US" sz="4400" dirty="0" smtClean="0"/>
          </a:p>
          <a:p>
            <a:pPr algn="just">
              <a:buNone/>
            </a:pP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800" b="1" dirty="0" smtClean="0">
                <a:solidFill>
                  <a:srgbClr val="0000CC"/>
                </a:solidFill>
                <a:latin typeface="Arial Unicode MS" pitchFamily="34" charset="-128"/>
                <a:ea typeface="Arial Unicode MS" pitchFamily="34" charset="-128"/>
                <a:cs typeface="Arial Unicode MS" pitchFamily="34" charset="-128"/>
              </a:rPr>
              <a:t>Dieu interpella Satan sur son activité: D’ou viens-tu? As-tu remarqué mon serviteur Job ?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C’est un homme extraordinaire, il n’y a pas comme lui sur toute la terre. Il est intègre, droit, craignant Dieu et se détournant du mal. </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b="1" dirty="0" smtClean="0">
                <a:solidFill>
                  <a:srgbClr val="0000CC"/>
                </a:solidFill>
                <a:latin typeface="Arial Unicode MS" pitchFamily="34" charset="-128"/>
                <a:ea typeface="Arial Unicode MS" pitchFamily="34" charset="-128"/>
                <a:cs typeface="Arial Unicode MS" pitchFamily="34" charset="-128"/>
              </a:rPr>
              <a:t>Pour le diable Job était quelqu’un que Dieu a béni énormément et dont l’attachement était proportionnel aux biens reçus. </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Cela est vrai pour beaucoup, mais pour Job c’était archifaux, la déclaration de Dieu est vraie.</a:t>
            </a:r>
            <a:r>
              <a:rPr lang="fr-FR" sz="4800" dirty="0" smtClean="0"/>
              <a:t/>
            </a:r>
            <a:br>
              <a:rPr lang="fr-FR" sz="4800" dirty="0" smtClean="0"/>
            </a:br>
            <a:endParaRPr lang="en-US" sz="4800" dirty="0" smtClean="0"/>
          </a:p>
          <a:p>
            <a:pPr algn="just">
              <a:buNone/>
            </a:pP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buNone/>
            </a:pPr>
            <a:r>
              <a:rPr lang="fr-FR" sz="4800" b="1" dirty="0" smtClean="0"/>
              <a:t>C ) La demande de Satan est accordée.</a:t>
            </a:r>
            <a:endParaRPr lang="en-US" sz="4800" dirty="0" smtClean="0"/>
          </a:p>
          <a:p>
            <a:pPr lvl="0" algn="just"/>
            <a:r>
              <a:rPr lang="fr-FR" sz="4800" dirty="0" smtClean="0"/>
              <a:t>Il peut bien toucher les biens de Job, mais pas à sa personne, sa vie, sa santé.</a:t>
            </a:r>
            <a:endParaRPr lang="en-US" sz="4800" dirty="0" smtClean="0"/>
          </a:p>
          <a:p>
            <a:r>
              <a:rPr lang="fr-FR" sz="4800" b="1" dirty="0" smtClean="0"/>
              <a:t>Luc 13:17-18 </a:t>
            </a:r>
            <a:r>
              <a:rPr lang="fr-FR" sz="4800" dirty="0" smtClean="0"/>
              <a:t>“ Vous serez haïs de tous à cause de mon nom. Mais il ne se perdra pas un de vos cheveux; par votre persévérance vous sauverez vos âmes.</a:t>
            </a:r>
            <a:r>
              <a:rPr lang="fr-FR" sz="4400" dirty="0" smtClean="0"/>
              <a:t/>
            </a:r>
            <a:br>
              <a:rPr lang="fr-FR" sz="4400" dirty="0" smtClean="0"/>
            </a:br>
            <a:endParaRPr lang="en-US" sz="4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r>
              <a:rPr lang="fr-FR" sz="5400" b="1" dirty="0" smtClean="0">
                <a:solidFill>
                  <a:srgbClr val="0000CC"/>
                </a:solidFill>
                <a:latin typeface="Arial Unicode MS" pitchFamily="34" charset="-128"/>
                <a:ea typeface="Arial Unicode MS" pitchFamily="34" charset="-128"/>
                <a:cs typeface="Arial Unicode MS" pitchFamily="34" charset="-128"/>
              </a:rPr>
              <a:t>Des calamites sans nombre s’abattent sur Job</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Job 1: 11-19</a:t>
            </a:r>
            <a:endParaRPr lang="en-US" sz="5400" b="1" dirty="0" smtClean="0">
              <a:latin typeface="Arial Unicode MS" pitchFamily="34" charset="-128"/>
              <a:ea typeface="Arial Unicode MS" pitchFamily="34" charset="-128"/>
              <a:cs typeface="Arial Unicode MS" pitchFamily="34" charset="-128"/>
            </a:endParaRPr>
          </a:p>
          <a:p>
            <a:pPr algn="just">
              <a:buNone/>
            </a:pPr>
            <a:r>
              <a:rPr lang="fr-FR" sz="5400" b="1" dirty="0" smtClean="0">
                <a:solidFill>
                  <a:srgbClr val="0000CC"/>
                </a:solidFill>
                <a:latin typeface="Arial Unicode MS" pitchFamily="34" charset="-128"/>
                <a:ea typeface="Arial Unicode MS" pitchFamily="34" charset="-128"/>
                <a:cs typeface="Arial Unicode MS" pitchFamily="34" charset="-128"/>
              </a:rPr>
              <a:t>11 Mais étends ta main, touche à tout ce qui lui appartient, et je suis sûr qu'il te maudit en face.</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 12 L'Éternel dit à Satan: Voici, tout ce qui lui appartient, je te le livre; seulement, ne porte pas la main sur lui. Et Satan se retira de devant la face de l'Éternel.</a:t>
            </a:r>
            <a:endParaRPr lang="en-US" sz="5400" b="1" dirty="0" smtClean="0">
              <a:latin typeface="Arial Unicode MS" pitchFamily="34" charset="-128"/>
              <a:ea typeface="Arial Unicode MS" pitchFamily="34" charset="-128"/>
              <a:cs typeface="Arial Unicode MS" pitchFamily="34" charset="-128"/>
            </a:endParaRPr>
          </a:p>
          <a:p>
            <a:pPr algn="just">
              <a:buNone/>
            </a:pP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Autofit/>
          </a:bodyPr>
          <a:lstStyle/>
          <a:p>
            <a:pPr algn="just">
              <a:buNone/>
            </a:pPr>
            <a:r>
              <a:rPr lang="fr-FR" sz="4800" b="1" dirty="0" smtClean="0">
                <a:solidFill>
                  <a:srgbClr val="0000CC"/>
                </a:solidFill>
                <a:latin typeface="Arial Unicode MS" pitchFamily="34" charset="-128"/>
                <a:ea typeface="Arial Unicode MS" pitchFamily="34" charset="-128"/>
                <a:cs typeface="Arial Unicode MS" pitchFamily="34" charset="-128"/>
              </a:rPr>
              <a:t>13 ¶ Un jour que les fils et les filles de Job mangeaient et buvaient du vin dans la maison de leur frère aîné,</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 14 il arriva auprès de Job un messager qui dit: Les bœufs labouraient et les ânesses paissaient à côté d'eux;</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just">
              <a:buNone/>
            </a:pPr>
            <a:r>
              <a:rPr lang="fr-FR" sz="5400" b="1" dirty="0" smtClean="0">
                <a:solidFill>
                  <a:srgbClr val="0000CC"/>
                </a:solidFill>
                <a:latin typeface="Arial Unicode MS" pitchFamily="34" charset="-128"/>
                <a:ea typeface="Arial Unicode MS" pitchFamily="34" charset="-128"/>
                <a:cs typeface="Arial Unicode MS" pitchFamily="34" charset="-128"/>
              </a:rPr>
              <a:t>15 des Sabéens se sont jetés dessus, les ont enlevés, et ont passé les serviteurs au fil de l'épée. Et je me suis échappé moi seul, pour t'en apporter la nouvelle.</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16 Il parlait encore, lorsqu'un autre vint et dit: Le feu de Dieu est tombé du ciel, a embrasé les brebis et les serviteurs, et les a consumés. Et je me suis échappé moi seul, pour t'en apporter la nouvelle.</a:t>
            </a:r>
            <a:endParaRPr lang="en-US" sz="5400" b="1" dirty="0" smtClean="0">
              <a:latin typeface="Arial Unicode MS" pitchFamily="34" charset="-128"/>
              <a:ea typeface="Arial Unicode MS" pitchFamily="34" charset="-128"/>
              <a:cs typeface="Arial Unicode MS" pitchFamily="34" charset="-128"/>
            </a:endParaRPr>
          </a:p>
          <a:p>
            <a:pPr algn="just">
              <a:buNone/>
            </a:pP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just">
              <a:buNone/>
            </a:pPr>
            <a:r>
              <a:rPr lang="fr-FR" sz="5400" b="1" dirty="0" smtClean="0">
                <a:solidFill>
                  <a:srgbClr val="0000CC"/>
                </a:solidFill>
                <a:latin typeface="Arial Unicode MS" pitchFamily="34" charset="-128"/>
                <a:ea typeface="Arial Unicode MS" pitchFamily="34" charset="-128"/>
                <a:cs typeface="Arial Unicode MS" pitchFamily="34" charset="-128"/>
              </a:rPr>
              <a:t>17 Il parlait encore, lorsqu'un autre vint et dit: Des Chaldéens, formés en trois bandes, se sont jetés sur les chameaux, les ont enlevés, et ont passé les serviteurs au fil de l'épée. Et je me suis échappé moi seul, pour t'en apporter la nouvelle.</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18 Il parlait encore, lorsqu'un autre vint et dit: Tes fils et tes filles mangeaient et buvaient du vin dans la maison de leur frère aîné;</a:t>
            </a:r>
            <a:endParaRPr lang="en-US" sz="5400" b="1" dirty="0" smtClean="0">
              <a:latin typeface="Arial Unicode MS" pitchFamily="34" charset="-128"/>
              <a:ea typeface="Arial Unicode MS" pitchFamily="34" charset="-128"/>
              <a:cs typeface="Arial Unicode MS" pitchFamily="34" charset="-128"/>
            </a:endParaRPr>
          </a:p>
          <a:p>
            <a:pPr algn="just">
              <a:buNone/>
            </a:pP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fr-FR" sz="5400" b="1" dirty="0" smtClean="0">
                <a:solidFill>
                  <a:srgbClr val="0000CC"/>
                </a:solidFill>
                <a:latin typeface="Arial Unicode MS" pitchFamily="34" charset="-128"/>
                <a:ea typeface="Arial Unicode MS" pitchFamily="34" charset="-128"/>
                <a:cs typeface="Arial Unicode MS" pitchFamily="34" charset="-128"/>
              </a:rPr>
              <a:t>19 et voici, un grand vent est venu de l'autre côté du désert, et a frappé contre les quatre coins de la maison; </a:t>
            </a:r>
            <a:r>
              <a:rPr lang="fr-FR" sz="5400" b="1" dirty="0" smtClean="0">
                <a:latin typeface="Arial Unicode MS" pitchFamily="34" charset="-128"/>
                <a:ea typeface="Arial Unicode MS" pitchFamily="34" charset="-128"/>
                <a:cs typeface="Arial Unicode MS" pitchFamily="34" charset="-128"/>
              </a:rPr>
              <a:t>elle s'est écroulée sur les jeunes gens, et ils sont morts. Et je me suis échappé moi seul, pour t'en apporter la nouvelle.</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5400" b="1" dirty="0" smtClean="0">
                <a:solidFill>
                  <a:srgbClr val="C00000"/>
                </a:solidFill>
                <a:latin typeface="Arial Unicode MS" pitchFamily="34" charset="-128"/>
                <a:ea typeface="Arial Unicode MS" pitchFamily="34" charset="-128"/>
                <a:cs typeface="Arial Unicode MS" pitchFamily="34" charset="-128"/>
              </a:rPr>
              <a:t>Des Sabéens ont enlevé une partie du troupeau (bœufs et ânesses)</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Et ses serviteurs ont été exterminés</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C00000"/>
                </a:solidFill>
                <a:latin typeface="Arial Unicode MS" pitchFamily="34" charset="-128"/>
                <a:ea typeface="Arial Unicode MS" pitchFamily="34" charset="-128"/>
                <a:cs typeface="Arial Unicode MS" pitchFamily="34" charset="-128"/>
              </a:rPr>
              <a:t>Le feu du ciel tomba et embrasa les brebis.</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Des chaldéens ont enlevés les chameaux et passés les serviteurs au fil de l’épée.</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lvl="0" algn="just"/>
            <a:r>
              <a:rPr lang="fr-FR" sz="5400" b="1" dirty="0" smtClean="0">
                <a:solidFill>
                  <a:srgbClr val="C00000"/>
                </a:solidFill>
                <a:latin typeface="Arial Unicode MS" pitchFamily="34" charset="-128"/>
                <a:ea typeface="Arial Unicode MS" pitchFamily="34" charset="-128"/>
                <a:cs typeface="Arial Unicode MS" pitchFamily="34" charset="-128"/>
              </a:rPr>
              <a:t>Tout cela s’est passe tandis que ses enfants mangeaient, buvaient et s’amusaient sans se soucier de rien. </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Un vent violent frappa la maison où ils étaient et la renversa et ils furent tous tués.</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C00000"/>
                </a:solidFill>
                <a:latin typeface="Arial Unicode MS" pitchFamily="34" charset="-128"/>
                <a:ea typeface="Arial Unicode MS" pitchFamily="34" charset="-128"/>
                <a:cs typeface="Arial Unicode MS" pitchFamily="34" charset="-128"/>
              </a:rPr>
              <a:t>Toutes ces catastrophes furent rapportées à Job qui garda son calme puisque sa confiance était en Dieu.</a:t>
            </a:r>
            <a:endParaRPr lang="en-US" sz="5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Il passa son premier test </a:t>
            </a:r>
          </a:p>
          <a:p>
            <a:r>
              <a:rPr lang="fr-FR" sz="4400" b="1" dirty="0" smtClean="0">
                <a:solidFill>
                  <a:srgbClr val="FFFF00"/>
                </a:solidFill>
                <a:latin typeface="Arial Unicode MS" pitchFamily="34" charset="-128"/>
                <a:ea typeface="Arial Unicode MS" pitchFamily="34" charset="-128"/>
                <a:cs typeface="Arial Unicode MS" pitchFamily="34" charset="-128"/>
              </a:rPr>
              <a:t>Job 1 :20-22</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dirty="0" smtClean="0">
                <a:solidFill>
                  <a:schemeClr val="bg1"/>
                </a:solidFill>
                <a:latin typeface="Arial Unicode MS" pitchFamily="34" charset="-128"/>
                <a:ea typeface="Arial Unicode MS" pitchFamily="34" charset="-128"/>
                <a:cs typeface="Arial Unicode MS" pitchFamily="34" charset="-128"/>
              </a:rPr>
              <a:t>20 ¶ Alors Job se leva, déchira son manteau, et se rasa la tête; puis, se jetant par terre, il se prosterna,</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fr-FR" sz="4400" dirty="0" smtClean="0">
                <a:solidFill>
                  <a:srgbClr val="FFFF00"/>
                </a:solidFill>
                <a:latin typeface="Arial Unicode MS" pitchFamily="34" charset="-128"/>
                <a:ea typeface="Arial Unicode MS" pitchFamily="34" charset="-128"/>
                <a:cs typeface="Arial Unicode MS" pitchFamily="34" charset="-128"/>
              </a:rPr>
              <a:t> 21 et dit: Je suis sorti nu du sein de ma mère, et nu je retournerai dans le sein de la terre. L'Éternel a donné, et l'Éternel a ôté; que le nom de l'Éternel soit béni!</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4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dirty="0" smtClean="0">
                <a:solidFill>
                  <a:schemeClr val="bg1"/>
                </a:solidFill>
                <a:latin typeface="Arial Unicode MS" pitchFamily="34" charset="-128"/>
                <a:ea typeface="Arial Unicode MS" pitchFamily="34" charset="-128"/>
                <a:cs typeface="Arial Unicode MS" pitchFamily="34" charset="-128"/>
              </a:rPr>
              <a:t>22 En tout cela, Job ne pécha point et n'attribua rien d'injuste à Dieu</a:t>
            </a:r>
            <a:r>
              <a:rPr lang="fr-FR"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ctr">
              <a:buNone/>
            </a:pPr>
            <a:r>
              <a:rPr lang="fr-FR" sz="4400" b="1" dirty="0" smtClean="0">
                <a:solidFill>
                  <a:schemeClr val="accent6">
                    <a:lumMod val="40000"/>
                    <a:lumOff val="60000"/>
                  </a:schemeClr>
                </a:solidFill>
                <a:latin typeface="Arial Unicode MS" pitchFamily="34" charset="-128"/>
                <a:ea typeface="Arial Unicode MS" pitchFamily="34" charset="-128"/>
                <a:cs typeface="Arial Unicode MS" pitchFamily="34" charset="-128"/>
              </a:rPr>
              <a:t>2 ) Le Diable cruel et persistant demanda à L'Eternel to upgrade the test.</a:t>
            </a:r>
            <a:endParaRPr lang="en-US" sz="4400" dirty="0" smtClean="0">
              <a:solidFill>
                <a:schemeClr val="accent6">
                  <a:lumMod val="40000"/>
                  <a:lumOff val="60000"/>
                </a:schemeClr>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Job 2:4-5</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dirty="0" smtClean="0">
                <a:solidFill>
                  <a:srgbClr val="FFFF00"/>
                </a:solidFill>
                <a:latin typeface="Arial Unicode MS" pitchFamily="34" charset="-128"/>
                <a:ea typeface="Arial Unicode MS" pitchFamily="34" charset="-128"/>
                <a:cs typeface="Arial Unicode MS" pitchFamily="34" charset="-128"/>
              </a:rPr>
              <a:t>4 Et Satan répondit à l'Éternel: Peau pour peau! tout ce que possède un homme, il le donne pour sa vie.</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dirty="0" smtClean="0">
                <a:solidFill>
                  <a:schemeClr val="bg1"/>
                </a:solidFill>
                <a:latin typeface="Arial Unicode MS" pitchFamily="34" charset="-128"/>
                <a:ea typeface="Arial Unicode MS" pitchFamily="34" charset="-128"/>
                <a:cs typeface="Arial Unicode MS" pitchFamily="34" charset="-128"/>
              </a:rPr>
              <a:t>5 Mais étends ta main, touche à ses os et à sa chair, et je suis sûr qu'il te maudit en face.</a:t>
            </a: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Il frappa Job d’un ulcère malin de la plante des pieds jusqu’au sommet de la tète et Job prit un tesson pour se gratter.</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en-US" sz="4400" b="1" dirty="0" smtClean="0">
                <a:solidFill>
                  <a:srgbClr val="FFFF00"/>
                </a:solidFill>
                <a:latin typeface="Arial Unicode MS" pitchFamily="34" charset="-128"/>
                <a:ea typeface="Arial Unicode MS" pitchFamily="34" charset="-128"/>
                <a:cs typeface="Arial Unicode MS" pitchFamily="34" charset="-128"/>
              </a:rPr>
              <a:t>Job </a:t>
            </a:r>
            <a:r>
              <a:rPr lang="en-US" sz="4400" b="1" dirty="0" err="1" smtClean="0">
                <a:solidFill>
                  <a:srgbClr val="FFFF00"/>
                </a:solidFill>
                <a:latin typeface="Arial Unicode MS" pitchFamily="34" charset="-128"/>
                <a:ea typeface="Arial Unicode MS" pitchFamily="34" charset="-128"/>
                <a:cs typeface="Arial Unicode MS" pitchFamily="34" charset="-128"/>
              </a:rPr>
              <a:t>passa</a:t>
            </a:r>
            <a:r>
              <a:rPr lang="en-US" sz="4400" b="1" dirty="0" smtClean="0">
                <a:solidFill>
                  <a:srgbClr val="FFFF00"/>
                </a:solidFill>
                <a:latin typeface="Arial Unicode MS" pitchFamily="34" charset="-128"/>
                <a:ea typeface="Arial Unicode MS" pitchFamily="34" charset="-128"/>
                <a:cs typeface="Arial Unicode MS" pitchFamily="34" charset="-128"/>
              </a:rPr>
              <a:t> le test  Job 2: 9-10</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9 Sa femme lui dit: Tu demeures ferme dans ton intégrité! </a:t>
            </a:r>
            <a:r>
              <a:rPr lang="en-US" sz="4400" dirty="0" err="1" smtClean="0">
                <a:solidFill>
                  <a:schemeClr val="bg1"/>
                </a:solidFill>
                <a:latin typeface="Arial Unicode MS" pitchFamily="34" charset="-128"/>
                <a:ea typeface="Arial Unicode MS" pitchFamily="34" charset="-128"/>
                <a:cs typeface="Arial Unicode MS" pitchFamily="34" charset="-128"/>
              </a:rPr>
              <a:t>Maudis</a:t>
            </a:r>
            <a:r>
              <a:rPr lang="en-US" sz="4400" dirty="0" smtClean="0">
                <a:solidFill>
                  <a:schemeClr val="bg1"/>
                </a:solidFill>
                <a:latin typeface="Arial Unicode MS" pitchFamily="34" charset="-128"/>
                <a:ea typeface="Arial Unicode MS" pitchFamily="34" charset="-128"/>
                <a:cs typeface="Arial Unicode MS" pitchFamily="34" charset="-128"/>
              </a:rPr>
              <a:t> </a:t>
            </a:r>
            <a:r>
              <a:rPr lang="en-US" sz="4400" dirty="0" err="1" smtClean="0">
                <a:solidFill>
                  <a:schemeClr val="bg1"/>
                </a:solidFill>
                <a:latin typeface="Arial Unicode MS" pitchFamily="34" charset="-128"/>
                <a:ea typeface="Arial Unicode MS" pitchFamily="34" charset="-128"/>
                <a:cs typeface="Arial Unicode MS" pitchFamily="34" charset="-128"/>
              </a:rPr>
              <a:t>Dieu</a:t>
            </a:r>
            <a:r>
              <a:rPr lang="en-US" sz="4400" dirty="0" smtClean="0">
                <a:solidFill>
                  <a:schemeClr val="bg1"/>
                </a:solidFill>
                <a:latin typeface="Arial Unicode MS" pitchFamily="34" charset="-128"/>
                <a:ea typeface="Arial Unicode MS" pitchFamily="34" charset="-128"/>
                <a:cs typeface="Arial Unicode MS" pitchFamily="34" charset="-128"/>
              </a:rPr>
              <a:t>, et </a:t>
            </a:r>
            <a:r>
              <a:rPr lang="en-US" sz="4400" dirty="0" err="1" smtClean="0">
                <a:solidFill>
                  <a:schemeClr val="bg1"/>
                </a:solidFill>
                <a:latin typeface="Arial Unicode MS" pitchFamily="34" charset="-128"/>
                <a:ea typeface="Arial Unicode MS" pitchFamily="34" charset="-128"/>
                <a:cs typeface="Arial Unicode MS" pitchFamily="34" charset="-128"/>
              </a:rPr>
              <a:t>meurs</a:t>
            </a:r>
            <a:r>
              <a:rPr lang="en-US" sz="4400" dirty="0" smtClean="0">
                <a:solidFill>
                  <a:schemeClr val="bg1"/>
                </a:solidFill>
                <a:latin typeface="Arial Unicode MS" pitchFamily="34" charset="-128"/>
                <a:ea typeface="Arial Unicode MS" pitchFamily="34" charset="-128"/>
                <a:cs typeface="Arial Unicode MS" pitchFamily="34" charset="-128"/>
              </a:rPr>
              <a:t>!</a:t>
            </a:r>
          </a:p>
          <a:p>
            <a:pPr algn="just">
              <a:buNone/>
            </a:pPr>
            <a:endParaRPr lang="en-US" sz="4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smtClean="0">
                <a:solidFill>
                  <a:srgbClr val="FFFF00"/>
                </a:solidFill>
                <a:latin typeface="Arial Unicode MS" pitchFamily="34" charset="-128"/>
                <a:ea typeface="Arial Unicode MS" pitchFamily="34" charset="-128"/>
                <a:cs typeface="Arial Unicode MS" pitchFamily="34" charset="-128"/>
              </a:rPr>
              <a:t>10 Mais Job lui répondit: Tu parles comme une femme insensée. </a:t>
            </a:r>
            <a:r>
              <a:rPr lang="fr-FR" sz="5400" dirty="0" smtClean="0">
                <a:solidFill>
                  <a:schemeClr val="bg1"/>
                </a:solidFill>
                <a:latin typeface="Arial Unicode MS" pitchFamily="34" charset="-128"/>
                <a:ea typeface="Arial Unicode MS" pitchFamily="34" charset="-128"/>
                <a:cs typeface="Arial Unicode MS" pitchFamily="34" charset="-128"/>
              </a:rPr>
              <a:t>Quoi! nous recevons de Dieu le bien, et nous ne recevrions pas aussi le mal! En tout cela Job ne pécha point par ses lèvres.</a:t>
            </a:r>
            <a:endParaRPr lang="en-US" sz="54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solidFill>
                  <a:srgbClr val="FFFF00"/>
                </a:solidFill>
                <a:latin typeface="Arial Unicode MS" pitchFamily="34" charset="-128"/>
                <a:ea typeface="Arial Unicode MS" pitchFamily="34" charset="-128"/>
                <a:cs typeface="Arial Unicode MS" pitchFamily="34" charset="-128"/>
              </a:rPr>
              <a:t>Job est plongée dans une vie solitaire. Il est seul avec Dieu. </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dirty="0" smtClean="0">
                <a:solidFill>
                  <a:schemeClr val="bg1"/>
                </a:solidFill>
                <a:latin typeface="Arial Unicode MS" pitchFamily="34" charset="-128"/>
                <a:ea typeface="Arial Unicode MS" pitchFamily="34" charset="-128"/>
                <a:cs typeface="Arial Unicode MS" pitchFamily="34" charset="-128"/>
              </a:rPr>
              <a:t>Des amis viennent pour le plaindre et le consoler et ils deviendront vite des accusateurs qui l’accableront de blâmes et de reproches.</a:t>
            </a:r>
            <a:r>
              <a:rPr lang="fr-FR" sz="4400" dirty="0" smtClean="0"/>
              <a:t/>
            </a:r>
            <a:br>
              <a:rPr lang="fr-FR" sz="4400" dirty="0" smtClean="0"/>
            </a:br>
            <a:endParaRPr lang="en-US" sz="44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B ) Quand le diable veut vous détruire, il dressera tout le monde autour de vous.</a:t>
            </a:r>
            <a:endParaRPr lang="en-US" sz="4400"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Des gens qui étaient venus pour relever le moral d’un ami deviennent des accusateurs Job 22: 5-11</a:t>
            </a:r>
          </a:p>
          <a:p>
            <a:pPr algn="just">
              <a:buNone/>
            </a:pPr>
            <a:r>
              <a:rPr lang="fr-FR" sz="4400" b="1" dirty="0" smtClean="0">
                <a:latin typeface="Arial Unicode MS" pitchFamily="34" charset="-128"/>
                <a:ea typeface="Arial Unicode MS" pitchFamily="34" charset="-128"/>
                <a:cs typeface="Arial Unicode MS" pitchFamily="34" charset="-128"/>
              </a:rPr>
              <a:t>5 ¶ Ta méchanceté n'est-elle pas grande? Tes iniquités ne sont-elles pas infinies?</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C00000"/>
                </a:solidFill>
                <a:latin typeface="Arial Unicode MS" pitchFamily="34" charset="-128"/>
                <a:ea typeface="Arial Unicode MS" pitchFamily="34" charset="-128"/>
                <a:cs typeface="Arial Unicode MS" pitchFamily="34" charset="-128"/>
              </a:rPr>
              <a:t>6 Tu enlevais sans motif des gages à tes frères, Tu privais de leurs vêtements ceux qui étaient nus;</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7 Tu ne donnais point d'eau à l'homme altéré, Tu refusais du pain à l'homme affamé.</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solidFill>
                  <a:srgbClr val="C00000"/>
                </a:solidFill>
                <a:latin typeface="Arial Unicode MS" pitchFamily="34" charset="-128"/>
                <a:ea typeface="Arial Unicode MS" pitchFamily="34" charset="-128"/>
                <a:cs typeface="Arial Unicode MS" pitchFamily="34" charset="-128"/>
              </a:rPr>
              <a:t> 8 Le pays était au plus fort, Et le puissant s'y établissait.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9 Tu renvoyais les veuves à vide; Les bras des orphelins étaient brisés.</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5400" b="1" dirty="0" smtClean="0">
                <a:solidFill>
                  <a:srgbClr val="C00000"/>
                </a:solidFill>
                <a:latin typeface="Arial Unicode MS" pitchFamily="34" charset="-128"/>
                <a:ea typeface="Arial Unicode MS" pitchFamily="34" charset="-128"/>
                <a:cs typeface="Arial Unicode MS" pitchFamily="34" charset="-128"/>
              </a:rPr>
              <a:t>10 C'est pour cela que tu es entouré de pièges, Et que la terreur t'a saisi tout à coup.</a:t>
            </a:r>
            <a:endParaRPr lang="en-US" sz="54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5400" b="1" dirty="0" smtClean="0">
                <a:latin typeface="Arial Unicode MS" pitchFamily="34" charset="-128"/>
                <a:ea typeface="Arial Unicode MS" pitchFamily="34" charset="-128"/>
                <a:cs typeface="Arial Unicode MS" pitchFamily="34" charset="-128"/>
              </a:rPr>
              <a:t> 11 Ne vois-tu donc pas ces ténèbres, Ces eaux débordées qui t'envahissent?</a:t>
            </a:r>
            <a:endParaRPr lang="en-US" sz="5400" b="1" dirty="0" smtClean="0">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buNone/>
            </a:pPr>
            <a:r>
              <a:rPr lang="fr-FR" sz="4400"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C ) Job leur répond pour sa défense Job 23: 8-14</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lvl="0" algn="just">
              <a:buNone/>
            </a:pPr>
            <a:r>
              <a:rPr lang="fr-FR" sz="4400" b="1" dirty="0" smtClean="0">
                <a:latin typeface="Arial Unicode MS" pitchFamily="34" charset="-128"/>
                <a:ea typeface="Arial Unicode MS" pitchFamily="34" charset="-128"/>
                <a:cs typeface="Arial Unicode MS" pitchFamily="34" charset="-128"/>
              </a:rPr>
              <a:t>8 ¶ Mais, si je vais à l'orient, il n'y est pas; Si je vais à l'occident, je ne le trouve pas;</a:t>
            </a:r>
          </a:p>
          <a:p>
            <a:pPr lvl="0"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 9 Est-il occupé au nord, je ne puis le voir; Se cache-t-il au midi, je ne puis le découvrir.</a:t>
            </a:r>
          </a:p>
          <a:p>
            <a:pPr lvl="0" algn="just">
              <a:buNone/>
            </a:pPr>
            <a:r>
              <a:rPr lang="fr-FR" sz="4400" b="1" dirty="0" smtClean="0">
                <a:latin typeface="Arial Unicode MS" pitchFamily="34" charset="-128"/>
                <a:ea typeface="Arial Unicode MS" pitchFamily="34" charset="-128"/>
                <a:cs typeface="Arial Unicode MS" pitchFamily="34" charset="-128"/>
              </a:rPr>
              <a:t> 10 Il sait néanmoins quelle voie j'ai suivie; Et, s'il m'éprouvait, je sortirais pur comme l'or.</a:t>
            </a:r>
          </a:p>
          <a:p>
            <a:pPr lvl="0" algn="just"/>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buNone/>
            </a:pPr>
            <a:r>
              <a:rPr lang="fr-FR" sz="5400" dirty="0" smtClean="0">
                <a:solidFill>
                  <a:srgbClr val="0000CC"/>
                </a:solidFill>
                <a:latin typeface="Arial Unicode MS" pitchFamily="34" charset="-128"/>
                <a:ea typeface="Arial Unicode MS" pitchFamily="34" charset="-128"/>
                <a:cs typeface="Arial Unicode MS" pitchFamily="34" charset="-128"/>
              </a:rPr>
              <a:t>11 Mon pied s'est attaché à ses pas; J'ai gardé sa voie, et je ne m'en suis point détourné.</a:t>
            </a:r>
          </a:p>
          <a:p>
            <a:pPr lvl="0" algn="just">
              <a:buNone/>
            </a:pPr>
            <a:r>
              <a:rPr lang="fr-FR" sz="5400" dirty="0" smtClean="0">
                <a:latin typeface="Arial Unicode MS" pitchFamily="34" charset="-128"/>
                <a:ea typeface="Arial Unicode MS" pitchFamily="34" charset="-128"/>
                <a:cs typeface="Arial Unicode MS" pitchFamily="34" charset="-128"/>
              </a:rPr>
              <a:t> 12 Je n'ai pas abandonné les commandements de ses lèvres; J'ai fait plier ma volonté aux paroles de sa bouche.</a:t>
            </a:r>
          </a:p>
          <a:p>
            <a:pPr lvl="0" algn="just">
              <a:buNone/>
            </a:pP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5400" dirty="0" smtClean="0">
                <a:solidFill>
                  <a:srgbClr val="0000CC"/>
                </a:solidFill>
                <a:latin typeface="Arial Unicode MS" pitchFamily="34" charset="-128"/>
                <a:ea typeface="Arial Unicode MS" pitchFamily="34" charset="-128"/>
                <a:cs typeface="Arial Unicode MS" pitchFamily="34" charset="-128"/>
              </a:rPr>
              <a:t>13 ¶ Mais sa résolution est arrêtée; qui s'y opposera? Ce que son âme désire, il l'exécute.</a:t>
            </a:r>
          </a:p>
          <a:p>
            <a:pPr algn="just">
              <a:buNone/>
            </a:pPr>
            <a:r>
              <a:rPr lang="fr-FR" sz="5400" dirty="0" smtClean="0">
                <a:latin typeface="Arial Unicode MS" pitchFamily="34" charset="-128"/>
                <a:ea typeface="Arial Unicode MS" pitchFamily="34" charset="-128"/>
                <a:cs typeface="Arial Unicode MS" pitchFamily="34" charset="-128"/>
              </a:rPr>
              <a:t> 14 Il accomplira donc ses desseins à mon égard, Et il en concevra bien d'autres encore.</a:t>
            </a:r>
            <a:endParaRPr lang="en-US" sz="5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dirty="0" smtClean="0">
                <a:solidFill>
                  <a:srgbClr val="0000CC"/>
                </a:solidFill>
                <a:latin typeface="Arial Unicode MS" pitchFamily="34" charset="-128"/>
                <a:ea typeface="Arial Unicode MS" pitchFamily="34" charset="-128"/>
                <a:cs typeface="Arial Unicode MS" pitchFamily="34" charset="-128"/>
              </a:rPr>
              <a:t>Job garda malgré tout sa confiance en Dieu et réussi son test la où beaucoup aurait échoué </a:t>
            </a:r>
            <a:r>
              <a:rPr lang="fr-FR" sz="4400" b="1" u="sng" dirty="0" smtClean="0">
                <a:solidFill>
                  <a:srgbClr val="0000CC"/>
                </a:solidFill>
                <a:latin typeface="Arial Unicode MS" pitchFamily="34" charset="-128"/>
                <a:ea typeface="Arial Unicode MS" pitchFamily="34" charset="-128"/>
                <a:cs typeface="Arial Unicode MS" pitchFamily="34" charset="-128"/>
              </a:rPr>
              <a:t>Job 19: 25-27</a:t>
            </a:r>
            <a:endParaRPr lang="en-US" sz="4400" b="1" u="sng"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Unicode MS" pitchFamily="34" charset="-128"/>
                <a:ea typeface="Arial Unicode MS" pitchFamily="34" charset="-128"/>
                <a:cs typeface="Arial Unicode MS" pitchFamily="34" charset="-128"/>
              </a:rPr>
              <a:t>25 Mais je sais que mon rédempteur est vivant, Et qu'il se lèvera le dernier sur la terre.</a:t>
            </a:r>
            <a:endParaRPr lang="en-US" sz="4400" dirty="0" smtClean="0">
              <a:latin typeface="Arial Unicode MS" pitchFamily="34" charset="-128"/>
              <a:ea typeface="Arial Unicode MS" pitchFamily="34" charset="-128"/>
              <a:cs typeface="Arial Unicode MS" pitchFamily="34" charset="-128"/>
            </a:endParaRPr>
          </a:p>
          <a:p>
            <a:pPr algn="just">
              <a:buNone/>
            </a:pPr>
            <a:r>
              <a:rPr lang="fr-FR" sz="4400" dirty="0" smtClean="0">
                <a:solidFill>
                  <a:srgbClr val="0000CC"/>
                </a:solidFill>
                <a:latin typeface="Arial Unicode MS" pitchFamily="34" charset="-128"/>
                <a:ea typeface="Arial Unicode MS" pitchFamily="34" charset="-128"/>
                <a:cs typeface="Arial Unicode MS" pitchFamily="34" charset="-128"/>
              </a:rPr>
              <a:t> 26 Quand ma peau sera détruite, il se lèvera; Quand je n'aurai plus de chair, je verrai Dieu.</a:t>
            </a: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fr-FR" sz="4400" dirty="0" smtClean="0">
                <a:latin typeface="Arial Unicode MS" pitchFamily="34" charset="-128"/>
                <a:ea typeface="Arial Unicode MS" pitchFamily="34" charset="-128"/>
                <a:cs typeface="Arial Unicode MS" pitchFamily="34" charset="-128"/>
              </a:rPr>
              <a:t>27 Je le verrai, et il me sera favorable; Mes yeux le verront, et non ceux d'un autre; Mon âme languit d'attente au dedans de moi</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Dieu est l’Alpha et l’Oméga, ceux qui comptent sur Lui ne serons jamais ni déçus, ni confus. </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solidFill>
                  <a:srgbClr val="0000CC"/>
                </a:solidFill>
                <a:latin typeface="Arial Unicode MS" pitchFamily="34" charset="-128"/>
                <a:ea typeface="Arial Unicode MS" pitchFamily="34" charset="-128"/>
                <a:cs typeface="Arial Unicode MS" pitchFamily="34" charset="-128"/>
              </a:rPr>
              <a:t>Dans toute ces choses Job reconnait la souveraineté de Dieu et la grandeur de sa puissance.</a:t>
            </a: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smtClean="0">
                <a:solidFill>
                  <a:srgbClr val="C00000"/>
                </a:solidFill>
                <a:latin typeface="Arial Unicode MS" pitchFamily="34" charset="-128"/>
                <a:ea typeface="Arial Unicode MS" pitchFamily="34" charset="-128"/>
                <a:cs typeface="Arial Unicode MS" pitchFamily="34" charset="-128"/>
              </a:rPr>
              <a:t>(Job 39: </a:t>
            </a:r>
            <a:r>
              <a:rPr lang="fr-FR" sz="4400" u="sng" dirty="0" smtClean="0">
                <a:solidFill>
                  <a:srgbClr val="C00000"/>
                </a:solidFill>
                <a:latin typeface="Arial Unicode MS" pitchFamily="34" charset="-128"/>
                <a:ea typeface="Arial Unicode MS" pitchFamily="34" charset="-128"/>
                <a:cs typeface="Arial Unicode MS" pitchFamily="34" charset="-128"/>
              </a:rPr>
              <a:t>34-37</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34) L'Éternel, s'adressant à Job, dit: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35) Celui qui dispute contre le Tout-Puissant est-il convaincu? Celui qui conteste avec Dieu a-t-il une réplique à faire?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r>
              <a:rPr lang="fr-FR" sz="4400" b="1" dirty="0" smtClean="0">
                <a:solidFill>
                  <a:srgbClr val="0000CC"/>
                </a:solidFill>
                <a:latin typeface="Arial Unicode MS" pitchFamily="34" charset="-128"/>
                <a:ea typeface="Arial Unicode MS" pitchFamily="34" charset="-128"/>
                <a:cs typeface="Arial Unicode MS" pitchFamily="34" charset="-128"/>
              </a:rPr>
              <a:t>36) Job répondit à l'Éternel et dit:</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tx1"/>
                </a:solidFill>
                <a:latin typeface="Arial Unicode MS" pitchFamily="34" charset="-128"/>
                <a:ea typeface="Arial Unicode MS" pitchFamily="34" charset="-128"/>
                <a:cs typeface="Arial Unicode MS" pitchFamily="34" charset="-128"/>
              </a:rPr>
              <a:t>37) Voici, je suis trop peu de chose; que te répliquerais-je? Je mets la main sur ma bouche.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Dieu lui fit justice. Il blâma sévèrement les amis de Job </a:t>
            </a:r>
            <a:r>
              <a:rPr lang="fr-FR" sz="4400" b="1" dirty="0" err="1" smtClean="0">
                <a:solidFill>
                  <a:srgbClr val="FFFF00"/>
                </a:solidFill>
                <a:latin typeface="Arial Unicode MS" pitchFamily="34" charset="-128"/>
                <a:ea typeface="Arial Unicode MS" pitchFamily="34" charset="-128"/>
                <a:cs typeface="Arial Unicode MS" pitchFamily="34" charset="-128"/>
              </a:rPr>
              <a:t>Job</a:t>
            </a:r>
            <a:r>
              <a:rPr lang="fr-FR" sz="4400" b="1" dirty="0" smtClean="0">
                <a:solidFill>
                  <a:srgbClr val="FFFF00"/>
                </a:solidFill>
                <a:latin typeface="Arial Unicode MS" pitchFamily="34" charset="-128"/>
                <a:ea typeface="Arial Unicode MS" pitchFamily="34" charset="-128"/>
                <a:cs typeface="Arial Unicode MS" pitchFamily="34" charset="-128"/>
              </a:rPr>
              <a:t> 42; 7-11:</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7 ¶ Après que l'Éternel eut adressé ces paroles à Job, il dit à </a:t>
            </a:r>
            <a:r>
              <a:rPr lang="fr-FR" sz="4400" b="1" dirty="0" err="1" smtClean="0">
                <a:solidFill>
                  <a:schemeClr val="bg1"/>
                </a:solidFill>
                <a:latin typeface="Arial Unicode MS" pitchFamily="34" charset="-128"/>
                <a:ea typeface="Arial Unicode MS" pitchFamily="34" charset="-128"/>
                <a:cs typeface="Arial Unicode MS" pitchFamily="34" charset="-128"/>
              </a:rPr>
              <a:t>Éliphaz</a:t>
            </a:r>
            <a:r>
              <a:rPr lang="fr-FR" sz="4400" b="1" dirty="0" smtClean="0">
                <a:solidFill>
                  <a:schemeClr val="bg1"/>
                </a:solidFill>
                <a:latin typeface="Arial Unicode MS" pitchFamily="34" charset="-128"/>
                <a:ea typeface="Arial Unicode MS" pitchFamily="34" charset="-128"/>
                <a:cs typeface="Arial Unicode MS" pitchFamily="34" charset="-128"/>
              </a:rPr>
              <a:t> de </a:t>
            </a:r>
            <a:r>
              <a:rPr lang="fr-FR" sz="4400" b="1" dirty="0" err="1" smtClean="0">
                <a:solidFill>
                  <a:schemeClr val="bg1"/>
                </a:solidFill>
                <a:latin typeface="Arial Unicode MS" pitchFamily="34" charset="-128"/>
                <a:ea typeface="Arial Unicode MS" pitchFamily="34" charset="-128"/>
                <a:cs typeface="Arial Unicode MS" pitchFamily="34" charset="-128"/>
              </a:rPr>
              <a:t>Théman</a:t>
            </a:r>
            <a:r>
              <a:rPr lang="fr-FR" sz="4400" b="1" dirty="0" smtClean="0">
                <a:solidFill>
                  <a:schemeClr val="bg1"/>
                </a:solidFill>
                <a:latin typeface="Arial Unicode MS" pitchFamily="34" charset="-128"/>
                <a:ea typeface="Arial Unicode MS" pitchFamily="34" charset="-128"/>
                <a:cs typeface="Arial Unicode MS" pitchFamily="34" charset="-128"/>
              </a:rPr>
              <a:t>: Ma colère est enflammée contre toi et contre tes deux amis, parce que vous n'avez pas parlé de moi avec droiture comme l'a fait mon serviteur Job.</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chemeClr val="bg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8 Prenez maintenant sept taureaux et sept béliers, allez auprès de mon serviteur Job, et offrez pour vous un holocauste. </a:t>
            </a:r>
            <a:r>
              <a:rPr lang="fr-FR" sz="4400" b="1" dirty="0" smtClean="0">
                <a:solidFill>
                  <a:schemeClr val="bg1"/>
                </a:solidFill>
                <a:latin typeface="Arial Unicode MS" pitchFamily="34" charset="-128"/>
                <a:ea typeface="Arial Unicode MS" pitchFamily="34" charset="-128"/>
                <a:cs typeface="Arial Unicode MS" pitchFamily="34" charset="-128"/>
              </a:rPr>
              <a:t>Job, mon serviteur, priera pour vous, et c'est par égard pour lui seul que je ne vous traiterai pas selon votre folie; car vous n'avez pas parlé de moi avec droiture, comme l'a fait mon serviteur Job.</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9 </a:t>
            </a:r>
            <a:r>
              <a:rPr lang="fr-FR" sz="4400" b="1" dirty="0" err="1" smtClean="0">
                <a:solidFill>
                  <a:srgbClr val="FFFF00"/>
                </a:solidFill>
                <a:latin typeface="Arial Unicode MS" pitchFamily="34" charset="-128"/>
                <a:ea typeface="Arial Unicode MS" pitchFamily="34" charset="-128"/>
                <a:cs typeface="Arial Unicode MS" pitchFamily="34" charset="-128"/>
              </a:rPr>
              <a:t>Éliphaz</a:t>
            </a:r>
            <a:r>
              <a:rPr lang="fr-FR" sz="4400" b="1" dirty="0" smtClean="0">
                <a:solidFill>
                  <a:srgbClr val="FFFF00"/>
                </a:solidFill>
                <a:latin typeface="Arial Unicode MS" pitchFamily="34" charset="-128"/>
                <a:ea typeface="Arial Unicode MS" pitchFamily="34" charset="-128"/>
                <a:cs typeface="Arial Unicode MS" pitchFamily="34" charset="-128"/>
              </a:rPr>
              <a:t> de </a:t>
            </a:r>
            <a:r>
              <a:rPr lang="fr-FR" sz="4400" b="1" dirty="0" err="1" smtClean="0">
                <a:solidFill>
                  <a:srgbClr val="FFFF00"/>
                </a:solidFill>
                <a:latin typeface="Arial Unicode MS" pitchFamily="34" charset="-128"/>
                <a:ea typeface="Arial Unicode MS" pitchFamily="34" charset="-128"/>
                <a:cs typeface="Arial Unicode MS" pitchFamily="34" charset="-128"/>
              </a:rPr>
              <a:t>Théman</a:t>
            </a:r>
            <a:r>
              <a:rPr lang="fr-FR" sz="4400" b="1" dirty="0" smtClean="0">
                <a:solidFill>
                  <a:srgbClr val="FFFF00"/>
                </a:solidFill>
                <a:latin typeface="Arial Unicode MS" pitchFamily="34" charset="-128"/>
                <a:ea typeface="Arial Unicode MS" pitchFamily="34" charset="-128"/>
                <a:cs typeface="Arial Unicode MS" pitchFamily="34" charset="-128"/>
              </a:rPr>
              <a:t>, </a:t>
            </a:r>
            <a:r>
              <a:rPr lang="fr-FR" sz="4400" b="1" dirty="0" err="1" smtClean="0">
                <a:solidFill>
                  <a:srgbClr val="FFFF00"/>
                </a:solidFill>
                <a:latin typeface="Arial Unicode MS" pitchFamily="34" charset="-128"/>
                <a:ea typeface="Arial Unicode MS" pitchFamily="34" charset="-128"/>
                <a:cs typeface="Arial Unicode MS" pitchFamily="34" charset="-128"/>
              </a:rPr>
              <a:t>Bildad</a:t>
            </a:r>
            <a:r>
              <a:rPr lang="fr-FR" sz="4400" b="1" dirty="0" smtClean="0">
                <a:solidFill>
                  <a:srgbClr val="FFFF00"/>
                </a:solidFill>
                <a:latin typeface="Arial Unicode MS" pitchFamily="34" charset="-128"/>
                <a:ea typeface="Arial Unicode MS" pitchFamily="34" charset="-128"/>
                <a:cs typeface="Arial Unicode MS" pitchFamily="34" charset="-128"/>
              </a:rPr>
              <a:t> de </a:t>
            </a:r>
            <a:r>
              <a:rPr lang="fr-FR" sz="4400" b="1" dirty="0" err="1" smtClean="0">
                <a:solidFill>
                  <a:srgbClr val="FFFF00"/>
                </a:solidFill>
                <a:latin typeface="Arial Unicode MS" pitchFamily="34" charset="-128"/>
                <a:ea typeface="Arial Unicode MS" pitchFamily="34" charset="-128"/>
                <a:cs typeface="Arial Unicode MS" pitchFamily="34" charset="-128"/>
              </a:rPr>
              <a:t>Schuach</a:t>
            </a:r>
            <a:r>
              <a:rPr lang="fr-FR" sz="4400" b="1" dirty="0" smtClean="0">
                <a:solidFill>
                  <a:srgbClr val="FFFF00"/>
                </a:solidFill>
                <a:latin typeface="Arial Unicode MS" pitchFamily="34" charset="-128"/>
                <a:ea typeface="Arial Unicode MS" pitchFamily="34" charset="-128"/>
                <a:cs typeface="Arial Unicode MS" pitchFamily="34" charset="-128"/>
              </a:rPr>
              <a:t>, et </a:t>
            </a:r>
            <a:r>
              <a:rPr lang="fr-FR" sz="4400" b="1" dirty="0" err="1" smtClean="0">
                <a:solidFill>
                  <a:srgbClr val="FFFF00"/>
                </a:solidFill>
                <a:latin typeface="Arial Unicode MS" pitchFamily="34" charset="-128"/>
                <a:ea typeface="Arial Unicode MS" pitchFamily="34" charset="-128"/>
                <a:cs typeface="Arial Unicode MS" pitchFamily="34" charset="-128"/>
              </a:rPr>
              <a:t>Tsophar</a:t>
            </a:r>
            <a:r>
              <a:rPr lang="fr-FR" sz="4400" b="1" dirty="0" smtClean="0">
                <a:solidFill>
                  <a:srgbClr val="FFFF00"/>
                </a:solidFill>
                <a:latin typeface="Arial Unicode MS" pitchFamily="34" charset="-128"/>
                <a:ea typeface="Arial Unicode MS" pitchFamily="34" charset="-128"/>
                <a:cs typeface="Arial Unicode MS" pitchFamily="34" charset="-128"/>
              </a:rPr>
              <a:t> de </a:t>
            </a:r>
            <a:r>
              <a:rPr lang="fr-FR" sz="4400" b="1" dirty="0" err="1" smtClean="0">
                <a:solidFill>
                  <a:srgbClr val="FFFF00"/>
                </a:solidFill>
                <a:latin typeface="Arial Unicode MS" pitchFamily="34" charset="-128"/>
                <a:ea typeface="Arial Unicode MS" pitchFamily="34" charset="-128"/>
                <a:cs typeface="Arial Unicode MS" pitchFamily="34" charset="-128"/>
              </a:rPr>
              <a:t>Naama</a:t>
            </a:r>
            <a:r>
              <a:rPr lang="fr-FR" sz="4400" b="1" dirty="0" smtClean="0">
                <a:solidFill>
                  <a:srgbClr val="FFFF00"/>
                </a:solidFill>
                <a:latin typeface="Arial Unicode MS" pitchFamily="34" charset="-128"/>
                <a:ea typeface="Arial Unicode MS" pitchFamily="34" charset="-128"/>
                <a:cs typeface="Arial Unicode MS" pitchFamily="34" charset="-128"/>
              </a:rPr>
              <a:t> allèrent et firent comme l'Éternel leur avait dit: et l'Éternel eut égard à la prière de Job.</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10 ¶ L'Éternel rétablit Job dans son premier état, quand Job eut prié pour ses amis; et l'Éternel lui accorda le double de tout ce qu'il avait possédé.</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4400" dirty="0" smtClean="0">
              <a:solidFill>
                <a:schemeClr val="bg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solidFill>
                  <a:srgbClr val="FFFF00"/>
                </a:solidFill>
                <a:latin typeface="Arial Unicode MS" pitchFamily="34" charset="-128"/>
                <a:ea typeface="Arial Unicode MS" pitchFamily="34" charset="-128"/>
                <a:cs typeface="Arial Unicode MS" pitchFamily="34" charset="-128"/>
              </a:rPr>
              <a:t>11 Les frères, les </a:t>
            </a:r>
            <a:r>
              <a:rPr lang="fr-FR" sz="4400" b="1" dirty="0" err="1" smtClean="0">
                <a:solidFill>
                  <a:srgbClr val="FFFF00"/>
                </a:solidFill>
                <a:latin typeface="Arial Unicode MS" pitchFamily="34" charset="-128"/>
                <a:ea typeface="Arial Unicode MS" pitchFamily="34" charset="-128"/>
                <a:cs typeface="Arial Unicode MS" pitchFamily="34" charset="-128"/>
              </a:rPr>
              <a:t>soeurs</a:t>
            </a:r>
            <a:r>
              <a:rPr lang="fr-FR" sz="4400" b="1" dirty="0" smtClean="0">
                <a:solidFill>
                  <a:srgbClr val="FFFF00"/>
                </a:solidFill>
                <a:latin typeface="Arial Unicode MS" pitchFamily="34" charset="-128"/>
                <a:ea typeface="Arial Unicode MS" pitchFamily="34" charset="-128"/>
                <a:cs typeface="Arial Unicode MS" pitchFamily="34" charset="-128"/>
              </a:rPr>
              <a:t>, et les anciens amis de Job vinrent tous le visiter, et ils mangèrent avec lui dans sa maison. </a:t>
            </a:r>
            <a:r>
              <a:rPr lang="fr-FR" sz="4400" b="1" dirty="0" smtClean="0">
                <a:solidFill>
                  <a:schemeClr val="bg1"/>
                </a:solidFill>
                <a:latin typeface="Arial Unicode MS" pitchFamily="34" charset="-128"/>
                <a:ea typeface="Arial Unicode MS" pitchFamily="34" charset="-128"/>
                <a:cs typeface="Arial Unicode MS" pitchFamily="34" charset="-128"/>
              </a:rPr>
              <a:t>Ils le plaignirent et le consolèrent de tous les malheurs que l'Éternel avait fait venir sur lui, et chacun lui donna un </a:t>
            </a:r>
            <a:r>
              <a:rPr lang="fr-FR" sz="4400" b="1" dirty="0" err="1" smtClean="0">
                <a:solidFill>
                  <a:schemeClr val="bg1"/>
                </a:solidFill>
                <a:latin typeface="Arial Unicode MS" pitchFamily="34" charset="-128"/>
                <a:ea typeface="Arial Unicode MS" pitchFamily="34" charset="-128"/>
                <a:cs typeface="Arial Unicode MS" pitchFamily="34" charset="-128"/>
              </a:rPr>
              <a:t>kesita</a:t>
            </a:r>
            <a:r>
              <a:rPr lang="fr-FR" sz="4400" b="1" dirty="0" smtClean="0">
                <a:solidFill>
                  <a:schemeClr val="bg1"/>
                </a:solidFill>
                <a:latin typeface="Arial Unicode MS" pitchFamily="34" charset="-128"/>
                <a:ea typeface="Arial Unicode MS" pitchFamily="34" charset="-128"/>
                <a:cs typeface="Arial Unicode MS" pitchFamily="34" charset="-128"/>
              </a:rPr>
              <a:t> et un anneau d'or.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buNone/>
            </a:pPr>
            <a:endParaRPr lang="en-US" sz="4400" dirty="0" smtClean="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5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FFFF00"/>
                </a:solidFill>
              </a:rPr>
              <a:t>Job est rétabli dans ses droits </a:t>
            </a:r>
          </a:p>
          <a:p>
            <a:pPr algn="ctr">
              <a:buNone/>
            </a:pPr>
            <a:r>
              <a:rPr lang="fr-FR" sz="4400" b="1" dirty="0" smtClean="0">
                <a:solidFill>
                  <a:srgbClr val="FFFF00"/>
                </a:solidFill>
              </a:rPr>
              <a:t>Job 42 : 12-17</a:t>
            </a:r>
            <a:endParaRPr lang="en-US" sz="4400" b="1" dirty="0" smtClean="0">
              <a:solidFill>
                <a:srgbClr val="FFFF00"/>
              </a:solidFill>
            </a:endParaRPr>
          </a:p>
          <a:p>
            <a:pPr algn="just">
              <a:buNone/>
            </a:pPr>
            <a:r>
              <a:rPr lang="fr-FR" sz="4400" b="1" dirty="0" smtClean="0">
                <a:solidFill>
                  <a:schemeClr val="bg1"/>
                </a:solidFill>
              </a:rPr>
              <a:t>12 Pendant ses dernières années, Job reçut de l'Éternel plus de bénédictions qu'il n'en avait reçu dans les premières. Il posséda quatorze mille brebis, six mille chameaux, mille paires de bœufs, et mille ânesses.</a:t>
            </a:r>
            <a:endParaRPr lang="en-US" sz="4400" b="1" dirty="0" smtClean="0">
              <a:solidFill>
                <a:schemeClr val="bg1"/>
              </a:solidFill>
            </a:endParaRPr>
          </a:p>
          <a:p>
            <a:pPr algn="just">
              <a:buNone/>
            </a:pPr>
            <a:r>
              <a:rPr lang="fr-FR" sz="4400" b="1" dirty="0" smtClean="0">
                <a:solidFill>
                  <a:srgbClr val="FFFF00"/>
                </a:solidFill>
              </a:rPr>
              <a:t> 13 Il eut sept fils et trois filles:</a:t>
            </a:r>
            <a:endParaRPr lang="en-US" sz="4400" b="1" dirty="0" smtClean="0">
              <a:solidFill>
                <a:srgbClr val="FFFF00"/>
              </a:solidFill>
            </a:endParaRPr>
          </a:p>
          <a:p>
            <a:pPr algn="just">
              <a:buNone/>
            </a:pPr>
            <a:r>
              <a:rPr lang="fr-FR" sz="4400" b="1" dirty="0" smtClean="0">
                <a:solidFill>
                  <a:schemeClr val="bg1"/>
                </a:solidFill>
              </a:rPr>
              <a:t> </a:t>
            </a:r>
            <a:endParaRPr lang="en-US" sz="4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5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smtClean="0">
                <a:solidFill>
                  <a:srgbClr val="FFFF00"/>
                </a:solidFill>
              </a:rPr>
              <a:t>14 il donna à la première le nom de </a:t>
            </a:r>
            <a:r>
              <a:rPr lang="fr-FR" sz="4400" b="1" dirty="0" err="1" smtClean="0">
                <a:solidFill>
                  <a:srgbClr val="FFFF00"/>
                </a:solidFill>
              </a:rPr>
              <a:t>Jemima</a:t>
            </a:r>
            <a:r>
              <a:rPr lang="fr-FR" sz="4400" b="1" dirty="0" smtClean="0">
                <a:solidFill>
                  <a:srgbClr val="FFFF00"/>
                </a:solidFill>
              </a:rPr>
              <a:t>, à la seconde celui de </a:t>
            </a:r>
            <a:r>
              <a:rPr lang="fr-FR" sz="4400" b="1" dirty="0" err="1" smtClean="0">
                <a:solidFill>
                  <a:srgbClr val="FFFF00"/>
                </a:solidFill>
              </a:rPr>
              <a:t>Ketsia</a:t>
            </a:r>
            <a:r>
              <a:rPr lang="fr-FR" sz="4400" b="1" dirty="0" smtClean="0">
                <a:solidFill>
                  <a:srgbClr val="FFFF00"/>
                </a:solidFill>
              </a:rPr>
              <a:t>, et à la troisième celui de </a:t>
            </a:r>
            <a:r>
              <a:rPr lang="fr-FR" sz="4400" b="1" dirty="0" err="1" smtClean="0">
                <a:solidFill>
                  <a:srgbClr val="FFFF00"/>
                </a:solidFill>
              </a:rPr>
              <a:t>Kéren</a:t>
            </a:r>
            <a:r>
              <a:rPr lang="fr-FR" sz="4400" b="1" dirty="0" smtClean="0">
                <a:solidFill>
                  <a:srgbClr val="FFFF00"/>
                </a:solidFill>
              </a:rPr>
              <a:t>-</a:t>
            </a:r>
            <a:r>
              <a:rPr lang="fr-FR" sz="4400" b="1" dirty="0" err="1" smtClean="0">
                <a:solidFill>
                  <a:srgbClr val="FFFF00"/>
                </a:solidFill>
              </a:rPr>
              <a:t>Happuc</a:t>
            </a:r>
            <a:r>
              <a:rPr lang="fr-FR" sz="4400" b="1" dirty="0" smtClean="0">
                <a:solidFill>
                  <a:srgbClr val="FFFF00"/>
                </a:solidFill>
              </a:rPr>
              <a:t>.</a:t>
            </a:r>
            <a:endParaRPr lang="en-US" sz="4400" b="1" dirty="0" smtClean="0">
              <a:solidFill>
                <a:srgbClr val="FFFF00"/>
              </a:solidFill>
            </a:endParaRPr>
          </a:p>
          <a:p>
            <a:pPr algn="just">
              <a:buNone/>
            </a:pPr>
            <a:r>
              <a:rPr lang="fr-FR" sz="4400" b="1" dirty="0" smtClean="0">
                <a:solidFill>
                  <a:schemeClr val="bg1"/>
                </a:solidFill>
              </a:rPr>
              <a:t> 15 Il n'y avait pas dans tout le pays d'aussi belles femmes que les filles de Job. Leur père leur accorda une part d'héritage parmi leurs frères.</a:t>
            </a:r>
            <a:endParaRPr lang="en-US" sz="4400" b="1" dirty="0" smtClean="0">
              <a:solidFill>
                <a:schemeClr val="bg1"/>
              </a:solidFill>
            </a:endParaRPr>
          </a:p>
          <a:p>
            <a:pPr algn="just">
              <a:buNone/>
            </a:pPr>
            <a:r>
              <a:rPr lang="fr-FR" sz="4400" b="1" dirty="0" smtClean="0">
                <a:solidFill>
                  <a:schemeClr val="bg1"/>
                </a:solidFill>
              </a:rPr>
              <a:t> </a:t>
            </a:r>
            <a:endParaRPr lang="en-US" sz="4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5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5400" b="1" dirty="0" smtClean="0">
                <a:solidFill>
                  <a:srgbClr val="FFFF00"/>
                </a:solidFill>
              </a:rPr>
              <a:t>16 Job vécut après cela cent quarante ans, et il vit ses fils et les fils de ses fils jusqu'à la quatrième génération.</a:t>
            </a:r>
            <a:endParaRPr lang="en-US" sz="5400" b="1" dirty="0" smtClean="0">
              <a:solidFill>
                <a:srgbClr val="FFFF00"/>
              </a:solidFill>
            </a:endParaRPr>
          </a:p>
          <a:p>
            <a:pPr algn="just">
              <a:buNone/>
            </a:pPr>
            <a:r>
              <a:rPr lang="fr-FR" sz="5400" b="1" dirty="0" smtClean="0">
                <a:solidFill>
                  <a:schemeClr val="bg1"/>
                </a:solidFill>
              </a:rPr>
              <a:t> 17 Et Job mourut âgé et rassasié de jours.</a:t>
            </a:r>
            <a:r>
              <a:rPr lang="fr-FR" sz="4400" dirty="0" smtClean="0"/>
              <a:t/>
            </a:r>
            <a:br>
              <a:rPr lang="fr-FR" sz="4400" dirty="0" smtClean="0"/>
            </a:br>
            <a:endParaRPr lang="en-US" sz="44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lgn="ctr"/>
            <a:r>
              <a:rPr lang="fr-FR" sz="6000" b="1" dirty="0" smtClean="0">
                <a:solidFill>
                  <a:srgbClr val="FF0000"/>
                </a:solidFill>
                <a:latin typeface="Arial Unicode MS" pitchFamily="34" charset="-128"/>
                <a:ea typeface="Arial Unicode MS" pitchFamily="34" charset="-128"/>
                <a:cs typeface="Arial Unicode MS" pitchFamily="34" charset="-128"/>
              </a:rPr>
              <a:t>Conclusion -</a:t>
            </a:r>
            <a:endParaRPr lang="en-US" sz="6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6000" b="1" dirty="0" smtClean="0">
                <a:latin typeface="Arial Unicode MS" pitchFamily="34" charset="-128"/>
                <a:ea typeface="Arial Unicode MS" pitchFamily="34" charset="-128"/>
                <a:cs typeface="Arial Unicode MS" pitchFamily="34" charset="-128"/>
              </a:rPr>
              <a:t>Aviez-vous bien commencé votre vie et vous sentez que le Diable vous a porté des coups durs ? oui cela est possible, mais la victoire qui triomphe du monde c’est notre foi. </a:t>
            </a:r>
            <a:endParaRPr lang="en-US" sz="6000" b="1" dirty="0" smtClean="0">
              <a:latin typeface="Arial Unicode MS" pitchFamily="34" charset="-128"/>
              <a:ea typeface="Arial Unicode MS" pitchFamily="34" charset="-128"/>
              <a:cs typeface="Arial Unicode MS" pitchFamily="34" charset="-128"/>
            </a:endParaRPr>
          </a:p>
          <a:p>
            <a:pPr lvl="0" algn="just"/>
            <a:r>
              <a:rPr lang="fr-FR" sz="6000" b="1" dirty="0" smtClean="0">
                <a:solidFill>
                  <a:srgbClr val="0000CC"/>
                </a:solidFill>
                <a:latin typeface="Arial Unicode MS" pitchFamily="34" charset="-128"/>
                <a:ea typeface="Arial Unicode MS" pitchFamily="34" charset="-128"/>
                <a:cs typeface="Arial Unicode MS" pitchFamily="34" charset="-128"/>
              </a:rPr>
              <a:t>Même si vous avez beaucoup perdu et devez vous contentez d’un maigre reste, Dieu est fidele et capable de tout vous restituer. </a:t>
            </a:r>
            <a:endParaRPr lang="en-US" sz="60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6000" b="1" dirty="0" smtClean="0">
                <a:latin typeface="Arial Unicode MS" pitchFamily="34" charset="-128"/>
                <a:ea typeface="Arial Unicode MS" pitchFamily="34" charset="-128"/>
                <a:cs typeface="Arial Unicode MS" pitchFamily="34" charset="-128"/>
              </a:rPr>
              <a:t>Dieu a un plan pour votre vie, gardons la foi et poursuivons notre course avec persévérance. </a:t>
            </a:r>
            <a:endParaRPr lang="en-US" sz="6000" b="1" dirty="0" smtClean="0">
              <a:latin typeface="Arial Unicode MS" pitchFamily="34" charset="-128"/>
              <a:ea typeface="Arial Unicode MS" pitchFamily="34" charset="-128"/>
              <a:cs typeface="Arial Unicode MS" pitchFamily="34" charset="-128"/>
            </a:endParaRPr>
          </a:p>
          <a:p>
            <a:pPr lvl="0" algn="just"/>
            <a:r>
              <a:rPr lang="fr-FR" sz="6000" b="1" dirty="0" smtClean="0">
                <a:solidFill>
                  <a:srgbClr val="0000CC"/>
                </a:solidFill>
                <a:latin typeface="Arial Unicode MS" pitchFamily="34" charset="-128"/>
                <a:ea typeface="Arial Unicode MS" pitchFamily="34" charset="-128"/>
                <a:cs typeface="Arial Unicode MS" pitchFamily="34" charset="-128"/>
              </a:rPr>
              <a:t>La victoire est au bout.</a:t>
            </a:r>
            <a:endParaRPr lang="en-US" sz="6000" b="1" dirty="0" smtClean="0">
              <a:solidFill>
                <a:srgbClr val="0000CC"/>
              </a:solidFill>
              <a:latin typeface="Arial Unicode MS" pitchFamily="34" charset="-128"/>
              <a:ea typeface="Arial Unicode MS" pitchFamily="34" charset="-128"/>
              <a:cs typeface="Arial Unicode MS" pitchFamily="34" charset="-128"/>
            </a:endParaRPr>
          </a:p>
          <a:p>
            <a:pPr algn="r">
              <a:buNone/>
            </a:pPr>
            <a:r>
              <a:rPr lang="fr-FR" sz="6000" dirty="0" smtClean="0"/>
              <a:t>AMEN !</a:t>
            </a:r>
            <a:endParaRPr lang="en-US"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6441</TotalTime>
  <Words>2594</Words>
  <Application>Microsoft Office PowerPoint</Application>
  <PresentationFormat>On-screen Show (4:3)</PresentationFormat>
  <Paragraphs>141</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CHRIST THE ROCK CONGREGATION SUNDAY FEBRUARY 13TH 2022 Sermon by Pst.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17</cp:revision>
  <dcterms:created xsi:type="dcterms:W3CDTF">2021-08-07T15:00:01Z</dcterms:created>
  <dcterms:modified xsi:type="dcterms:W3CDTF">2022-02-13T01:23:28Z</dcterms:modified>
</cp:coreProperties>
</file>