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66" r:id="rId2"/>
    <p:sldId id="257" r:id="rId3"/>
    <p:sldId id="310" r:id="rId4"/>
    <p:sldId id="311" r:id="rId5"/>
    <p:sldId id="300" r:id="rId6"/>
    <p:sldId id="312" r:id="rId7"/>
    <p:sldId id="313" r:id="rId8"/>
    <p:sldId id="301" r:id="rId9"/>
    <p:sldId id="314" r:id="rId10"/>
    <p:sldId id="319" r:id="rId11"/>
    <p:sldId id="363" r:id="rId12"/>
    <p:sldId id="320" r:id="rId13"/>
    <p:sldId id="321" r:id="rId14"/>
    <p:sldId id="315" r:id="rId15"/>
    <p:sldId id="323" r:id="rId16"/>
    <p:sldId id="326" r:id="rId17"/>
    <p:sldId id="324" r:id="rId18"/>
    <p:sldId id="327" r:id="rId19"/>
    <p:sldId id="328" r:id="rId20"/>
    <p:sldId id="329" r:id="rId21"/>
    <p:sldId id="330" r:id="rId22"/>
    <p:sldId id="302" r:id="rId23"/>
    <p:sldId id="331" r:id="rId24"/>
    <p:sldId id="332" r:id="rId25"/>
    <p:sldId id="333" r:id="rId26"/>
    <p:sldId id="303" r:id="rId27"/>
    <p:sldId id="334" r:id="rId28"/>
    <p:sldId id="335" r:id="rId29"/>
    <p:sldId id="336" r:id="rId30"/>
    <p:sldId id="339" r:id="rId31"/>
    <p:sldId id="340" r:id="rId32"/>
    <p:sldId id="341" r:id="rId33"/>
    <p:sldId id="271" r:id="rId34"/>
    <p:sldId id="342" r:id="rId35"/>
    <p:sldId id="343" r:id="rId36"/>
    <p:sldId id="344" r:id="rId37"/>
    <p:sldId id="345" r:id="rId38"/>
    <p:sldId id="346" r:id="rId39"/>
    <p:sldId id="349" r:id="rId40"/>
    <p:sldId id="284" r:id="rId41"/>
    <p:sldId id="350" r:id="rId42"/>
    <p:sldId id="309" r:id="rId43"/>
    <p:sldId id="351" r:id="rId44"/>
    <p:sldId id="352" r:id="rId45"/>
    <p:sldId id="353" r:id="rId46"/>
    <p:sldId id="356" r:id="rId47"/>
    <p:sldId id="357" r:id="rId48"/>
    <p:sldId id="285" r:id="rId49"/>
    <p:sldId id="358" r:id="rId50"/>
    <p:sldId id="359" r:id="rId51"/>
    <p:sldId id="262" r:id="rId52"/>
    <p:sldId id="360" r:id="rId53"/>
    <p:sldId id="361" r:id="rId54"/>
    <p:sldId id="36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5C2C04"/>
    <a:srgbClr val="006600"/>
    <a:srgbClr val="55257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10"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C8A98-96FB-4DDD-A5A8-2C80E89327C6}" type="datetimeFigureOut">
              <a:rPr lang="en-US" smtClean="0"/>
              <a:pPr/>
              <a:t>2/17/2022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2AD66-D737-4503-B968-E2AEB03177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40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D2AD66-D737-4503-B968-E2AEB03177D5}"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14796-E883-48CC-A762-8154D418AD5F}" type="datetimeFigureOut">
              <a:rPr lang="en-US" smtClean="0"/>
              <a:pPr/>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214796-E883-48CC-A762-8154D418AD5F}" type="datetimeFigureOut">
              <a:rPr lang="en-US" smtClean="0"/>
              <a:pPr/>
              <a:t>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214796-E883-48CC-A762-8154D418AD5F}" type="datetimeFigureOut">
              <a:rPr lang="en-US" smtClean="0"/>
              <a:pPr/>
              <a:t>2/17/2022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214796-E883-48CC-A762-8154D418AD5F}" type="datetimeFigureOut">
              <a:rPr lang="en-US" smtClean="0"/>
              <a:pPr/>
              <a:t>2/17/2022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14796-E883-48CC-A762-8154D418AD5F}" type="datetimeFigureOut">
              <a:rPr lang="en-US" smtClean="0"/>
              <a:pPr/>
              <a:t>2/17/2022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14796-E883-48CC-A762-8154D418AD5F}" type="datetimeFigureOut">
              <a:rPr lang="en-US" smtClean="0"/>
              <a:pPr/>
              <a:t>2/17/2022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214796-E883-48CC-A762-8154D418AD5F}" type="datetimeFigureOut">
              <a:rPr lang="en-US" smtClean="0"/>
              <a:pPr/>
              <a:t>2/17/2022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7139AD-4975-4341-9F4D-1FF9F1067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14796-E883-48CC-A762-8154D418AD5F}" type="datetimeFigureOut">
              <a:rPr lang="en-US" smtClean="0"/>
              <a:pPr/>
              <a:t>2/17/2022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7139AD-4975-4341-9F4D-1FF9F1067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743199"/>
          </a:xfrm>
          <a:solidFill>
            <a:schemeClr val="bg1">
              <a:lumMod val="85000"/>
            </a:schemeClr>
          </a:solidFill>
          <a:ln>
            <a:solidFill>
              <a:srgbClr val="FFFF00"/>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b="1" dirty="0" smtClean="0">
                <a:solidFill>
                  <a:schemeClr val="tx2">
                    <a:lumMod val="75000"/>
                  </a:schemeClr>
                </a:solidFill>
              </a:rPr>
              <a:t>CHRIST THE ROCK CONGREGATION</a:t>
            </a:r>
            <a:r>
              <a:rPr lang="en-US" b="1" dirty="0" smtClean="0">
                <a:solidFill>
                  <a:schemeClr val="tx1"/>
                </a:solidFill>
              </a:rPr>
              <a:t/>
            </a:r>
            <a:br>
              <a:rPr lang="en-US" b="1" dirty="0" smtClean="0">
                <a:solidFill>
                  <a:schemeClr val="tx1"/>
                </a:solidFill>
              </a:rPr>
            </a:br>
            <a:r>
              <a:rPr lang="en-US" b="1" dirty="0" smtClean="0">
                <a:solidFill>
                  <a:schemeClr val="tx1"/>
                </a:solidFill>
              </a:rPr>
              <a:t>SUNDAY </a:t>
            </a:r>
            <a:r>
              <a:rPr lang="en-US" b="1" dirty="0" smtClean="0">
                <a:solidFill>
                  <a:schemeClr val="tx1"/>
                </a:solidFill>
              </a:rPr>
              <a:t>FEBR</a:t>
            </a:r>
            <a:r>
              <a:rPr lang="en-US" b="1" dirty="0" smtClean="0">
                <a:solidFill>
                  <a:schemeClr val="tx1"/>
                </a:solidFill>
              </a:rPr>
              <a:t>UARY </a:t>
            </a:r>
            <a:r>
              <a:rPr lang="en-US" b="1" dirty="0" smtClean="0">
                <a:solidFill>
                  <a:schemeClr val="tx1"/>
                </a:solidFill>
              </a:rPr>
              <a:t>2</a:t>
            </a:r>
            <a:r>
              <a:rPr lang="en-US" b="1" dirty="0" smtClean="0">
                <a:solidFill>
                  <a:schemeClr val="tx1"/>
                </a:solidFill>
              </a:rPr>
              <a:t>0</a:t>
            </a:r>
            <a:r>
              <a:rPr lang="en-US" b="1" baseline="30000" dirty="0" smtClean="0">
                <a:solidFill>
                  <a:schemeClr val="tx1"/>
                </a:solidFill>
              </a:rPr>
              <a:t>TH</a:t>
            </a:r>
            <a:r>
              <a:rPr lang="en-US" b="1" dirty="0" smtClean="0">
                <a:solidFill>
                  <a:schemeClr val="tx1"/>
                </a:solidFill>
              </a:rPr>
              <a:t> </a:t>
            </a:r>
            <a:r>
              <a:rPr lang="en-US" b="1" dirty="0" smtClean="0">
                <a:solidFill>
                  <a:schemeClr val="tx1"/>
                </a:solidFill>
              </a:rPr>
              <a:t>2022 </a:t>
            </a:r>
            <a:br>
              <a:rPr lang="en-US" b="1" dirty="0" smtClean="0">
                <a:solidFill>
                  <a:schemeClr val="tx1"/>
                </a:solidFill>
              </a:rPr>
            </a:br>
            <a:r>
              <a:rPr lang="en-US" b="1" dirty="0" smtClean="0">
                <a:solidFill>
                  <a:srgbClr val="C00000"/>
                </a:solidFill>
              </a:rPr>
              <a:t>Sermon by Pastor Marc E Simeon</a:t>
            </a:r>
            <a:endParaRPr lang="en-US" dirty="0">
              <a:solidFill>
                <a:srgbClr val="C00000"/>
              </a:solidFill>
            </a:endParaRPr>
          </a:p>
        </p:txBody>
      </p:sp>
      <p:sp>
        <p:nvSpPr>
          <p:cNvPr id="3" name="Subtitle 2"/>
          <p:cNvSpPr>
            <a:spLocks noGrp="1"/>
          </p:cNvSpPr>
          <p:nvPr>
            <p:ph type="subTitle" idx="1"/>
          </p:nvPr>
        </p:nvSpPr>
        <p:spPr>
          <a:xfrm>
            <a:off x="0" y="2743200"/>
            <a:ext cx="9144000" cy="4114800"/>
          </a:xfrm>
          <a:solidFill>
            <a:schemeClr val="tx1"/>
          </a:solidFill>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r>
              <a:rPr lang="fr-FR" sz="5400" b="1" dirty="0" smtClean="0">
                <a:solidFill>
                  <a:schemeClr val="bg1"/>
                </a:solidFill>
                <a:latin typeface="Copperplate Gothic Light" pitchFamily="34" charset="0"/>
              </a:rPr>
              <a:t>C'est en l'Éternel que je cherche un refuge. Comment pouvez-vous me dire: Fuis dans vos montagnes, comme un oiseau</a:t>
            </a:r>
            <a:r>
              <a:rPr lang="fr-FR" sz="5400" b="1" dirty="0" smtClean="0">
                <a:solidFill>
                  <a:schemeClr val="bg1"/>
                </a:solidFill>
                <a:latin typeface="Copperplate Gothic Light" pitchFamily="34" charset="0"/>
              </a:rPr>
              <a:t>?  </a:t>
            </a:r>
          </a:p>
          <a:p>
            <a:r>
              <a:rPr lang="fr-FR" sz="5400" b="1" dirty="0" smtClean="0">
                <a:solidFill>
                  <a:srgbClr val="00B0F0"/>
                </a:solidFill>
                <a:latin typeface="Copperplate Gothic Light" pitchFamily="34" charset="0"/>
              </a:rPr>
              <a:t>(Psaume 11:1)</a:t>
            </a:r>
            <a:endParaRPr lang="en-US" sz="5400" dirty="0" smtClean="0">
              <a:solidFill>
                <a:srgbClr val="00B0F0"/>
              </a:solidFill>
              <a:latin typeface="Copperplate Gothic Light" pitchFamily="34" charset="0"/>
            </a:endParaRPr>
          </a:p>
          <a:p>
            <a:r>
              <a:rPr lang="en-US" sz="5400" b="1" dirty="0" smtClean="0">
                <a:solidFill>
                  <a:srgbClr val="FFFF00"/>
                </a:solidFill>
                <a:latin typeface="Copperplate Gothic Light" pitchFamily="34" charset="0"/>
              </a:rPr>
              <a:t>In the LORD I put my trust; How can you say to my soul, "Flee as a bird to your mountain"?</a:t>
            </a:r>
            <a:endParaRPr lang="en-US" sz="5400" dirty="0">
              <a:solidFill>
                <a:srgbClr val="FFFF00"/>
              </a:solidFill>
              <a:latin typeface="Copperplate Gothic Ligh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ctr"/>
            <a:r>
              <a:rPr lang="fr-FR" sz="4000" b="1" dirty="0" smtClean="0">
                <a:solidFill>
                  <a:srgbClr val="FF0000"/>
                </a:solidFill>
                <a:latin typeface="Arial" pitchFamily="34" charset="0"/>
                <a:cs typeface="Arial" pitchFamily="34" charset="0"/>
              </a:rPr>
              <a:t>Psaume 11:1-7 </a:t>
            </a:r>
          </a:p>
          <a:p>
            <a:pPr algn="just"/>
            <a:r>
              <a:rPr lang="fr-FR" sz="4000" b="1" dirty="0" smtClean="0">
                <a:solidFill>
                  <a:srgbClr val="002060"/>
                </a:solidFill>
                <a:latin typeface="Arial" pitchFamily="34" charset="0"/>
                <a:cs typeface="Arial" pitchFamily="34" charset="0"/>
              </a:rPr>
              <a:t>1¶ </a:t>
            </a:r>
            <a:r>
              <a:rPr lang="fr-FR" sz="4000" b="1" dirty="0" smtClean="0">
                <a:solidFill>
                  <a:srgbClr val="002060"/>
                </a:solidFill>
                <a:latin typeface="Arial" pitchFamily="34" charset="0"/>
                <a:cs typeface="Arial" pitchFamily="34" charset="0"/>
              </a:rPr>
              <a:t>Au chef des chantres. De David. C'est en l'Éternel que je cherche un refuge. Comment pouvez-vous me dire: Fuis dans vos montagnes, comme un oiseau?</a:t>
            </a:r>
            <a:endParaRPr lang="en-US" sz="4000" b="1" dirty="0" smtClean="0">
              <a:solidFill>
                <a:srgbClr val="002060"/>
              </a:solidFill>
              <a:latin typeface="Arial" pitchFamily="34" charset="0"/>
              <a:cs typeface="Arial" pitchFamily="34" charset="0"/>
            </a:endParaRPr>
          </a:p>
          <a:p>
            <a:pPr algn="just"/>
            <a:r>
              <a:rPr lang="fr-FR" sz="4000" b="1" dirty="0" smtClean="0">
                <a:solidFill>
                  <a:srgbClr val="FF0000"/>
                </a:solidFill>
                <a:latin typeface="Arial" pitchFamily="34" charset="0"/>
                <a:cs typeface="Arial" pitchFamily="34" charset="0"/>
              </a:rPr>
              <a:t>2 Car voici, les méchants bandent l'arc, Ils ajustent leur flèche sur la corde, Pour tirer dans l'ombre sur ceux dont le cœur est droit</a:t>
            </a:r>
            <a:r>
              <a:rPr lang="fr-FR" sz="4000" b="1" dirty="0" smtClean="0">
                <a:solidFill>
                  <a:srgbClr val="FF0000"/>
                </a:solidFill>
                <a:latin typeface="Arial" pitchFamily="34" charset="0"/>
                <a:cs typeface="Arial" pitchFamily="34" charset="0"/>
              </a:rPr>
              <a:t>.</a:t>
            </a:r>
            <a:endParaRPr lang="en-US" sz="4000" b="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smtClean="0">
                <a:solidFill>
                  <a:srgbClr val="002060"/>
                </a:solidFill>
                <a:latin typeface="Arial" pitchFamily="34" charset="0"/>
                <a:cs typeface="Arial" pitchFamily="34" charset="0"/>
              </a:rPr>
              <a:t>3 </a:t>
            </a:r>
            <a:r>
              <a:rPr lang="fr-FR" sz="4000" b="1" dirty="0" smtClean="0">
                <a:solidFill>
                  <a:srgbClr val="002060"/>
                </a:solidFill>
                <a:latin typeface="Arial" pitchFamily="34" charset="0"/>
                <a:cs typeface="Arial" pitchFamily="34" charset="0"/>
              </a:rPr>
              <a:t>Quand les fondements sont renversés, Le juste, que ferait-il? -</a:t>
            </a:r>
            <a:endParaRPr lang="en-US" sz="4000" b="1" dirty="0" smtClean="0">
              <a:solidFill>
                <a:srgbClr val="002060"/>
              </a:solidFill>
              <a:latin typeface="Arial" pitchFamily="34" charset="0"/>
              <a:cs typeface="Arial" pitchFamily="34" charset="0"/>
            </a:endParaRPr>
          </a:p>
          <a:p>
            <a:pPr algn="just"/>
            <a:r>
              <a:rPr lang="fr-FR" sz="4000" b="1" dirty="0" smtClean="0">
                <a:solidFill>
                  <a:srgbClr val="FF0000"/>
                </a:solidFill>
                <a:latin typeface="Arial" pitchFamily="34" charset="0"/>
                <a:cs typeface="Arial" pitchFamily="34" charset="0"/>
              </a:rPr>
              <a:t>4 ¶ L'Éternel est dans son saint temple, L'Éternel a son trône dans les cieux; Ses yeux regardent, Ses paupières sondent les fils de l'homme.</a:t>
            </a:r>
            <a:endParaRPr lang="en-US" sz="4000" b="1" dirty="0" smtClean="0">
              <a:solidFill>
                <a:srgbClr val="FF0000"/>
              </a:solidFill>
              <a:latin typeface="Arial" pitchFamily="34" charset="0"/>
              <a:cs typeface="Arial" pitchFamily="34" charset="0"/>
            </a:endParaRPr>
          </a:p>
          <a:p>
            <a:pPr algn="just"/>
            <a:r>
              <a:rPr lang="fr-FR" sz="4000" b="1" dirty="0" smtClean="0">
                <a:solidFill>
                  <a:srgbClr val="002060"/>
                </a:solidFill>
                <a:latin typeface="Arial" pitchFamily="34" charset="0"/>
                <a:cs typeface="Arial" pitchFamily="34" charset="0"/>
              </a:rPr>
              <a:t>5 L'Éternel sonde le juste; Il hait le méchant et celui qui se plaît à la violence</a:t>
            </a:r>
            <a:r>
              <a:rPr lang="fr-FR" sz="4000" b="1" dirty="0" smtClean="0">
                <a:solidFill>
                  <a:srgbClr val="002060"/>
                </a:solidFill>
                <a:latin typeface="Arial" pitchFamily="34" charset="0"/>
                <a:cs typeface="Arial" pitchFamily="34" charset="0"/>
              </a:rPr>
              <a:t>.</a:t>
            </a:r>
            <a:endParaRPr lang="en-US" sz="4000" b="1" dirty="0" smtClean="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b="1" dirty="0" smtClean="0">
                <a:solidFill>
                  <a:srgbClr val="002060"/>
                </a:solidFill>
                <a:latin typeface="Arial" pitchFamily="34" charset="0"/>
                <a:cs typeface="Arial" pitchFamily="34" charset="0"/>
              </a:rPr>
              <a:t>6 </a:t>
            </a:r>
            <a:r>
              <a:rPr lang="fr-FR" sz="4800" b="1" dirty="0" smtClean="0">
                <a:solidFill>
                  <a:srgbClr val="002060"/>
                </a:solidFill>
                <a:latin typeface="Arial" pitchFamily="34" charset="0"/>
                <a:cs typeface="Arial" pitchFamily="34" charset="0"/>
              </a:rPr>
              <a:t>Il fait pleuvoir sur les méchants Des charbons, du feu et du soufre; Un vent brûlant, c'est le calice qu'ils ont en partage.</a:t>
            </a:r>
            <a:endParaRPr lang="en-US" sz="4800" b="1" dirty="0" smtClean="0">
              <a:solidFill>
                <a:srgbClr val="002060"/>
              </a:solidFill>
              <a:latin typeface="Arial" pitchFamily="34" charset="0"/>
              <a:cs typeface="Arial" pitchFamily="34" charset="0"/>
            </a:endParaRPr>
          </a:p>
          <a:p>
            <a:pPr algn="just"/>
            <a:r>
              <a:rPr lang="fr-FR" sz="4800" b="1" dirty="0" smtClean="0">
                <a:solidFill>
                  <a:srgbClr val="002060"/>
                </a:solidFill>
                <a:latin typeface="Arial" pitchFamily="34" charset="0"/>
                <a:cs typeface="Arial" pitchFamily="34" charset="0"/>
              </a:rPr>
              <a:t>7 Car l'Éternel est juste, il aime la justice; Les hommes droits contemplent sa face.</a:t>
            </a:r>
            <a:endParaRPr lang="en-US" sz="48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solidFill>
                  <a:srgbClr val="7030A0"/>
                </a:solidFill>
                <a:latin typeface="Arial Unicode MS" pitchFamily="34" charset="-128"/>
                <a:ea typeface="Arial Unicode MS" pitchFamily="34" charset="-128"/>
                <a:cs typeface="Arial Unicode MS" pitchFamily="34" charset="-128"/>
              </a:rPr>
              <a:t>Psalm 11:1-7</a:t>
            </a:r>
          </a:p>
          <a:p>
            <a:pPr algn="just"/>
            <a:r>
              <a:rPr lang="en-US" sz="4000" b="1" dirty="0" smtClean="0">
                <a:latin typeface="Arial Unicode MS" pitchFamily="34" charset="-128"/>
                <a:ea typeface="Arial Unicode MS" pitchFamily="34" charset="-128"/>
                <a:cs typeface="Arial Unicode MS" pitchFamily="34" charset="-128"/>
              </a:rPr>
              <a:t>1 ¶ </a:t>
            </a:r>
            <a:r>
              <a:rPr lang="en-US" sz="4000" b="1" dirty="0" smtClean="0">
                <a:latin typeface="Arial Unicode MS" pitchFamily="34" charset="-128"/>
                <a:ea typeface="Arial Unicode MS" pitchFamily="34" charset="-128"/>
                <a:cs typeface="Arial Unicode MS" pitchFamily="34" charset="-128"/>
              </a:rPr>
              <a:t>&lt;&lt;To the Chief Musician. A Psalm of David.&gt;&gt; In the LORD I put my trust; How can you say to my soul, "Flee as a bird to your mountain"?</a:t>
            </a:r>
          </a:p>
          <a:p>
            <a:pPr algn="just"/>
            <a:r>
              <a:rPr lang="en-US" sz="4000" b="1" dirty="0" smtClean="0">
                <a:solidFill>
                  <a:srgbClr val="7030A0"/>
                </a:solidFill>
                <a:latin typeface="Arial Unicode MS" pitchFamily="34" charset="-128"/>
                <a:ea typeface="Arial Unicode MS" pitchFamily="34" charset="-128"/>
                <a:cs typeface="Arial Unicode MS" pitchFamily="34" charset="-128"/>
              </a:rPr>
              <a:t>2 For look! The wicked bend their bow, They make ready their arrow on the string, That they may shoot secretly at the upright in heart</a:t>
            </a:r>
            <a:r>
              <a:rPr lang="en-US" sz="4000" b="1" dirty="0" smtClean="0">
                <a:solidFill>
                  <a:srgbClr val="7030A0"/>
                </a:solidFill>
                <a:latin typeface="Arial Unicode MS" pitchFamily="34" charset="-128"/>
                <a:ea typeface="Arial Unicode MS" pitchFamily="34" charset="-128"/>
                <a:cs typeface="Arial Unicode MS" pitchFamily="34" charset="-128"/>
              </a:rPr>
              <a:t>.</a:t>
            </a:r>
            <a:endParaRPr lang="en-US" sz="4000" b="1" dirty="0" smtClean="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dirty="0" smtClean="0">
                <a:latin typeface="Arial Unicode MS" pitchFamily="34" charset="-128"/>
                <a:ea typeface="Arial Unicode MS" pitchFamily="34" charset="-128"/>
                <a:cs typeface="Arial Unicode MS" pitchFamily="34" charset="-128"/>
              </a:rPr>
              <a:t>3 </a:t>
            </a:r>
            <a:r>
              <a:rPr lang="en-US" sz="4000" b="1" dirty="0" smtClean="0">
                <a:latin typeface="Arial Unicode MS" pitchFamily="34" charset="-128"/>
                <a:ea typeface="Arial Unicode MS" pitchFamily="34" charset="-128"/>
                <a:cs typeface="Arial Unicode MS" pitchFamily="34" charset="-128"/>
              </a:rPr>
              <a:t>If the foundations are destroyed, What can the righteous do?</a:t>
            </a:r>
          </a:p>
          <a:p>
            <a:pPr algn="just"/>
            <a:r>
              <a:rPr lang="en-US" sz="4000" b="1" dirty="0" smtClean="0">
                <a:solidFill>
                  <a:srgbClr val="7030A0"/>
                </a:solidFill>
                <a:latin typeface="Arial Unicode MS" pitchFamily="34" charset="-128"/>
                <a:ea typeface="Arial Unicode MS" pitchFamily="34" charset="-128"/>
                <a:cs typeface="Arial Unicode MS" pitchFamily="34" charset="-128"/>
              </a:rPr>
              <a:t>4 ¶ The LORD is in His holy temple, The LORD'S throne is in heaven; His eyes behold, His eyelids test the sons of men.</a:t>
            </a:r>
          </a:p>
          <a:p>
            <a:pPr algn="just"/>
            <a:r>
              <a:rPr lang="en-US" sz="4000" b="1" dirty="0" smtClean="0">
                <a:latin typeface="Arial Unicode MS" pitchFamily="34" charset="-128"/>
                <a:ea typeface="Arial Unicode MS" pitchFamily="34" charset="-128"/>
                <a:cs typeface="Arial Unicode MS" pitchFamily="34" charset="-128"/>
              </a:rPr>
              <a:t>5 The LORD tests the righteous, But the wicked and the one who loves violence His soul hates</a:t>
            </a:r>
            <a:r>
              <a:rPr lang="en-US" sz="4000" b="1" dirty="0" smtClean="0">
                <a:latin typeface="Arial Unicode MS" pitchFamily="34" charset="-128"/>
                <a:ea typeface="Arial Unicode MS" pitchFamily="34" charset="-128"/>
                <a:cs typeface="Arial Unicode MS" pitchFamily="34" charset="-128"/>
              </a:rPr>
              <a:t>.</a:t>
            </a:r>
            <a:endParaRPr lang="en-US" sz="40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6 </a:t>
            </a:r>
            <a:r>
              <a:rPr lang="en-US" sz="4800" b="1" dirty="0" smtClean="0">
                <a:latin typeface="Arial Unicode MS" pitchFamily="34" charset="-128"/>
                <a:ea typeface="Arial Unicode MS" pitchFamily="34" charset="-128"/>
                <a:cs typeface="Arial Unicode MS" pitchFamily="34" charset="-128"/>
              </a:rPr>
              <a:t>Upon the wicked He will rain coals; Fire and brimstone and a burning wind Shall be the portion of their cup.</a:t>
            </a:r>
          </a:p>
          <a:p>
            <a:pPr algn="just"/>
            <a:r>
              <a:rPr lang="en-US" sz="4800" b="1" dirty="0" smtClean="0">
                <a:solidFill>
                  <a:srgbClr val="7030A0"/>
                </a:solidFill>
                <a:latin typeface="Arial Unicode MS" pitchFamily="34" charset="-128"/>
                <a:ea typeface="Arial Unicode MS" pitchFamily="34" charset="-128"/>
                <a:cs typeface="Arial Unicode MS" pitchFamily="34" charset="-128"/>
              </a:rPr>
              <a:t>7 For the LORD is righteous, He loves righteousness; His countenance beholds the upright.</a:t>
            </a:r>
          </a:p>
          <a:p>
            <a:pPr algn="just"/>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ctr"/>
            <a:r>
              <a:rPr lang="en-US" sz="4000" b="1" dirty="0" smtClean="0">
                <a:solidFill>
                  <a:srgbClr val="00B0F0"/>
                </a:solidFill>
                <a:latin typeface="Arial Unicode MS" pitchFamily="34" charset="-128"/>
                <a:ea typeface="Arial Unicode MS" pitchFamily="34" charset="-128"/>
                <a:cs typeface="Arial Unicode MS" pitchFamily="34" charset="-128"/>
              </a:rPr>
              <a:t>INTRODUCTION</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Have you ever been in a situation that demanded courage to stand while your entire being was telling you to run?</a:t>
            </a:r>
          </a:p>
          <a:p>
            <a:pPr lvl="0" algn="just"/>
            <a:r>
              <a:rPr lang="en-US" sz="4000" b="1" dirty="0" smtClean="0">
                <a:solidFill>
                  <a:srgbClr val="00B0F0"/>
                </a:solidFill>
                <a:latin typeface="Arial Unicode MS" pitchFamily="34" charset="-128"/>
                <a:ea typeface="Arial Unicode MS" pitchFamily="34" charset="-128"/>
                <a:cs typeface="Arial Unicode MS" pitchFamily="34" charset="-128"/>
              </a:rPr>
              <a:t>When I was little, I had a group of friends who used to love to fight.</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Whenever a kid fought he had the possibility of being beaten twice; one by his opponent and the other by his parents if they found out</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It </a:t>
            </a:r>
            <a:r>
              <a:rPr lang="en-US" sz="4000" b="1" dirty="0" smtClean="0">
                <a:solidFill>
                  <a:schemeClr val="bg1"/>
                </a:solidFill>
                <a:latin typeface="Arial Unicode MS" pitchFamily="34" charset="-128"/>
                <a:ea typeface="Arial Unicode MS" pitchFamily="34" charset="-128"/>
                <a:cs typeface="Arial Unicode MS" pitchFamily="34" charset="-128"/>
              </a:rPr>
              <a:t>was hard to know for which of the two reasons some kids were avoiding fighting.</a:t>
            </a:r>
          </a:p>
          <a:p>
            <a:pPr lvl="0" algn="just"/>
            <a:r>
              <a:rPr lang="en-US" sz="4000" b="1" dirty="0" smtClean="0">
                <a:solidFill>
                  <a:srgbClr val="00B0F0"/>
                </a:solidFill>
                <a:latin typeface="Arial Unicode MS" pitchFamily="34" charset="-128"/>
                <a:ea typeface="Arial Unicode MS" pitchFamily="34" charset="-128"/>
                <a:cs typeface="Arial Unicode MS" pitchFamily="34" charset="-128"/>
              </a:rPr>
              <a:t>Upon one of these confrontations. One of my friends told another friend. “</a:t>
            </a:r>
            <a:r>
              <a:rPr lang="en-US" sz="4000" b="1" dirty="0" smtClean="0">
                <a:solidFill>
                  <a:srgbClr val="FFFF00"/>
                </a:solidFill>
                <a:latin typeface="Bradley Hand ITC" pitchFamily="66" charset="0"/>
                <a:ea typeface="Arial Unicode MS" pitchFamily="34" charset="-128"/>
                <a:cs typeface="Arial Unicode MS" pitchFamily="34" charset="-128"/>
              </a:rPr>
              <a:t>Di-m </a:t>
            </a:r>
            <a:r>
              <a:rPr lang="en-US" sz="4000" b="1" dirty="0" err="1" smtClean="0">
                <a:solidFill>
                  <a:srgbClr val="FFFF00"/>
                </a:solidFill>
                <a:latin typeface="Bradley Hand ITC" pitchFamily="66" charset="0"/>
                <a:ea typeface="Arial Unicode MS" pitchFamily="34" charset="-128"/>
                <a:cs typeface="Arial Unicode MS" pitchFamily="34" charset="-128"/>
              </a:rPr>
              <a:t>ann</a:t>
            </a:r>
            <a:r>
              <a:rPr lang="en-US" sz="4000" b="1" dirty="0" smtClean="0">
                <a:solidFill>
                  <a:srgbClr val="FFFF00"/>
                </a:solidFill>
                <a:latin typeface="Bradley Hand ITC" pitchFamily="66" charset="0"/>
                <a:ea typeface="Arial Unicode MS" pitchFamily="34" charset="-128"/>
                <a:cs typeface="Arial Unicode MS" pitchFamily="34" charset="-128"/>
              </a:rPr>
              <a:t> </a:t>
            </a:r>
            <a:r>
              <a:rPr lang="en-US" sz="4000" b="1" dirty="0" err="1" smtClean="0">
                <a:solidFill>
                  <a:srgbClr val="FFFF00"/>
                </a:solidFill>
                <a:latin typeface="Bradley Hand ITC" pitchFamily="66" charset="0"/>
                <a:ea typeface="Arial Unicode MS" pitchFamily="34" charset="-128"/>
                <a:cs typeface="Arial Unicode MS" pitchFamily="34" charset="-128"/>
              </a:rPr>
              <a:t>alé</a:t>
            </a:r>
            <a:r>
              <a:rPr lang="en-US" sz="4000" b="1" dirty="0" smtClean="0">
                <a:solidFill>
                  <a:srgbClr val="FFFF00"/>
                </a:solidFill>
                <a:latin typeface="Arial Unicode MS" pitchFamily="34" charset="-128"/>
                <a:ea typeface="Arial Unicode MS" pitchFamily="34" charset="-128"/>
                <a:cs typeface="Arial Unicode MS" pitchFamily="34" charset="-128"/>
              </a:rPr>
              <a:t>! </a:t>
            </a:r>
            <a:r>
              <a:rPr lang="en-US" sz="4000" b="1" dirty="0" smtClean="0">
                <a:solidFill>
                  <a:srgbClr val="00B0F0"/>
                </a:solidFill>
                <a:latin typeface="Arial Unicode MS" pitchFamily="34" charset="-128"/>
                <a:ea typeface="Arial Unicode MS" pitchFamily="34" charset="-128"/>
                <a:cs typeface="Arial Unicode MS" pitchFamily="34" charset="-128"/>
              </a:rPr>
              <a:t>[tell me “let’s go”]. </a:t>
            </a:r>
            <a:r>
              <a:rPr lang="en-US" sz="4000" b="1" dirty="0" err="1" smtClean="0">
                <a:solidFill>
                  <a:srgbClr val="00B0F0"/>
                </a:solidFill>
                <a:latin typeface="Arial Unicode MS" pitchFamily="34" charset="-128"/>
                <a:ea typeface="Arial Unicode MS" pitchFamily="34" charset="-128"/>
                <a:cs typeface="Arial Unicode MS" pitchFamily="34" charset="-128"/>
              </a:rPr>
              <a:t>Lol</a:t>
            </a:r>
            <a:endParaRPr lang="en-US" sz="4000" b="1" dirty="0" smtClean="0">
              <a:solidFill>
                <a:srgbClr val="00B0F0"/>
              </a:solidFill>
              <a:latin typeface="Arial Unicode MS" pitchFamily="34" charset="-128"/>
              <a:ea typeface="Arial Unicode MS" pitchFamily="34" charset="-128"/>
              <a:cs typeface="Arial Unicode MS" pitchFamily="34" charset="-128"/>
            </a:endParaRP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The other friend maliciously refused to say it because he wanted to witness the fight</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fontScale="925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a:t>
            </a:r>
            <a:r>
              <a:rPr lang="en-US" sz="4400" b="1" dirty="0" smtClean="0">
                <a:solidFill>
                  <a:schemeClr val="bg1"/>
                </a:solidFill>
                <a:latin typeface="Arial Unicode MS" pitchFamily="34" charset="-128"/>
                <a:ea typeface="Arial Unicode MS" pitchFamily="34" charset="-128"/>
                <a:cs typeface="Arial Unicode MS" pitchFamily="34" charset="-128"/>
              </a:rPr>
              <a:t>all have moments in life when we feel like running away for safety's sake, yet if we do, we may commit a greater mistake</a:t>
            </a:r>
            <a:r>
              <a:rPr lang="en-US" sz="4400" b="1" dirty="0" smtClean="0">
                <a:solidFill>
                  <a:schemeClr val="bg1"/>
                </a:solidFill>
                <a:latin typeface="Arial Unicode MS" pitchFamily="34" charset="-128"/>
                <a:ea typeface="Arial Unicode MS" pitchFamily="34" charset="-128"/>
                <a:cs typeface="Arial Unicode MS" pitchFamily="34" charset="-128"/>
              </a:rPr>
              <a:t>.</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David said it best in Psalm 55</a:t>
            </a:r>
          </a:p>
          <a:p>
            <a:pPr lvl="0" algn="just"/>
            <a:r>
              <a:rPr lang="fr-FR" sz="4400" dirty="0" smtClean="0">
                <a:solidFill>
                  <a:srgbClr val="FF99CC"/>
                </a:solidFill>
                <a:latin typeface="Arial Unicode MS" pitchFamily="34" charset="-128"/>
                <a:ea typeface="Arial Unicode MS" pitchFamily="34" charset="-128"/>
                <a:cs typeface="Arial Unicode MS" pitchFamily="34" charset="-128"/>
              </a:rPr>
              <a:t>Ps 55:6 Je dis: Oh! si j'avais les ailes de la colombe, Je m'envolerais, et je trouverais le repos; 7 Voici, je fuirais bien loin, J'irais séjourner au désert; -Pause</a:t>
            </a:r>
            <a:r>
              <a:rPr lang="fr-FR" sz="4400" dirty="0" smtClean="0">
                <a:solidFill>
                  <a:srgbClr val="FF99CC"/>
                </a:solidFill>
                <a:latin typeface="Arial Unicode MS" pitchFamily="34" charset="-128"/>
                <a:ea typeface="Arial Unicode MS" pitchFamily="34" charset="-128"/>
                <a:cs typeface="Arial Unicode MS" pitchFamily="34" charset="-128"/>
              </a:rPr>
              <a:t>.</a:t>
            </a:r>
            <a:endParaRPr lang="en-US" sz="4400" dirty="0" smtClean="0">
              <a:solidFill>
                <a:srgbClr val="FF99CC"/>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400" dirty="0" smtClean="0">
                <a:solidFill>
                  <a:srgbClr val="FF99CC"/>
                </a:solidFill>
                <a:latin typeface="Arial Unicode MS" pitchFamily="34" charset="-128"/>
                <a:ea typeface="Arial Unicode MS" pitchFamily="34" charset="-128"/>
                <a:cs typeface="Arial Unicode MS" pitchFamily="34" charset="-128"/>
              </a:rPr>
              <a:t>Ps </a:t>
            </a:r>
            <a:r>
              <a:rPr lang="en-US" sz="4400" dirty="0" smtClean="0">
                <a:solidFill>
                  <a:srgbClr val="FF99CC"/>
                </a:solidFill>
                <a:latin typeface="Arial Unicode MS" pitchFamily="34" charset="-128"/>
                <a:ea typeface="Arial Unicode MS" pitchFamily="34" charset="-128"/>
                <a:cs typeface="Arial Unicode MS" pitchFamily="34" charset="-128"/>
              </a:rPr>
              <a:t>55:6 So I said, "Oh, that I had wings like a dove! I would fly away and be at rest.7 Indeed, I would wander far off, And remain in the wilderness. </a:t>
            </a:r>
            <a:r>
              <a:rPr lang="en-US" sz="4400" dirty="0" smtClean="0">
                <a:solidFill>
                  <a:srgbClr val="FF99CC"/>
                </a:solidFill>
                <a:latin typeface="Arial Unicode MS" pitchFamily="34" charset="-128"/>
                <a:ea typeface="Arial Unicode MS" pitchFamily="34" charset="-128"/>
                <a:cs typeface="Arial Unicode MS" pitchFamily="34" charset="-128"/>
              </a:rPr>
              <a:t>Selah</a:t>
            </a:r>
            <a:endParaRPr lang="en-US" sz="4400" b="1" dirty="0" smtClean="0">
              <a:solidFill>
                <a:srgbClr val="FF99CC"/>
              </a:solidFill>
              <a:latin typeface="Arial Unicode MS" pitchFamily="34" charset="-128"/>
              <a:ea typeface="Arial Unicode MS" pitchFamily="34" charset="-128"/>
              <a:cs typeface="Arial Unicode MS" pitchFamily="34" charset="-128"/>
            </a:endParaRP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In Psalm 11 the big difficulty was found in the beginning of the psalm.</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“In the Lord I put my trust</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This </a:t>
            </a:r>
            <a:r>
              <a:rPr lang="en-US" sz="4000" b="1" dirty="0" smtClean="0">
                <a:solidFill>
                  <a:schemeClr val="bg1"/>
                </a:solidFill>
                <a:latin typeface="Arial Unicode MS" pitchFamily="34" charset="-128"/>
                <a:ea typeface="Arial Unicode MS" pitchFamily="34" charset="-128"/>
                <a:cs typeface="Arial Unicode MS" pitchFamily="34" charset="-128"/>
              </a:rPr>
              <a:t>is not a casual statement; the course of your thinking, actions and reactions must be girded by that very declaration if indeed your trust is put upon the Lord.</a:t>
            </a:r>
          </a:p>
          <a:p>
            <a:pPr lvl="0" algn="just"/>
            <a:r>
              <a:rPr lang="en-US" sz="4000" b="1" dirty="0" smtClean="0">
                <a:solidFill>
                  <a:srgbClr val="00B0F0"/>
                </a:solidFill>
                <a:latin typeface="Arial Unicode MS" pitchFamily="34" charset="-128"/>
                <a:ea typeface="Arial Unicode MS" pitchFamily="34" charset="-128"/>
                <a:cs typeface="Arial Unicode MS" pitchFamily="34" charset="-128"/>
              </a:rPr>
              <a:t>To flee from danger is not appropriate in all circumstances.</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flee from danger while leaving your family behind is not appropriate for a man or a woman in some instances</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a:t>
            </a:r>
            <a:r>
              <a:rPr lang="en-US" sz="4000" b="1" dirty="0" smtClean="0">
                <a:solidFill>
                  <a:schemeClr val="bg1"/>
                </a:solidFill>
                <a:latin typeface="Arial Unicode MS" pitchFamily="34" charset="-128"/>
                <a:ea typeface="Arial Unicode MS" pitchFamily="34" charset="-128"/>
                <a:cs typeface="Arial Unicode MS" pitchFamily="34" charset="-128"/>
              </a:rPr>
              <a:t>flee from danger when you are the captain of the ship is not appropriate, in fact, it is a criminal offense.</a:t>
            </a:r>
          </a:p>
          <a:p>
            <a:pPr lvl="0" algn="just"/>
            <a:r>
              <a:rPr lang="en-US" sz="4000" b="1" dirty="0" smtClean="0">
                <a:solidFill>
                  <a:srgbClr val="00B0F0"/>
                </a:solidFill>
                <a:latin typeface="Arial Unicode MS" pitchFamily="34" charset="-128"/>
                <a:ea typeface="Arial Unicode MS" pitchFamily="34" charset="-128"/>
                <a:cs typeface="Arial Unicode MS" pitchFamily="34" charset="-128"/>
              </a:rPr>
              <a:t>To flee from a bully when you are accompanied by your parents is not appropriate.</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To flee out of fear when you have the Almighty God on your side is indeed insulting</a:t>
            </a:r>
            <a:r>
              <a:rPr lang="en-US" sz="4000" b="1" dirty="0" smtClean="0">
                <a:solidFill>
                  <a:schemeClr val="bg1"/>
                </a:solidFill>
                <a:latin typeface="Arial Unicode MS" pitchFamily="34" charset="-128"/>
                <a:ea typeface="Arial Unicode MS" pitchFamily="34" charset="-128"/>
                <a:cs typeface="Arial Unicode MS" pitchFamily="34" charset="-128"/>
              </a:rPr>
              <a:t>.</a:t>
            </a:r>
            <a:endParaRPr lang="en-US" sz="40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When </a:t>
            </a:r>
            <a:r>
              <a:rPr lang="en-US" sz="4000" b="1" dirty="0" smtClean="0">
                <a:solidFill>
                  <a:srgbClr val="92D050"/>
                </a:solidFill>
                <a:latin typeface="Arial Unicode MS" pitchFamily="34" charset="-128"/>
                <a:ea typeface="Arial Unicode MS" pitchFamily="34" charset="-128"/>
                <a:cs typeface="Arial Unicode MS" pitchFamily="34" charset="-128"/>
              </a:rPr>
              <a:t>faced with real danger, that’s the way our faith is really tested. The lip service of allegiance that we offer to God must be authenticated in times of despair. </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After witnessing the spectacular space rope walking in a circus, the crowd of spectators was asked if they truly believed that the man can carry a person with him while crossing on the rope</a:t>
            </a:r>
            <a:r>
              <a:rPr lang="en-US"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rgbClr val="92D050"/>
                </a:solidFill>
                <a:latin typeface="Arial Unicode MS" pitchFamily="34" charset="-128"/>
                <a:ea typeface="Arial Unicode MS" pitchFamily="34" charset="-128"/>
                <a:cs typeface="Arial Unicode MS" pitchFamily="34" charset="-128"/>
              </a:rPr>
              <a:t>They </a:t>
            </a:r>
            <a:r>
              <a:rPr lang="en-US" sz="4800" b="1" dirty="0" smtClean="0">
                <a:solidFill>
                  <a:srgbClr val="92D050"/>
                </a:solidFill>
                <a:latin typeface="Arial Unicode MS" pitchFamily="34" charset="-128"/>
                <a:ea typeface="Arial Unicode MS" pitchFamily="34" charset="-128"/>
                <a:cs typeface="Arial Unicode MS" pitchFamily="34" charset="-128"/>
              </a:rPr>
              <a:t>all shouted yes they believed, but when asked for a volunteer, no one approached.</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Many can attest their great trust in God in times of abundance and peace; the real test is to maintain that same faith in the presence of adversity</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800" b="1" dirty="0" smtClean="0">
                <a:solidFill>
                  <a:srgbClr val="92D050"/>
                </a:solidFill>
                <a:latin typeface="Arial Unicode MS" pitchFamily="34" charset="-128"/>
                <a:ea typeface="Arial Unicode MS" pitchFamily="34" charset="-128"/>
                <a:cs typeface="Arial Unicode MS" pitchFamily="34" charset="-128"/>
              </a:rPr>
              <a:t>Last </a:t>
            </a:r>
            <a:r>
              <a:rPr lang="en-US" sz="4800" b="1" dirty="0" smtClean="0">
                <a:solidFill>
                  <a:srgbClr val="92D050"/>
                </a:solidFill>
                <a:latin typeface="Arial Unicode MS" pitchFamily="34" charset="-128"/>
                <a:ea typeface="Arial Unicode MS" pitchFamily="34" charset="-128"/>
                <a:cs typeface="Arial Unicode MS" pitchFamily="34" charset="-128"/>
              </a:rPr>
              <a:t>week Pastor Jean Claude talked about an unshakeable faith in unforeseen moments in life </a:t>
            </a:r>
            <a:r>
              <a:rPr lang="en-US" sz="4800" b="1" dirty="0" smtClean="0">
                <a:solidFill>
                  <a:srgbClr val="92D050"/>
                </a:solidFill>
                <a:latin typeface="Arial Unicode MS" pitchFamily="34" charset="-128"/>
                <a:ea typeface="Arial Unicode MS" pitchFamily="34" charset="-128"/>
                <a:cs typeface="Arial Unicode MS" pitchFamily="34" charset="-128"/>
              </a:rPr>
              <a:t>while exemplifying </a:t>
            </a:r>
            <a:r>
              <a:rPr lang="en-US" sz="4800" b="1" dirty="0" smtClean="0">
                <a:solidFill>
                  <a:srgbClr val="92D050"/>
                </a:solidFill>
                <a:latin typeface="Arial Unicode MS" pitchFamily="34" charset="-128"/>
                <a:ea typeface="Arial Unicode MS" pitchFamily="34" charset="-128"/>
                <a:cs typeface="Arial Unicode MS" pitchFamily="34" charset="-128"/>
              </a:rPr>
              <a:t>the life of Job. </a:t>
            </a:r>
          </a:p>
          <a:p>
            <a:pPr lvl="0" algn="just"/>
            <a:r>
              <a:rPr lang="en-US" sz="4800" b="1" dirty="0" smtClean="0">
                <a:solidFill>
                  <a:srgbClr val="FFFF00"/>
                </a:solidFill>
                <a:latin typeface="Arial Unicode MS" pitchFamily="34" charset="-128"/>
                <a:ea typeface="Arial Unicode MS" pitchFamily="34" charset="-128"/>
                <a:cs typeface="Arial Unicode MS" pitchFamily="34" charset="-128"/>
              </a:rPr>
              <a:t>Each time you flee, you are telling God that you don’t think that He can handle the level of the challenges you are facing</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Ezra </a:t>
            </a:r>
            <a:r>
              <a:rPr lang="en-US" sz="4000" b="1" dirty="0" smtClean="0">
                <a:solidFill>
                  <a:srgbClr val="92D050"/>
                </a:solidFill>
                <a:latin typeface="Arial Unicode MS" pitchFamily="34" charset="-128"/>
                <a:ea typeface="Arial Unicode MS" pitchFamily="34" charset="-128"/>
                <a:cs typeface="Arial Unicode MS" pitchFamily="34" charset="-128"/>
              </a:rPr>
              <a:t>had to deal with a similar situation.</a:t>
            </a:r>
          </a:p>
          <a:p>
            <a:pPr lvl="0" algn="just"/>
            <a:r>
              <a:rPr lang="en-US" sz="4000" b="1" dirty="0" smtClean="0">
                <a:solidFill>
                  <a:srgbClr val="FFFF00"/>
                </a:solidFill>
                <a:latin typeface="Arial Unicode MS" pitchFamily="34" charset="-128"/>
                <a:ea typeface="Arial Unicode MS" pitchFamily="34" charset="-128"/>
                <a:cs typeface="Arial Unicode MS" pitchFamily="34" charset="-128"/>
              </a:rPr>
              <a:t>After he was handed a great amount of wealth and treasures to go back to rebuild his nation Israel. Soon thereafter, Ezra became concerned about the safety of the journey. </a:t>
            </a:r>
          </a:p>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The fear of assassination nearly gripped Ezra</a:t>
            </a:r>
            <a:r>
              <a:rPr lang="en-US" sz="4000" b="1" dirty="0" smtClean="0">
                <a:solidFill>
                  <a:srgbClr val="92D050"/>
                </a:solidFill>
                <a:latin typeface="Arial Unicode MS" pitchFamily="34" charset="-128"/>
                <a:ea typeface="Arial Unicode MS" pitchFamily="34" charset="-128"/>
                <a:cs typeface="Arial Unicode MS" pitchFamily="34" charset="-128"/>
              </a:rPr>
              <a:t>.</a:t>
            </a:r>
            <a:endParaRPr lang="en-US" sz="40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en-US" sz="4000" b="1" dirty="0" smtClean="0">
                <a:solidFill>
                  <a:srgbClr val="92D050"/>
                </a:solidFill>
                <a:latin typeface="Arial Unicode MS" pitchFamily="34" charset="-128"/>
                <a:ea typeface="Arial Unicode MS" pitchFamily="34" charset="-128"/>
                <a:cs typeface="Arial Unicode MS" pitchFamily="34" charset="-128"/>
              </a:rPr>
              <a:t>Ezra </a:t>
            </a:r>
            <a:r>
              <a:rPr lang="en-US" sz="4000" b="1" dirty="0" smtClean="0">
                <a:solidFill>
                  <a:srgbClr val="92D050"/>
                </a:solidFill>
                <a:latin typeface="Arial Unicode MS" pitchFamily="34" charset="-128"/>
                <a:ea typeface="Arial Unicode MS" pitchFamily="34" charset="-128"/>
                <a:cs typeface="Arial Unicode MS" pitchFamily="34" charset="-128"/>
              </a:rPr>
              <a:t>knew that if he displayed his fear to the king, it would automatically dismiss the faith that he generated in the king for God and for God’s servants. </a:t>
            </a:r>
          </a:p>
          <a:p>
            <a:pPr algn="just"/>
            <a:r>
              <a:rPr lang="fr-FR" sz="4000" b="1" dirty="0" err="1" smtClean="0">
                <a:solidFill>
                  <a:schemeClr val="bg1"/>
                </a:solidFill>
                <a:latin typeface="Arial Unicode MS" pitchFamily="34" charset="-128"/>
                <a:ea typeface="Arial Unicode MS" pitchFamily="34" charset="-128"/>
                <a:cs typeface="Arial Unicode MS" pitchFamily="34" charset="-128"/>
              </a:rPr>
              <a:t>Ezras</a:t>
            </a:r>
            <a:r>
              <a:rPr lang="fr-FR" sz="4000" b="1" dirty="0" smtClean="0">
                <a:solidFill>
                  <a:schemeClr val="bg1"/>
                </a:solidFill>
                <a:latin typeface="Arial Unicode MS" pitchFamily="34" charset="-128"/>
                <a:ea typeface="Arial Unicode MS" pitchFamily="34" charset="-128"/>
                <a:cs typeface="Arial Unicode MS" pitchFamily="34" charset="-128"/>
              </a:rPr>
              <a:t> 8: 21-23</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buNone/>
            </a:pPr>
            <a:r>
              <a:rPr lang="fr-FR" sz="4000" b="1" dirty="0" smtClean="0">
                <a:solidFill>
                  <a:srgbClr val="92D050"/>
                </a:solidFill>
                <a:latin typeface="Arial Unicode MS" pitchFamily="34" charset="-128"/>
                <a:ea typeface="Arial Unicode MS" pitchFamily="34" charset="-128"/>
                <a:cs typeface="Arial Unicode MS" pitchFamily="34" charset="-128"/>
              </a:rPr>
              <a:t> </a:t>
            </a:r>
            <a:r>
              <a:rPr lang="fr-FR" sz="4000" b="1" dirty="0" smtClean="0">
                <a:solidFill>
                  <a:srgbClr val="FFFF00"/>
                </a:solidFill>
                <a:latin typeface="Arial Unicode MS" pitchFamily="34" charset="-128"/>
                <a:ea typeface="Arial Unicode MS" pitchFamily="34" charset="-128"/>
                <a:cs typeface="Arial Unicode MS" pitchFamily="34" charset="-128"/>
              </a:rPr>
              <a:t>¶ Là, près du fleuve d'</a:t>
            </a:r>
            <a:r>
              <a:rPr lang="fr-FR" sz="4000" b="1" dirty="0" err="1" smtClean="0">
                <a:solidFill>
                  <a:srgbClr val="FFFF00"/>
                </a:solidFill>
                <a:latin typeface="Arial Unicode MS" pitchFamily="34" charset="-128"/>
                <a:ea typeface="Arial Unicode MS" pitchFamily="34" charset="-128"/>
                <a:cs typeface="Arial Unicode MS" pitchFamily="34" charset="-128"/>
              </a:rPr>
              <a:t>Ahava</a:t>
            </a:r>
            <a:r>
              <a:rPr lang="fr-FR" sz="4000" b="1" dirty="0" smtClean="0">
                <a:solidFill>
                  <a:srgbClr val="FFFF00"/>
                </a:solidFill>
                <a:latin typeface="Arial Unicode MS" pitchFamily="34" charset="-128"/>
                <a:ea typeface="Arial Unicode MS" pitchFamily="34" charset="-128"/>
                <a:cs typeface="Arial Unicode MS" pitchFamily="34" charset="-128"/>
              </a:rPr>
              <a:t>, je publiai un jeûne d'humiliation devant notre Dieu, afin d'implorer de lui un heureux voyage pour nous, pour nos enfants, et pour tout ce qui nous appartenait</a:t>
            </a:r>
            <a:r>
              <a:rPr lang="fr-FR" sz="4000" b="1" dirty="0" smtClean="0">
                <a:solidFill>
                  <a:srgbClr val="FFFF00"/>
                </a:solidFill>
                <a:latin typeface="Arial Unicode MS" pitchFamily="34" charset="-128"/>
                <a:ea typeface="Arial Unicode MS" pitchFamily="34" charset="-128"/>
                <a:cs typeface="Arial Unicode MS" pitchFamily="34" charset="-128"/>
              </a:rPr>
              <a:t>.</a:t>
            </a:r>
            <a:endParaRPr lang="en-US" sz="40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fr-FR" sz="4000" b="1" dirty="0" smtClean="0">
                <a:solidFill>
                  <a:srgbClr val="92D050"/>
                </a:solidFill>
                <a:latin typeface="Arial Unicode MS" pitchFamily="34" charset="-128"/>
                <a:ea typeface="Arial Unicode MS" pitchFamily="34" charset="-128"/>
                <a:cs typeface="Arial Unicode MS" pitchFamily="34" charset="-128"/>
              </a:rPr>
              <a:t>22 </a:t>
            </a:r>
            <a:r>
              <a:rPr lang="fr-FR" sz="4000" b="1" dirty="0" smtClean="0">
                <a:solidFill>
                  <a:srgbClr val="92D050"/>
                </a:solidFill>
                <a:latin typeface="Arial Unicode MS" pitchFamily="34" charset="-128"/>
                <a:ea typeface="Arial Unicode MS" pitchFamily="34" charset="-128"/>
                <a:cs typeface="Arial Unicode MS" pitchFamily="34" charset="-128"/>
              </a:rPr>
              <a:t>J'aurais eu honte de demander au roi une escorte et des cavaliers pour nous protéger contre l'ennemi pendant la route, car nous avions dit au roi: La main de notre Dieu est pour leur bien sur tous ceux qui le cherchent, mais sa force et sa colère sont sur tous ceux qui l'abandonnent.</a:t>
            </a:r>
            <a:endParaRPr lang="en-US" sz="4000" b="1" dirty="0" smtClean="0">
              <a:solidFill>
                <a:srgbClr val="92D050"/>
              </a:solidFill>
              <a:latin typeface="Arial Unicode MS" pitchFamily="34" charset="-128"/>
              <a:ea typeface="Arial Unicode MS" pitchFamily="34" charset="-128"/>
              <a:cs typeface="Arial Unicode MS" pitchFamily="34" charset="-128"/>
            </a:endParaRPr>
          </a:p>
          <a:p>
            <a:pPr algn="just"/>
            <a:r>
              <a:rPr lang="fr-FR" sz="4000" b="1" dirty="0" smtClean="0">
                <a:solidFill>
                  <a:srgbClr val="FFFF00"/>
                </a:solidFill>
                <a:latin typeface="Arial Unicode MS" pitchFamily="34" charset="-128"/>
                <a:ea typeface="Arial Unicode MS" pitchFamily="34" charset="-128"/>
                <a:cs typeface="Arial Unicode MS" pitchFamily="34" charset="-128"/>
              </a:rPr>
              <a:t>23 C'est à cause de cela que nous jeûnâmes et que nous invoquâmes notre Dieu. </a:t>
            </a:r>
            <a:r>
              <a:rPr lang="en-US" sz="4000" b="1" dirty="0" smtClean="0">
                <a:solidFill>
                  <a:srgbClr val="FFFF00"/>
                </a:solidFill>
                <a:latin typeface="Arial Unicode MS" pitchFamily="34" charset="-128"/>
                <a:ea typeface="Arial Unicode MS" pitchFamily="34" charset="-128"/>
                <a:cs typeface="Arial Unicode MS" pitchFamily="34" charset="-128"/>
              </a:rPr>
              <a:t>Et </a:t>
            </a:r>
            <a:r>
              <a:rPr lang="en-US" sz="4000" b="1" dirty="0" err="1" smtClean="0">
                <a:solidFill>
                  <a:srgbClr val="FFFF00"/>
                </a:solidFill>
                <a:latin typeface="Arial Unicode MS" pitchFamily="34" charset="-128"/>
                <a:ea typeface="Arial Unicode MS" pitchFamily="34" charset="-128"/>
                <a:cs typeface="Arial Unicode MS" pitchFamily="34" charset="-128"/>
              </a:rPr>
              <a:t>il</a:t>
            </a:r>
            <a:r>
              <a:rPr lang="en-US" sz="4000" b="1" dirty="0" smtClean="0">
                <a:solidFill>
                  <a:srgbClr val="FFFF00"/>
                </a:solidFill>
                <a:latin typeface="Arial Unicode MS" pitchFamily="34" charset="-128"/>
                <a:ea typeface="Arial Unicode MS" pitchFamily="34" charset="-128"/>
                <a:cs typeface="Arial Unicode MS" pitchFamily="34" charset="-128"/>
              </a:rPr>
              <a:t> nous </a:t>
            </a:r>
            <a:r>
              <a:rPr lang="en-US" sz="4000" b="1" dirty="0" err="1" smtClean="0">
                <a:solidFill>
                  <a:srgbClr val="FFFF00"/>
                </a:solidFill>
                <a:latin typeface="Arial Unicode MS" pitchFamily="34" charset="-128"/>
                <a:ea typeface="Arial Unicode MS" pitchFamily="34" charset="-128"/>
                <a:cs typeface="Arial Unicode MS" pitchFamily="34" charset="-128"/>
              </a:rPr>
              <a:t>exauça</a:t>
            </a:r>
            <a:r>
              <a:rPr lang="en-US" sz="4000" b="1" dirty="0" smtClean="0">
                <a:solidFill>
                  <a:srgbClr val="FFFF00"/>
                </a:solidFill>
                <a:latin typeface="Arial Unicode MS" pitchFamily="34" charset="-128"/>
                <a:ea typeface="Arial Unicode MS" pitchFamily="34" charset="-128"/>
                <a:cs typeface="Arial Unicode MS" pitchFamily="34" charset="-128"/>
              </a:rPr>
              <a:t>.</a:t>
            </a:r>
          </a:p>
          <a:p>
            <a:pPr algn="just">
              <a:buNone/>
            </a:pPr>
            <a:endParaRPr lang="en-US" sz="4000" b="1" dirty="0" smtClean="0">
              <a:solidFill>
                <a:srgbClr val="92D05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algn="just"/>
            <a:r>
              <a:rPr lang="en-US" sz="4000" b="1" dirty="0" err="1" smtClean="0">
                <a:solidFill>
                  <a:srgbClr val="92D050"/>
                </a:solidFill>
                <a:latin typeface="Arial Unicode MS" pitchFamily="34" charset="-128"/>
                <a:ea typeface="Arial Unicode MS" pitchFamily="34" charset="-128"/>
                <a:cs typeface="Arial Unicode MS" pitchFamily="34" charset="-128"/>
              </a:rPr>
              <a:t>Ezr</a:t>
            </a:r>
            <a:r>
              <a:rPr lang="en-US" sz="4000" b="1" dirty="0" smtClean="0">
                <a:solidFill>
                  <a:srgbClr val="92D050"/>
                </a:solidFill>
                <a:latin typeface="Arial Unicode MS" pitchFamily="34" charset="-128"/>
                <a:ea typeface="Arial Unicode MS" pitchFamily="34" charset="-128"/>
                <a:cs typeface="Arial Unicode MS" pitchFamily="34" charset="-128"/>
              </a:rPr>
              <a:t> </a:t>
            </a:r>
            <a:r>
              <a:rPr lang="en-US" sz="4000" b="1" dirty="0" smtClean="0">
                <a:solidFill>
                  <a:srgbClr val="92D050"/>
                </a:solidFill>
                <a:latin typeface="Arial Unicode MS" pitchFamily="34" charset="-128"/>
                <a:ea typeface="Arial Unicode MS" pitchFamily="34" charset="-128"/>
                <a:cs typeface="Arial Unicode MS" pitchFamily="34" charset="-128"/>
              </a:rPr>
              <a:t>8:21 ¶ Then I proclaimed a fast there at the river of </a:t>
            </a:r>
            <a:r>
              <a:rPr lang="en-US" sz="4000" b="1" dirty="0" err="1" smtClean="0">
                <a:solidFill>
                  <a:srgbClr val="92D050"/>
                </a:solidFill>
                <a:latin typeface="Arial Unicode MS" pitchFamily="34" charset="-128"/>
                <a:ea typeface="Arial Unicode MS" pitchFamily="34" charset="-128"/>
                <a:cs typeface="Arial Unicode MS" pitchFamily="34" charset="-128"/>
              </a:rPr>
              <a:t>Ahava</a:t>
            </a:r>
            <a:r>
              <a:rPr lang="en-US" sz="4000" b="1" dirty="0" smtClean="0">
                <a:solidFill>
                  <a:srgbClr val="92D050"/>
                </a:solidFill>
                <a:latin typeface="Arial Unicode MS" pitchFamily="34" charset="-128"/>
                <a:ea typeface="Arial Unicode MS" pitchFamily="34" charset="-128"/>
                <a:cs typeface="Arial Unicode MS" pitchFamily="34" charset="-128"/>
              </a:rPr>
              <a:t>, that we might humble ourselves before our God, to seek from Him the right way for us and our little ones and all our possessions</a:t>
            </a:r>
            <a:r>
              <a:rPr lang="en-US" sz="4000" b="1" dirty="0" smtClean="0">
                <a:solidFill>
                  <a:srgbClr val="92D050"/>
                </a:solidFill>
                <a:latin typeface="Arial Unicode MS" pitchFamily="34" charset="-128"/>
                <a:ea typeface="Arial Unicode MS" pitchFamily="34" charset="-128"/>
                <a:cs typeface="Arial Unicode MS" pitchFamily="34" charset="-128"/>
              </a:rPr>
              <a:t>.</a:t>
            </a:r>
          </a:p>
          <a:p>
            <a:pPr algn="just"/>
            <a:r>
              <a:rPr lang="en-US" sz="4000" b="1" dirty="0" smtClean="0">
                <a:solidFill>
                  <a:srgbClr val="FFFF00"/>
                </a:solidFill>
                <a:latin typeface="Arial Unicode MS" pitchFamily="34" charset="-128"/>
                <a:ea typeface="Arial Unicode MS" pitchFamily="34" charset="-128"/>
                <a:cs typeface="Arial Unicode MS" pitchFamily="34" charset="-128"/>
              </a:rPr>
              <a:t>22 For I was ashamed to request of the king an escort of soldiers and horsemen to help us against the enemy on the road, because we had spoken to the king, saying, </a:t>
            </a:r>
            <a:endParaRPr lang="en-US" i="1" dirty="0">
              <a:solidFill>
                <a:srgbClr val="FFFF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22b</a:t>
            </a:r>
            <a:r>
              <a:rPr lang="en-US" sz="4400" b="1" dirty="0" smtClean="0">
                <a:solidFill>
                  <a:srgbClr val="92D050"/>
                </a:solidFill>
                <a:latin typeface="Arial Unicode MS" pitchFamily="34" charset="-128"/>
                <a:ea typeface="Arial Unicode MS" pitchFamily="34" charset="-128"/>
                <a:cs typeface="Arial Unicode MS" pitchFamily="34" charset="-128"/>
              </a:rPr>
              <a:t> "The </a:t>
            </a:r>
            <a:r>
              <a:rPr lang="en-US" sz="4400" b="1" dirty="0" smtClean="0">
                <a:solidFill>
                  <a:srgbClr val="92D050"/>
                </a:solidFill>
                <a:latin typeface="Arial Unicode MS" pitchFamily="34" charset="-128"/>
                <a:ea typeface="Arial Unicode MS" pitchFamily="34" charset="-128"/>
                <a:cs typeface="Arial Unicode MS" pitchFamily="34" charset="-128"/>
              </a:rPr>
              <a:t>hand of our God is upon all those for good who seek Him, but His power and His wrath are against all those who forsake Him."</a:t>
            </a:r>
          </a:p>
          <a:p>
            <a:pPr algn="just"/>
            <a:r>
              <a:rPr lang="en-US" sz="4400" b="1" dirty="0" smtClean="0">
                <a:solidFill>
                  <a:srgbClr val="FFFF00"/>
                </a:solidFill>
                <a:latin typeface="Arial Unicode MS" pitchFamily="34" charset="-128"/>
                <a:ea typeface="Arial Unicode MS" pitchFamily="34" charset="-128"/>
                <a:cs typeface="Arial Unicode MS" pitchFamily="34" charset="-128"/>
              </a:rPr>
              <a:t>23 So we fasted and entreated our God for this, and He answered our prayer</a:t>
            </a:r>
            <a:endParaRPr lang="en-US" sz="4400" b="1" dirty="0" smtClean="0">
              <a:solidFill>
                <a:srgbClr val="FFFF00"/>
              </a:solidFill>
              <a:latin typeface="Arial Unicode MS" pitchFamily="34" charset="-128"/>
              <a:ea typeface="Arial Unicode MS" pitchFamily="34" charset="-128"/>
              <a:cs typeface="Arial Unicode MS" pitchFamily="34" charset="-128"/>
            </a:endParaRP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 faith in God that we profess must be evident in all our endeavors.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To allow panic to rule the course of the trip back to Jerusalem would counter the impression that Ezra was trying to build in the king concerning his God.</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There are certain benefits that you may have to let go because it will convey the wrong message</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There </a:t>
            </a:r>
            <a:r>
              <a:rPr lang="en-US" sz="4400" b="1" dirty="0" smtClean="0">
                <a:solidFill>
                  <a:schemeClr val="bg1"/>
                </a:solidFill>
                <a:latin typeface="Arial Unicode MS" pitchFamily="34" charset="-128"/>
                <a:ea typeface="Arial Unicode MS" pitchFamily="34" charset="-128"/>
                <a:cs typeface="Arial Unicode MS" pitchFamily="34" charset="-128"/>
              </a:rPr>
              <a:t>are certain ways that Christians may conduct themselves in the name of safety that can translate their lack of faith in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A little boy walks in a classroom with a frog in his hand, the video footage shows how his teacher was screaming and running all over the place to avoid the boy because she has a dreadful fear of frogs</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If </a:t>
            </a:r>
            <a:r>
              <a:rPr lang="en-US" sz="4400" b="1" dirty="0" smtClean="0">
                <a:solidFill>
                  <a:schemeClr val="bg1"/>
                </a:solidFill>
                <a:latin typeface="Arial Unicode MS" pitchFamily="34" charset="-128"/>
                <a:ea typeface="Arial Unicode MS" pitchFamily="34" charset="-128"/>
                <a:cs typeface="Arial Unicode MS" pitchFamily="34" charset="-128"/>
              </a:rPr>
              <a:t>she could only absorb that fear, she would spare the embarrassment that followed.</a:t>
            </a:r>
          </a:p>
          <a:p>
            <a:pPr algn="just"/>
            <a:r>
              <a:rPr lang="fr-FR" sz="4400" b="1" dirty="0" smtClean="0">
                <a:solidFill>
                  <a:srgbClr val="FFFF00"/>
                </a:solidFill>
                <a:latin typeface="Arial Unicode MS" pitchFamily="34" charset="-128"/>
                <a:ea typeface="Arial Unicode MS" pitchFamily="34" charset="-128"/>
                <a:cs typeface="Arial Unicode MS" pitchFamily="34" charset="-128"/>
              </a:rPr>
              <a:t>Pr 24:10 ¶ Si tu faiblis au jour de la détresse, Ta force n'est que détresse.</a:t>
            </a:r>
            <a:endParaRPr lang="en-US" sz="4400" b="1" dirty="0" smtClean="0">
              <a:solidFill>
                <a:srgbClr val="FFFF00"/>
              </a:solidFill>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Pr 24:10 ¶ If you faint in the day of adversity, Your strength is small</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C00000"/>
          </a:soli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Many </a:t>
            </a:r>
            <a:r>
              <a:rPr lang="en-US" sz="4400" b="1" dirty="0" smtClean="0">
                <a:solidFill>
                  <a:schemeClr val="bg1"/>
                </a:solidFill>
                <a:latin typeface="Arial Unicode MS" pitchFamily="34" charset="-128"/>
                <a:ea typeface="Arial Unicode MS" pitchFamily="34" charset="-128"/>
                <a:cs typeface="Arial Unicode MS" pitchFamily="34" charset="-128"/>
              </a:rPr>
              <a:t>are counting on mature Christians to live by what they preach and profess.</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In some instances, a Christian person can become the standard by which others differentiate right from wrong.</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When such a Christian succumbs to </a:t>
            </a:r>
            <a:r>
              <a:rPr lang="en-US" sz="4400" b="1" dirty="0" smtClean="0">
                <a:solidFill>
                  <a:schemeClr val="bg1"/>
                </a:solidFill>
                <a:latin typeface="Arial Unicode MS" pitchFamily="34" charset="-128"/>
                <a:ea typeface="Arial Unicode MS" pitchFamily="34" charset="-128"/>
                <a:cs typeface="Arial Unicode MS" pitchFamily="34" charset="-128"/>
              </a:rPr>
              <a:t>temptations </a:t>
            </a:r>
            <a:r>
              <a:rPr lang="en-US" sz="4400" b="1" dirty="0" smtClean="0">
                <a:solidFill>
                  <a:schemeClr val="bg1"/>
                </a:solidFill>
                <a:latin typeface="Arial Unicode MS" pitchFamily="34" charset="-128"/>
                <a:ea typeface="Arial Unicode MS" pitchFamily="34" charset="-128"/>
                <a:cs typeface="Arial Unicode MS" pitchFamily="34" charset="-128"/>
              </a:rPr>
              <a:t>and falls in sin, all of the observers will be confused and the Christian faith will </a:t>
            </a:r>
            <a:r>
              <a:rPr lang="en-US" sz="4400" b="1" dirty="0" smtClean="0">
                <a:solidFill>
                  <a:schemeClr val="bg1"/>
                </a:solidFill>
                <a:latin typeface="Arial Unicode MS" pitchFamily="34" charset="-128"/>
                <a:ea typeface="Arial Unicode MS" pitchFamily="34" charset="-128"/>
                <a:cs typeface="Arial Unicode MS" pitchFamily="34" charset="-128"/>
              </a:rPr>
              <a:t>endure </a:t>
            </a:r>
            <a:r>
              <a:rPr lang="en-US" sz="4400" b="1" dirty="0" smtClean="0">
                <a:solidFill>
                  <a:schemeClr val="bg1"/>
                </a:solidFill>
                <a:latin typeface="Arial Unicode MS" pitchFamily="34" charset="-128"/>
                <a:ea typeface="Arial Unicode MS" pitchFamily="34" charset="-128"/>
                <a:cs typeface="Arial Unicode MS" pitchFamily="34" charset="-128"/>
              </a:rPr>
              <a:t>a great blow. </a:t>
            </a:r>
            <a:endParaRPr lang="en-US" sz="4400" b="1" dirty="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fr-FR" sz="4400" b="1" dirty="0" smtClean="0">
                <a:solidFill>
                  <a:schemeClr val="bg1"/>
                </a:solidFill>
                <a:latin typeface="Arial Unicode MS" pitchFamily="34" charset="-128"/>
                <a:ea typeface="Arial Unicode MS" pitchFamily="34" charset="-128"/>
                <a:cs typeface="Arial Unicode MS" pitchFamily="34" charset="-128"/>
              </a:rPr>
              <a:t>POURQUOI ME CONSEILLEZ-VOUS DE FUIR? PSAUME 11 : 1</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latin typeface="Arial Unicode MS" pitchFamily="34" charset="-128"/>
                <a:ea typeface="Arial Unicode MS" pitchFamily="34" charset="-128"/>
                <a:cs typeface="Arial Unicode MS" pitchFamily="34" charset="-128"/>
              </a:rPr>
              <a:t>C'est en l'Éternel que je cherche un refuge. Comment pouvez-vous me dire: Fuis dans vos montagnes, comme un oiseau?</a:t>
            </a:r>
            <a:endParaRPr lang="en-US" sz="4400" b="1" dirty="0" smtClean="0">
              <a:latin typeface="Arial Unicode MS" pitchFamily="34" charset="-128"/>
              <a:ea typeface="Arial Unicode MS" pitchFamily="34" charset="-128"/>
              <a:cs typeface="Arial Unicode MS" pitchFamily="34" charset="-128"/>
            </a:endParaRPr>
          </a:p>
          <a:p>
            <a:pPr algn="just"/>
            <a:r>
              <a:rPr lang="en-US" sz="4400" b="1" dirty="0" smtClean="0">
                <a:solidFill>
                  <a:schemeClr val="bg1"/>
                </a:solidFill>
                <a:latin typeface="Arial Unicode MS" pitchFamily="34" charset="-128"/>
                <a:ea typeface="Arial Unicode MS" pitchFamily="34" charset="-128"/>
                <a:cs typeface="Arial Unicode MS" pitchFamily="34" charset="-128"/>
              </a:rPr>
              <a:t>In the LORD I put my trust; How can you say to my soul, "Flee as a bird to your mountain</a:t>
            </a:r>
            <a:r>
              <a:rPr lang="en-US"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Be </a:t>
            </a:r>
            <a:r>
              <a:rPr lang="en-US" sz="4400" b="1" dirty="0" smtClean="0">
                <a:solidFill>
                  <a:schemeClr val="bg1"/>
                </a:solidFill>
                <a:latin typeface="Arial Unicode MS" pitchFamily="34" charset="-128"/>
                <a:ea typeface="Arial Unicode MS" pitchFamily="34" charset="-128"/>
                <a:cs typeface="Arial Unicode MS" pitchFamily="34" charset="-128"/>
              </a:rPr>
              <a:t>aware that Satan may use the people closest to you to steer you away from the will of God in times of trouble.</a:t>
            </a:r>
          </a:p>
          <a:p>
            <a:pPr lvl="0" algn="just"/>
            <a:r>
              <a:rPr lang="en-US" sz="4400" b="1" dirty="0" smtClean="0">
                <a:latin typeface="Arial Unicode MS" pitchFamily="34" charset="-128"/>
                <a:ea typeface="Arial Unicode MS" pitchFamily="34" charset="-128"/>
                <a:cs typeface="Arial Unicode MS" pitchFamily="34" charset="-128"/>
              </a:rPr>
              <a:t>They will come with appealing wisdom.</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They will be motivated by a pure interest to protect you.</a:t>
            </a:r>
          </a:p>
          <a:p>
            <a:pPr lvl="0" algn="just"/>
            <a:r>
              <a:rPr lang="en-US" sz="4400" b="1" dirty="0" smtClean="0">
                <a:latin typeface="Arial Unicode MS" pitchFamily="34" charset="-128"/>
                <a:ea typeface="Arial Unicode MS" pitchFamily="34" charset="-128"/>
                <a:cs typeface="Arial Unicode MS" pitchFamily="34" charset="-128"/>
              </a:rPr>
              <a:t>They may even tell you that they are sent by God</a:t>
            </a:r>
            <a:r>
              <a:rPr lang="en-US" sz="4400" b="1" dirty="0" smtClean="0">
                <a:latin typeface="Arial Unicode MS" pitchFamily="34" charset="-128"/>
                <a:ea typeface="Arial Unicode MS" pitchFamily="34" charset="-128"/>
                <a:cs typeface="Arial Unicode MS" pitchFamily="34" charset="-128"/>
              </a:rPr>
              <a:t>.</a:t>
            </a: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B0F0"/>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en-US" sz="4800" b="1" dirty="0" smtClean="0">
                <a:latin typeface="Arial Unicode MS" pitchFamily="34" charset="-128"/>
                <a:ea typeface="Arial Unicode MS" pitchFamily="34" charset="-128"/>
                <a:cs typeface="Arial Unicode MS" pitchFamily="34" charset="-128"/>
              </a:rPr>
              <a:t>David </a:t>
            </a:r>
            <a:r>
              <a:rPr lang="en-US" sz="4800" b="1" dirty="0" smtClean="0">
                <a:latin typeface="Arial Unicode MS" pitchFamily="34" charset="-128"/>
                <a:ea typeface="Arial Unicode MS" pitchFamily="34" charset="-128"/>
                <a:cs typeface="Arial Unicode MS" pitchFamily="34" charset="-128"/>
              </a:rPr>
              <a:t>had some faithless advisors in his life who sought to protect him from danger.</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They eclipsed God out of the equation</a:t>
            </a:r>
            <a:r>
              <a:rPr lang="en-US" sz="4800" b="1" dirty="0" smtClean="0">
                <a:solidFill>
                  <a:schemeClr val="bg1"/>
                </a:solidFill>
                <a:latin typeface="Arial Unicode MS" pitchFamily="34" charset="-128"/>
                <a:ea typeface="Arial Unicode MS" pitchFamily="34" charset="-128"/>
                <a:cs typeface="Arial Unicode MS" pitchFamily="34" charset="-128"/>
              </a:rPr>
              <a:t>.</a:t>
            </a:r>
          </a:p>
          <a:p>
            <a:pPr algn="just"/>
            <a:r>
              <a:rPr lang="en-US" sz="4800" b="1" dirty="0" smtClean="0">
                <a:latin typeface="Arial Unicode MS" pitchFamily="34" charset="-128"/>
                <a:ea typeface="Arial Unicode MS" pitchFamily="34" charset="-128"/>
                <a:cs typeface="Arial Unicode MS" pitchFamily="34" charset="-128"/>
              </a:rPr>
              <a:t>The best advice they could come up for David is to run for your life</a:t>
            </a:r>
          </a:p>
          <a:p>
            <a:pPr lvl="0" algn="just"/>
            <a:r>
              <a:rPr lang="en-US" sz="4800" b="1" dirty="0" smtClean="0">
                <a:solidFill>
                  <a:schemeClr val="bg1"/>
                </a:solidFill>
                <a:latin typeface="Arial Unicode MS" pitchFamily="34" charset="-128"/>
                <a:ea typeface="Arial Unicode MS" pitchFamily="34" charset="-128"/>
                <a:cs typeface="Arial Unicode MS" pitchFamily="34" charset="-128"/>
              </a:rPr>
              <a:t>People who love you may tend to dissuade you from following the will of God for your life.</a:t>
            </a:r>
            <a:endParaRPr lang="en-US" sz="48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During </a:t>
            </a:r>
            <a:r>
              <a:rPr lang="en-US" sz="4400" b="1" dirty="0" smtClean="0">
                <a:solidFill>
                  <a:schemeClr val="bg1"/>
                </a:solidFill>
                <a:latin typeface="Arial Unicode MS" pitchFamily="34" charset="-128"/>
                <a:ea typeface="Arial Unicode MS" pitchFamily="34" charset="-128"/>
                <a:cs typeface="Arial Unicode MS" pitchFamily="34" charset="-128"/>
              </a:rPr>
              <a:t>his last trip to Jerusalem, Paul had true prophets of God who told him of the dangers that awaited him in Jerusalem. He still kept on going because he already discerned that the trip was in the will of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Peter wanted to spare Jesus from the agony of the cross and Jesus rebuked him by saying: “Get thee behind me Satan</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In </a:t>
            </a:r>
            <a:r>
              <a:rPr lang="en-US" sz="4400" b="1" dirty="0" smtClean="0">
                <a:solidFill>
                  <a:schemeClr val="bg1"/>
                </a:solidFill>
                <a:latin typeface="Arial Unicode MS" pitchFamily="34" charset="-128"/>
                <a:ea typeface="Arial Unicode MS" pitchFamily="34" charset="-128"/>
                <a:cs typeface="Arial Unicode MS" pitchFamily="34" charset="-128"/>
              </a:rPr>
              <a:t>the name of safety many of us have walked away from the destiny that God had planned for us from all eternity</a:t>
            </a:r>
            <a:r>
              <a:rPr lang="en-US" sz="4400" b="1" dirty="0" smtClean="0">
                <a:solidFill>
                  <a:schemeClr val="bg1"/>
                </a:solidFill>
                <a:latin typeface="Arial Unicode MS" pitchFamily="34" charset="-128"/>
                <a:ea typeface="Arial Unicode MS" pitchFamily="34" charset="-128"/>
                <a:cs typeface="Arial Unicode MS" pitchFamily="34" charset="-128"/>
              </a:rPr>
              <a:t>.</a:t>
            </a:r>
            <a:r>
              <a:rPr lang="en-US" sz="4400" b="1" dirty="0" smtClean="0">
                <a:solidFill>
                  <a:srgbClr val="FFFF00"/>
                </a:solidFill>
                <a:latin typeface="Arial Unicode MS" pitchFamily="34" charset="-128"/>
                <a:ea typeface="Arial Unicode MS" pitchFamily="34" charset="-128"/>
                <a:cs typeface="Arial Unicode MS" pitchFamily="34" charset="-128"/>
              </a:rPr>
              <a:t> Nehemiah refused to flee when people told him to go hide in the temple</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chemeClr val="bg1"/>
                </a:solidFill>
                <a:latin typeface="Arial Unicode MS" pitchFamily="34" charset="-128"/>
                <a:ea typeface="Arial Unicode MS" pitchFamily="34" charset="-128"/>
                <a:cs typeface="Arial Unicode MS" pitchFamily="34" charset="-128"/>
              </a:rPr>
              <a:t>Ne </a:t>
            </a:r>
            <a:r>
              <a:rPr lang="fr-FR" sz="4400" b="1" dirty="0" smtClean="0">
                <a:solidFill>
                  <a:schemeClr val="bg1"/>
                </a:solidFill>
                <a:latin typeface="Arial Unicode MS" pitchFamily="34" charset="-128"/>
                <a:ea typeface="Arial Unicode MS" pitchFamily="34" charset="-128"/>
                <a:cs typeface="Arial Unicode MS" pitchFamily="34" charset="-128"/>
              </a:rPr>
              <a:t>6:10 ¶ Je me rendis chez </a:t>
            </a:r>
            <a:r>
              <a:rPr lang="fr-FR" sz="4400" b="1" dirty="0" err="1" smtClean="0">
                <a:solidFill>
                  <a:schemeClr val="bg1"/>
                </a:solidFill>
                <a:latin typeface="Arial Unicode MS" pitchFamily="34" charset="-128"/>
                <a:ea typeface="Arial Unicode MS" pitchFamily="34" charset="-128"/>
                <a:cs typeface="Arial Unicode MS" pitchFamily="34" charset="-128"/>
              </a:rPr>
              <a:t>Schemaeja</a:t>
            </a:r>
            <a:r>
              <a:rPr lang="fr-FR" sz="4400" b="1" dirty="0" smtClean="0">
                <a:solidFill>
                  <a:schemeClr val="bg1"/>
                </a:solidFill>
                <a:latin typeface="Arial Unicode MS" pitchFamily="34" charset="-128"/>
                <a:ea typeface="Arial Unicode MS" pitchFamily="34" charset="-128"/>
                <a:cs typeface="Arial Unicode MS" pitchFamily="34" charset="-128"/>
              </a:rPr>
              <a:t>, fils de </a:t>
            </a:r>
            <a:r>
              <a:rPr lang="fr-FR" sz="4400" b="1" dirty="0" err="1" smtClean="0">
                <a:solidFill>
                  <a:schemeClr val="bg1"/>
                </a:solidFill>
                <a:latin typeface="Arial Unicode MS" pitchFamily="34" charset="-128"/>
                <a:ea typeface="Arial Unicode MS" pitchFamily="34" charset="-128"/>
                <a:cs typeface="Arial Unicode MS" pitchFamily="34" charset="-128"/>
              </a:rPr>
              <a:t>Delaja</a:t>
            </a:r>
            <a:r>
              <a:rPr lang="fr-FR" sz="4400" b="1" dirty="0" smtClean="0">
                <a:solidFill>
                  <a:schemeClr val="bg1"/>
                </a:solidFill>
                <a:latin typeface="Arial Unicode MS" pitchFamily="34" charset="-128"/>
                <a:ea typeface="Arial Unicode MS" pitchFamily="34" charset="-128"/>
                <a:cs typeface="Arial Unicode MS" pitchFamily="34" charset="-128"/>
              </a:rPr>
              <a:t>, fils de </a:t>
            </a:r>
            <a:r>
              <a:rPr lang="fr-FR" sz="4400" b="1" dirty="0" err="1" smtClean="0">
                <a:solidFill>
                  <a:schemeClr val="bg1"/>
                </a:solidFill>
                <a:latin typeface="Arial Unicode MS" pitchFamily="34" charset="-128"/>
                <a:ea typeface="Arial Unicode MS" pitchFamily="34" charset="-128"/>
                <a:cs typeface="Arial Unicode MS" pitchFamily="34" charset="-128"/>
              </a:rPr>
              <a:t>Mehétabeel</a:t>
            </a:r>
            <a:r>
              <a:rPr lang="fr-FR" sz="4400" b="1" dirty="0" smtClean="0">
                <a:solidFill>
                  <a:schemeClr val="bg1"/>
                </a:solidFill>
                <a:latin typeface="Arial Unicode MS" pitchFamily="34" charset="-128"/>
                <a:ea typeface="Arial Unicode MS" pitchFamily="34" charset="-128"/>
                <a:cs typeface="Arial Unicode MS" pitchFamily="34" charset="-128"/>
              </a:rPr>
              <a:t>. Il s'était enfermé, et il dit</a:t>
            </a:r>
            <a:r>
              <a:rPr lang="fr-FR" sz="4400" b="1" dirty="0" smtClean="0">
                <a:solidFill>
                  <a:schemeClr val="bg1"/>
                </a:solidFill>
                <a:latin typeface="Arial Unicode MS" pitchFamily="34" charset="-128"/>
                <a:ea typeface="Arial Unicode MS" pitchFamily="34" charset="-128"/>
                <a:cs typeface="Arial Unicode MS" pitchFamily="34" charset="-128"/>
              </a:rPr>
              <a:t>:</a:t>
            </a:r>
            <a:endParaRPr lang="en-US" sz="4400" b="1" dirty="0" smtClean="0">
              <a:solidFill>
                <a:schemeClr val="bg1"/>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400" b="1" dirty="0" smtClean="0">
                <a:solidFill>
                  <a:schemeClr val="bg1"/>
                </a:solidFill>
                <a:latin typeface="Arial Unicode MS" pitchFamily="34" charset="-128"/>
                <a:ea typeface="Arial Unicode MS" pitchFamily="34" charset="-128"/>
                <a:cs typeface="Arial Unicode MS" pitchFamily="34" charset="-128"/>
              </a:rPr>
              <a:t>10b Allons </a:t>
            </a:r>
            <a:r>
              <a:rPr lang="fr-FR" sz="4400" b="1" dirty="0" smtClean="0">
                <a:solidFill>
                  <a:schemeClr val="bg1"/>
                </a:solidFill>
                <a:latin typeface="Arial Unicode MS" pitchFamily="34" charset="-128"/>
                <a:ea typeface="Arial Unicode MS" pitchFamily="34" charset="-128"/>
                <a:cs typeface="Arial Unicode MS" pitchFamily="34" charset="-128"/>
              </a:rPr>
              <a:t>ensemble dans la maison de Dieu, au milieu du temple, et fermons les portes du temple; car ils viennent pour te tuer, et c'est pendant la nuit qu'ils viendront pour te tuer.</a:t>
            </a:r>
            <a:endParaRPr lang="en-US" sz="4400" b="1" dirty="0" smtClean="0">
              <a:solidFill>
                <a:schemeClr val="bg1"/>
              </a:solidFill>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11 Je répondis: Un homme comme moi prendre la fuite! Et quel homme tel que moi pourrait entrer dans le temple et vivre? </a:t>
            </a:r>
            <a:r>
              <a:rPr lang="en-US" sz="4400" b="1" dirty="0" smtClean="0">
                <a:solidFill>
                  <a:srgbClr val="FFFF00"/>
                </a:solidFill>
                <a:latin typeface="Arial Unicode MS" pitchFamily="34" charset="-128"/>
                <a:ea typeface="Arial Unicode MS" pitchFamily="34" charset="-128"/>
                <a:cs typeface="Arial Unicode MS" pitchFamily="34" charset="-128"/>
              </a:rPr>
              <a:t>Je </a:t>
            </a:r>
            <a:r>
              <a:rPr lang="en-US" sz="4400" b="1" dirty="0" err="1" smtClean="0">
                <a:solidFill>
                  <a:srgbClr val="FFFF00"/>
                </a:solidFill>
                <a:latin typeface="Arial Unicode MS" pitchFamily="34" charset="-128"/>
                <a:ea typeface="Arial Unicode MS" pitchFamily="34" charset="-128"/>
                <a:cs typeface="Arial Unicode MS" pitchFamily="34" charset="-128"/>
              </a:rPr>
              <a:t>n'entrerai</a:t>
            </a:r>
            <a:r>
              <a:rPr lang="en-US" sz="4400" b="1" dirty="0" smtClean="0">
                <a:solidFill>
                  <a:srgbClr val="FFFF00"/>
                </a:solidFill>
                <a:latin typeface="Arial Unicode MS" pitchFamily="34" charset="-128"/>
                <a:ea typeface="Arial Unicode MS" pitchFamily="34" charset="-128"/>
                <a:cs typeface="Arial Unicode MS" pitchFamily="34" charset="-128"/>
              </a:rPr>
              <a:t> point.</a:t>
            </a:r>
          </a:p>
          <a:p>
            <a:pPr>
              <a:buNone/>
            </a:pPr>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206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en-US" sz="4400" b="1" dirty="0" smtClean="0">
                <a:solidFill>
                  <a:schemeClr val="bg1"/>
                </a:solidFill>
                <a:latin typeface="Arial Unicode MS" pitchFamily="34" charset="-128"/>
                <a:ea typeface="Arial Unicode MS" pitchFamily="34" charset="-128"/>
                <a:cs typeface="Arial Unicode MS" pitchFamily="34" charset="-128"/>
              </a:rPr>
              <a:t>Ne </a:t>
            </a:r>
            <a:r>
              <a:rPr lang="en-US" sz="4400" b="1" dirty="0" smtClean="0">
                <a:solidFill>
                  <a:schemeClr val="bg1"/>
                </a:solidFill>
                <a:latin typeface="Arial Unicode MS" pitchFamily="34" charset="-128"/>
                <a:ea typeface="Arial Unicode MS" pitchFamily="34" charset="-128"/>
                <a:cs typeface="Arial Unicode MS" pitchFamily="34" charset="-128"/>
              </a:rPr>
              <a:t>6:11 And I said, Am I the sort of man to go in flight? what man, in my position, would go into the Temple to keep himself safe? I will not go in.</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We all profess to have bold faith, but how many of us can really stand the test of our faith.</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When you read the following verse you can see why the temptation to flee was so great.</a:t>
            </a:r>
          </a:p>
          <a:p>
            <a:endParaRPr lang="en-US" i="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ctr">
              <a:buNone/>
            </a:pPr>
            <a:r>
              <a:rPr lang="fr-FR" sz="4000" b="1" dirty="0" smtClean="0">
                <a:solidFill>
                  <a:srgbClr val="006600"/>
                </a:solidFill>
                <a:latin typeface="Arial Unicode MS" pitchFamily="34" charset="-128"/>
                <a:ea typeface="Arial Unicode MS" pitchFamily="34" charset="-128"/>
                <a:cs typeface="Arial Unicode MS" pitchFamily="34" charset="-128"/>
              </a:rPr>
              <a:t>JUSTIFYING REASONS FOR  FLEEING</a:t>
            </a:r>
            <a:endParaRPr lang="en-US" sz="4000" b="1" dirty="0" smtClean="0">
              <a:solidFill>
                <a:srgbClr val="006600"/>
              </a:solidFill>
              <a:latin typeface="Arial Unicode MS" pitchFamily="34" charset="-128"/>
              <a:ea typeface="Arial Unicode MS" pitchFamily="34" charset="-128"/>
              <a:cs typeface="Arial Unicode MS" pitchFamily="34" charset="-128"/>
            </a:endParaRPr>
          </a:p>
          <a:p>
            <a:pPr algn="just"/>
            <a:r>
              <a:rPr lang="fr-FR" sz="4000" b="1" dirty="0" smtClean="0">
                <a:latin typeface="Arial Unicode MS" pitchFamily="34" charset="-128"/>
                <a:ea typeface="Arial Unicode MS" pitchFamily="34" charset="-128"/>
                <a:cs typeface="Arial Unicode MS" pitchFamily="34" charset="-128"/>
              </a:rPr>
              <a:t>Ps 11:2 Car voici, les méchants bandent l'arc, Ils ajustent leur flèche sur la corde, Pour tirer dans l'ombre sur ceux dont le cœur est droit.</a:t>
            </a:r>
            <a:endParaRPr lang="en-US" sz="4000" b="1" dirty="0" smtClean="0">
              <a:latin typeface="Arial Unicode MS" pitchFamily="34" charset="-128"/>
              <a:ea typeface="Arial Unicode MS" pitchFamily="34" charset="-128"/>
              <a:cs typeface="Arial Unicode MS" pitchFamily="34" charset="-128"/>
            </a:endParaRPr>
          </a:p>
          <a:p>
            <a:pPr algn="just"/>
            <a:r>
              <a:rPr lang="en-US" sz="4000" b="1" dirty="0" smtClean="0">
                <a:solidFill>
                  <a:srgbClr val="006600"/>
                </a:solidFill>
                <a:latin typeface="Arial Unicode MS" pitchFamily="34" charset="-128"/>
                <a:ea typeface="Arial Unicode MS" pitchFamily="34" charset="-128"/>
                <a:cs typeface="Arial Unicode MS" pitchFamily="34" charset="-128"/>
              </a:rPr>
              <a:t>Ps 11:2 For look! The wicked bend their bow, They make ready their arrow on the string, That they may shoot secretly at the upright in heart</a:t>
            </a:r>
            <a:r>
              <a:rPr lang="en-US" sz="4000" b="1" dirty="0" smtClean="0">
                <a:solidFill>
                  <a:srgbClr val="006600"/>
                </a:solidFill>
                <a:latin typeface="Arial Unicode MS" pitchFamily="34" charset="-128"/>
                <a:ea typeface="Arial Unicode MS" pitchFamily="34" charset="-128"/>
                <a:cs typeface="Arial Unicode MS" pitchFamily="34" charset="-128"/>
              </a:rPr>
              <a:t>.</a:t>
            </a:r>
            <a:endParaRPr lang="en-US" sz="4000" b="1" dirty="0" smtClean="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I </a:t>
            </a:r>
            <a:r>
              <a:rPr lang="en-US" sz="4800" b="1" dirty="0" smtClean="0">
                <a:latin typeface="Arial Unicode MS" pitchFamily="34" charset="-128"/>
                <a:ea typeface="Arial Unicode MS" pitchFamily="34" charset="-128"/>
                <a:cs typeface="Arial Unicode MS" pitchFamily="34" charset="-128"/>
              </a:rPr>
              <a:t>know for sure that each time I hear of a church kidnapping in Haiti my interest to ever have a ministry in the country diminishes a great deal.</a:t>
            </a:r>
          </a:p>
          <a:p>
            <a:pPr lvl="0" algn="just"/>
            <a:r>
              <a:rPr lang="en-US" sz="4800" b="1" dirty="0" smtClean="0">
                <a:solidFill>
                  <a:srgbClr val="006600"/>
                </a:solidFill>
                <a:latin typeface="Arial Unicode MS" pitchFamily="34" charset="-128"/>
                <a:ea typeface="Arial Unicode MS" pitchFamily="34" charset="-128"/>
                <a:cs typeface="Arial Unicode MS" pitchFamily="34" charset="-128"/>
              </a:rPr>
              <a:t>The danger stated in verse 3 is not an illusion but reality</a:t>
            </a:r>
            <a:r>
              <a:rPr lang="en-US" sz="4800" b="1" dirty="0" smtClean="0">
                <a:solidFill>
                  <a:srgbClr val="006600"/>
                </a:solidFill>
                <a:latin typeface="Arial Unicode MS" pitchFamily="34" charset="-128"/>
                <a:ea typeface="Arial Unicode MS" pitchFamily="34" charset="-128"/>
                <a:cs typeface="Arial Unicode MS" pitchFamily="34" charset="-128"/>
              </a:rPr>
              <a:t>.</a:t>
            </a:r>
            <a:endParaRPr lang="en-US" sz="4800" b="1" dirty="0" smtClean="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Autofit/>
          </a:bodyPr>
          <a:lstStyle/>
          <a:p>
            <a:pPr lvl="0" algn="just"/>
            <a:r>
              <a:rPr lang="en-US" sz="4400" b="1" dirty="0" smtClean="0">
                <a:latin typeface="Arial Unicode MS" pitchFamily="34" charset="-128"/>
                <a:ea typeface="Arial Unicode MS" pitchFamily="34" charset="-128"/>
                <a:cs typeface="Arial Unicode MS" pitchFamily="34" charset="-128"/>
              </a:rPr>
              <a:t>While </a:t>
            </a:r>
            <a:r>
              <a:rPr lang="en-US" sz="4400" b="1" dirty="0" smtClean="0">
                <a:latin typeface="Arial Unicode MS" pitchFamily="34" charset="-128"/>
                <a:ea typeface="Arial Unicode MS" pitchFamily="34" charset="-128"/>
                <a:cs typeface="Arial Unicode MS" pitchFamily="34" charset="-128"/>
              </a:rPr>
              <a:t>the evildoers are truly aiming at the righteous to attack them unexpectedly, still the righteous cannot just flee as if God has lost control of the universe.</a:t>
            </a:r>
          </a:p>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That doesn't mean that Christians are encouraged to ignore security concerned</a:t>
            </a:r>
            <a:r>
              <a:rPr lang="en-US" sz="4400" b="1" dirty="0" smtClean="0">
                <a:solidFill>
                  <a:srgbClr val="006600"/>
                </a:solidFill>
                <a:latin typeface="Arial Unicode MS" pitchFamily="34" charset="-128"/>
                <a:ea typeface="Arial Unicode MS" pitchFamily="34" charset="-128"/>
                <a:cs typeface="Arial Unicode MS" pitchFamily="34" charset="-128"/>
              </a:rPr>
              <a:t>.</a:t>
            </a:r>
            <a:endParaRPr lang="en-US" sz="4400" b="1" dirty="0" smtClean="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It </a:t>
            </a:r>
            <a:r>
              <a:rPr lang="en-US" sz="4400" b="1" dirty="0" smtClean="0">
                <a:latin typeface="Arial Unicode MS" pitchFamily="34" charset="-128"/>
                <a:ea typeface="Arial Unicode MS" pitchFamily="34" charset="-128"/>
                <a:cs typeface="Arial Unicode MS" pitchFamily="34" charset="-128"/>
              </a:rPr>
              <a:t>simply implies that the Children of God must always inquire of the Lord about their next move instead of just fleeing from danger out of fear.</a:t>
            </a:r>
          </a:p>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Sometime the Lord may ask you to hide, at other times God may ask you to hold your ground</a:t>
            </a:r>
            <a:r>
              <a:rPr lang="en-US" sz="4400" b="1" dirty="0" smtClean="0">
                <a:solidFill>
                  <a:srgbClr val="006600"/>
                </a:solidFill>
                <a:latin typeface="Arial Unicode MS" pitchFamily="34" charset="-128"/>
                <a:ea typeface="Arial Unicode MS" pitchFamily="34" charset="-128"/>
                <a:cs typeface="Arial Unicode MS" pitchFamily="34" charset="-128"/>
              </a:rPr>
              <a:t>.</a:t>
            </a:r>
            <a:endParaRPr lang="en-US" sz="4400" b="1" dirty="0" smtClean="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en-US" sz="4800" b="1" dirty="0" smtClean="0">
                <a:latin typeface="Arial Unicode MS" pitchFamily="34" charset="-128"/>
                <a:ea typeface="Arial Unicode MS" pitchFamily="34" charset="-128"/>
                <a:cs typeface="Arial Unicode MS" pitchFamily="34" charset="-128"/>
              </a:rPr>
              <a:t>Jesus </a:t>
            </a:r>
            <a:r>
              <a:rPr lang="en-US" sz="4800" b="1" dirty="0" smtClean="0">
                <a:latin typeface="Arial Unicode MS" pitchFamily="34" charset="-128"/>
                <a:ea typeface="Arial Unicode MS" pitchFamily="34" charset="-128"/>
                <a:cs typeface="Arial Unicode MS" pitchFamily="34" charset="-128"/>
              </a:rPr>
              <a:t>had to maneuver his confrontations with the devil so that he would die in the timing of the Father.</a:t>
            </a:r>
          </a:p>
          <a:p>
            <a:pPr algn="just"/>
            <a:r>
              <a:rPr lang="fr-FR" sz="4800" b="1" dirty="0" err="1" smtClean="0">
                <a:solidFill>
                  <a:srgbClr val="006600"/>
                </a:solidFill>
                <a:latin typeface="Arial Unicode MS" pitchFamily="34" charset="-128"/>
                <a:ea typeface="Arial Unicode MS" pitchFamily="34" charset="-128"/>
                <a:cs typeface="Arial Unicode MS" pitchFamily="34" charset="-128"/>
              </a:rPr>
              <a:t>Joh</a:t>
            </a:r>
            <a:r>
              <a:rPr lang="fr-FR" sz="4800" b="1" dirty="0" smtClean="0">
                <a:solidFill>
                  <a:srgbClr val="006600"/>
                </a:solidFill>
                <a:latin typeface="Arial Unicode MS" pitchFamily="34" charset="-128"/>
                <a:ea typeface="Arial Unicode MS" pitchFamily="34" charset="-128"/>
                <a:cs typeface="Arial Unicode MS" pitchFamily="34" charset="-128"/>
              </a:rPr>
              <a:t> 14:30 Je ne parlerai plus guère avec vous; car le prince du monde vient. Il n'a rien en moi;</a:t>
            </a:r>
            <a:endParaRPr lang="en-US" sz="4800" b="1" dirty="0" smtClean="0">
              <a:solidFill>
                <a:srgbClr val="006600"/>
              </a:solidFill>
              <a:latin typeface="Arial Unicode MS" pitchFamily="34" charset="-128"/>
              <a:ea typeface="Arial Unicode MS" pitchFamily="34" charset="-128"/>
              <a:cs typeface="Arial Unicode MS" pitchFamily="34" charset="-128"/>
            </a:endParaRPr>
          </a:p>
          <a:p>
            <a:pPr lvl="1" algn="just"/>
            <a:endParaRPr lang="en-US" sz="3600" dirty="0" smtClean="0">
              <a:solidFill>
                <a:srgbClr val="C00000"/>
              </a:solidFill>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smtClean="0">
                <a:latin typeface="Arial Unicode MS" pitchFamily="34" charset="-128"/>
                <a:ea typeface="Arial Unicode MS" pitchFamily="34" charset="-128"/>
                <a:cs typeface="Arial Unicode MS" pitchFamily="34" charset="-128"/>
              </a:rPr>
              <a:t>31 </a:t>
            </a:r>
            <a:r>
              <a:rPr lang="fr-FR" sz="4800" b="1" dirty="0" smtClean="0">
                <a:latin typeface="Arial Unicode MS" pitchFamily="34" charset="-128"/>
                <a:ea typeface="Arial Unicode MS" pitchFamily="34" charset="-128"/>
                <a:cs typeface="Arial Unicode MS" pitchFamily="34" charset="-128"/>
              </a:rPr>
              <a:t>mais afin que le monde sache que j'aime le Père, et que j'agis selon l'ordre que le Père m'a donné, levez-vous, partons d'ici.</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err="1" smtClean="0">
                <a:solidFill>
                  <a:srgbClr val="006600"/>
                </a:solidFill>
                <a:latin typeface="Arial Unicode MS" pitchFamily="34" charset="-128"/>
                <a:ea typeface="Arial Unicode MS" pitchFamily="34" charset="-128"/>
                <a:cs typeface="Arial Unicode MS" pitchFamily="34" charset="-128"/>
              </a:rPr>
              <a:t>Joh</a:t>
            </a:r>
            <a:r>
              <a:rPr lang="en-US" sz="4800" b="1" dirty="0" smtClean="0">
                <a:solidFill>
                  <a:srgbClr val="006600"/>
                </a:solidFill>
                <a:latin typeface="Arial Unicode MS" pitchFamily="34" charset="-128"/>
                <a:ea typeface="Arial Unicode MS" pitchFamily="34" charset="-128"/>
                <a:cs typeface="Arial Unicode MS" pitchFamily="34" charset="-128"/>
              </a:rPr>
              <a:t> 14:30 After this I will not say much to you, because the ruler of this world comes: and he has no power over me</a:t>
            </a:r>
            <a:r>
              <a:rPr lang="en-US" sz="4800" b="1" dirty="0" smtClean="0">
                <a:solidFill>
                  <a:srgbClr val="006600"/>
                </a:solidFill>
                <a:latin typeface="Arial Unicode MS" pitchFamily="34" charset="-128"/>
                <a:ea typeface="Arial Unicode MS" pitchFamily="34" charset="-128"/>
                <a:cs typeface="Arial Unicode MS" pitchFamily="34" charset="-128"/>
              </a:rPr>
              <a:t>;</a:t>
            </a:r>
            <a:endParaRPr lang="en-US" sz="4800" b="1" dirty="0" smtClean="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sz="6000" b="1" dirty="0" smtClean="0">
                <a:latin typeface="Arial Unicode MS" pitchFamily="34" charset="-128"/>
                <a:ea typeface="Arial Unicode MS" pitchFamily="34" charset="-128"/>
                <a:cs typeface="Arial Unicode MS" pitchFamily="34" charset="-128"/>
              </a:rPr>
              <a:t>31 </a:t>
            </a:r>
            <a:r>
              <a:rPr lang="en-US" sz="6000" b="1" dirty="0" smtClean="0">
                <a:latin typeface="Arial Unicode MS" pitchFamily="34" charset="-128"/>
                <a:ea typeface="Arial Unicode MS" pitchFamily="34" charset="-128"/>
                <a:cs typeface="Arial Unicode MS" pitchFamily="34" charset="-128"/>
              </a:rPr>
              <a:t>But he comes so that the world may see that I have love for the Father, and that I am doing as I am ordered by the Father. </a:t>
            </a:r>
            <a:r>
              <a:rPr lang="en-US" sz="6000" b="1" dirty="0" smtClean="0">
                <a:solidFill>
                  <a:srgbClr val="006600"/>
                </a:solidFill>
                <a:latin typeface="Arial Unicode MS" pitchFamily="34" charset="-128"/>
                <a:ea typeface="Arial Unicode MS" pitchFamily="34" charset="-128"/>
                <a:cs typeface="Arial Unicode MS" pitchFamily="34" charset="-128"/>
              </a:rPr>
              <a:t>Get up, and let us go.</a:t>
            </a:r>
          </a:p>
          <a:p>
            <a:pPr lvl="1" algn="just"/>
            <a:endParaRPr lang="en-US" sz="3600" dirty="0" smtClean="0">
              <a:solidFill>
                <a:srgbClr val="C00000"/>
              </a:solidFill>
              <a:latin typeface="Arial Rounded MT Bold" pitchFamily="34" charset="0"/>
            </a:endParaRPr>
          </a:p>
          <a:p>
            <a:pPr algn="just"/>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algn="ctr">
              <a:buNone/>
            </a:pPr>
            <a:r>
              <a:rPr lang="en-US" sz="4000" b="1" dirty="0" smtClean="0">
                <a:solidFill>
                  <a:srgbClr val="FF99CC"/>
                </a:solidFill>
                <a:latin typeface="Arial Unicode MS" pitchFamily="34" charset="-128"/>
                <a:ea typeface="Arial Unicode MS" pitchFamily="34" charset="-128"/>
                <a:cs typeface="Arial Unicode MS" pitchFamily="34" charset="-128"/>
              </a:rPr>
              <a:t>WHAT IS A RIGHTEOUS TO DO IN TIMES OF TROUBLE?</a:t>
            </a:r>
          </a:p>
          <a:p>
            <a:pPr algn="just"/>
            <a:r>
              <a:rPr lang="fr-FR" sz="4000" b="1" dirty="0" smtClean="0">
                <a:solidFill>
                  <a:schemeClr val="bg1"/>
                </a:solidFill>
                <a:latin typeface="Arial Unicode MS" pitchFamily="34" charset="-128"/>
                <a:ea typeface="Arial Unicode MS" pitchFamily="34" charset="-128"/>
                <a:cs typeface="Arial Unicode MS" pitchFamily="34" charset="-128"/>
              </a:rPr>
              <a:t>Ps 11:3 Quand les fondements sont renversés, Le juste, que ferait-il? - (LSV)</a:t>
            </a:r>
            <a:endParaRPr lang="en-US" sz="4000" b="1" dirty="0" smtClean="0">
              <a:solidFill>
                <a:schemeClr val="bg1"/>
              </a:solidFill>
              <a:latin typeface="Arial Unicode MS" pitchFamily="34" charset="-128"/>
              <a:ea typeface="Arial Unicode MS" pitchFamily="34" charset="-128"/>
              <a:cs typeface="Arial Unicode MS" pitchFamily="34" charset="-128"/>
            </a:endParaRPr>
          </a:p>
          <a:p>
            <a:pPr algn="just"/>
            <a:r>
              <a:rPr lang="en-US" sz="4000" b="1" dirty="0" smtClean="0">
                <a:solidFill>
                  <a:srgbClr val="FF99CC"/>
                </a:solidFill>
                <a:latin typeface="Arial Unicode MS" pitchFamily="34" charset="-128"/>
                <a:ea typeface="Arial Unicode MS" pitchFamily="34" charset="-128"/>
                <a:cs typeface="Arial Unicode MS" pitchFamily="34" charset="-128"/>
              </a:rPr>
              <a:t>3 If the bases are broken down, what is the upright man to do? (BBE)</a:t>
            </a:r>
          </a:p>
          <a:p>
            <a:pPr lvl="0" algn="just"/>
            <a:r>
              <a:rPr lang="en-US" sz="4000" b="1" dirty="0" smtClean="0">
                <a:solidFill>
                  <a:schemeClr val="bg1"/>
                </a:solidFill>
                <a:latin typeface="Arial Unicode MS" pitchFamily="34" charset="-128"/>
                <a:ea typeface="Arial Unicode MS" pitchFamily="34" charset="-128"/>
                <a:cs typeface="Arial Unicode MS" pitchFamily="34" charset="-128"/>
              </a:rPr>
              <a:t>Our trust in God is the foundation of our faith.</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tx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en-US" sz="4400" b="1" dirty="0" smtClean="0">
                <a:solidFill>
                  <a:schemeClr val="bg1"/>
                </a:solidFill>
                <a:latin typeface="Arial Unicode MS" pitchFamily="34" charset="-128"/>
                <a:ea typeface="Arial Unicode MS" pitchFamily="34" charset="-128"/>
                <a:cs typeface="Arial Unicode MS" pitchFamily="34" charset="-128"/>
              </a:rPr>
              <a:t>If </a:t>
            </a:r>
            <a:r>
              <a:rPr lang="en-US" sz="4400" b="1" dirty="0" smtClean="0">
                <a:solidFill>
                  <a:schemeClr val="bg1"/>
                </a:solidFill>
                <a:latin typeface="Arial Unicode MS" pitchFamily="34" charset="-128"/>
                <a:ea typeface="Arial Unicode MS" pitchFamily="34" charset="-128"/>
                <a:cs typeface="Arial Unicode MS" pitchFamily="34" charset="-128"/>
              </a:rPr>
              <a:t>our faith stumbles in times of trouble, it will be proven that our faith in God was not legitimate.</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When our faith in God fails us, we begin to act like the heathens.</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flee like everyone else.</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We worry like everyone else.</a:t>
            </a:r>
          </a:p>
          <a:p>
            <a:pPr lvl="0" algn="just"/>
            <a:r>
              <a:rPr lang="en-US" sz="4400" b="1" dirty="0" smtClean="0">
                <a:solidFill>
                  <a:schemeClr val="bg1"/>
                </a:solidFill>
                <a:latin typeface="Arial Unicode MS" pitchFamily="34" charset="-128"/>
                <a:ea typeface="Arial Unicode MS" pitchFamily="34" charset="-128"/>
                <a:cs typeface="Arial Unicode MS" pitchFamily="34" charset="-128"/>
              </a:rPr>
              <a:t>We fear like everyone else.</a:t>
            </a:r>
          </a:p>
          <a:p>
            <a:pPr lvl="0" algn="just"/>
            <a:r>
              <a:rPr lang="en-US" sz="4400" b="1" dirty="0" smtClean="0">
                <a:solidFill>
                  <a:srgbClr val="FF99CC"/>
                </a:solidFill>
                <a:latin typeface="Arial Unicode MS" pitchFamily="34" charset="-128"/>
                <a:ea typeface="Arial Unicode MS" pitchFamily="34" charset="-128"/>
                <a:cs typeface="Arial Unicode MS" pitchFamily="34" charset="-128"/>
              </a:rPr>
              <a:t>We doubt like everyone else.</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52579"/>
          </a:solidFill>
        </p:spPr>
        <p:style>
          <a:lnRef idx="0">
            <a:schemeClr val="dk1"/>
          </a:lnRef>
          <a:fillRef idx="3">
            <a:schemeClr val="dk1"/>
          </a:fillRef>
          <a:effectRef idx="3">
            <a:schemeClr val="dk1"/>
          </a:effectRef>
          <a:fontRef idx="minor">
            <a:schemeClr val="lt1"/>
          </a:fontRef>
        </p:style>
        <p:txBody>
          <a:bodyPr>
            <a:normAutofit lnSpcReduction="10000"/>
          </a:bodyPr>
          <a:lstStyle/>
          <a:p>
            <a:pPr algn="ctr">
              <a:buNone/>
            </a:pPr>
            <a:r>
              <a:rPr lang="fr-FR" b="1" dirty="0" smtClean="0">
                <a:solidFill>
                  <a:schemeClr val="tx1"/>
                </a:solidFill>
                <a:latin typeface="Arial Unicode MS" pitchFamily="34" charset="-128"/>
                <a:ea typeface="Arial Unicode MS" pitchFamily="34" charset="-128"/>
                <a:cs typeface="Arial Unicode MS" pitchFamily="34" charset="-128"/>
              </a:rPr>
              <a:t> </a:t>
            </a:r>
            <a:r>
              <a:rPr lang="en-US" sz="4000" b="1" dirty="0" smtClean="0">
                <a:solidFill>
                  <a:srgbClr val="FFFF00"/>
                </a:solidFill>
                <a:latin typeface="Arial Unicode MS" pitchFamily="34" charset="-128"/>
                <a:ea typeface="Arial Unicode MS" pitchFamily="34" charset="-128"/>
                <a:cs typeface="Arial Unicode MS" pitchFamily="34" charset="-128"/>
              </a:rPr>
              <a:t>REMEMBER THAT GOD IS ALWAYS IN CHARGE</a:t>
            </a:r>
          </a:p>
          <a:p>
            <a:pPr algn="just"/>
            <a:r>
              <a:rPr lang="fr-FR" sz="4400" b="1" dirty="0" smtClean="0">
                <a:latin typeface="Arial Unicode MS" pitchFamily="34" charset="-128"/>
                <a:ea typeface="Arial Unicode MS" pitchFamily="34" charset="-128"/>
                <a:cs typeface="Arial Unicode MS" pitchFamily="34" charset="-128"/>
              </a:rPr>
              <a:t>Ps 11:4 ¶ L'Éternel est dans son saint temple, L'Éternel a son trône dans les cieux; Ses yeux regardent, Ses paupières sondent les fils de l'homme. </a:t>
            </a:r>
            <a:endParaRPr lang="fr-FR"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FFFF00"/>
                </a:solidFill>
                <a:latin typeface="Arial Unicode MS" pitchFamily="34" charset="-128"/>
                <a:ea typeface="Arial Unicode MS" pitchFamily="34" charset="-128"/>
                <a:cs typeface="Arial Unicode MS" pitchFamily="34" charset="-128"/>
              </a:rPr>
              <a:t>5 </a:t>
            </a:r>
            <a:r>
              <a:rPr lang="fr-FR" sz="4400" b="1" dirty="0" smtClean="0">
                <a:solidFill>
                  <a:srgbClr val="FFFF00"/>
                </a:solidFill>
                <a:latin typeface="Arial Unicode MS" pitchFamily="34" charset="-128"/>
                <a:ea typeface="Arial Unicode MS" pitchFamily="34" charset="-128"/>
                <a:cs typeface="Arial Unicode MS" pitchFamily="34" charset="-128"/>
              </a:rPr>
              <a:t>L'Éternel sonde le juste; Il hait le méchant et celui qui se plaît à la violence. </a:t>
            </a:r>
            <a:r>
              <a:rPr lang="en-US" sz="4400" b="1" dirty="0" smtClean="0">
                <a:solidFill>
                  <a:srgbClr val="FFFF00"/>
                </a:solidFill>
                <a:latin typeface="Arial Unicode MS" pitchFamily="34" charset="-128"/>
                <a:ea typeface="Arial Unicode MS" pitchFamily="34" charset="-128"/>
                <a:cs typeface="Arial Unicode MS" pitchFamily="34" charset="-128"/>
              </a:rPr>
              <a:t>(LSV</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52579"/>
          </a:solidFill>
        </p:spPr>
        <p:style>
          <a:lnRef idx="0">
            <a:schemeClr val="dk1"/>
          </a:lnRef>
          <a:fillRef idx="3">
            <a:schemeClr val="dk1"/>
          </a:fillRef>
          <a:effectRef idx="3">
            <a:schemeClr val="dk1"/>
          </a:effectRef>
          <a:fontRef idx="minor">
            <a:schemeClr val="lt1"/>
          </a:fontRef>
        </p:style>
        <p:txBody>
          <a:bodyPr>
            <a:normAutofit/>
          </a:bodyPr>
          <a:lstStyle/>
          <a:p>
            <a:pPr algn="just"/>
            <a:r>
              <a:rPr lang="en-US" sz="4800" b="1" dirty="0" smtClean="0">
                <a:latin typeface="Arial Unicode MS" pitchFamily="34" charset="-128"/>
                <a:ea typeface="Arial Unicode MS" pitchFamily="34" charset="-128"/>
                <a:cs typeface="Arial Unicode MS" pitchFamily="34" charset="-128"/>
              </a:rPr>
              <a:t>Ps </a:t>
            </a:r>
            <a:r>
              <a:rPr lang="en-US" sz="4800" b="1" dirty="0" smtClean="0">
                <a:latin typeface="Arial Unicode MS" pitchFamily="34" charset="-128"/>
                <a:ea typeface="Arial Unicode MS" pitchFamily="34" charset="-128"/>
                <a:cs typeface="Arial Unicode MS" pitchFamily="34" charset="-128"/>
              </a:rPr>
              <a:t>11:4 ¶ The Lord is in his holy Temple, the Lord's seat is in heaven; his eyes are watching and testing the children of men. </a:t>
            </a:r>
            <a:endParaRPr lang="en-US" sz="4800" b="1" dirty="0" smtClean="0">
              <a:latin typeface="Arial Unicode MS" pitchFamily="34" charset="-128"/>
              <a:ea typeface="Arial Unicode MS" pitchFamily="34" charset="-128"/>
              <a:cs typeface="Arial Unicode MS" pitchFamily="34" charset="-128"/>
            </a:endParaRPr>
          </a:p>
          <a:p>
            <a:pPr algn="just"/>
            <a:r>
              <a:rPr lang="en-US" sz="4800" b="1" dirty="0" smtClean="0">
                <a:solidFill>
                  <a:srgbClr val="FFFF00"/>
                </a:solidFill>
                <a:latin typeface="Arial Unicode MS" pitchFamily="34" charset="-128"/>
                <a:ea typeface="Arial Unicode MS" pitchFamily="34" charset="-128"/>
                <a:cs typeface="Arial Unicode MS" pitchFamily="34" charset="-128"/>
              </a:rPr>
              <a:t>5 </a:t>
            </a:r>
            <a:r>
              <a:rPr lang="en-US" sz="4800" b="1" dirty="0" smtClean="0">
                <a:solidFill>
                  <a:srgbClr val="FFFF00"/>
                </a:solidFill>
                <a:latin typeface="Arial Unicode MS" pitchFamily="34" charset="-128"/>
                <a:ea typeface="Arial Unicode MS" pitchFamily="34" charset="-128"/>
                <a:cs typeface="Arial Unicode MS" pitchFamily="34" charset="-128"/>
              </a:rPr>
              <a:t>The Lord puts the upright and the sinner to the test, but he has hate in his soul for the lover of violent acts</a:t>
            </a:r>
            <a:r>
              <a:rPr lang="en-US" sz="4800" b="1" dirty="0" smtClean="0">
                <a:solidFill>
                  <a:srgbClr val="FFFF00"/>
                </a:solidFill>
                <a:latin typeface="Arial Unicode MS" pitchFamily="34" charset="-128"/>
                <a:ea typeface="Arial Unicode MS" pitchFamily="34" charset="-128"/>
                <a:cs typeface="Arial Unicode MS" pitchFamily="34" charset="-128"/>
              </a:rPr>
              <a:t>.</a:t>
            </a:r>
            <a:endParaRPr lang="en-US" sz="48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52579"/>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Remember </a:t>
            </a:r>
            <a:r>
              <a:rPr lang="en-US" sz="4400" b="1" dirty="0" smtClean="0">
                <a:latin typeface="Arial Unicode MS" pitchFamily="34" charset="-128"/>
                <a:ea typeface="Arial Unicode MS" pitchFamily="34" charset="-128"/>
                <a:cs typeface="Arial Unicode MS" pitchFamily="34" charset="-128"/>
              </a:rPr>
              <a:t>that all that we face in this life is nothing but a test.</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is always watching over the sons of men.</a:t>
            </a:r>
          </a:p>
          <a:p>
            <a:pPr lvl="0" algn="just"/>
            <a:r>
              <a:rPr lang="en-US" sz="4400" b="1" dirty="0" smtClean="0">
                <a:latin typeface="Arial Unicode MS" pitchFamily="34" charset="-128"/>
                <a:ea typeface="Arial Unicode MS" pitchFamily="34" charset="-128"/>
                <a:cs typeface="Arial Unicode MS" pitchFamily="34" charset="-128"/>
              </a:rPr>
              <a:t>God knows the scopes of the operations of the enemy in minuscule detail.</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Satan can only do what God allows him to do</a:t>
            </a:r>
            <a:r>
              <a:rPr lang="en-US" sz="4400" b="1" dirty="0" smtClean="0">
                <a:solidFill>
                  <a:srgbClr val="FFFF00"/>
                </a:solidFill>
                <a:latin typeface="Arial Unicode MS" pitchFamily="34" charset="-128"/>
                <a:ea typeface="Arial Unicode MS" pitchFamily="34" charset="-128"/>
                <a:cs typeface="Arial Unicode MS" pitchFamily="34" charset="-128"/>
              </a:rPr>
              <a:t>.</a:t>
            </a:r>
            <a:endParaRPr lang="en-US" sz="4400" b="1" dirty="0" smtClean="0">
              <a:solidFill>
                <a:srgbClr val="FFFF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52579"/>
          </a:solidFill>
        </p:spPr>
        <p:style>
          <a:lnRef idx="0">
            <a:schemeClr val="dk1"/>
          </a:lnRef>
          <a:fillRef idx="3">
            <a:schemeClr val="dk1"/>
          </a:fillRef>
          <a:effectRef idx="3">
            <a:schemeClr val="dk1"/>
          </a:effectRef>
          <a:fontRef idx="minor">
            <a:schemeClr val="lt1"/>
          </a:fontRef>
        </p:style>
        <p:txBody>
          <a:bodyPr>
            <a:normAutofit/>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is omnipresent meaning that nothing escapes the radars of God.</a:t>
            </a:r>
          </a:p>
          <a:p>
            <a:pPr lvl="0" algn="just"/>
            <a:r>
              <a:rPr lang="en-US" sz="4400" b="1" dirty="0" smtClean="0">
                <a:solidFill>
                  <a:srgbClr val="FFFF00"/>
                </a:solidFill>
                <a:latin typeface="Arial Unicode MS" pitchFamily="34" charset="-128"/>
                <a:ea typeface="Arial Unicode MS" pitchFamily="34" charset="-128"/>
                <a:cs typeface="Arial Unicode MS" pitchFamily="34" charset="-128"/>
              </a:rPr>
              <a:t>God is omnipotent meaning that no enemy can overtake His children without His permission.</a:t>
            </a:r>
          </a:p>
          <a:p>
            <a:pPr lvl="0" algn="just"/>
            <a:r>
              <a:rPr lang="en-US" sz="4400" b="1" dirty="0" smtClean="0">
                <a:latin typeface="Arial Unicode MS" pitchFamily="34" charset="-128"/>
                <a:ea typeface="Arial Unicode MS" pitchFamily="34" charset="-128"/>
                <a:cs typeface="Arial Unicode MS" pitchFamily="34" charset="-128"/>
              </a:rPr>
              <a:t>God is omniscient meaning that no thought can be hidden from God.</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C2C04"/>
          </a:solidFill>
        </p:spPr>
        <p:style>
          <a:lnRef idx="0">
            <a:schemeClr val="dk1"/>
          </a:lnRef>
          <a:fillRef idx="3">
            <a:schemeClr val="dk1"/>
          </a:fillRef>
          <a:effectRef idx="3">
            <a:schemeClr val="dk1"/>
          </a:effectRef>
          <a:fontRef idx="minor">
            <a:schemeClr val="lt1"/>
          </a:fontRef>
        </p:style>
        <p:txBody>
          <a:bodyPr>
            <a:normAutofit lnSpcReduction="10000"/>
          </a:bodyPr>
          <a:lstStyle/>
          <a:p>
            <a:pPr algn="ctr">
              <a:buNone/>
            </a:pPr>
            <a:r>
              <a:rPr lang="en-US" sz="4400" b="1" dirty="0" smtClean="0">
                <a:solidFill>
                  <a:srgbClr val="00B0F0"/>
                </a:solidFill>
                <a:latin typeface="Arial Unicode MS" pitchFamily="34" charset="-128"/>
                <a:ea typeface="Arial Unicode MS" pitchFamily="34" charset="-128"/>
                <a:cs typeface="Arial Unicode MS" pitchFamily="34" charset="-128"/>
              </a:rPr>
              <a:t>THE JUDGMENT OF GOD WILL RAIN ON THE EVILDOERS</a:t>
            </a:r>
          </a:p>
          <a:p>
            <a:pPr algn="just"/>
            <a:r>
              <a:rPr lang="en-US" sz="4400" b="1" dirty="0" smtClean="0">
                <a:latin typeface="Arial Unicode MS" pitchFamily="34" charset="-128"/>
                <a:ea typeface="Arial Unicode MS" pitchFamily="34" charset="-128"/>
                <a:cs typeface="Arial Unicode MS" pitchFamily="34" charset="-128"/>
              </a:rPr>
              <a:t>PS 11: 6 On the evil-doer he will send down fire and flames, and a burning wind; with these will their cup be full. </a:t>
            </a:r>
            <a:r>
              <a:rPr lang="fr-FR" sz="4400" b="1" dirty="0" smtClean="0">
                <a:latin typeface="Arial Unicode MS" pitchFamily="34" charset="-128"/>
                <a:ea typeface="Arial Unicode MS" pitchFamily="34" charset="-128"/>
                <a:cs typeface="Arial Unicode MS" pitchFamily="34" charset="-128"/>
              </a:rPr>
              <a:t>(BBE)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B0F0"/>
                </a:solidFill>
                <a:latin typeface="Arial Unicode MS" pitchFamily="34" charset="-128"/>
                <a:ea typeface="Arial Unicode MS" pitchFamily="34" charset="-128"/>
                <a:cs typeface="Arial Unicode MS" pitchFamily="34" charset="-128"/>
              </a:rPr>
              <a:t>6 Il fait pleuvoir sur les méchants Des charbons, du feu et du soufre; Un vent brûlant, c'est le calice qu'ils ont en partage. </a:t>
            </a:r>
            <a:r>
              <a:rPr lang="en-US" sz="4400" b="1" dirty="0" smtClean="0">
                <a:solidFill>
                  <a:srgbClr val="00B0F0"/>
                </a:solidFill>
                <a:latin typeface="Arial Unicode MS" pitchFamily="34" charset="-128"/>
                <a:ea typeface="Arial Unicode MS" pitchFamily="34" charset="-128"/>
                <a:cs typeface="Arial Unicode MS" pitchFamily="34" charset="-128"/>
              </a:rPr>
              <a:t>(LSV</a:t>
            </a:r>
            <a:r>
              <a:rPr lang="en-US" sz="4400" b="1" dirty="0" smtClean="0">
                <a:solidFill>
                  <a:srgbClr val="00B0F0"/>
                </a:solidFill>
                <a:latin typeface="Arial Unicode MS" pitchFamily="34" charset="-128"/>
                <a:ea typeface="Arial Unicode MS" pitchFamily="34" charset="-128"/>
                <a:cs typeface="Arial Unicode MS" pitchFamily="34" charset="-128"/>
              </a:rPr>
              <a:t>)</a:t>
            </a:r>
            <a:endParaRPr lang="en-US" sz="4400" b="1"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C2C04"/>
          </a:solidFill>
        </p:spPr>
        <p:style>
          <a:lnRef idx="0">
            <a:schemeClr val="dk1"/>
          </a:lnRef>
          <a:fillRef idx="3">
            <a:schemeClr val="dk1"/>
          </a:fillRef>
          <a:effectRef idx="3">
            <a:schemeClr val="dk1"/>
          </a:effectRef>
          <a:fontRef idx="minor">
            <a:schemeClr val="lt1"/>
          </a:fontRef>
        </p:style>
        <p:txBody>
          <a:bodyPr>
            <a:normAutofit fontScale="92500"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is impartial; his judgment will fall upon the evildoers and not upon the righteous.</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We all need to look at life from God’s optics and not men’s.</a:t>
            </a:r>
          </a:p>
          <a:p>
            <a:pPr lvl="0" algn="just"/>
            <a:r>
              <a:rPr lang="en-US" sz="4400" b="1" dirty="0" smtClean="0">
                <a:latin typeface="Arial Unicode MS" pitchFamily="34" charset="-128"/>
                <a:ea typeface="Arial Unicode MS" pitchFamily="34" charset="-128"/>
                <a:cs typeface="Arial Unicode MS" pitchFamily="34" charset="-128"/>
              </a:rPr>
              <a:t>The righteous need to anchor their faith in God and in his ultimate strength.</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The judgment of God will have its course and the righteous will be vindicated. </a:t>
            </a:r>
          </a:p>
          <a:p>
            <a:pPr algn="just">
              <a:buNone/>
            </a:pPr>
            <a:endParaRPr lang="en-US" sz="4400" b="1" dirty="0" smtClean="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C2C04"/>
          </a:solidFill>
        </p:spPr>
        <p:style>
          <a:lnRef idx="0">
            <a:schemeClr val="dk1"/>
          </a:lnRef>
          <a:fillRef idx="3">
            <a:schemeClr val="dk1"/>
          </a:fillRef>
          <a:effectRef idx="3">
            <a:schemeClr val="dk1"/>
          </a:effectRef>
          <a:fontRef idx="minor">
            <a:schemeClr val="lt1"/>
          </a:fontRef>
        </p:style>
        <p:txBody>
          <a:bodyPr>
            <a:normAutofit/>
          </a:bodyPr>
          <a:lstStyle/>
          <a:p>
            <a:pPr algn="just"/>
            <a:r>
              <a:rPr lang="en-US" sz="4400" b="1" dirty="0" smtClean="0">
                <a:latin typeface="Arial Unicode MS" pitchFamily="34" charset="-128"/>
                <a:ea typeface="Arial Unicode MS" pitchFamily="34" charset="-128"/>
                <a:cs typeface="Arial Unicode MS" pitchFamily="34" charset="-128"/>
              </a:rPr>
              <a:t>Ps </a:t>
            </a:r>
            <a:r>
              <a:rPr lang="en-US" sz="4400" b="1" dirty="0" smtClean="0">
                <a:latin typeface="Arial Unicode MS" pitchFamily="34" charset="-128"/>
                <a:ea typeface="Arial Unicode MS" pitchFamily="34" charset="-128"/>
                <a:cs typeface="Arial Unicode MS" pitchFamily="34" charset="-128"/>
              </a:rPr>
              <a:t>11:7 For the Lord is upright; he is a lover of righteousness: the upright will see his face. </a:t>
            </a:r>
            <a:r>
              <a:rPr lang="fr-FR" sz="4400" b="1" dirty="0" smtClean="0">
                <a:latin typeface="Arial Unicode MS" pitchFamily="34" charset="-128"/>
                <a:ea typeface="Arial Unicode MS" pitchFamily="34" charset="-128"/>
                <a:cs typeface="Arial Unicode MS" pitchFamily="34" charset="-128"/>
              </a:rPr>
              <a:t>(BBE)</a:t>
            </a:r>
            <a:endParaRPr lang="en-US" sz="4400" b="1" dirty="0" smtClean="0">
              <a:latin typeface="Arial Unicode MS" pitchFamily="34" charset="-128"/>
              <a:ea typeface="Arial Unicode MS" pitchFamily="34" charset="-128"/>
              <a:cs typeface="Arial Unicode MS" pitchFamily="34" charset="-128"/>
            </a:endParaRPr>
          </a:p>
          <a:p>
            <a:pPr algn="just"/>
            <a:r>
              <a:rPr lang="fr-FR" sz="4400" b="1" dirty="0" smtClean="0">
                <a:solidFill>
                  <a:srgbClr val="00B0F0"/>
                </a:solidFill>
                <a:latin typeface="Arial Unicode MS" pitchFamily="34" charset="-128"/>
                <a:ea typeface="Arial Unicode MS" pitchFamily="34" charset="-128"/>
                <a:cs typeface="Arial Unicode MS" pitchFamily="34" charset="-128"/>
              </a:rPr>
              <a:t>7 Car l'Éternel est juste, il aime la justice; Les hommes droits contemplent sa face. </a:t>
            </a:r>
            <a:r>
              <a:rPr lang="en-US" sz="4400" b="1" dirty="0" smtClean="0">
                <a:solidFill>
                  <a:srgbClr val="00B0F0"/>
                </a:solidFill>
                <a:latin typeface="Arial Unicode MS" pitchFamily="34" charset="-128"/>
                <a:ea typeface="Arial Unicode MS" pitchFamily="34" charset="-128"/>
                <a:cs typeface="Arial Unicode MS" pitchFamily="34" charset="-128"/>
              </a:rPr>
              <a:t>(LSV)</a:t>
            </a:r>
          </a:p>
          <a:p>
            <a:pPr lvl="0" algn="just"/>
            <a:r>
              <a:rPr lang="en-US" sz="4400" b="1" dirty="0" smtClean="0">
                <a:latin typeface="Arial Unicode MS" pitchFamily="34" charset="-128"/>
                <a:ea typeface="Arial Unicode MS" pitchFamily="34" charset="-128"/>
                <a:cs typeface="Arial Unicode MS" pitchFamily="34" charset="-128"/>
              </a:rPr>
              <a:t>When we face danger, we need to be reminded of the nature of God.</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God is upright in all that He does</a:t>
            </a:r>
            <a:r>
              <a:rPr lang="en-US" sz="4400" b="1" dirty="0" smtClean="0">
                <a:solidFill>
                  <a:srgbClr val="00B0F0"/>
                </a:solidFill>
                <a:latin typeface="Arial Unicode MS" pitchFamily="34" charset="-128"/>
                <a:ea typeface="Arial Unicode MS" pitchFamily="34" charset="-128"/>
                <a:cs typeface="Arial Unicode MS" pitchFamily="34" charset="-128"/>
              </a:rPr>
              <a:t>.</a:t>
            </a:r>
            <a:endParaRPr lang="en-US" sz="4400" b="1"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C2C04"/>
          </a:solidFill>
        </p:spPr>
        <p:style>
          <a:lnRef idx="0">
            <a:schemeClr val="dk1"/>
          </a:lnRef>
          <a:fillRef idx="3">
            <a:schemeClr val="dk1"/>
          </a:fillRef>
          <a:effectRef idx="3">
            <a:schemeClr val="dk1"/>
          </a:effectRef>
          <a:fontRef idx="minor">
            <a:schemeClr val="lt1"/>
          </a:fontRef>
        </p:style>
        <p:txBody>
          <a:bodyPr>
            <a:normAutofit lnSpcReduction="10000"/>
          </a:bodyPr>
          <a:lstStyle/>
          <a:p>
            <a:pPr lvl="0" algn="just"/>
            <a:r>
              <a:rPr lang="en-US" sz="4400" b="1" dirty="0" smtClean="0">
                <a:latin typeface="Arial Unicode MS" pitchFamily="34" charset="-128"/>
                <a:ea typeface="Arial Unicode MS" pitchFamily="34" charset="-128"/>
                <a:cs typeface="Arial Unicode MS" pitchFamily="34" charset="-128"/>
              </a:rPr>
              <a:t>God </a:t>
            </a:r>
            <a:r>
              <a:rPr lang="en-US" sz="4400" b="1" dirty="0" smtClean="0">
                <a:latin typeface="Arial Unicode MS" pitchFamily="34" charset="-128"/>
                <a:ea typeface="Arial Unicode MS" pitchFamily="34" charset="-128"/>
                <a:cs typeface="Arial Unicode MS" pitchFamily="34" charset="-128"/>
              </a:rPr>
              <a:t>loves the righteous passionately.</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If God is testing your faith, your trials will all be controlled to match your strength.</a:t>
            </a:r>
          </a:p>
          <a:p>
            <a:pPr lvl="0" algn="just"/>
            <a:r>
              <a:rPr lang="en-US" sz="4400" b="1" dirty="0" smtClean="0">
                <a:latin typeface="Arial Unicode MS" pitchFamily="34" charset="-128"/>
                <a:ea typeface="Arial Unicode MS" pitchFamily="34" charset="-128"/>
                <a:cs typeface="Arial Unicode MS" pitchFamily="34" charset="-128"/>
              </a:rPr>
              <a:t>There is nothing but blessings for those who live uprightly before God.</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They will contemplate the face of God</a:t>
            </a:r>
            <a:r>
              <a:rPr lang="en-US" sz="4400" b="1" dirty="0" smtClean="0">
                <a:solidFill>
                  <a:srgbClr val="00B0F0"/>
                </a:solidFill>
                <a:latin typeface="Arial Unicode MS" pitchFamily="34" charset="-128"/>
                <a:ea typeface="Arial Unicode MS" pitchFamily="34" charset="-128"/>
                <a:cs typeface="Arial Unicode MS" pitchFamily="34" charset="-128"/>
              </a:rPr>
              <a:t>.</a:t>
            </a:r>
            <a:endParaRPr lang="en-US" sz="4400" b="1" dirty="0" smtClean="0">
              <a:solidFill>
                <a:srgbClr val="00B0F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5C2C04"/>
          </a:solidFill>
        </p:spPr>
        <p:style>
          <a:lnRef idx="0">
            <a:schemeClr val="dk1"/>
          </a:lnRef>
          <a:fillRef idx="3">
            <a:schemeClr val="dk1"/>
          </a:fillRef>
          <a:effectRef idx="3">
            <a:schemeClr val="dk1"/>
          </a:effectRef>
          <a:fontRef idx="minor">
            <a:schemeClr val="lt1"/>
          </a:fontRef>
        </p:style>
        <p:txBody>
          <a:bodyPr>
            <a:normAutofit fontScale="92500"/>
          </a:bodyPr>
          <a:lstStyle/>
          <a:p>
            <a:pPr lvl="0" algn="just"/>
            <a:r>
              <a:rPr lang="en-US" sz="4400" b="1" dirty="0" smtClean="0">
                <a:latin typeface="Arial Unicode MS" pitchFamily="34" charset="-128"/>
                <a:ea typeface="Arial Unicode MS" pitchFamily="34" charset="-128"/>
                <a:cs typeface="Arial Unicode MS" pitchFamily="34" charset="-128"/>
              </a:rPr>
              <a:t>The </a:t>
            </a:r>
            <a:r>
              <a:rPr lang="en-US" sz="4400" b="1" dirty="0" smtClean="0">
                <a:latin typeface="Arial Unicode MS" pitchFamily="34" charset="-128"/>
                <a:ea typeface="Arial Unicode MS" pitchFamily="34" charset="-128"/>
                <a:cs typeface="Arial Unicode MS" pitchFamily="34" charset="-128"/>
              </a:rPr>
              <a:t>righteous will always have the last laugh. </a:t>
            </a:r>
          </a:p>
          <a:p>
            <a:pPr lvl="0" algn="just"/>
            <a:r>
              <a:rPr lang="en-US" sz="4400" b="1" dirty="0" smtClean="0">
                <a:solidFill>
                  <a:srgbClr val="00B0F0"/>
                </a:solidFill>
                <a:latin typeface="Arial Unicode MS" pitchFamily="34" charset="-128"/>
                <a:ea typeface="Arial Unicode MS" pitchFamily="34" charset="-128"/>
                <a:cs typeface="Arial Unicode MS" pitchFamily="34" charset="-128"/>
              </a:rPr>
              <a:t>Ps 125:3 For the rod of sinners will not be resting on the heritage of the upright; so that the upright may not put out their hands to evil. </a:t>
            </a:r>
            <a:r>
              <a:rPr lang="fr-FR" sz="4400" b="1" dirty="0" smtClean="0">
                <a:solidFill>
                  <a:srgbClr val="00B0F0"/>
                </a:solidFill>
                <a:latin typeface="Arial Unicode MS" pitchFamily="34" charset="-128"/>
                <a:ea typeface="Arial Unicode MS" pitchFamily="34" charset="-128"/>
                <a:cs typeface="Arial Unicode MS" pitchFamily="34" charset="-128"/>
              </a:rPr>
              <a:t>(BBE)</a:t>
            </a:r>
            <a:endParaRPr lang="en-US" sz="4400" b="1" dirty="0" smtClean="0">
              <a:solidFill>
                <a:srgbClr val="00B0F0"/>
              </a:solidFill>
              <a:latin typeface="Arial Unicode MS" pitchFamily="34" charset="-128"/>
              <a:ea typeface="Arial Unicode MS" pitchFamily="34" charset="-128"/>
              <a:cs typeface="Arial Unicode MS" pitchFamily="34" charset="-128"/>
            </a:endParaRPr>
          </a:p>
          <a:p>
            <a:pPr lvl="0" algn="just"/>
            <a:r>
              <a:rPr lang="fr-FR" sz="4400" b="1" dirty="0" smtClean="0">
                <a:latin typeface="Arial Unicode MS" pitchFamily="34" charset="-128"/>
                <a:ea typeface="Arial Unicode MS" pitchFamily="34" charset="-128"/>
                <a:cs typeface="Arial Unicode MS" pitchFamily="34" charset="-128"/>
              </a:rPr>
              <a:t>3 Car le sceptre de la méchanceté ne restera pas sur le lot des justes, Afin que les justes ne tendent pas les mains vers l'iniquité. </a:t>
            </a:r>
            <a:r>
              <a:rPr lang="en-US" sz="4400" b="1" dirty="0" smtClean="0">
                <a:latin typeface="Arial Unicode MS" pitchFamily="34" charset="-128"/>
                <a:ea typeface="Arial Unicode MS" pitchFamily="34" charset="-128"/>
                <a:cs typeface="Arial Unicode MS" pitchFamily="34" charset="-128"/>
              </a:rPr>
              <a:t>(LSV)</a:t>
            </a:r>
            <a:endParaRPr lang="en-US" sz="4400" b="1"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Autofit/>
          </a:bodyPr>
          <a:lstStyle/>
          <a:p>
            <a:pPr algn="ctr">
              <a:buNone/>
            </a:pPr>
            <a:r>
              <a:rPr lang="en-US" sz="4400" b="1" dirty="0" smtClean="0">
                <a:solidFill>
                  <a:srgbClr val="5C2C04"/>
                </a:solidFill>
                <a:latin typeface="Arial Unicode MS" pitchFamily="34" charset="-128"/>
                <a:ea typeface="Arial Unicode MS" pitchFamily="34" charset="-128"/>
                <a:cs typeface="Arial Unicode MS" pitchFamily="34" charset="-128"/>
              </a:rPr>
              <a:t>CONCLUSION</a:t>
            </a:r>
          </a:p>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God knows that prolonged exposure to evil can disorient his children so He set a term for each trial.</a:t>
            </a:r>
          </a:p>
          <a:p>
            <a:pPr marL="0" lvl="0" algn="just"/>
            <a:r>
              <a:rPr lang="en-US" sz="4400" b="1" dirty="0" smtClean="0">
                <a:solidFill>
                  <a:srgbClr val="5C2C04"/>
                </a:solidFill>
                <a:latin typeface="Arial Unicode MS" pitchFamily="34" charset="-128"/>
                <a:ea typeface="Arial Unicode MS" pitchFamily="34" charset="-128"/>
                <a:cs typeface="Arial Unicode MS" pitchFamily="34" charset="-128"/>
              </a:rPr>
              <a:t>Fleeing from trouble is always our first instinct, but to flee a trial while God was expecting you to endure is not only a sin, but a great defeat</a:t>
            </a:r>
            <a:r>
              <a:rPr lang="en-US" sz="4400" b="1" dirty="0" smtClean="0">
                <a:solidFill>
                  <a:srgbClr val="5C2C04"/>
                </a:solidFill>
                <a:latin typeface="Arial Unicode MS" pitchFamily="34" charset="-128"/>
                <a:ea typeface="Arial Unicode MS" pitchFamily="34" charset="-128"/>
                <a:cs typeface="Arial Unicode MS" pitchFamily="34" charset="-128"/>
              </a:rPr>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a:bodyPr>
          <a:lstStyle/>
          <a:p>
            <a:pPr lvl="0" algn="just"/>
            <a:r>
              <a:rPr lang="en-US" sz="4000" b="1" dirty="0" smtClean="0">
                <a:solidFill>
                  <a:srgbClr val="006600"/>
                </a:solidFill>
                <a:latin typeface="Arial Unicode MS" pitchFamily="34" charset="-128"/>
                <a:ea typeface="Arial Unicode MS" pitchFamily="34" charset="-128"/>
                <a:cs typeface="Arial Unicode MS" pitchFamily="34" charset="-128"/>
              </a:rPr>
              <a:t>Many </a:t>
            </a:r>
            <a:r>
              <a:rPr lang="en-US" sz="4000" b="1" dirty="0" smtClean="0">
                <a:solidFill>
                  <a:srgbClr val="006600"/>
                </a:solidFill>
                <a:latin typeface="Arial Unicode MS" pitchFamily="34" charset="-128"/>
                <a:ea typeface="Arial Unicode MS" pitchFamily="34" charset="-128"/>
                <a:cs typeface="Arial Unicode MS" pitchFamily="34" charset="-128"/>
              </a:rPr>
              <a:t>of the blessings of God are wrapped with trouble. To escape the trials is to forgo your blessings.</a:t>
            </a:r>
          </a:p>
          <a:p>
            <a:pPr lvl="0" algn="just"/>
            <a:r>
              <a:rPr lang="en-US" sz="4000" b="1" dirty="0" smtClean="0">
                <a:solidFill>
                  <a:srgbClr val="5C2C04"/>
                </a:solidFill>
                <a:latin typeface="Arial Unicode MS" pitchFamily="34" charset="-128"/>
                <a:ea typeface="Arial Unicode MS" pitchFamily="34" charset="-128"/>
                <a:cs typeface="Arial Unicode MS" pitchFamily="34" charset="-128"/>
              </a:rPr>
              <a:t>We always need to seek the face of God to know which course of action He expects us to take in each situation.</a:t>
            </a:r>
          </a:p>
          <a:p>
            <a:pPr lvl="0" algn="just"/>
            <a:r>
              <a:rPr lang="en-US" sz="4000" b="1" dirty="0" smtClean="0">
                <a:solidFill>
                  <a:srgbClr val="006600"/>
                </a:solidFill>
                <a:latin typeface="Arial Unicode MS" pitchFamily="34" charset="-128"/>
                <a:ea typeface="Arial Unicode MS" pitchFamily="34" charset="-128"/>
                <a:cs typeface="Arial Unicode MS" pitchFamily="34" charset="-128"/>
              </a:rPr>
              <a:t>Life is like a school; you cannot get to the next grade without the exams.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a:bodyPr>
          <a:lstStyle/>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Each </a:t>
            </a:r>
            <a:r>
              <a:rPr lang="en-US" sz="4400" b="1" dirty="0" smtClean="0">
                <a:solidFill>
                  <a:srgbClr val="006600"/>
                </a:solidFill>
                <a:latin typeface="Arial Unicode MS" pitchFamily="34" charset="-128"/>
                <a:ea typeface="Arial Unicode MS" pitchFamily="34" charset="-128"/>
                <a:cs typeface="Arial Unicode MS" pitchFamily="34" charset="-128"/>
              </a:rPr>
              <a:t>time you flee for a test, know that the test will come back in a different form with greater intensity.</a:t>
            </a:r>
          </a:p>
          <a:p>
            <a:pPr lvl="0" algn="just"/>
            <a:r>
              <a:rPr lang="en-US" sz="4400" b="1" dirty="0" smtClean="0">
                <a:solidFill>
                  <a:srgbClr val="5C2C04"/>
                </a:solidFill>
                <a:latin typeface="Arial Unicode MS" pitchFamily="34" charset="-128"/>
                <a:ea typeface="Arial Unicode MS" pitchFamily="34" charset="-128"/>
                <a:cs typeface="Arial Unicode MS" pitchFamily="34" charset="-128"/>
              </a:rPr>
              <a:t>You cannot just continue to flee as a way of life.</a:t>
            </a:r>
          </a:p>
          <a:p>
            <a:pPr lvl="0" algn="just"/>
            <a:r>
              <a:rPr lang="en-US" sz="4400" b="1" dirty="0" smtClean="0">
                <a:solidFill>
                  <a:srgbClr val="006600"/>
                </a:solidFill>
                <a:latin typeface="Arial Unicode MS" pitchFamily="34" charset="-128"/>
                <a:ea typeface="Arial Unicode MS" pitchFamily="34" charset="-128"/>
                <a:cs typeface="Arial Unicode MS" pitchFamily="34" charset="-128"/>
              </a:rPr>
              <a:t>Satan will prey on your faith if he knows that you are predisposed to flee in adversity</a:t>
            </a:r>
            <a:r>
              <a:rPr lang="en-US" sz="4400" b="1" dirty="0" smtClean="0">
                <a:solidFill>
                  <a:srgbClr val="006600"/>
                </a:solidFill>
                <a:latin typeface="Arial Unicode MS" pitchFamily="34" charset="-128"/>
                <a:ea typeface="Arial Unicode MS" pitchFamily="34" charset="-128"/>
                <a:cs typeface="Arial Unicode MS" pitchFamily="34" charset="-128"/>
              </a:rPr>
              <a:t>.</a:t>
            </a:r>
            <a:endParaRPr lang="en-US" sz="4400" b="1" dirty="0" smtClean="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a:solidFill>
            <a:schemeClr val="bg1"/>
          </a:solidFill>
        </p:spPr>
        <p:txBody>
          <a:bodyPr>
            <a:normAutofit lnSpcReduction="10000"/>
          </a:bodyPr>
          <a:lstStyle/>
          <a:p>
            <a:pPr lvl="0" algn="just"/>
            <a:r>
              <a:rPr lang="en-US" sz="4000" b="1" dirty="0" smtClean="0">
                <a:solidFill>
                  <a:srgbClr val="006600"/>
                </a:solidFill>
                <a:latin typeface="Arial Unicode MS" pitchFamily="34" charset="-128"/>
                <a:ea typeface="Arial Unicode MS" pitchFamily="34" charset="-128"/>
                <a:cs typeface="Arial Unicode MS" pitchFamily="34" charset="-128"/>
              </a:rPr>
              <a:t>Remember </a:t>
            </a:r>
            <a:r>
              <a:rPr lang="en-US" sz="4000" b="1" dirty="0" smtClean="0">
                <a:solidFill>
                  <a:srgbClr val="006600"/>
                </a:solidFill>
                <a:latin typeface="Arial Unicode MS" pitchFamily="34" charset="-128"/>
                <a:ea typeface="Arial Unicode MS" pitchFamily="34" charset="-128"/>
                <a:cs typeface="Arial Unicode MS" pitchFamily="34" charset="-128"/>
              </a:rPr>
              <a:t>the first part of verse 1. “In the Lord I put my trust,” therefore, I cannot just flee like birds as if God is powerless. </a:t>
            </a:r>
          </a:p>
          <a:p>
            <a:pPr lvl="0" algn="just"/>
            <a:r>
              <a:rPr lang="en-US" sz="4000" b="1" dirty="0" smtClean="0">
                <a:solidFill>
                  <a:srgbClr val="5C2C04"/>
                </a:solidFill>
                <a:latin typeface="Arial Unicode MS" pitchFamily="34" charset="-128"/>
                <a:ea typeface="Arial Unicode MS" pitchFamily="34" charset="-128"/>
                <a:cs typeface="Arial Unicode MS" pitchFamily="34" charset="-128"/>
              </a:rPr>
              <a:t>Remember that serving God is not a "safety first" endeavor.</a:t>
            </a:r>
          </a:p>
          <a:p>
            <a:pPr lvl="0" algn="just"/>
            <a:r>
              <a:rPr lang="en-US" sz="4000" b="1" dirty="0" smtClean="0">
                <a:solidFill>
                  <a:srgbClr val="006600"/>
                </a:solidFill>
                <a:latin typeface="Arial Unicode MS" pitchFamily="34" charset="-128"/>
                <a:ea typeface="Arial Unicode MS" pitchFamily="34" charset="-128"/>
                <a:cs typeface="Arial Unicode MS" pitchFamily="34" charset="-128"/>
              </a:rPr>
              <a:t>Remember that nothing can separate you from the love of God.</a:t>
            </a:r>
          </a:p>
          <a:p>
            <a:pPr lvl="0" algn="just"/>
            <a:r>
              <a:rPr lang="en-US" sz="4000" b="1" dirty="0" smtClean="0">
                <a:solidFill>
                  <a:srgbClr val="5C2C04"/>
                </a:solidFill>
                <a:latin typeface="Arial Unicode MS" pitchFamily="34" charset="-128"/>
                <a:ea typeface="Arial Unicode MS" pitchFamily="34" charset="-128"/>
                <a:cs typeface="Arial Unicode MS" pitchFamily="34" charset="-128"/>
              </a:rPr>
              <a:t>Remember that God always has the last </a:t>
            </a:r>
            <a:r>
              <a:rPr lang="en-US" sz="4000" b="1" dirty="0" smtClean="0">
                <a:solidFill>
                  <a:srgbClr val="5C2C04"/>
                </a:solidFill>
                <a:latin typeface="Arial Unicode MS" pitchFamily="34" charset="-128"/>
                <a:ea typeface="Arial Unicode MS" pitchFamily="34" charset="-128"/>
                <a:cs typeface="Arial Unicode MS" pitchFamily="34" charset="-128"/>
              </a:rPr>
              <a:t>say in all matters. </a:t>
            </a:r>
            <a:endParaRPr lang="en-US" sz="4000" b="1" dirty="0" smtClean="0">
              <a:solidFill>
                <a:srgbClr val="5C2C04"/>
              </a:solidFill>
              <a:latin typeface="Arial Unicode MS" pitchFamily="34" charset="-128"/>
              <a:ea typeface="Arial Unicode MS" pitchFamily="34" charset="-128"/>
              <a:cs typeface="Arial Unicode MS" pitchFamily="34" charset="-128"/>
            </a:endParaRPr>
          </a:p>
          <a:p>
            <a:pPr algn="r">
              <a:buNone/>
            </a:pPr>
            <a:r>
              <a:rPr lang="en-US" sz="4000" b="1" dirty="0" smtClean="0">
                <a:solidFill>
                  <a:srgbClr val="006600"/>
                </a:solidFill>
                <a:latin typeface="Arial Unicode MS" pitchFamily="34" charset="-128"/>
                <a:ea typeface="Arial Unicode MS" pitchFamily="34" charset="-128"/>
                <a:cs typeface="Arial Unicode MS" pitchFamily="34" charset="-128"/>
              </a:rPr>
              <a:t>AMEN</a:t>
            </a:r>
            <a:r>
              <a:rPr lang="en-US" sz="4000" b="1" dirty="0" smtClean="0">
                <a:solidFill>
                  <a:srgbClr val="006600"/>
                </a:solidFill>
                <a:latin typeface="Arial Unicode MS" pitchFamily="34" charset="-128"/>
                <a:ea typeface="Arial Unicode MS" pitchFamily="34" charset="-128"/>
                <a:cs typeface="Arial Unicode MS" pitchFamily="34" charset="-128"/>
              </a:rPr>
              <a:t>!</a:t>
            </a:r>
            <a:endParaRPr lang="en-US" sz="4000" b="1" dirty="0">
              <a:solidFill>
                <a:srgbClr val="006600"/>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12431</TotalTime>
  <Words>3072</Words>
  <Application>Microsoft Office PowerPoint</Application>
  <PresentationFormat>On-screen Show (4:3)</PresentationFormat>
  <Paragraphs>158</Paragraphs>
  <Slides>54</Slides>
  <Notes>2</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CHRIST THE ROCK CONGREGATION SUNDAY FEBRUARY 20TH 2022  Sermon by Pastor Marc E Simeon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SUNDAY AUGUST 23RD  2020  Sermon by Pastor Marc E Simeon</dc:title>
  <dc:creator>MARC EDOUARD SIMEON</dc:creator>
  <cp:lastModifiedBy>MARC EDOUARD SIMEON</cp:lastModifiedBy>
  <cp:revision>16</cp:revision>
  <dcterms:created xsi:type="dcterms:W3CDTF">2020-08-22T16:53:36Z</dcterms:created>
  <dcterms:modified xsi:type="dcterms:W3CDTF">2022-02-19T23:37:27Z</dcterms:modified>
</cp:coreProperties>
</file>