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66" r:id="rId2"/>
    <p:sldId id="336" r:id="rId3"/>
    <p:sldId id="337" r:id="rId4"/>
    <p:sldId id="340" r:id="rId5"/>
    <p:sldId id="257" r:id="rId6"/>
    <p:sldId id="343" r:id="rId7"/>
    <p:sldId id="341" r:id="rId8"/>
    <p:sldId id="342" r:id="rId9"/>
    <p:sldId id="344" r:id="rId10"/>
    <p:sldId id="300" r:id="rId11"/>
    <p:sldId id="345" r:id="rId12"/>
    <p:sldId id="346" r:id="rId13"/>
    <p:sldId id="347" r:id="rId14"/>
    <p:sldId id="348" r:id="rId15"/>
    <p:sldId id="301" r:id="rId16"/>
    <p:sldId id="349" r:id="rId17"/>
    <p:sldId id="350" r:id="rId18"/>
    <p:sldId id="351" r:id="rId19"/>
    <p:sldId id="352" r:id="rId20"/>
    <p:sldId id="353" r:id="rId21"/>
    <p:sldId id="270" r:id="rId22"/>
    <p:sldId id="359" r:id="rId23"/>
    <p:sldId id="354" r:id="rId24"/>
    <p:sldId id="355" r:id="rId25"/>
    <p:sldId id="356" r:id="rId26"/>
    <p:sldId id="357" r:id="rId27"/>
    <p:sldId id="358" r:id="rId28"/>
    <p:sldId id="360" r:id="rId29"/>
    <p:sldId id="363" r:id="rId30"/>
    <p:sldId id="364" r:id="rId31"/>
    <p:sldId id="282" r:id="rId32"/>
    <p:sldId id="365" r:id="rId33"/>
    <p:sldId id="366" r:id="rId34"/>
    <p:sldId id="368" r:id="rId35"/>
    <p:sldId id="369" r:id="rId36"/>
    <p:sldId id="370" r:id="rId37"/>
    <p:sldId id="371" r:id="rId38"/>
    <p:sldId id="372" r:id="rId39"/>
    <p:sldId id="283" r:id="rId40"/>
    <p:sldId id="373" r:id="rId41"/>
    <p:sldId id="374" r:id="rId42"/>
    <p:sldId id="377" r:id="rId43"/>
    <p:sldId id="375" r:id="rId44"/>
    <p:sldId id="378" r:id="rId45"/>
    <p:sldId id="379" r:id="rId46"/>
    <p:sldId id="380" r:id="rId47"/>
    <p:sldId id="271" r:id="rId48"/>
    <p:sldId id="381" r:id="rId49"/>
    <p:sldId id="382" r:id="rId50"/>
    <p:sldId id="383" r:id="rId51"/>
    <p:sldId id="38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3605"/>
    <a:srgbClr val="0000CC"/>
    <a:srgbClr val="FF66CC"/>
    <a:srgbClr val="009900"/>
    <a:srgbClr val="EF8511"/>
    <a:srgbClr val="FF99CC"/>
    <a:srgbClr val="FF6600"/>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4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C2ED1F-5F30-42F1-8970-DECA39E7C0DA}" type="datetimeFigureOut">
              <a:rPr lang="en-US" smtClean="0"/>
              <a:pPr/>
              <a:t>2/5/2022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424B23-23E2-4168-BE53-224F2C2F67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29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424B23-23E2-4168-BE53-224F2C2F6763}"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FEBRUARY 6</a:t>
            </a:r>
            <a:r>
              <a:rPr lang="en-US" b="1" baseline="30000" dirty="0" smtClean="0">
                <a:solidFill>
                  <a:schemeClr val="tx1"/>
                </a:solidFill>
              </a:rPr>
              <a:t>TH</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rgbClr val="009900"/>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4800" b="1" dirty="0" smtClean="0">
                <a:solidFill>
                  <a:schemeClr val="bg1"/>
                </a:solidFill>
              </a:rPr>
              <a:t>LE ROI JOSIAS ET SON IMPACT SUR SA GÉNÉRATION </a:t>
            </a:r>
          </a:p>
          <a:p>
            <a:r>
              <a:rPr lang="en-US" sz="4800" b="1" dirty="0" smtClean="0">
                <a:solidFill>
                  <a:schemeClr val="tx1"/>
                </a:solidFill>
              </a:rPr>
              <a:t>KING JOSIAH AND HIS IMPACT UPON HIS GENERATION</a:t>
            </a: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2 Rois 22:1-2 ( 2 Kings 22: 1-2)</a:t>
            </a:r>
          </a:p>
          <a:p>
            <a:pPr algn="just"/>
            <a:r>
              <a:rPr lang="fr-FR" sz="4400" b="1" dirty="0" smtClean="0">
                <a:solidFill>
                  <a:srgbClr val="0000CC"/>
                </a:solidFill>
                <a:latin typeface="Arial Unicode MS" pitchFamily="34" charset="-128"/>
                <a:ea typeface="Arial Unicode MS" pitchFamily="34" charset="-128"/>
                <a:cs typeface="Arial Unicode MS" pitchFamily="34" charset="-128"/>
              </a:rPr>
              <a:t>1 ¶ Josias avait huit ans lorsqu'il devint roi, et il régna trente et un ans à Jérusalem. Sa mère s'appelait </a:t>
            </a:r>
            <a:r>
              <a:rPr lang="fr-FR" sz="4400" b="1" dirty="0" err="1" smtClean="0">
                <a:solidFill>
                  <a:srgbClr val="0000CC"/>
                </a:solidFill>
                <a:latin typeface="Arial Unicode MS" pitchFamily="34" charset="-128"/>
                <a:ea typeface="Arial Unicode MS" pitchFamily="34" charset="-128"/>
                <a:cs typeface="Arial Unicode MS" pitchFamily="34" charset="-128"/>
              </a:rPr>
              <a:t>Jedida</a:t>
            </a:r>
            <a:r>
              <a:rPr lang="fr-FR" sz="4400" b="1" dirty="0" smtClean="0">
                <a:solidFill>
                  <a:srgbClr val="0000CC"/>
                </a:solidFill>
                <a:latin typeface="Arial Unicode MS" pitchFamily="34" charset="-128"/>
                <a:ea typeface="Arial Unicode MS" pitchFamily="34" charset="-128"/>
                <a:cs typeface="Arial Unicode MS" pitchFamily="34" charset="-128"/>
              </a:rPr>
              <a:t>, fille d'</a:t>
            </a:r>
            <a:r>
              <a:rPr lang="fr-FR" sz="4400" b="1" dirty="0" err="1" smtClean="0">
                <a:solidFill>
                  <a:srgbClr val="0000CC"/>
                </a:solidFill>
                <a:latin typeface="Arial Unicode MS" pitchFamily="34" charset="-128"/>
                <a:ea typeface="Arial Unicode MS" pitchFamily="34" charset="-128"/>
                <a:cs typeface="Arial Unicode MS" pitchFamily="34" charset="-128"/>
              </a:rPr>
              <a:t>Adaja</a:t>
            </a:r>
            <a:r>
              <a:rPr lang="fr-FR" sz="4400" b="1" dirty="0" smtClean="0">
                <a:solidFill>
                  <a:srgbClr val="0000CC"/>
                </a:solidFill>
                <a:latin typeface="Arial Unicode MS" pitchFamily="34" charset="-128"/>
                <a:ea typeface="Arial Unicode MS" pitchFamily="34" charset="-128"/>
                <a:cs typeface="Arial Unicode MS" pitchFamily="34" charset="-128"/>
              </a:rPr>
              <a:t>, de </a:t>
            </a:r>
            <a:r>
              <a:rPr lang="fr-FR" sz="4400" b="1" dirty="0" err="1" smtClean="0">
                <a:solidFill>
                  <a:srgbClr val="0000CC"/>
                </a:solidFill>
                <a:latin typeface="Arial Unicode MS" pitchFamily="34" charset="-128"/>
                <a:ea typeface="Arial Unicode MS" pitchFamily="34" charset="-128"/>
                <a:cs typeface="Arial Unicode MS" pitchFamily="34" charset="-128"/>
              </a:rPr>
              <a:t>Botskath</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 2 Il fit ce qui est droit aux yeux de l'Éternel, et il marcha dans toute la voie de David, son père; il ne s'en détourna ni à droite ni à gauche.</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 n’est pas toujours vrai que l’âge amène la raison.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Aux âmes bien nées la valeur n’attend point le nombre des années.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Some lucky souls will not have to wait the number of years to attain glory.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Voici ce jeune roi Josias qui n’avait que huit ans d’âge lors de son intronisation, qui tint à suivre non Amon son père immédiat mais qui marcha devant Dieu dans la même intégrité de son arrière père David.</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La piété de Josias doit être créditée non à ses parents, mais à son encadrement spirituel, au sacrificateur </a:t>
            </a:r>
            <a:r>
              <a:rPr lang="fr-FR" sz="4400" b="1" dirty="0" err="1" smtClean="0">
                <a:solidFill>
                  <a:srgbClr val="FF0000"/>
                </a:solidFill>
                <a:latin typeface="Arial Unicode MS" pitchFamily="34" charset="-128"/>
                <a:ea typeface="Arial Unicode MS" pitchFamily="34" charset="-128"/>
                <a:cs typeface="Arial Unicode MS" pitchFamily="34" charset="-128"/>
              </a:rPr>
              <a:t>Hilkija</a:t>
            </a:r>
            <a:r>
              <a:rPr lang="fr-FR" sz="4400" b="1" dirty="0" smtClean="0">
                <a:solidFill>
                  <a:srgbClr val="FF0000"/>
                </a:solidFill>
                <a:latin typeface="Arial Unicode MS" pitchFamily="34" charset="-128"/>
                <a:ea typeface="Arial Unicode MS" pitchFamily="34" charset="-128"/>
                <a:cs typeface="Arial Unicode MS" pitchFamily="34" charset="-128"/>
              </a:rPr>
              <a:t> plus précisément. </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b="1" dirty="0" smtClean="0">
                <a:solidFill>
                  <a:srgbClr val="713605"/>
                </a:solidFill>
                <a:latin typeface="Arial Unicode MS" pitchFamily="34" charset="-128"/>
                <a:ea typeface="Arial Unicode MS" pitchFamily="34" charset="-128"/>
                <a:cs typeface="Arial Unicode MS" pitchFamily="34" charset="-128"/>
              </a:rPr>
              <a:t>2Ch 34:3-5 </a:t>
            </a:r>
          </a:p>
          <a:p>
            <a:pPr lvl="0" algn="just">
              <a:buNone/>
            </a:pPr>
            <a:r>
              <a:rPr lang="fr-FR" sz="4400" b="1" dirty="0" smtClean="0">
                <a:solidFill>
                  <a:srgbClr val="713605"/>
                </a:solidFill>
                <a:latin typeface="Arial Unicode MS" pitchFamily="34" charset="-128"/>
                <a:ea typeface="Arial Unicode MS" pitchFamily="34" charset="-128"/>
                <a:cs typeface="Arial Unicode MS" pitchFamily="34" charset="-128"/>
              </a:rPr>
              <a:t>3. La </a:t>
            </a:r>
            <a:r>
              <a:rPr lang="fr-FR" sz="4400" b="1" u="sng" dirty="0" smtClean="0">
                <a:solidFill>
                  <a:srgbClr val="713605"/>
                </a:solidFill>
                <a:latin typeface="Arial Unicode MS" pitchFamily="34" charset="-128"/>
                <a:ea typeface="Arial Unicode MS" pitchFamily="34" charset="-128"/>
                <a:cs typeface="Arial Unicode MS" pitchFamily="34" charset="-128"/>
              </a:rPr>
              <a:t>huitième</a:t>
            </a:r>
            <a:r>
              <a:rPr lang="fr-FR" sz="4400" b="1" dirty="0" smtClean="0">
                <a:solidFill>
                  <a:srgbClr val="713605"/>
                </a:solidFill>
                <a:latin typeface="Arial Unicode MS" pitchFamily="34" charset="-128"/>
                <a:ea typeface="Arial Unicode MS" pitchFamily="34" charset="-128"/>
                <a:cs typeface="Arial Unicode MS" pitchFamily="34" charset="-128"/>
              </a:rPr>
              <a:t> année de son règne, comme il était encore jeune, il commença à rechercher le Dieu de David, </a:t>
            </a:r>
            <a:r>
              <a:rPr lang="fr-FR" sz="4400" b="1" dirty="0" smtClean="0">
                <a:solidFill>
                  <a:srgbClr val="0000CC"/>
                </a:solidFill>
                <a:latin typeface="Arial Unicode MS" pitchFamily="34" charset="-128"/>
                <a:ea typeface="Arial Unicode MS" pitchFamily="34" charset="-128"/>
                <a:cs typeface="Arial Unicode MS" pitchFamily="34" charset="-128"/>
              </a:rPr>
              <a:t>son père; et la douzième année, il commença à purifier Juda et Jérusalem des hauts lieux, des idoles, des images taillées et des images en fonte.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400" b="1" dirty="0" smtClean="0">
              <a:solidFill>
                <a:srgbClr val="713605"/>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solidFill>
                  <a:srgbClr val="713605"/>
                </a:solidFill>
                <a:latin typeface="Arial Unicode MS" pitchFamily="34" charset="-128"/>
                <a:ea typeface="Arial Unicode MS" pitchFamily="34" charset="-128"/>
                <a:cs typeface="Arial Unicode MS" pitchFamily="34" charset="-128"/>
              </a:rPr>
              <a:t>4 On renversa devant lui les autels des </a:t>
            </a:r>
            <a:r>
              <a:rPr lang="fr-FR" sz="4400" b="1" dirty="0" err="1" smtClean="0">
                <a:solidFill>
                  <a:srgbClr val="713605"/>
                </a:solidFill>
                <a:latin typeface="Arial Unicode MS" pitchFamily="34" charset="-128"/>
                <a:ea typeface="Arial Unicode MS" pitchFamily="34" charset="-128"/>
                <a:cs typeface="Arial Unicode MS" pitchFamily="34" charset="-128"/>
              </a:rPr>
              <a:t>Baals</a:t>
            </a:r>
            <a:r>
              <a:rPr lang="fr-FR" sz="4400" b="1" dirty="0" smtClean="0">
                <a:solidFill>
                  <a:srgbClr val="713605"/>
                </a:solidFill>
                <a:latin typeface="Arial Unicode MS" pitchFamily="34" charset="-128"/>
                <a:ea typeface="Arial Unicode MS" pitchFamily="34" charset="-128"/>
                <a:cs typeface="Arial Unicode MS" pitchFamily="34" charset="-128"/>
              </a:rPr>
              <a:t>, et il abattit les statues consacrées au soleil qui étaient dessus; </a:t>
            </a:r>
            <a:r>
              <a:rPr lang="fr-FR" sz="4400" b="1" dirty="0" smtClean="0">
                <a:solidFill>
                  <a:srgbClr val="0000CC"/>
                </a:solidFill>
                <a:latin typeface="Arial Unicode MS" pitchFamily="34" charset="-128"/>
                <a:ea typeface="Arial Unicode MS" pitchFamily="34" charset="-128"/>
                <a:cs typeface="Arial Unicode MS" pitchFamily="34" charset="-128"/>
              </a:rPr>
              <a:t>il brisa les idoles, les images taillées et les images en fonte, et les réduisit en poussière, et il répandit la poussière sur les sépulcres de ceux qui leur avaient sacrifié;</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buNone/>
            </a:pPr>
            <a:r>
              <a:rPr lang="fr-FR" sz="4400" b="1" dirty="0" smtClean="0">
                <a:solidFill>
                  <a:srgbClr val="713605"/>
                </a:solidFill>
                <a:latin typeface="Arial Unicode MS" pitchFamily="34" charset="-128"/>
                <a:ea typeface="Arial Unicode MS" pitchFamily="34" charset="-128"/>
                <a:cs typeface="Arial Unicode MS" pitchFamily="34" charset="-128"/>
              </a:rPr>
              <a:t>5 et il brûla les ossements des prêtres sur leurs autels. C'est ainsi qu'il purifia Juda et Jérusalem.</a:t>
            </a:r>
            <a:endParaRPr lang="en-US" sz="4400" b="1" dirty="0" smtClean="0">
              <a:solidFill>
                <a:srgbClr val="713605"/>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Un leader sérieux et conséquent doit prendre en compte l’état spirituel du peuple qu’il dirige.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713605"/>
                </a:solidFill>
                <a:latin typeface="Arial Unicode MS" pitchFamily="34" charset="-128"/>
                <a:ea typeface="Arial Unicode MS" pitchFamily="34" charset="-128"/>
                <a:cs typeface="Arial Unicode MS" pitchFamily="34" charset="-128"/>
              </a:rPr>
              <a:t>On ne doit pas s’illusionner que Dieu bénira un peuple qui se trempe dans l’idolâtrie.</a:t>
            </a:r>
            <a:endParaRPr lang="en-US" sz="4400" b="1" dirty="0" smtClean="0">
              <a:solidFill>
                <a:srgbClr val="713605"/>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solidFill>
                  <a:srgbClr val="713605"/>
                </a:solidFill>
                <a:latin typeface="Arial Unicode MS" pitchFamily="34" charset="-128"/>
                <a:ea typeface="Arial Unicode MS" pitchFamily="34" charset="-128"/>
                <a:cs typeface="Arial Unicode MS" pitchFamily="34" charset="-128"/>
              </a:rPr>
              <a:t>La main de L’Eternel n’est pas trop courte pour sauver, mais ce sont toujours nos péchés qui  nous éloignent de sa grâce.</a:t>
            </a:r>
            <a:endParaRPr lang="en-US" sz="4400" b="1" dirty="0" smtClean="0">
              <a:solidFill>
                <a:srgbClr val="713605"/>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 qui manque à nos leaders contemporains est le courage d’être radical quand il s’agit d’éradiquer le mal en faveur du bien.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buNone/>
            </a:pPr>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b="1" dirty="0" smtClean="0">
                <a:solidFill>
                  <a:srgbClr val="713605"/>
                </a:solidFill>
                <a:latin typeface="Arial Unicode MS" pitchFamily="34" charset="-128"/>
                <a:ea typeface="Arial Unicode MS" pitchFamily="34" charset="-128"/>
                <a:cs typeface="Arial Unicode MS" pitchFamily="34" charset="-128"/>
              </a:rPr>
              <a:t>Josias a bien sur déstabilisé le quotidien d’un grand nombre de personnes par ses résolutions de purifier le pays.</a:t>
            </a:r>
            <a:endParaRPr lang="en-US" sz="4400" b="1" dirty="0" smtClean="0">
              <a:solidFill>
                <a:srgbClr val="713605"/>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Josias attaquait </a:t>
            </a:r>
            <a:r>
              <a:rPr lang="fr-FR" sz="4400" b="1" dirty="0" smtClean="0">
                <a:solidFill>
                  <a:srgbClr val="0000CC"/>
                </a:solidFill>
                <a:latin typeface="Arial Unicode MS" pitchFamily="34" charset="-128"/>
                <a:ea typeface="Arial Unicode MS" pitchFamily="34" charset="-128"/>
                <a:cs typeface="Arial Unicode MS" pitchFamily="34" charset="-128"/>
              </a:rPr>
              <a:t>même </a:t>
            </a:r>
            <a:r>
              <a:rPr lang="fr-FR" sz="4400" b="1" dirty="0" smtClean="0">
                <a:solidFill>
                  <a:srgbClr val="0000CC"/>
                </a:solidFill>
                <a:latin typeface="Arial Unicode MS" pitchFamily="34" charset="-128"/>
                <a:ea typeface="Arial Unicode MS" pitchFamily="34" charset="-128"/>
                <a:cs typeface="Arial Unicode MS" pitchFamily="34" charset="-128"/>
              </a:rPr>
              <a:t>ceux qui étaient déjà morts et qui dans leur vivant </a:t>
            </a:r>
            <a:r>
              <a:rPr lang="fr-FR" sz="4400" b="1" dirty="0" smtClean="0">
                <a:solidFill>
                  <a:srgbClr val="0000CC"/>
                </a:solidFill>
                <a:latin typeface="Arial Unicode MS" pitchFamily="34" charset="-128"/>
                <a:ea typeface="Arial Unicode MS" pitchFamily="34" charset="-128"/>
                <a:cs typeface="Arial Unicode MS" pitchFamily="34" charset="-128"/>
              </a:rPr>
              <a:t>avaient </a:t>
            </a:r>
            <a:r>
              <a:rPr lang="fr-FR" sz="4400" b="1" dirty="0" smtClean="0">
                <a:solidFill>
                  <a:srgbClr val="0000CC"/>
                </a:solidFill>
                <a:latin typeface="Arial Unicode MS" pitchFamily="34" charset="-128"/>
                <a:ea typeface="Arial Unicode MS" pitchFamily="34" charset="-128"/>
                <a:cs typeface="Arial Unicode MS" pitchFamily="34" charset="-128"/>
              </a:rPr>
              <a:t>cautionné l’idolâtrie dans le pays.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713605"/>
                </a:solidFill>
                <a:latin typeface="Arial Unicode MS" pitchFamily="34" charset="-128"/>
                <a:ea typeface="Arial Unicode MS" pitchFamily="34" charset="-128"/>
                <a:cs typeface="Arial Unicode MS" pitchFamily="34" charset="-128"/>
              </a:rPr>
              <a:t>Il faut du courage pour prendre parti avec Dieu.       </a:t>
            </a:r>
            <a:endParaRPr lang="en-US" sz="4400" b="1" dirty="0" smtClean="0">
              <a:solidFill>
                <a:srgbClr val="713605"/>
              </a:solidFill>
              <a:latin typeface="Arial Unicode MS" pitchFamily="34" charset="-128"/>
              <a:ea typeface="Arial Unicode MS" pitchFamily="34" charset="-128"/>
              <a:cs typeface="Arial Unicode MS" pitchFamily="34" charset="-128"/>
            </a:endParaRPr>
          </a:p>
          <a:p>
            <a:pPr>
              <a:buNone/>
            </a:pPr>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400" b="1" dirty="0" smtClean="0">
                <a:solidFill>
                  <a:srgbClr val="FF66CC"/>
                </a:solidFill>
                <a:latin typeface="Arial Unicode MS" pitchFamily="34" charset="-128"/>
                <a:ea typeface="Arial Unicode MS" pitchFamily="34" charset="-128"/>
                <a:cs typeface="Arial Unicode MS" pitchFamily="34" charset="-128"/>
              </a:rPr>
              <a:t>JOSIAS ORDONNE LA REPARATION DU TEMPLE</a:t>
            </a:r>
            <a:endParaRPr lang="en-US" sz="4400" b="1" dirty="0" smtClean="0">
              <a:solidFill>
                <a:srgbClr val="FF66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 La dix-huitième année du roi Josias, le roi envoya dans la maison de l'Éternel </a:t>
            </a:r>
            <a:r>
              <a:rPr lang="fr-FR" sz="4400" b="1" dirty="0" err="1" smtClean="0">
                <a:latin typeface="Arial Unicode MS" pitchFamily="34" charset="-128"/>
                <a:ea typeface="Arial Unicode MS" pitchFamily="34" charset="-128"/>
                <a:cs typeface="Arial Unicode MS" pitchFamily="34" charset="-128"/>
              </a:rPr>
              <a:t>Schaphan</a:t>
            </a:r>
            <a:r>
              <a:rPr lang="fr-FR" sz="4400" b="1" dirty="0" smtClean="0">
                <a:latin typeface="Arial Unicode MS" pitchFamily="34" charset="-128"/>
                <a:ea typeface="Arial Unicode MS" pitchFamily="34" charset="-128"/>
                <a:cs typeface="Arial Unicode MS" pitchFamily="34" charset="-128"/>
              </a:rPr>
              <a:t>, le secrétaire, fils d'</a:t>
            </a:r>
            <a:r>
              <a:rPr lang="fr-FR" sz="4400" b="1" dirty="0" err="1" smtClean="0">
                <a:latin typeface="Arial Unicode MS" pitchFamily="34" charset="-128"/>
                <a:ea typeface="Arial Unicode MS" pitchFamily="34" charset="-128"/>
                <a:cs typeface="Arial Unicode MS" pitchFamily="34" charset="-128"/>
              </a:rPr>
              <a:t>Atsalia</a:t>
            </a:r>
            <a:r>
              <a:rPr lang="fr-FR" sz="4400" b="1" dirty="0" smtClean="0">
                <a:latin typeface="Arial Unicode MS" pitchFamily="34" charset="-128"/>
                <a:ea typeface="Arial Unicode MS" pitchFamily="34" charset="-128"/>
                <a:cs typeface="Arial Unicode MS" pitchFamily="34" charset="-128"/>
              </a:rPr>
              <a:t>, fils de </a:t>
            </a:r>
            <a:r>
              <a:rPr lang="fr-FR" sz="4400" b="1" dirty="0" err="1" smtClean="0">
                <a:latin typeface="Arial Unicode MS" pitchFamily="34" charset="-128"/>
                <a:ea typeface="Arial Unicode MS" pitchFamily="34" charset="-128"/>
                <a:cs typeface="Arial Unicode MS" pitchFamily="34" charset="-128"/>
              </a:rPr>
              <a:t>Meschullam</a:t>
            </a:r>
            <a:r>
              <a:rPr lang="fr-FR" sz="4400" b="1" dirty="0" smtClean="0">
                <a:latin typeface="Arial Unicode MS" pitchFamily="34" charset="-128"/>
                <a:ea typeface="Arial Unicode MS" pitchFamily="34" charset="-128"/>
                <a:cs typeface="Arial Unicode MS" pitchFamily="34" charset="-128"/>
              </a:rPr>
              <a:t>. (22:4) Il lui dit: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C000"/>
                </a:solidFill>
                <a:latin typeface="Arial Unicode MS" pitchFamily="34" charset="-128"/>
                <a:ea typeface="Arial Unicode MS" pitchFamily="34" charset="-128"/>
                <a:cs typeface="Arial Unicode MS" pitchFamily="34" charset="-128"/>
              </a:rPr>
              <a:t> 4 Monte vers </a:t>
            </a:r>
            <a:r>
              <a:rPr lang="fr-FR" sz="4400" b="1" dirty="0" err="1" smtClean="0">
                <a:solidFill>
                  <a:srgbClr val="FFC000"/>
                </a:solidFill>
                <a:latin typeface="Arial Unicode MS" pitchFamily="34" charset="-128"/>
                <a:ea typeface="Arial Unicode MS" pitchFamily="34" charset="-128"/>
                <a:cs typeface="Arial Unicode MS" pitchFamily="34" charset="-128"/>
              </a:rPr>
              <a:t>Hilkija</a:t>
            </a:r>
            <a:r>
              <a:rPr lang="fr-FR" sz="4400" b="1" dirty="0" smtClean="0">
                <a:solidFill>
                  <a:srgbClr val="FFC000"/>
                </a:solidFill>
                <a:latin typeface="Arial Unicode MS" pitchFamily="34" charset="-128"/>
                <a:ea typeface="Arial Unicode MS" pitchFamily="34" charset="-128"/>
                <a:cs typeface="Arial Unicode MS" pitchFamily="34" charset="-128"/>
              </a:rPr>
              <a:t>, le souverain sacrificateur, et qu'il amasse l'argent qui a été apporté dans la maison de l'Éternel et que ceux qui ont la garde du seuil ont recueilli du peuple.</a:t>
            </a:r>
            <a:endParaRPr lang="en-US" sz="44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 5 On remettra cet argent entre les mains de ceux qui sont chargés de faire exécuter l'ouvrage dans la maison de l'Éternel. Et ils l'emploieront pour ceux qui travaillent aux réparations de la maison de l'Éternel,</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C000"/>
                </a:solidFill>
                <a:latin typeface="Arial Unicode MS" pitchFamily="34" charset="-128"/>
                <a:ea typeface="Arial Unicode MS" pitchFamily="34" charset="-128"/>
                <a:cs typeface="Arial Unicode MS" pitchFamily="34" charset="-128"/>
              </a:rPr>
              <a:t> 6 pour les charpentiers, les manœuvres et les maçons, pour les achats de bois et de pierres de taille nécessaires aux réparations de la maison.</a:t>
            </a:r>
            <a:endParaRPr lang="en-US" sz="44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Le roi Josias s’en souciait de la réparation du temple de son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C000"/>
                </a:solidFill>
                <a:latin typeface="Arial Unicode MS" pitchFamily="34" charset="-128"/>
                <a:ea typeface="Arial Unicode MS" pitchFamily="34" charset="-128"/>
                <a:cs typeface="Arial Unicode MS" pitchFamily="34" charset="-128"/>
              </a:rPr>
              <a:t>Tout vrais serviteurs de Dieu s’en occupent du bien-être des affaires de Dieu et à tout point de vue.</a:t>
            </a:r>
            <a:endParaRPr lang="en-US" sz="44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Quelque chose ne va pas quand les enfants de Dieu exhibent de l’indifférence dans les choses qui concernent la gloire de Dieu.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Le roi Josias s’en servait de son autorité pour stimuler la réparation du temple.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C000"/>
                </a:solidFill>
                <a:latin typeface="Arial Unicode MS" pitchFamily="34" charset="-128"/>
                <a:ea typeface="Arial Unicode MS" pitchFamily="34" charset="-128"/>
                <a:cs typeface="Arial Unicode MS" pitchFamily="34" charset="-128"/>
              </a:rPr>
              <a:t>Quand le roi du pays s’intéresse à ce que chose, ses sujets tendent à suivre ses traces.</a:t>
            </a:r>
            <a:endParaRPr lang="en-US" sz="44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Josias ne s'occupait pas du travail de la réparation du temple parce que ce n’était pas son poste.</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Il usait de son influence et laisser aux responsables à répondre à leurs tâches.</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FFC000"/>
                </a:solidFill>
                <a:latin typeface="Arial Unicode MS" pitchFamily="34" charset="-128"/>
                <a:ea typeface="Arial Unicode MS" pitchFamily="34" charset="-128"/>
                <a:cs typeface="Arial Unicode MS" pitchFamily="34" charset="-128"/>
              </a:rPr>
              <a:t>Dans les affaires de Dieu, chacun à sa place.</a:t>
            </a:r>
            <a:endParaRPr lang="en-US" sz="5400" b="1" dirty="0" smtClean="0">
              <a:solidFill>
                <a:srgbClr val="FFC000"/>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Le roi n’est pas le prêtre et le prêtre n’est pas le roi. </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LA PROBITÉ RECLAMÉE DES HOMMES DE DIEU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u="sng" dirty="0" smtClean="0">
                <a:latin typeface="Arial Unicode MS" pitchFamily="34" charset="-128"/>
                <a:ea typeface="Arial Unicode MS" pitchFamily="34" charset="-128"/>
                <a:cs typeface="Arial Unicode MS" pitchFamily="34" charset="-128"/>
              </a:rPr>
              <a:t>7 Mais on ne leur demandera pas de compte pour l'argent remis entre leurs mains, car ils agissent avec probité.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 verset est très perçant.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ne leur demanda pas de compte comme ce serait la norme.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Il s’agissait des gens intègres craignant Dieu.</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Il s’agissait des gens qui n’étaient pas avides de gains.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Il s’agissait des gens d’une réputation exceptionnelle.</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On n’acquiert pas une telle réputation du jour au lendemain.</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Car ils agissent avec probité.</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Probité = </a:t>
            </a:r>
            <a:r>
              <a:rPr lang="fr-FR" sz="4800" b="1" dirty="0" smtClean="0">
                <a:solidFill>
                  <a:srgbClr val="0000CC"/>
                </a:solidFill>
                <a:latin typeface="Arial Unicode MS" pitchFamily="34" charset="-128"/>
                <a:ea typeface="Arial Unicode MS" pitchFamily="34" charset="-128"/>
                <a:cs typeface="Arial Unicode MS" pitchFamily="34" charset="-128"/>
              </a:rPr>
              <a:t>honnêteté, droiture, intégrité, incorruptibilité, moralité, chasteté, franchise, confiance, exemption, etc.</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Ces responsables se comportaient au-delà du reproche.</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Peut-on aussi dire de vous.</a:t>
            </a:r>
            <a:endParaRPr lang="en-US" sz="4800" b="1" dirty="0" smtClean="0">
              <a:latin typeface="Arial Unicode MS" pitchFamily="34" charset="-128"/>
              <a:ea typeface="Arial Unicode MS" pitchFamily="34" charset="-128"/>
              <a:cs typeface="Arial Unicode MS" pitchFamily="34" charset="-128"/>
            </a:endParaRPr>
          </a:p>
          <a:p>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La bonne gestion est toujours salutaire dans toute administration, mais le manque de gestion ne doit pas être un prétexte pour escroquer les gens.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bonne gestion est une tâche rigide et pénitente, c’est pourquoi beaucoup omettent de le faire à point comme ça doit se faire.</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Ces gestionnaires religieux étaient dignes de confiance c’est pourquoi le roi s’en passa de faire la réquisition sur les rentrées et les sorties dans la réparation du temple..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Eux à leur tour devraient avoir toutes ces informations à leur portée.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On continue à agir ainsi pour certains gens, on emprunte de l’argent à certains gens sans tenir compte des formalités.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C’est mieux que les transactions soient échangées avec formalité parce que notre mémoire n’est pas toujours fiable et les gens changent parfois.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solidFill>
                  <a:srgbClr val="FF66CC"/>
                </a:solidFill>
                <a:latin typeface="Arial Unicode MS" pitchFamily="34" charset="-128"/>
                <a:ea typeface="Arial Unicode MS" pitchFamily="34" charset="-128"/>
                <a:cs typeface="Arial Unicode MS" pitchFamily="34" charset="-128"/>
              </a:rPr>
              <a:t>LE LIVRE DE LA LOI LOCALISÉ DANS LE TEMPLE</a:t>
            </a:r>
            <a:endParaRPr lang="en-US" sz="4000" b="1" dirty="0" smtClean="0">
              <a:solidFill>
                <a:srgbClr val="FF66CC"/>
              </a:solidFill>
              <a:latin typeface="Arial Unicode MS" pitchFamily="34" charset="-128"/>
              <a:ea typeface="Arial Unicode MS" pitchFamily="34" charset="-128"/>
              <a:cs typeface="Arial Unicode MS" pitchFamily="34" charset="-128"/>
            </a:endParaRPr>
          </a:p>
          <a:p>
            <a:pPr algn="ctr">
              <a:buNone/>
            </a:pPr>
            <a:endParaRPr lang="fr-FR"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2 ROIS 22: 8—10 </a:t>
            </a:r>
          </a:p>
          <a:p>
            <a:pPr algn="just"/>
            <a:r>
              <a:rPr lang="fr-FR" sz="4000" b="1" dirty="0" smtClean="0">
                <a:latin typeface="Arial Unicode MS" pitchFamily="34" charset="-128"/>
                <a:ea typeface="Arial Unicode MS" pitchFamily="34" charset="-128"/>
                <a:cs typeface="Arial Unicode MS" pitchFamily="34" charset="-128"/>
              </a:rPr>
              <a:t>8 Alors </a:t>
            </a:r>
            <a:r>
              <a:rPr lang="fr-FR" sz="4000" b="1" dirty="0" err="1" smtClean="0">
                <a:latin typeface="Arial Unicode MS" pitchFamily="34" charset="-128"/>
                <a:ea typeface="Arial Unicode MS" pitchFamily="34" charset="-128"/>
                <a:cs typeface="Arial Unicode MS" pitchFamily="34" charset="-128"/>
              </a:rPr>
              <a:t>Hilkija</a:t>
            </a:r>
            <a:r>
              <a:rPr lang="fr-FR" sz="4000" b="1" dirty="0" smtClean="0">
                <a:latin typeface="Arial Unicode MS" pitchFamily="34" charset="-128"/>
                <a:ea typeface="Arial Unicode MS" pitchFamily="34" charset="-128"/>
                <a:cs typeface="Arial Unicode MS" pitchFamily="34" charset="-128"/>
              </a:rPr>
              <a:t>, le souverain sacrificateur, dit à </a:t>
            </a:r>
            <a:r>
              <a:rPr lang="fr-FR" sz="4000" b="1" dirty="0" err="1" smtClean="0">
                <a:latin typeface="Arial Unicode MS" pitchFamily="34" charset="-128"/>
                <a:ea typeface="Arial Unicode MS" pitchFamily="34" charset="-128"/>
                <a:cs typeface="Arial Unicode MS" pitchFamily="34" charset="-128"/>
              </a:rPr>
              <a:t>Schaphan</a:t>
            </a:r>
            <a:r>
              <a:rPr lang="fr-FR" sz="4000" b="1" dirty="0" smtClean="0">
                <a:latin typeface="Arial Unicode MS" pitchFamily="34" charset="-128"/>
                <a:ea typeface="Arial Unicode MS" pitchFamily="34" charset="-128"/>
                <a:cs typeface="Arial Unicode MS" pitchFamily="34" charset="-128"/>
              </a:rPr>
              <a:t>, le secrétaire: J'ai trouvé le livre de la loi dans la maison de l'Éternel. Et </a:t>
            </a:r>
            <a:r>
              <a:rPr lang="fr-FR" sz="4000" b="1" dirty="0" err="1" smtClean="0">
                <a:latin typeface="Arial Unicode MS" pitchFamily="34" charset="-128"/>
                <a:ea typeface="Arial Unicode MS" pitchFamily="34" charset="-128"/>
                <a:cs typeface="Arial Unicode MS" pitchFamily="34" charset="-128"/>
              </a:rPr>
              <a:t>Hilkija</a:t>
            </a:r>
            <a:r>
              <a:rPr lang="fr-FR" sz="4000" b="1" dirty="0" smtClean="0">
                <a:latin typeface="Arial Unicode MS" pitchFamily="34" charset="-128"/>
                <a:ea typeface="Arial Unicode MS" pitchFamily="34" charset="-128"/>
                <a:cs typeface="Arial Unicode MS" pitchFamily="34" charset="-128"/>
              </a:rPr>
              <a:t> donna le livre à </a:t>
            </a:r>
            <a:r>
              <a:rPr lang="fr-FR" sz="4000" b="1" dirty="0" err="1" smtClean="0">
                <a:latin typeface="Arial Unicode MS" pitchFamily="34" charset="-128"/>
                <a:ea typeface="Arial Unicode MS" pitchFamily="34" charset="-128"/>
                <a:cs typeface="Arial Unicode MS" pitchFamily="34" charset="-128"/>
              </a:rPr>
              <a:t>Schaphan</a:t>
            </a:r>
            <a:r>
              <a:rPr lang="fr-FR" sz="4000" b="1" dirty="0" smtClean="0">
                <a:latin typeface="Arial Unicode MS" pitchFamily="34" charset="-128"/>
                <a:ea typeface="Arial Unicode MS" pitchFamily="34" charset="-128"/>
                <a:cs typeface="Arial Unicode MS" pitchFamily="34" charset="-128"/>
              </a:rPr>
              <a:t>, et </a:t>
            </a:r>
            <a:r>
              <a:rPr lang="fr-FR" sz="4000" b="1" dirty="0" err="1" smtClean="0">
                <a:latin typeface="Arial Unicode MS" pitchFamily="34" charset="-128"/>
                <a:ea typeface="Arial Unicode MS" pitchFamily="34" charset="-128"/>
                <a:cs typeface="Arial Unicode MS" pitchFamily="34" charset="-128"/>
              </a:rPr>
              <a:t>Schaphan</a:t>
            </a:r>
            <a:r>
              <a:rPr lang="fr-FR" sz="4000" b="1" dirty="0" smtClean="0">
                <a:latin typeface="Arial Unicode MS" pitchFamily="34" charset="-128"/>
                <a:ea typeface="Arial Unicode MS" pitchFamily="34" charset="-128"/>
                <a:cs typeface="Arial Unicode MS" pitchFamily="34" charset="-128"/>
              </a:rPr>
              <a:t> le lut.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 9 </a:t>
            </a:r>
            <a:r>
              <a:rPr lang="fr-FR" sz="4800" b="1" u="sng" dirty="0" smtClean="0">
                <a:latin typeface="Arial Unicode MS" pitchFamily="34" charset="-128"/>
                <a:ea typeface="Arial Unicode MS" pitchFamily="34" charset="-128"/>
                <a:cs typeface="Arial Unicode MS" pitchFamily="34" charset="-128"/>
              </a:rPr>
              <a:t>Puis </a:t>
            </a:r>
            <a:r>
              <a:rPr lang="fr-FR" sz="4800" b="1" u="sng" dirty="0" err="1" smtClean="0">
                <a:latin typeface="Arial Unicode MS" pitchFamily="34" charset="-128"/>
                <a:ea typeface="Arial Unicode MS" pitchFamily="34" charset="-128"/>
                <a:cs typeface="Arial Unicode MS" pitchFamily="34" charset="-128"/>
              </a:rPr>
              <a:t>Schaphan</a:t>
            </a:r>
            <a:r>
              <a:rPr lang="fr-FR" sz="4800" b="1" u="sng" dirty="0" smtClean="0">
                <a:latin typeface="Arial Unicode MS" pitchFamily="34" charset="-128"/>
                <a:ea typeface="Arial Unicode MS" pitchFamily="34" charset="-128"/>
                <a:cs typeface="Arial Unicode MS" pitchFamily="34" charset="-128"/>
              </a:rPr>
              <a:t>, le secrétaire, alla rendre compte au roi</a:t>
            </a:r>
            <a:r>
              <a:rPr lang="fr-FR" sz="4800" b="1" dirty="0" smtClean="0">
                <a:latin typeface="Arial Unicode MS" pitchFamily="34" charset="-128"/>
                <a:ea typeface="Arial Unicode MS" pitchFamily="34" charset="-128"/>
                <a:cs typeface="Arial Unicode MS" pitchFamily="34" charset="-128"/>
              </a:rPr>
              <a:t>, et dit: Tes serviteurs ont amassé l'argent qui se trouvait dans la maison, </a:t>
            </a:r>
            <a:r>
              <a:rPr lang="fr-FR" sz="4800" b="1" dirty="0" smtClean="0">
                <a:solidFill>
                  <a:srgbClr val="FFFF00"/>
                </a:solidFill>
                <a:latin typeface="Arial Unicode MS" pitchFamily="34" charset="-128"/>
                <a:ea typeface="Arial Unicode MS" pitchFamily="34" charset="-128"/>
                <a:cs typeface="Arial Unicode MS" pitchFamily="34" charset="-128"/>
              </a:rPr>
              <a:t>et l'ont remis entre les mains de ceux qui sont chargés de faire exécuter l'ouvrage dans la maison de l'Éternel.</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10 </a:t>
            </a:r>
            <a:r>
              <a:rPr lang="fr-FR" sz="4000" b="1" dirty="0" err="1" smtClean="0">
                <a:latin typeface="Arial Unicode MS" pitchFamily="34" charset="-128"/>
                <a:ea typeface="Arial Unicode MS" pitchFamily="34" charset="-128"/>
                <a:cs typeface="Arial Unicode MS" pitchFamily="34" charset="-128"/>
              </a:rPr>
              <a:t>Schaphan</a:t>
            </a:r>
            <a:r>
              <a:rPr lang="fr-FR" sz="4000" b="1" dirty="0" smtClean="0">
                <a:latin typeface="Arial Unicode MS" pitchFamily="34" charset="-128"/>
                <a:ea typeface="Arial Unicode MS" pitchFamily="34" charset="-128"/>
                <a:cs typeface="Arial Unicode MS" pitchFamily="34" charset="-128"/>
              </a:rPr>
              <a:t>, le secrétaire, dit encore au roi: Le sacrificateur </a:t>
            </a:r>
            <a:r>
              <a:rPr lang="fr-FR" sz="4000" b="1" dirty="0" err="1" smtClean="0">
                <a:latin typeface="Arial Unicode MS" pitchFamily="34" charset="-128"/>
                <a:ea typeface="Arial Unicode MS" pitchFamily="34" charset="-128"/>
                <a:cs typeface="Arial Unicode MS" pitchFamily="34" charset="-128"/>
              </a:rPr>
              <a:t>Hilkija</a:t>
            </a:r>
            <a:r>
              <a:rPr lang="fr-FR" sz="4000" b="1" dirty="0" smtClean="0">
                <a:latin typeface="Arial Unicode MS" pitchFamily="34" charset="-128"/>
                <a:ea typeface="Arial Unicode MS" pitchFamily="34" charset="-128"/>
                <a:cs typeface="Arial Unicode MS" pitchFamily="34" charset="-128"/>
              </a:rPr>
              <a:t> m'a donné un livre. Et </a:t>
            </a:r>
            <a:r>
              <a:rPr lang="fr-FR" sz="4000" b="1" dirty="0" err="1" smtClean="0">
                <a:latin typeface="Arial Unicode MS" pitchFamily="34" charset="-128"/>
                <a:ea typeface="Arial Unicode MS" pitchFamily="34" charset="-128"/>
                <a:cs typeface="Arial Unicode MS" pitchFamily="34" charset="-128"/>
              </a:rPr>
              <a:t>Schaphan</a:t>
            </a:r>
            <a:r>
              <a:rPr lang="fr-FR" sz="4000" b="1" dirty="0" smtClean="0">
                <a:latin typeface="Arial Unicode MS" pitchFamily="34" charset="-128"/>
                <a:ea typeface="Arial Unicode MS" pitchFamily="34" charset="-128"/>
                <a:cs typeface="Arial Unicode MS" pitchFamily="34" charset="-128"/>
              </a:rPr>
              <a:t> le lut devant le roi.</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Ici on remarque encore la droiture du roi Josias.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Il a eu un entretien avec le secrétaire </a:t>
            </a:r>
            <a:r>
              <a:rPr lang="fr-FR" sz="4000" b="1" dirty="0" err="1" smtClean="0">
                <a:latin typeface="Arial Unicode MS" pitchFamily="34" charset="-128"/>
                <a:ea typeface="Arial Unicode MS" pitchFamily="34" charset="-128"/>
                <a:cs typeface="Arial Unicode MS" pitchFamily="34" charset="-128"/>
              </a:rPr>
              <a:t>Schaphan</a:t>
            </a:r>
            <a:r>
              <a:rPr lang="fr-FR" sz="4000" b="1" dirty="0" smtClean="0">
                <a:latin typeface="Arial Unicode MS" pitchFamily="34" charset="-128"/>
                <a:ea typeface="Arial Unicode MS" pitchFamily="34" charset="-128"/>
                <a:cs typeface="Arial Unicode MS" pitchFamily="34" charset="-128"/>
              </a:rPr>
              <a:t> pour les comptes rendus du travail.</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Il faut toujours être prêt à répondre aux supérieurs.</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La réparation a certainement eu lieu.</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Au cours de la réparation, on a trouvé ce livre de la loi.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Les fonctions du temple se faisaient par tradition et non par </a:t>
            </a:r>
            <a:r>
              <a:rPr lang="fr-FR" sz="4000" b="1" dirty="0" smtClean="0">
                <a:latin typeface="Arial Unicode MS" pitchFamily="34" charset="-128"/>
                <a:ea typeface="Arial Unicode MS" pitchFamily="34" charset="-128"/>
                <a:cs typeface="Arial Unicode MS" pitchFamily="34" charset="-128"/>
              </a:rPr>
              <a:t>la dictée </a:t>
            </a:r>
            <a:r>
              <a:rPr lang="fr-FR" sz="4000" b="1" dirty="0" smtClean="0">
                <a:latin typeface="Arial Unicode MS" pitchFamily="34" charset="-128"/>
                <a:ea typeface="Arial Unicode MS" pitchFamily="34" charset="-128"/>
                <a:cs typeface="Arial Unicode MS" pitchFamily="34" charset="-128"/>
              </a:rPr>
              <a:t>du livre de la loi.</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C’est très dangereux quand le peuple de Dieu accentue trop sur les </a:t>
            </a:r>
            <a:r>
              <a:rPr lang="fr-FR" sz="4000" b="1" dirty="0" smtClean="0">
                <a:solidFill>
                  <a:srgbClr val="FFFF00"/>
                </a:solidFill>
                <a:latin typeface="Arial Unicode MS" pitchFamily="34" charset="-128"/>
                <a:ea typeface="Arial Unicode MS" pitchFamily="34" charset="-128"/>
                <a:cs typeface="Arial Unicode MS" pitchFamily="34" charset="-128"/>
              </a:rPr>
              <a:t>traditions et moins sur la bible.</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Quelqu’un a dit que les traditions représentent la foi de ceux qui sont déjà décédés ou la foi morte de ceux qui vivent.</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La Bible doit être à tout temps le canon et le gérant de la foi chrétienne. </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buNone/>
            </a:pPr>
            <a:r>
              <a:rPr lang="fr-FR" sz="4400" b="1" dirty="0" smtClean="0">
                <a:latin typeface="Arial Unicode MS" pitchFamily="34" charset="-128"/>
                <a:ea typeface="Arial Unicode MS" pitchFamily="34" charset="-128"/>
                <a:cs typeface="Arial Unicode MS" pitchFamily="34" charset="-128"/>
              </a:rPr>
              <a:t>11 ¶ Lorsque le roi entendit les paroles du livre de la loi, il déchira ses vêtements.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En apprenant ce qui était </a:t>
            </a:r>
            <a:r>
              <a:rPr lang="fr-FR" sz="4400" b="1" dirty="0" smtClean="0">
                <a:solidFill>
                  <a:srgbClr val="FFFF00"/>
                </a:solidFill>
                <a:latin typeface="Arial Unicode MS" pitchFamily="34" charset="-128"/>
                <a:ea typeface="Arial Unicode MS" pitchFamily="34" charset="-128"/>
                <a:cs typeface="Arial Unicode MS" pitchFamily="34" charset="-128"/>
              </a:rPr>
              <a:t>au dedans du </a:t>
            </a:r>
            <a:r>
              <a:rPr lang="fr-FR" sz="4400" b="1" dirty="0" smtClean="0">
                <a:solidFill>
                  <a:srgbClr val="FFFF00"/>
                </a:solidFill>
                <a:latin typeface="Arial Unicode MS" pitchFamily="34" charset="-128"/>
                <a:ea typeface="Arial Unicode MS" pitchFamily="34" charset="-128"/>
                <a:cs typeface="Arial Unicode MS" pitchFamily="34" charset="-128"/>
              </a:rPr>
              <a:t>livre de la loi, le roi Josias devint </a:t>
            </a:r>
            <a:r>
              <a:rPr lang="fr-FR" sz="4400" b="1" dirty="0" smtClean="0">
                <a:solidFill>
                  <a:srgbClr val="FFFF00"/>
                </a:solidFill>
                <a:latin typeface="Arial Unicode MS" pitchFamily="34" charset="-128"/>
                <a:ea typeface="Arial Unicode MS" pitchFamily="34" charset="-128"/>
                <a:cs typeface="Arial Unicode MS" pitchFamily="34" charset="-128"/>
              </a:rPr>
              <a:t>profondément alarmé dans sa conscience.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trouvait dans le livre de la loi des préceptes symétriquement opposées à leur façon de faire.</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Il y a des gens qui ont peur de </a:t>
            </a:r>
            <a:r>
              <a:rPr lang="fr-FR" sz="4400" b="1" dirty="0" smtClean="0">
                <a:latin typeface="Arial Unicode MS" pitchFamily="34" charset="-128"/>
                <a:ea typeface="Arial Unicode MS" pitchFamily="34" charset="-128"/>
                <a:cs typeface="Arial Unicode MS" pitchFamily="34" charset="-128"/>
              </a:rPr>
              <a:t>lire la Bible à </a:t>
            </a:r>
            <a:r>
              <a:rPr lang="fr-FR" sz="4400" b="1" dirty="0" smtClean="0">
                <a:latin typeface="Arial Unicode MS" pitchFamily="34" charset="-128"/>
                <a:ea typeface="Arial Unicode MS" pitchFamily="34" charset="-128"/>
                <a:cs typeface="Arial Unicode MS" pitchFamily="34" charset="-128"/>
              </a:rPr>
              <a:t>cause de ces mêmes fins.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La parole de Dieu jaillit toujours la lumière pour exposer les œuvres des ténèbres.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 parole de Dieu réclame l’adhésion et la soumission.</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L’exposition à la parole de Dieu met fin aux temps d’ignorance.</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FFFF00"/>
                </a:solidFill>
                <a:latin typeface="Arial Unicode MS" pitchFamily="34" charset="-128"/>
                <a:ea typeface="Arial Unicode MS" pitchFamily="34" charset="-128"/>
                <a:cs typeface="Arial Unicode MS" pitchFamily="34" charset="-128"/>
              </a:rPr>
              <a:t>Notre attachement à Dieu doit être sécurisé sur deux pierres : Jésus et la Bible et rien d’autre. </a:t>
            </a:r>
            <a:endParaRPr lang="en-US" sz="5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Le roi Josias Cherche à Savoir </a:t>
            </a:r>
            <a:r>
              <a:rPr lang="fr-FR" sz="4400" b="1" dirty="0" smtClean="0">
                <a:solidFill>
                  <a:srgbClr val="C00000"/>
                </a:solidFill>
                <a:latin typeface="Arial Unicode MS" pitchFamily="34" charset="-128"/>
                <a:ea typeface="Arial Unicode MS" pitchFamily="34" charset="-128"/>
                <a:cs typeface="Arial Unicode MS" pitchFamily="34" charset="-128"/>
              </a:rPr>
              <a:t>la Direction de </a:t>
            </a:r>
            <a:r>
              <a:rPr lang="fr-FR" sz="4400" b="1" dirty="0" smtClean="0">
                <a:solidFill>
                  <a:srgbClr val="C00000"/>
                </a:solidFill>
                <a:latin typeface="Arial Unicode MS" pitchFamily="34" charset="-128"/>
                <a:ea typeface="Arial Unicode MS" pitchFamily="34" charset="-128"/>
                <a:cs typeface="Arial Unicode MS" pitchFamily="34" charset="-128"/>
              </a:rPr>
              <a:t>Dieu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2 Rois 22:12-14</a:t>
            </a:r>
          </a:p>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22 Et le roi donna cet ordre au sacrificateur </a:t>
            </a:r>
            <a:r>
              <a:rPr lang="fr-FR" sz="4400" b="1" dirty="0" err="1" smtClean="0">
                <a:solidFill>
                  <a:srgbClr val="0000CC"/>
                </a:solidFill>
                <a:latin typeface="Arial Unicode MS" pitchFamily="34" charset="-128"/>
                <a:ea typeface="Arial Unicode MS" pitchFamily="34" charset="-128"/>
                <a:cs typeface="Arial Unicode MS" pitchFamily="34" charset="-128"/>
              </a:rPr>
              <a:t>Hilkija</a:t>
            </a:r>
            <a:r>
              <a:rPr lang="fr-FR" sz="4400" b="1" dirty="0" smtClean="0">
                <a:solidFill>
                  <a:srgbClr val="0000CC"/>
                </a:solidFill>
                <a:latin typeface="Arial Unicode MS" pitchFamily="34" charset="-128"/>
                <a:ea typeface="Arial Unicode MS" pitchFamily="34" charset="-128"/>
                <a:cs typeface="Arial Unicode MS" pitchFamily="34" charset="-128"/>
              </a:rPr>
              <a:t>, à </a:t>
            </a:r>
            <a:r>
              <a:rPr lang="fr-FR" sz="4400" b="1" dirty="0" err="1" smtClean="0">
                <a:solidFill>
                  <a:srgbClr val="0000CC"/>
                </a:solidFill>
                <a:latin typeface="Arial Unicode MS" pitchFamily="34" charset="-128"/>
                <a:ea typeface="Arial Unicode MS" pitchFamily="34" charset="-128"/>
                <a:cs typeface="Arial Unicode MS" pitchFamily="34" charset="-128"/>
              </a:rPr>
              <a:t>Achikam</a:t>
            </a:r>
            <a:r>
              <a:rPr lang="fr-FR" sz="4400" b="1" dirty="0" smtClean="0">
                <a:solidFill>
                  <a:srgbClr val="0000CC"/>
                </a:solidFill>
                <a:latin typeface="Arial Unicode MS" pitchFamily="34" charset="-128"/>
                <a:ea typeface="Arial Unicode MS" pitchFamily="34" charset="-128"/>
                <a:cs typeface="Arial Unicode MS" pitchFamily="34" charset="-128"/>
              </a:rPr>
              <a:t>, fils de </a:t>
            </a:r>
            <a:r>
              <a:rPr lang="fr-FR" sz="4400" b="1" dirty="0" err="1" smtClean="0">
                <a:solidFill>
                  <a:srgbClr val="0000CC"/>
                </a:solidFill>
                <a:latin typeface="Arial Unicode MS" pitchFamily="34" charset="-128"/>
                <a:ea typeface="Arial Unicode MS" pitchFamily="34" charset="-128"/>
                <a:cs typeface="Arial Unicode MS" pitchFamily="34" charset="-128"/>
              </a:rPr>
              <a:t>Schaphan</a:t>
            </a:r>
            <a:r>
              <a:rPr lang="fr-FR" sz="4400" b="1" dirty="0" smtClean="0">
                <a:solidFill>
                  <a:srgbClr val="0000CC"/>
                </a:solidFill>
                <a:latin typeface="Arial Unicode MS" pitchFamily="34" charset="-128"/>
                <a:ea typeface="Arial Unicode MS" pitchFamily="34" charset="-128"/>
                <a:cs typeface="Arial Unicode MS" pitchFamily="34" charset="-128"/>
              </a:rPr>
              <a:t>, à </a:t>
            </a:r>
            <a:r>
              <a:rPr lang="fr-FR" sz="4400" b="1" dirty="0" err="1" smtClean="0">
                <a:solidFill>
                  <a:srgbClr val="0000CC"/>
                </a:solidFill>
                <a:latin typeface="Arial Unicode MS" pitchFamily="34" charset="-128"/>
                <a:ea typeface="Arial Unicode MS" pitchFamily="34" charset="-128"/>
                <a:cs typeface="Arial Unicode MS" pitchFamily="34" charset="-128"/>
              </a:rPr>
              <a:t>Acbor</a:t>
            </a:r>
            <a:r>
              <a:rPr lang="fr-FR" sz="4400" b="1" dirty="0" smtClean="0">
                <a:solidFill>
                  <a:srgbClr val="0000CC"/>
                </a:solidFill>
                <a:latin typeface="Arial Unicode MS" pitchFamily="34" charset="-128"/>
                <a:ea typeface="Arial Unicode MS" pitchFamily="34" charset="-128"/>
                <a:cs typeface="Arial Unicode MS" pitchFamily="34" charset="-128"/>
              </a:rPr>
              <a:t>, fils de Michée, à </a:t>
            </a:r>
            <a:r>
              <a:rPr lang="fr-FR" sz="4400" b="1" dirty="0" err="1" smtClean="0">
                <a:solidFill>
                  <a:srgbClr val="0000CC"/>
                </a:solidFill>
                <a:latin typeface="Arial Unicode MS" pitchFamily="34" charset="-128"/>
                <a:ea typeface="Arial Unicode MS" pitchFamily="34" charset="-128"/>
                <a:cs typeface="Arial Unicode MS" pitchFamily="34" charset="-128"/>
              </a:rPr>
              <a:t>Schaphan</a:t>
            </a:r>
            <a:r>
              <a:rPr lang="fr-FR" sz="4400" b="1" dirty="0" smtClean="0">
                <a:solidFill>
                  <a:srgbClr val="0000CC"/>
                </a:solidFill>
                <a:latin typeface="Arial Unicode MS" pitchFamily="34" charset="-128"/>
                <a:ea typeface="Arial Unicode MS" pitchFamily="34" charset="-128"/>
                <a:cs typeface="Arial Unicode MS" pitchFamily="34" charset="-128"/>
              </a:rPr>
              <a:t>, le secrétaire, et à </a:t>
            </a:r>
            <a:r>
              <a:rPr lang="fr-FR" sz="4400" b="1" dirty="0" err="1" smtClean="0">
                <a:solidFill>
                  <a:srgbClr val="0000CC"/>
                </a:solidFill>
                <a:latin typeface="Arial Unicode MS" pitchFamily="34" charset="-128"/>
                <a:ea typeface="Arial Unicode MS" pitchFamily="34" charset="-128"/>
                <a:cs typeface="Arial Unicode MS" pitchFamily="34" charset="-128"/>
              </a:rPr>
              <a:t>Asaja</a:t>
            </a:r>
            <a:r>
              <a:rPr lang="fr-FR" sz="4400" b="1" dirty="0" smtClean="0">
                <a:solidFill>
                  <a:srgbClr val="0000CC"/>
                </a:solidFill>
                <a:latin typeface="Arial Unicode MS" pitchFamily="34" charset="-128"/>
                <a:ea typeface="Arial Unicode MS" pitchFamily="34" charset="-128"/>
                <a:cs typeface="Arial Unicode MS" pitchFamily="34" charset="-128"/>
              </a:rPr>
              <a:t>, serviteur du roi:</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13 Allez, consultez l'Éternel pour moi, pour le peuple, et pour tout Juda, au sujet des paroles de ce livre qu'on a trouvé; car grande est la colère de l'Éternel, </a:t>
            </a:r>
            <a:r>
              <a:rPr lang="fr-FR" sz="4400" b="1" dirty="0" smtClean="0">
                <a:latin typeface="Arial Unicode MS" pitchFamily="34" charset="-128"/>
                <a:ea typeface="Arial Unicode MS" pitchFamily="34" charset="-128"/>
                <a:cs typeface="Arial Unicode MS" pitchFamily="34" charset="-128"/>
              </a:rPr>
              <a:t>qui s'est enflammée contre nous, parce que nos pères n'ont point obéi aux paroles de ce livre et n'ont point mis en pratique tout ce qui nous y est prescrit.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 roi Josias, gardien du pays de </a:t>
            </a:r>
            <a:r>
              <a:rPr lang="fr-FR" sz="4000" b="1" dirty="0" smtClean="0">
                <a:latin typeface="Arial Unicode MS" pitchFamily="34" charset="-128"/>
                <a:ea typeface="Arial Unicode MS" pitchFamily="34" charset="-128"/>
                <a:cs typeface="Arial Unicode MS" pitchFamily="34" charset="-128"/>
              </a:rPr>
              <a:t>l’Eternel, faisait </a:t>
            </a:r>
            <a:r>
              <a:rPr lang="fr-FR" sz="4000" b="1" dirty="0" smtClean="0">
                <a:latin typeface="Arial Unicode MS" pitchFamily="34" charset="-128"/>
                <a:ea typeface="Arial Unicode MS" pitchFamily="34" charset="-128"/>
                <a:cs typeface="Arial Unicode MS" pitchFamily="34" charset="-128"/>
              </a:rPr>
              <a:t>sa part à chercher </a:t>
            </a:r>
            <a:r>
              <a:rPr lang="fr-FR" sz="4000" b="1" dirty="0" smtClean="0">
                <a:latin typeface="Arial Unicode MS" pitchFamily="34" charset="-128"/>
                <a:ea typeface="Arial Unicode MS" pitchFamily="34" charset="-128"/>
                <a:cs typeface="Arial Unicode MS" pitchFamily="34" charset="-128"/>
              </a:rPr>
              <a:t>de </a:t>
            </a:r>
            <a:r>
              <a:rPr lang="fr-FR" sz="4000" b="1" dirty="0" smtClean="0">
                <a:latin typeface="Arial Unicode MS" pitchFamily="34" charset="-128"/>
                <a:ea typeface="Arial Unicode MS" pitchFamily="34" charset="-128"/>
                <a:cs typeface="Arial Unicode MS" pitchFamily="34" charset="-128"/>
              </a:rPr>
              <a:t>connaître la volonté de l’Eternel sur le concernant du livre de la loi.</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Josias savait que </a:t>
            </a:r>
            <a:r>
              <a:rPr lang="fr-FR" sz="4000" b="1" dirty="0" smtClean="0">
                <a:solidFill>
                  <a:srgbClr val="0000CC"/>
                </a:solidFill>
                <a:latin typeface="Arial Unicode MS" pitchFamily="34" charset="-128"/>
                <a:ea typeface="Arial Unicode MS" pitchFamily="34" charset="-128"/>
                <a:cs typeface="Arial Unicode MS" pitchFamily="34" charset="-128"/>
              </a:rPr>
              <a:t>son poste </a:t>
            </a:r>
            <a:r>
              <a:rPr lang="fr-FR" sz="4000" b="1" dirty="0" smtClean="0">
                <a:solidFill>
                  <a:srgbClr val="0000CC"/>
                </a:solidFill>
                <a:latin typeface="Arial Unicode MS" pitchFamily="34" charset="-128"/>
                <a:ea typeface="Arial Unicode MS" pitchFamily="34" charset="-128"/>
                <a:cs typeface="Arial Unicode MS" pitchFamily="34" charset="-128"/>
              </a:rPr>
              <a:t>était limité quand il s’agit des affaires de Dieu.</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Josias consulta le Souverain </a:t>
            </a:r>
            <a:r>
              <a:rPr lang="fr-FR" sz="4000" b="1" dirty="0" smtClean="0">
                <a:latin typeface="Arial Unicode MS" pitchFamily="34" charset="-128"/>
                <a:ea typeface="Arial Unicode MS" pitchFamily="34" charset="-128"/>
                <a:cs typeface="Arial Unicode MS" pitchFamily="34" charset="-128"/>
              </a:rPr>
              <a:t>Sacrificateur, l’homme </a:t>
            </a:r>
            <a:r>
              <a:rPr lang="fr-FR" sz="4000" b="1" dirty="0" smtClean="0">
                <a:latin typeface="Arial Unicode MS" pitchFamily="34" charset="-128"/>
                <a:ea typeface="Arial Unicode MS" pitchFamily="34" charset="-128"/>
                <a:cs typeface="Arial Unicode MS" pitchFamily="34" charset="-128"/>
              </a:rPr>
              <a:t>placé selon l’ordre de Dieu pour le sacerdoce.</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Le sacrificateur et les prophètes étaient les intermédiaires de Dieu envers le roi et le peuple.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sacrificateur aussi était limité dans son poste.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Dans ce cas, le sacrificateur n’était pas aussi prophète comme l’était Samuel.</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Ces jours-ci, quand on fait référence à un pasteur, on s’attend qu’il soit un expert en tout et gracié de tous les dons de l’Esprit pour effectuer toutes les tâches de l’église.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 bon sacrificateur </a:t>
            </a:r>
            <a:r>
              <a:rPr lang="fr-FR" sz="4400" b="1" dirty="0" err="1" smtClean="0">
                <a:solidFill>
                  <a:srgbClr val="0000CC"/>
                </a:solidFill>
                <a:latin typeface="Arial Unicode MS" pitchFamily="34" charset="-128"/>
                <a:ea typeface="Arial Unicode MS" pitchFamily="34" charset="-128"/>
                <a:cs typeface="Arial Unicode MS" pitchFamily="34" charset="-128"/>
              </a:rPr>
              <a:t>Hilkija</a:t>
            </a:r>
            <a:r>
              <a:rPr lang="fr-FR" sz="4400" b="1" dirty="0" smtClean="0">
                <a:solidFill>
                  <a:srgbClr val="0000CC"/>
                </a:solidFill>
                <a:latin typeface="Arial Unicode MS" pitchFamily="34" charset="-128"/>
                <a:ea typeface="Arial Unicode MS" pitchFamily="34" charset="-128"/>
                <a:cs typeface="Arial Unicode MS" pitchFamily="34" charset="-128"/>
              </a:rPr>
              <a:t> formait une délégation pour aller consulter l’Eternel.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 2 Rois 22: 14 Le sacrificateur </a:t>
            </a:r>
            <a:r>
              <a:rPr lang="fr-FR" sz="4400" b="1" dirty="0" err="1" smtClean="0">
                <a:latin typeface="Arial Unicode MS" pitchFamily="34" charset="-128"/>
                <a:ea typeface="Arial Unicode MS" pitchFamily="34" charset="-128"/>
                <a:cs typeface="Arial Unicode MS" pitchFamily="34" charset="-128"/>
              </a:rPr>
              <a:t>Hilkija</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Achikam</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Acbor</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Schaphan</a:t>
            </a:r>
            <a:r>
              <a:rPr lang="fr-FR" sz="4400" b="1" dirty="0" smtClean="0">
                <a:latin typeface="Arial Unicode MS" pitchFamily="34" charset="-128"/>
                <a:ea typeface="Arial Unicode MS" pitchFamily="34" charset="-128"/>
                <a:cs typeface="Arial Unicode MS" pitchFamily="34" charset="-128"/>
              </a:rPr>
              <a:t> et </a:t>
            </a:r>
            <a:r>
              <a:rPr lang="fr-FR" sz="4400" b="1" dirty="0" err="1" smtClean="0">
                <a:latin typeface="Arial Unicode MS" pitchFamily="34" charset="-128"/>
                <a:ea typeface="Arial Unicode MS" pitchFamily="34" charset="-128"/>
                <a:cs typeface="Arial Unicode MS" pitchFamily="34" charset="-128"/>
              </a:rPr>
              <a:t>Asaja</a:t>
            </a:r>
            <a:r>
              <a:rPr lang="fr-FR" sz="4400" b="1" dirty="0" smtClean="0">
                <a:latin typeface="Arial Unicode MS" pitchFamily="34" charset="-128"/>
                <a:ea typeface="Arial Unicode MS" pitchFamily="34" charset="-128"/>
                <a:cs typeface="Arial Unicode MS" pitchFamily="34" charset="-128"/>
              </a:rPr>
              <a:t>, allèrent auprès de la prophétesse </a:t>
            </a:r>
            <a:r>
              <a:rPr lang="fr-FR" sz="4400" b="1" dirty="0" err="1" smtClean="0">
                <a:latin typeface="Arial Unicode MS" pitchFamily="34" charset="-128"/>
                <a:ea typeface="Arial Unicode MS" pitchFamily="34" charset="-128"/>
                <a:cs typeface="Arial Unicode MS" pitchFamily="34" charset="-128"/>
              </a:rPr>
              <a:t>Hulda</a:t>
            </a:r>
            <a:r>
              <a:rPr lang="fr-FR" sz="4400" b="1" dirty="0" smtClean="0">
                <a:latin typeface="Arial Unicode MS" pitchFamily="34" charset="-128"/>
                <a:ea typeface="Arial Unicode MS" pitchFamily="34" charset="-128"/>
                <a:cs typeface="Arial Unicode MS" pitchFamily="34" charset="-128"/>
              </a:rPr>
              <a:t>, femme de </a:t>
            </a:r>
            <a:r>
              <a:rPr lang="fr-FR" sz="4400" b="1" dirty="0" err="1" smtClean="0">
                <a:latin typeface="Arial Unicode MS" pitchFamily="34" charset="-128"/>
                <a:ea typeface="Arial Unicode MS" pitchFamily="34" charset="-128"/>
                <a:cs typeface="Arial Unicode MS" pitchFamily="34" charset="-128"/>
              </a:rPr>
              <a:t>Schallum</a:t>
            </a:r>
            <a:r>
              <a:rPr lang="fr-FR" sz="4400" b="1" dirty="0" smtClean="0">
                <a:latin typeface="Arial Unicode MS" pitchFamily="34" charset="-128"/>
                <a:ea typeface="Arial Unicode MS" pitchFamily="34" charset="-128"/>
                <a:cs typeface="Arial Unicode MS" pitchFamily="34" charset="-128"/>
              </a:rPr>
              <a:t>, fils de </a:t>
            </a:r>
            <a:r>
              <a:rPr lang="fr-FR" sz="4400" b="1" dirty="0" err="1" smtClean="0">
                <a:latin typeface="Arial Unicode MS" pitchFamily="34" charset="-128"/>
                <a:ea typeface="Arial Unicode MS" pitchFamily="34" charset="-128"/>
                <a:cs typeface="Arial Unicode MS" pitchFamily="34" charset="-128"/>
              </a:rPr>
              <a:t>Thikva</a:t>
            </a: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fils de </a:t>
            </a:r>
            <a:r>
              <a:rPr lang="fr-FR" sz="4400" b="1" dirty="0" err="1" smtClean="0">
                <a:solidFill>
                  <a:srgbClr val="0000CC"/>
                </a:solidFill>
                <a:latin typeface="Arial Unicode MS" pitchFamily="34" charset="-128"/>
                <a:ea typeface="Arial Unicode MS" pitchFamily="34" charset="-128"/>
                <a:cs typeface="Arial Unicode MS" pitchFamily="34" charset="-128"/>
              </a:rPr>
              <a:t>Harhas</a:t>
            </a:r>
            <a:r>
              <a:rPr lang="fr-FR" sz="4400" b="1" dirty="0" smtClean="0">
                <a:solidFill>
                  <a:srgbClr val="0000CC"/>
                </a:solidFill>
                <a:latin typeface="Arial Unicode MS" pitchFamily="34" charset="-128"/>
                <a:ea typeface="Arial Unicode MS" pitchFamily="34" charset="-128"/>
                <a:cs typeface="Arial Unicode MS" pitchFamily="34" charset="-128"/>
              </a:rPr>
              <a:t>, gardien des vêtements. Elle habitait à Jérusalem, dans l'autre quartier de la ville. (22:15) Après qu'ils lui eurent parlé,</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Où sont les </a:t>
            </a:r>
            <a:r>
              <a:rPr lang="fr-FR" sz="4000" b="1" dirty="0" err="1" smtClean="0">
                <a:latin typeface="Arial Unicode MS" pitchFamily="34" charset="-128"/>
                <a:ea typeface="Arial Unicode MS" pitchFamily="34" charset="-128"/>
                <a:cs typeface="Arial Unicode MS" pitchFamily="34" charset="-128"/>
              </a:rPr>
              <a:t>Hulda</a:t>
            </a:r>
            <a:r>
              <a:rPr lang="fr-FR" sz="4000" b="1" dirty="0" smtClean="0">
                <a:latin typeface="Arial Unicode MS" pitchFamily="34" charset="-128"/>
                <a:ea typeface="Arial Unicode MS" pitchFamily="34" charset="-128"/>
                <a:cs typeface="Arial Unicode MS" pitchFamily="34" charset="-128"/>
              </a:rPr>
              <a:t> de notre temps?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err="1" smtClean="0">
                <a:latin typeface="Arial Unicode MS" pitchFamily="34" charset="-128"/>
                <a:ea typeface="Arial Unicode MS" pitchFamily="34" charset="-128"/>
                <a:cs typeface="Arial Unicode MS" pitchFamily="34" charset="-128"/>
              </a:rPr>
              <a:t>Hulta</a:t>
            </a:r>
            <a:r>
              <a:rPr lang="fr-FR" sz="4000" b="1" dirty="0" smtClean="0">
                <a:latin typeface="Arial Unicode MS" pitchFamily="34" charset="-128"/>
                <a:ea typeface="Arial Unicode MS" pitchFamily="34" charset="-128"/>
                <a:cs typeface="Arial Unicode MS" pitchFamily="34" charset="-128"/>
              </a:rPr>
              <a:t> était la personne par laquelle Dieu communiqua sa volonté au peuple d’alors.</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Ici se trouve un secret : alors qu’ils avaient en main le livre de la loi, ils avaient encore besoin d’une dernière communication </a:t>
            </a:r>
            <a:r>
              <a:rPr lang="fr-FR" sz="4000" b="1" dirty="0" smtClean="0">
                <a:solidFill>
                  <a:srgbClr val="0000CC"/>
                </a:solidFill>
                <a:latin typeface="Arial Unicode MS" pitchFamily="34" charset="-128"/>
                <a:ea typeface="Arial Unicode MS" pitchFamily="34" charset="-128"/>
                <a:cs typeface="Arial Unicode MS" pitchFamily="34" charset="-128"/>
              </a:rPr>
              <a:t>de</a:t>
            </a:r>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smtClean="0">
                <a:solidFill>
                  <a:srgbClr val="0000CC"/>
                </a:solidFill>
                <a:latin typeface="Arial Unicode MS" pitchFamily="34" charset="-128"/>
                <a:ea typeface="Arial Unicode MS" pitchFamily="34" charset="-128"/>
                <a:cs typeface="Arial Unicode MS" pitchFamily="34" charset="-128"/>
              </a:rPr>
              <a:t>Dieu.</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L’Eglise d’aujourd’hui souffre beaucoup de l’absence des </a:t>
            </a:r>
            <a:r>
              <a:rPr lang="fr-FR" sz="4000" b="1" dirty="0" err="1" smtClean="0">
                <a:latin typeface="Arial Unicode MS" pitchFamily="34" charset="-128"/>
                <a:ea typeface="Arial Unicode MS" pitchFamily="34" charset="-128"/>
                <a:cs typeface="Arial Unicode MS" pitchFamily="34" charset="-128"/>
              </a:rPr>
              <a:t>Hulda</a:t>
            </a:r>
            <a:r>
              <a:rPr lang="fr-FR" sz="4000" b="1" dirty="0" smtClean="0">
                <a:latin typeface="Arial Unicode MS" pitchFamily="34" charset="-128"/>
                <a:ea typeface="Arial Unicode MS" pitchFamily="34" charset="-128"/>
                <a:cs typeface="Arial Unicode MS" pitchFamily="34" charset="-128"/>
              </a:rPr>
              <a:t> ; l’absence des prophètes de l’heure.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4200" b="1" dirty="0" smtClean="0">
                <a:latin typeface="Arial Unicode MS" pitchFamily="34" charset="-128"/>
                <a:ea typeface="Arial Unicode MS" pitchFamily="34" charset="-128"/>
                <a:cs typeface="Arial Unicode MS" pitchFamily="34" charset="-128"/>
              </a:rPr>
              <a:t>Le prophète de l’heure est pour authentifier de ce que disaient les prophètes d’alors.</a:t>
            </a:r>
            <a:endParaRPr lang="en-US" sz="4200" b="1" dirty="0" smtClean="0">
              <a:latin typeface="Arial Unicode MS" pitchFamily="34" charset="-128"/>
              <a:ea typeface="Arial Unicode MS" pitchFamily="34" charset="-128"/>
              <a:cs typeface="Arial Unicode MS" pitchFamily="34" charset="-128"/>
            </a:endParaRPr>
          </a:p>
          <a:p>
            <a:pPr lvl="0" algn="just"/>
            <a:r>
              <a:rPr lang="fr-FR" sz="4200" b="1" dirty="0" smtClean="0">
                <a:solidFill>
                  <a:srgbClr val="0000CC"/>
                </a:solidFill>
                <a:latin typeface="Arial Unicode MS" pitchFamily="34" charset="-128"/>
                <a:ea typeface="Arial Unicode MS" pitchFamily="34" charset="-128"/>
                <a:cs typeface="Arial Unicode MS" pitchFamily="34" charset="-128"/>
              </a:rPr>
              <a:t>Le prophète de l’heure est pour savoir ce que Dieu </a:t>
            </a:r>
            <a:r>
              <a:rPr lang="fr-FR" sz="4200" b="1" dirty="0" smtClean="0">
                <a:solidFill>
                  <a:srgbClr val="0000CC"/>
                </a:solidFill>
                <a:latin typeface="Arial Unicode MS" pitchFamily="34" charset="-128"/>
                <a:ea typeface="Arial Unicode MS" pitchFamily="34" charset="-128"/>
                <a:cs typeface="Arial Unicode MS" pitchFamily="34" charset="-128"/>
              </a:rPr>
              <a:t>est en train de </a:t>
            </a:r>
            <a:r>
              <a:rPr lang="fr-FR" sz="4200" b="1" dirty="0" smtClean="0">
                <a:solidFill>
                  <a:srgbClr val="0000CC"/>
                </a:solidFill>
                <a:latin typeface="Arial Unicode MS" pitchFamily="34" charset="-128"/>
                <a:ea typeface="Arial Unicode MS" pitchFamily="34" charset="-128"/>
                <a:cs typeface="Arial Unicode MS" pitchFamily="34" charset="-128"/>
              </a:rPr>
              <a:t>dire.</a:t>
            </a:r>
            <a:endParaRPr lang="en-US" sz="42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200" b="1" dirty="0" smtClean="0">
                <a:latin typeface="Arial Unicode MS" pitchFamily="34" charset="-128"/>
                <a:ea typeface="Arial Unicode MS" pitchFamily="34" charset="-128"/>
                <a:cs typeface="Arial Unicode MS" pitchFamily="34" charset="-128"/>
              </a:rPr>
              <a:t>Lors de </a:t>
            </a:r>
            <a:r>
              <a:rPr lang="fr-FR" sz="4200" b="1" dirty="0" smtClean="0">
                <a:latin typeface="Arial Unicode MS" pitchFamily="34" charset="-128"/>
                <a:ea typeface="Arial Unicode MS" pitchFamily="34" charset="-128"/>
                <a:cs typeface="Arial Unicode MS" pitchFamily="34" charset="-128"/>
              </a:rPr>
              <a:t>la présentation de Jésus dans le temple, deux prophètes de l’heure étaient sur les champs pour attester la véracité du Christ.</a:t>
            </a:r>
            <a:endParaRPr lang="en-US" sz="42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Il y avait Siméon le vieux et Anne la prophétesse qui étaient dans le temple ce jour- là </a:t>
            </a:r>
            <a:r>
              <a:rPr lang="fr-FR" sz="4400" b="1" dirty="0" smtClean="0">
                <a:latin typeface="Arial Unicode MS" pitchFamily="34" charset="-128"/>
                <a:ea typeface="Arial Unicode MS" pitchFamily="34" charset="-128"/>
                <a:cs typeface="Arial Unicode MS" pitchFamily="34" charset="-128"/>
              </a:rPr>
              <a:t>divinement assignés à </a:t>
            </a:r>
            <a:r>
              <a:rPr lang="fr-FR" sz="4400" b="1" dirty="0" smtClean="0">
                <a:latin typeface="Arial Unicode MS" pitchFamily="34" charset="-128"/>
                <a:ea typeface="Arial Unicode MS" pitchFamily="34" charset="-128"/>
                <a:cs typeface="Arial Unicode MS" pitchFamily="34" charset="-128"/>
              </a:rPr>
              <a:t>cette fin.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Dans le dernier voyage missionnaire de Paul, partout où il passait, il y avait des prophètes de l’heure qui lui avertissaient le sort qui lui attendait à Jérusalem.</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Maintenant, certains pasteurs </a:t>
            </a:r>
            <a:r>
              <a:rPr lang="fr-FR" sz="4800" b="1" dirty="0" smtClean="0">
                <a:latin typeface="Arial Unicode MS" pitchFamily="34" charset="-128"/>
                <a:ea typeface="Arial Unicode MS" pitchFamily="34" charset="-128"/>
                <a:cs typeface="Arial Unicode MS" pitchFamily="34" charset="-128"/>
              </a:rPr>
              <a:t>veulent </a:t>
            </a:r>
            <a:r>
              <a:rPr lang="fr-FR" sz="4800" b="1" dirty="0" smtClean="0">
                <a:latin typeface="Arial Unicode MS" pitchFamily="34" charset="-128"/>
                <a:ea typeface="Arial Unicode MS" pitchFamily="34" charset="-128"/>
                <a:cs typeface="Arial Unicode MS" pitchFamily="34" charset="-128"/>
              </a:rPr>
              <a:t>être les seuls prophètes et sacrificateurs du peuple de Dieu.</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On veut même faire croire que les </a:t>
            </a:r>
            <a:r>
              <a:rPr lang="fr-FR" sz="4800" b="1" dirty="0" err="1" smtClean="0">
                <a:solidFill>
                  <a:srgbClr val="0000CC"/>
                </a:solidFill>
                <a:latin typeface="Arial Unicode MS" pitchFamily="34" charset="-128"/>
                <a:ea typeface="Arial Unicode MS" pitchFamily="34" charset="-128"/>
                <a:cs typeface="Arial Unicode MS" pitchFamily="34" charset="-128"/>
              </a:rPr>
              <a:t>Hulda</a:t>
            </a:r>
            <a:r>
              <a:rPr lang="fr-FR" sz="4800" b="1" dirty="0" smtClean="0">
                <a:solidFill>
                  <a:srgbClr val="0000CC"/>
                </a:solidFill>
                <a:latin typeface="Arial Unicode MS" pitchFamily="34" charset="-128"/>
                <a:ea typeface="Arial Unicode MS" pitchFamily="34" charset="-128"/>
                <a:cs typeface="Arial Unicode MS" pitchFamily="34" charset="-128"/>
              </a:rPr>
              <a:t> n’existent plus.</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ctr">
              <a:buNone/>
            </a:pPr>
            <a:r>
              <a:rPr lang="fr-FR" sz="5400" b="1" dirty="0" smtClean="0">
                <a:latin typeface="Copperplate Gothic Light" pitchFamily="34" charset="0"/>
                <a:ea typeface="Arial Unicode MS" pitchFamily="34" charset="-128"/>
                <a:cs typeface="Arial Unicode MS" pitchFamily="34" charset="-128"/>
              </a:rPr>
              <a:t>La Réponse de l’Eternel au Roi Josias et à tout Juda </a:t>
            </a:r>
          </a:p>
          <a:p>
            <a:pPr algn="ctr">
              <a:buNone/>
            </a:pPr>
            <a:r>
              <a:rPr lang="fr-FR" sz="5400" b="1" dirty="0" smtClean="0">
                <a:solidFill>
                  <a:srgbClr val="FFFF00"/>
                </a:solidFill>
                <a:latin typeface="Copperplate Gothic Light" pitchFamily="34" charset="0"/>
                <a:ea typeface="Arial Unicode MS" pitchFamily="34" charset="-128"/>
                <a:cs typeface="Arial Unicode MS" pitchFamily="34" charset="-128"/>
              </a:rPr>
              <a:t>2Rois 22 15-20 </a:t>
            </a:r>
            <a:r>
              <a:rPr lang="fr-FR" sz="5400" b="1" dirty="0" smtClean="0">
                <a:latin typeface="Arial Unicode MS" pitchFamily="34" charset="-128"/>
                <a:ea typeface="Arial Unicode MS" pitchFamily="34" charset="-128"/>
                <a:cs typeface="Arial Unicode MS" pitchFamily="34" charset="-128"/>
              </a:rPr>
              <a:t> </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solidFill>
                  <a:schemeClr val="bg1"/>
                </a:solidFill>
                <a:latin typeface="Arial Unicode MS" pitchFamily="34" charset="-128"/>
                <a:ea typeface="Arial Unicode MS" pitchFamily="34" charset="-128"/>
                <a:cs typeface="Arial Unicode MS" pitchFamily="34" charset="-128"/>
              </a:rPr>
              <a:t>15 elle leur dit: Ainsi parle l'Éternel, le Dieu d'Israël: Dites à l'homme qui vous a envoyés vers moi:</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 16 Ainsi parle l'Éternel: Voici, je vais faire venir des malheurs sur ce lieu et sur ses habitants, selon toutes les paroles du livre qu'a lu le roi de Juda.</a:t>
            </a:r>
            <a:endParaRPr lang="en-US" sz="5400" b="1" dirty="0" smtClean="0">
              <a:latin typeface="Arial Unicode MS" pitchFamily="34" charset="-128"/>
              <a:ea typeface="Arial Unicode MS" pitchFamily="34" charset="-128"/>
              <a:cs typeface="Arial Unicode MS" pitchFamily="34" charset="-128"/>
            </a:endParaRPr>
          </a:p>
          <a:p>
            <a:pPr algn="just"/>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just">
              <a:buNone/>
            </a:pPr>
            <a:r>
              <a:rPr lang="fr-FR" sz="5500" b="1" dirty="0" smtClean="0">
                <a:solidFill>
                  <a:schemeClr val="bg1"/>
                </a:solidFill>
                <a:latin typeface="Arial Unicode MS" pitchFamily="34" charset="-128"/>
                <a:ea typeface="Arial Unicode MS" pitchFamily="34" charset="-128"/>
                <a:cs typeface="Arial Unicode MS" pitchFamily="34" charset="-128"/>
              </a:rPr>
              <a:t> 17 Parce qu'ils m'ont abandonné et qu'ils ont offert des parfums à d'autres dieux, afin de m'irriter par tous les ouvrages de leurs mains, ma colère s'est enflammée contre ce lieu, et elle ne s'éteindra point.</a:t>
            </a:r>
            <a:endParaRPr lang="en-US" sz="55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5500" b="1" dirty="0" smtClean="0">
                <a:latin typeface="Arial Unicode MS" pitchFamily="34" charset="-128"/>
                <a:ea typeface="Arial Unicode MS" pitchFamily="34" charset="-128"/>
                <a:cs typeface="Arial Unicode MS" pitchFamily="34" charset="-128"/>
              </a:rPr>
              <a:t> 18 Mais vous direz au roi de Juda, qui vous a envoyés pour consulter l'Éternel: Ainsi parle l'Éternel, le Dieu d'Israël, au sujet des paroles que tu as entendues:</a:t>
            </a:r>
            <a:endParaRPr lang="en-US" sz="5500" b="1" dirty="0" smtClean="0">
              <a:latin typeface="Arial Unicode MS" pitchFamily="34" charset="-128"/>
              <a:ea typeface="Arial Unicode MS" pitchFamily="34" charset="-128"/>
              <a:cs typeface="Arial Unicode MS" pitchFamily="34" charset="-128"/>
            </a:endParaRPr>
          </a:p>
          <a:p>
            <a:pPr algn="just">
              <a:buNone/>
            </a:pP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5400" b="1" dirty="0" smtClean="0">
                <a:latin typeface="Arial Unicode MS" pitchFamily="34" charset="-128"/>
                <a:ea typeface="Arial Unicode MS" pitchFamily="34" charset="-128"/>
                <a:cs typeface="Arial Unicode MS" pitchFamily="34" charset="-128"/>
              </a:rPr>
              <a:t> 19 Parce que ton cœur a été touché, parce que tu t'es humilié devant l'Éternel en entendant ce que j'ai prononcé contre ce lieu et contre ses habitants, </a:t>
            </a:r>
            <a:r>
              <a:rPr lang="fr-FR" sz="5400" b="1" dirty="0" smtClean="0">
                <a:solidFill>
                  <a:schemeClr val="bg1"/>
                </a:solidFill>
                <a:latin typeface="Arial Unicode MS" pitchFamily="34" charset="-128"/>
                <a:ea typeface="Arial Unicode MS" pitchFamily="34" charset="-128"/>
                <a:cs typeface="Arial Unicode MS" pitchFamily="34" charset="-128"/>
              </a:rPr>
              <a:t>qui seront un objet d'épouvante et de malédiction, et parce que tu as déchiré tes vêtements et que tu as pleuré devant moi, moi aussi, j'ai entendu, dit l'Éternel.</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5400" b="1" dirty="0" smtClean="0">
                <a:latin typeface="Arial Unicode MS" pitchFamily="34" charset="-128"/>
                <a:ea typeface="Arial Unicode MS" pitchFamily="34" charset="-128"/>
                <a:cs typeface="Arial Unicode MS" pitchFamily="34" charset="-128"/>
              </a:rPr>
              <a:t> 20 C'est pourquoi, voici, je te recueillerai auprès de tes pères, tu seras recueilli en paix dans ton sépulcre, </a:t>
            </a:r>
            <a:r>
              <a:rPr lang="fr-FR" sz="5400" b="1" dirty="0" smtClean="0">
                <a:solidFill>
                  <a:schemeClr val="bg1"/>
                </a:solidFill>
                <a:latin typeface="Arial Unicode MS" pitchFamily="34" charset="-128"/>
                <a:ea typeface="Arial Unicode MS" pitchFamily="34" charset="-128"/>
                <a:cs typeface="Arial Unicode MS" pitchFamily="34" charset="-128"/>
              </a:rPr>
              <a:t>et tes yeux ne verront pas tous les malheurs que je ferai venir sur ce lieu. </a:t>
            </a:r>
            <a:r>
              <a:rPr lang="en-US" sz="5400" b="1" dirty="0" err="1" smtClean="0">
                <a:solidFill>
                  <a:schemeClr val="bg1"/>
                </a:solidFill>
                <a:latin typeface="Arial Unicode MS" pitchFamily="34" charset="-128"/>
                <a:ea typeface="Arial Unicode MS" pitchFamily="34" charset="-128"/>
                <a:cs typeface="Arial Unicode MS" pitchFamily="34" charset="-128"/>
              </a:rPr>
              <a:t>Ils</a:t>
            </a:r>
            <a:r>
              <a:rPr lang="en-US" sz="5400" b="1" dirty="0" smtClean="0">
                <a:solidFill>
                  <a:schemeClr val="bg1"/>
                </a:solidFill>
                <a:latin typeface="Arial Unicode MS" pitchFamily="34" charset="-128"/>
                <a:ea typeface="Arial Unicode MS" pitchFamily="34" charset="-128"/>
                <a:cs typeface="Arial Unicode MS" pitchFamily="34" charset="-128"/>
              </a:rPr>
              <a:t> </a:t>
            </a:r>
            <a:r>
              <a:rPr lang="en-US" sz="5400" b="1" dirty="0" err="1" smtClean="0">
                <a:solidFill>
                  <a:schemeClr val="bg1"/>
                </a:solidFill>
                <a:latin typeface="Arial Unicode MS" pitchFamily="34" charset="-128"/>
                <a:ea typeface="Arial Unicode MS" pitchFamily="34" charset="-128"/>
                <a:cs typeface="Arial Unicode MS" pitchFamily="34" charset="-128"/>
              </a:rPr>
              <a:t>rapportèrent</a:t>
            </a:r>
            <a:r>
              <a:rPr lang="en-US" sz="5400" b="1" dirty="0" smtClean="0">
                <a:solidFill>
                  <a:schemeClr val="bg1"/>
                </a:solidFill>
                <a:latin typeface="Arial Unicode MS" pitchFamily="34" charset="-128"/>
                <a:ea typeface="Arial Unicode MS" pitchFamily="34" charset="-128"/>
                <a:cs typeface="Arial Unicode MS" pitchFamily="34" charset="-128"/>
              </a:rPr>
              <a:t> au </a:t>
            </a:r>
            <a:r>
              <a:rPr lang="en-US" sz="5400" b="1" dirty="0" err="1" smtClean="0">
                <a:solidFill>
                  <a:schemeClr val="bg1"/>
                </a:solidFill>
                <a:latin typeface="Arial Unicode MS" pitchFamily="34" charset="-128"/>
                <a:ea typeface="Arial Unicode MS" pitchFamily="34" charset="-128"/>
                <a:cs typeface="Arial Unicode MS" pitchFamily="34" charset="-128"/>
              </a:rPr>
              <a:t>roi</a:t>
            </a:r>
            <a:r>
              <a:rPr lang="en-US" sz="5400" b="1" dirty="0" smtClean="0">
                <a:solidFill>
                  <a:schemeClr val="bg1"/>
                </a:solidFill>
                <a:latin typeface="Arial Unicode MS" pitchFamily="34" charset="-128"/>
                <a:ea typeface="Arial Unicode MS" pitchFamily="34" charset="-128"/>
                <a:cs typeface="Arial Unicode MS" pitchFamily="34" charset="-128"/>
              </a:rPr>
              <a:t> </a:t>
            </a:r>
            <a:r>
              <a:rPr lang="en-US" sz="5400" b="1" dirty="0" err="1" smtClean="0">
                <a:solidFill>
                  <a:schemeClr val="bg1"/>
                </a:solidFill>
                <a:latin typeface="Arial Unicode MS" pitchFamily="34" charset="-128"/>
                <a:ea typeface="Arial Unicode MS" pitchFamily="34" charset="-128"/>
                <a:cs typeface="Arial Unicode MS" pitchFamily="34" charset="-128"/>
              </a:rPr>
              <a:t>cette</a:t>
            </a:r>
            <a:r>
              <a:rPr lang="en-US" sz="5400" b="1" dirty="0" smtClean="0">
                <a:solidFill>
                  <a:schemeClr val="bg1"/>
                </a:solidFill>
                <a:latin typeface="Arial Unicode MS" pitchFamily="34" charset="-128"/>
                <a:ea typeface="Arial Unicode MS" pitchFamily="34" charset="-128"/>
                <a:cs typeface="Arial Unicode MS" pitchFamily="34" charset="-128"/>
              </a:rPr>
              <a:t> </a:t>
            </a:r>
            <a:r>
              <a:rPr lang="en-US" sz="5400" b="1" dirty="0" err="1" smtClean="0">
                <a:solidFill>
                  <a:schemeClr val="bg1"/>
                </a:solidFill>
                <a:latin typeface="Arial Unicode MS" pitchFamily="34" charset="-128"/>
                <a:ea typeface="Arial Unicode MS" pitchFamily="34" charset="-128"/>
                <a:cs typeface="Arial Unicode MS" pitchFamily="34" charset="-128"/>
              </a:rPr>
              <a:t>réponse</a:t>
            </a:r>
            <a:r>
              <a:rPr lang="en-US" sz="5400" b="1" dirty="0" smtClean="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5400" b="1" dirty="0" smtClean="0">
                <a:latin typeface="Arial Unicode MS" pitchFamily="34" charset="-128"/>
                <a:ea typeface="Arial Unicode MS" pitchFamily="34" charset="-128"/>
                <a:cs typeface="Arial Unicode MS" pitchFamily="34" charset="-128"/>
              </a:rPr>
              <a:t>How much I wish there was a real </a:t>
            </a:r>
            <a:r>
              <a:rPr lang="en-US" sz="5400" b="1" dirty="0" err="1" smtClean="0">
                <a:latin typeface="Arial Unicode MS" pitchFamily="34" charset="-128"/>
                <a:ea typeface="Arial Unicode MS" pitchFamily="34" charset="-128"/>
                <a:cs typeface="Arial Unicode MS" pitchFamily="34" charset="-128"/>
              </a:rPr>
              <a:t>Hulda</a:t>
            </a:r>
            <a:r>
              <a:rPr lang="en-US" sz="5400" b="1" dirty="0" smtClean="0">
                <a:latin typeface="Arial Unicode MS" pitchFamily="34" charset="-128"/>
                <a:ea typeface="Arial Unicode MS" pitchFamily="34" charset="-128"/>
                <a:cs typeface="Arial Unicode MS" pitchFamily="34" charset="-128"/>
              </a:rPr>
              <a:t> we could consult right now to </a:t>
            </a:r>
            <a:r>
              <a:rPr lang="en-US" sz="5400" b="1" dirty="0" smtClean="0">
                <a:latin typeface="Arial Unicode MS" pitchFamily="34" charset="-128"/>
                <a:ea typeface="Arial Unicode MS" pitchFamily="34" charset="-128"/>
                <a:cs typeface="Arial Unicode MS" pitchFamily="34" charset="-128"/>
              </a:rPr>
              <a:t>hear the </a:t>
            </a:r>
            <a:r>
              <a:rPr lang="en-US" sz="5400" b="1" dirty="0" smtClean="0">
                <a:latin typeface="Arial Unicode MS" pitchFamily="34" charset="-128"/>
                <a:ea typeface="Arial Unicode MS" pitchFamily="34" charset="-128"/>
                <a:cs typeface="Arial Unicode MS" pitchFamily="34" charset="-128"/>
              </a:rPr>
              <a:t>last </a:t>
            </a:r>
            <a:r>
              <a:rPr lang="en-US" sz="5400" b="1" dirty="0" smtClean="0">
                <a:latin typeface="Arial Unicode MS" pitchFamily="34" charset="-128"/>
                <a:ea typeface="Arial Unicode MS" pitchFamily="34" charset="-128"/>
                <a:cs typeface="Arial Unicode MS" pitchFamily="34" charset="-128"/>
              </a:rPr>
              <a:t>saying </a:t>
            </a:r>
            <a:r>
              <a:rPr lang="en-US" sz="5400" b="1" dirty="0" smtClean="0">
                <a:latin typeface="Arial Unicode MS" pitchFamily="34" charset="-128"/>
                <a:ea typeface="Arial Unicode MS" pitchFamily="34" charset="-128"/>
                <a:cs typeface="Arial Unicode MS" pitchFamily="34" charset="-128"/>
              </a:rPr>
              <a:t>of God concerning that </a:t>
            </a:r>
            <a:r>
              <a:rPr lang="en-US" sz="5400" b="1" dirty="0" smtClean="0">
                <a:solidFill>
                  <a:srgbClr val="FFFF00"/>
                </a:solidFill>
                <a:latin typeface="Arial Unicode MS" pitchFamily="34" charset="-128"/>
                <a:ea typeface="Arial Unicode MS" pitchFamily="34" charset="-128"/>
                <a:cs typeface="Arial Unicode MS" pitchFamily="34" charset="-128"/>
              </a:rPr>
              <a:t>pandemic Covid-19</a:t>
            </a:r>
            <a:r>
              <a:rPr lang="en-US" sz="5400" b="1" dirty="0" smtClean="0">
                <a:latin typeface="Arial Unicode MS" pitchFamily="34" charset="-128"/>
                <a:ea typeface="Arial Unicode MS" pitchFamily="34" charset="-128"/>
                <a:cs typeface="Arial Unicode MS" pitchFamily="34" charset="-128"/>
              </a:rPr>
              <a:t>.</a:t>
            </a:r>
          </a:p>
          <a:p>
            <a:pPr lvl="0" algn="just"/>
            <a:r>
              <a:rPr lang="fr-FR" sz="5400" b="1" dirty="0" err="1" smtClean="0">
                <a:solidFill>
                  <a:schemeClr val="bg1"/>
                </a:solidFill>
                <a:latin typeface="Arial Unicode MS" pitchFamily="34" charset="-128"/>
                <a:ea typeface="Arial Unicode MS" pitchFamily="34" charset="-128"/>
                <a:cs typeface="Arial Unicode MS" pitchFamily="34" charset="-128"/>
              </a:rPr>
              <a:t>Hulda</a:t>
            </a:r>
            <a:r>
              <a:rPr lang="fr-FR" sz="5400" b="1" dirty="0" smtClean="0">
                <a:solidFill>
                  <a:schemeClr val="bg1"/>
                </a:solidFill>
                <a:latin typeface="Arial Unicode MS" pitchFamily="34" charset="-128"/>
                <a:ea typeface="Arial Unicode MS" pitchFamily="34" charset="-128"/>
                <a:cs typeface="Arial Unicode MS" pitchFamily="34" charset="-128"/>
              </a:rPr>
              <a:t> donna preuve qu’elle était réellement une prophétesse de l’Eternel.</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Elle n’avait peur de personne.</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5400" b="1" dirty="0" smtClean="0">
                <a:latin typeface="Arial Unicode MS" pitchFamily="34" charset="-128"/>
                <a:ea typeface="Arial Unicode MS" pitchFamily="34" charset="-128"/>
                <a:cs typeface="Arial Unicode MS" pitchFamily="34" charset="-128"/>
              </a:rPr>
              <a:t>Elle transmettait la parole de Dieu avec pleine autorité et sans aménagements.</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Le roi Josias avait raison à craindre les conséquences du rejet  de la loi de Dieu.</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Le peuple était certainement sous le poids du jugement de Dieu.</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fr-FR" sz="5400" b="1" dirty="0" smtClean="0">
                <a:latin typeface="Arial Unicode MS" pitchFamily="34" charset="-128"/>
                <a:ea typeface="Arial Unicode MS" pitchFamily="34" charset="-128"/>
                <a:cs typeface="Arial Unicode MS" pitchFamily="34" charset="-128"/>
              </a:rPr>
              <a:t>Dieu résiste aux orgueilleux, mais il fait grâce aux humbles.</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Josias était exceptionnel dans son amour et dans sa crainte pour Dieu.</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Josias voulait savoir ce qu’était l’arrêt et la disposition de Dieu pour l’heure actuelle.</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Le Sacrificateur </a:t>
            </a:r>
            <a:r>
              <a:rPr lang="fr-FR" sz="5400" b="1" dirty="0" err="1" smtClean="0">
                <a:solidFill>
                  <a:schemeClr val="bg1"/>
                </a:solidFill>
                <a:latin typeface="Arial Unicode MS" pitchFamily="34" charset="-128"/>
                <a:ea typeface="Arial Unicode MS" pitchFamily="34" charset="-128"/>
                <a:cs typeface="Arial Unicode MS" pitchFamily="34" charset="-128"/>
              </a:rPr>
              <a:t>Hilkija</a:t>
            </a:r>
            <a:r>
              <a:rPr lang="fr-FR" sz="5400" b="1" dirty="0" smtClean="0">
                <a:solidFill>
                  <a:schemeClr val="bg1"/>
                </a:solidFill>
                <a:latin typeface="Arial Unicode MS" pitchFamily="34" charset="-128"/>
                <a:ea typeface="Arial Unicode MS" pitchFamily="34" charset="-128"/>
                <a:cs typeface="Arial Unicode MS" pitchFamily="34" charset="-128"/>
              </a:rPr>
              <a:t> était un homme humble et digne de confiance.</a:t>
            </a:r>
            <a:endParaRPr lang="en-US" sz="5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66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fr-FR" sz="5400" b="1" dirty="0" smtClean="0">
                <a:latin typeface="Arial Unicode MS" pitchFamily="34" charset="-128"/>
                <a:ea typeface="Arial Unicode MS" pitchFamily="34" charset="-128"/>
                <a:cs typeface="Arial Unicode MS" pitchFamily="34" charset="-128"/>
              </a:rPr>
              <a:t>Il gérait le travail de Dieu avec équité et impartialité.</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Il savait son poste et sa juridiction.</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Il laissa à une femme à avoir le dernier mot parce qu’elle était la personne désignée par Dieu.</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Dieu fit grâce à Josias à cause de son intégrité et de sa sensibilité pour les choses de Dieu.</a:t>
            </a:r>
            <a:endParaRPr lang="en-US" sz="5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CONCLUSION</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Au moment où </a:t>
            </a:r>
            <a:r>
              <a:rPr lang="fr-FR" sz="4400" b="1" dirty="0" smtClean="0">
                <a:solidFill>
                  <a:srgbClr val="0000CC"/>
                </a:solidFill>
                <a:latin typeface="Arial Unicode MS" pitchFamily="34" charset="-128"/>
                <a:ea typeface="Arial Unicode MS" pitchFamily="34" charset="-128"/>
                <a:cs typeface="Arial Unicode MS" pitchFamily="34" charset="-128"/>
              </a:rPr>
              <a:t>vous </a:t>
            </a:r>
            <a:r>
              <a:rPr lang="fr-FR" sz="4400" b="1" dirty="0" smtClean="0">
                <a:solidFill>
                  <a:srgbClr val="0000CC"/>
                </a:solidFill>
                <a:latin typeface="Arial Unicode MS" pitchFamily="34" charset="-128"/>
                <a:ea typeface="Arial Unicode MS" pitchFamily="34" charset="-128"/>
                <a:cs typeface="Arial Unicode MS" pitchFamily="34" charset="-128"/>
              </a:rPr>
              <a:t>percevez </a:t>
            </a:r>
            <a:r>
              <a:rPr lang="fr-FR" sz="4400" b="1" dirty="0" smtClean="0">
                <a:solidFill>
                  <a:srgbClr val="0000CC"/>
                </a:solidFill>
                <a:latin typeface="Arial Unicode MS" pitchFamily="34" charset="-128"/>
                <a:ea typeface="Arial Unicode MS" pitchFamily="34" charset="-128"/>
                <a:cs typeface="Arial Unicode MS" pitchFamily="34" charset="-128"/>
              </a:rPr>
              <a:t>ce que dit la bible, votre temps d’ignorance se termine.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A vous le devoir de faire les nécessaires pour complaire à Dieu seul et non aux hommes ou à la tradition.</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jugement aurait pu atteindre le pays si un bon roi ne </a:t>
            </a:r>
            <a:r>
              <a:rPr lang="fr-FR" sz="4400" b="1" dirty="0" smtClean="0">
                <a:solidFill>
                  <a:srgbClr val="0000CC"/>
                </a:solidFill>
                <a:latin typeface="Arial Unicode MS" pitchFamily="34" charset="-128"/>
                <a:ea typeface="Arial Unicode MS" pitchFamily="34" charset="-128"/>
                <a:cs typeface="Arial Unicode MS" pitchFamily="34" charset="-128"/>
              </a:rPr>
              <a:t>s’en </a:t>
            </a:r>
            <a:r>
              <a:rPr lang="fr-FR" sz="4400" b="1" dirty="0" smtClean="0">
                <a:solidFill>
                  <a:srgbClr val="0000CC"/>
                </a:solidFill>
                <a:latin typeface="Arial Unicode MS" pitchFamily="34" charset="-128"/>
                <a:ea typeface="Arial Unicode MS" pitchFamily="34" charset="-128"/>
                <a:cs typeface="Arial Unicode MS" pitchFamily="34" charset="-128"/>
              </a:rPr>
              <a:t>souciait pas de la réparation du temple de Dieu.</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jugement aurait atteint le pays si les religieux responsables de la réparation du temple n’agissaient pas avec probité pour réellement effectuer le travail prévu.</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Le jugement aurait pu atteindre le pays si le livre de la loi n’était pas trouvé.</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jugement aurait pu atteindre le pays si on n’avait pas apporté le rouleau de la loi à Josias.</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jugement aurait atteint le pays si Josias n’avait pas agi promptement à chercher la direction de Dieu.</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Le jugement aurait atteint le pays si le sacrificateur ne s’en souciait pas à trouver la personne par qui Dieu communiquait ses dernières informations de l’heure.</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Peut importe le rôle que vous remplissez dans les affaires de Dieu, faites le de bon cœur et avec probité.</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Connaissez vos juridictions et vos frontières.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jugement imminent de Dieu allait se fondre sur le peuple Juif dans les années postérieures du règne de Josias,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L’essentiel c’est que Josias et sa promotion ont épargné ou ajourné le jugement de Dieu en faveur de leur génération par </a:t>
            </a:r>
            <a:r>
              <a:rPr lang="fr-FR" sz="4400" b="1" smtClean="0">
                <a:solidFill>
                  <a:srgbClr val="0000CC"/>
                </a:solidFill>
                <a:latin typeface="Arial Unicode MS" pitchFamily="34" charset="-128"/>
                <a:ea typeface="Arial Unicode MS" pitchFamily="34" charset="-128"/>
                <a:cs typeface="Arial Unicode MS" pitchFamily="34" charset="-128"/>
              </a:rPr>
              <a:t>une suite  </a:t>
            </a:r>
            <a:r>
              <a:rPr lang="fr-FR" sz="4400" b="1" dirty="0" smtClean="0">
                <a:solidFill>
                  <a:srgbClr val="0000CC"/>
                </a:solidFill>
                <a:latin typeface="Arial Unicode MS" pitchFamily="34" charset="-128"/>
                <a:ea typeface="Arial Unicode MS" pitchFamily="34" charset="-128"/>
                <a:cs typeface="Arial Unicode MS" pitchFamily="34" charset="-128"/>
              </a:rPr>
              <a:t>de </a:t>
            </a:r>
            <a:r>
              <a:rPr lang="fr-FR" sz="4400" b="1" dirty="0" smtClean="0">
                <a:solidFill>
                  <a:srgbClr val="0000CC"/>
                </a:solidFill>
                <a:latin typeface="Arial Unicode MS" pitchFamily="34" charset="-128"/>
                <a:ea typeface="Arial Unicode MS" pitchFamily="34" charset="-128"/>
                <a:cs typeface="Arial Unicode MS" pitchFamily="34" charset="-128"/>
              </a:rPr>
              <a:t>bonnes conduites devant Dieu.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Qu’il en soit ainsi pour vous et votre génération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Que Dieu ajoute sa grâce à sa parole.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r">
              <a:buNone/>
            </a:pPr>
            <a:r>
              <a:rPr lang="fr-FR" sz="4400" b="1" dirty="0" smtClean="0">
                <a:solidFill>
                  <a:srgbClr val="713605"/>
                </a:solidFill>
                <a:latin typeface="Arial Unicode MS" pitchFamily="34" charset="-128"/>
                <a:ea typeface="Arial Unicode MS" pitchFamily="34" charset="-128"/>
                <a:cs typeface="Arial Unicode MS" pitchFamily="34" charset="-128"/>
              </a:rPr>
              <a:t>AMEN ! </a:t>
            </a:r>
            <a:endParaRPr lang="en-US" sz="4400" b="1" dirty="0">
              <a:solidFill>
                <a:srgbClr val="713605"/>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23603</TotalTime>
  <Words>1973</Words>
  <Application>Microsoft Office PowerPoint</Application>
  <PresentationFormat>On-screen Show (4:3)</PresentationFormat>
  <Paragraphs>149</Paragraphs>
  <Slides>51</Slides>
  <Notes>10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CHRIST THE ROCK CONGREGATION SUNDAY FEBRUARY 6TH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17</cp:revision>
  <dcterms:created xsi:type="dcterms:W3CDTF">2020-08-22T16:53:36Z</dcterms:created>
  <dcterms:modified xsi:type="dcterms:W3CDTF">2022-02-05T21:59:11Z</dcterms:modified>
</cp:coreProperties>
</file>