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6" r:id="rId2"/>
    <p:sldId id="257" r:id="rId3"/>
    <p:sldId id="300" r:id="rId4"/>
    <p:sldId id="301" r:id="rId5"/>
    <p:sldId id="302" r:id="rId6"/>
    <p:sldId id="303" r:id="rId7"/>
    <p:sldId id="270" r:id="rId8"/>
    <p:sldId id="304" r:id="rId9"/>
    <p:sldId id="305" r:id="rId10"/>
    <p:sldId id="306" r:id="rId11"/>
    <p:sldId id="307" r:id="rId12"/>
    <p:sldId id="271" r:id="rId13"/>
    <p:sldId id="272" r:id="rId14"/>
    <p:sldId id="284" r:id="rId15"/>
    <p:sldId id="273" r:id="rId16"/>
    <p:sldId id="308" r:id="rId17"/>
    <p:sldId id="309" r:id="rId18"/>
    <p:sldId id="285" r:id="rId19"/>
    <p:sldId id="310" r:id="rId20"/>
    <p:sldId id="258" r:id="rId21"/>
    <p:sldId id="262" r:id="rId22"/>
    <p:sldId id="289" r:id="rId23"/>
    <p:sldId id="263" r:id="rId24"/>
    <p:sldId id="290" r:id="rId25"/>
    <p:sldId id="265" r:id="rId26"/>
    <p:sldId id="267" r:id="rId27"/>
    <p:sldId id="291" r:id="rId28"/>
    <p:sldId id="292" r:id="rId29"/>
    <p:sldId id="31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1/30/2022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1/30/2022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smtClean="0">
                <a:solidFill>
                  <a:schemeClr val="tx1"/>
                </a:solidFill>
              </a:rPr>
              <a:t>SUNDAY </a:t>
            </a:r>
            <a:r>
              <a:rPr lang="en-US" b="1" smtClean="0">
                <a:solidFill>
                  <a:schemeClr val="tx1"/>
                </a:solidFill>
              </a:rPr>
              <a:t>JANUARY </a:t>
            </a:r>
            <a:r>
              <a:rPr lang="en-US" b="1" dirty="0" smtClean="0">
                <a:solidFill>
                  <a:schemeClr val="tx1"/>
                </a:solidFill>
              </a:rPr>
              <a:t>30</a:t>
            </a:r>
            <a:r>
              <a:rPr lang="en-US" b="1" baseline="30000" dirty="0" smtClean="0">
                <a:solidFill>
                  <a:schemeClr val="tx1"/>
                </a:solidFill>
              </a:rPr>
              <a:t>TH</a:t>
            </a:r>
            <a:r>
              <a:rPr lang="en-US" b="1" dirty="0" smtClean="0">
                <a:solidFill>
                  <a:schemeClr val="tx1"/>
                </a:solidFill>
              </a:rPr>
              <a:t> 2022 </a:t>
            </a:r>
            <a:r>
              <a:rPr lang="en-US" b="1" dirty="0" smtClean="0">
                <a:solidFill>
                  <a:schemeClr val="tx1"/>
                </a:solidFill>
              </a:rPr>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sz="5400" dirty="0" smtClean="0">
                <a:solidFill>
                  <a:schemeClr val="bg1"/>
                </a:solidFill>
              </a:rPr>
              <a:t>LA POURSUITE ET LES BÉNÉFICES DE LA SAGESSE DIVINE</a:t>
            </a:r>
          </a:p>
          <a:p>
            <a:endParaRPr lang="en-US" sz="5400" dirty="0" smtClean="0">
              <a:solidFill>
                <a:schemeClr val="bg1"/>
              </a:solidFill>
            </a:endParaRPr>
          </a:p>
          <a:p>
            <a:r>
              <a:rPr lang="en-US" sz="5400" dirty="0" smtClean="0">
                <a:solidFill>
                  <a:srgbClr val="00B0F0"/>
                </a:solidFill>
              </a:rPr>
              <a:t>THE PURSUIT AND THE BENEFITS OF DIVINE WISDOM</a:t>
            </a:r>
            <a:endParaRPr lang="en-US" sz="4800" b="1" dirty="0">
              <a:solidFill>
                <a:srgbClr val="00B0F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4400" i="1" dirty="0" smtClean="0">
                <a:solidFill>
                  <a:schemeClr val="tx1"/>
                </a:solidFill>
                <a:latin typeface="Arial Unicode MS" pitchFamily="34" charset="-128"/>
                <a:ea typeface="Arial Unicode MS" pitchFamily="34" charset="-128"/>
                <a:cs typeface="Arial Unicode MS" pitchFamily="34" charset="-128"/>
              </a:rPr>
              <a:t>Pr 2:</a:t>
            </a:r>
          </a:p>
          <a:p>
            <a:pPr algn="just"/>
            <a:r>
              <a:rPr lang="fr-FR" sz="4400" i="1" dirty="0" smtClean="0">
                <a:solidFill>
                  <a:schemeClr val="tx1"/>
                </a:solidFill>
                <a:latin typeface="Arial Unicode MS" pitchFamily="34" charset="-128"/>
                <a:ea typeface="Arial Unicode MS" pitchFamily="34" charset="-128"/>
                <a:cs typeface="Arial Unicode MS" pitchFamily="34" charset="-128"/>
              </a:rPr>
              <a:t>1 </a:t>
            </a:r>
            <a:r>
              <a:rPr lang="fr-FR" sz="4400" i="1" dirty="0" smtClean="0">
                <a:solidFill>
                  <a:srgbClr val="FF0000"/>
                </a:solidFill>
                <a:latin typeface="Arial Unicode MS" pitchFamily="34" charset="-128"/>
                <a:ea typeface="Arial Unicode MS" pitchFamily="34" charset="-128"/>
                <a:cs typeface="Arial Unicode MS" pitchFamily="34" charset="-128"/>
              </a:rPr>
              <a:t>¶ Mon fils, si tu reçois mes paroles, Et si tu gardes avec toi mes préceptes,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2 Si tu rends ton oreille attentive à la sagesse, Et si tu inclines ton cœur à l'intelligence;</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3 Oui, si tu appelles la sagesse, Et si tu élèves ta voix vers l'intelligence,</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4 Si tu la cherches comme l'argent, Si tu la poursuis comme un trésor,</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5 Alors tu comprendras la crainte de l'Éternel, Et tu trouveras la connaissance de Dieu.</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a:r>
              <a:rPr lang="fr-FR" sz="4400" i="1" dirty="0" smtClean="0">
                <a:solidFill>
                  <a:srgbClr val="FF0000"/>
                </a:solidFill>
                <a:latin typeface="Arial Unicode MS" pitchFamily="34" charset="-128"/>
                <a:ea typeface="Arial Unicode MS" pitchFamily="34" charset="-128"/>
                <a:cs typeface="Arial Unicode MS" pitchFamily="34" charset="-128"/>
              </a:rPr>
              <a:t>6 Car l'Éternel donne la sagesse; De sa bouche sortent la connaissance et l'intelligence;</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7 Il tient en réserve le salut pour les hommes droits, Un bouclier pour ceux qui marchent dans l'intégrité,</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8 En protégeant les sentiers de la justice Et en gardant la voie de ses fidèles.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9 Alors tu comprendras la justice, l'équité, La droiture, toutes les routes qui mènent au bien.</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10 ¶ Car la sagesse viendra dans ton cœur, Et la connaissance fera les délices de ton âme;</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400" i="1" dirty="0" smtClean="0">
                <a:solidFill>
                  <a:srgbClr val="FF0000"/>
                </a:solidFill>
                <a:latin typeface="Arial Unicode MS" pitchFamily="34" charset="-128"/>
                <a:ea typeface="Arial Unicode MS" pitchFamily="34" charset="-128"/>
                <a:cs typeface="Arial Unicode MS" pitchFamily="34" charset="-128"/>
              </a:rPr>
              <a:t>11 La réflexion veillera sur toi, L'intelligence te gardera,</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a:t>
            </a:r>
            <a:r>
              <a:rPr lang="fr-FR" sz="4400" i="1" dirty="0" smtClean="0">
                <a:solidFill>
                  <a:srgbClr val="002060"/>
                </a:solidFill>
                <a:latin typeface="Arial Unicode MS" pitchFamily="34" charset="-128"/>
                <a:ea typeface="Arial Unicode MS" pitchFamily="34" charset="-128"/>
                <a:cs typeface="Arial Unicode MS" pitchFamily="34" charset="-128"/>
              </a:rPr>
              <a:t>12 Pour te délivrer de la voie du mal, De l'homme qui tient des discours pervers,</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13 De ceux qui abandonnent les sentiers de la droiture Afin de marcher dans des chemins ténébreux,</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14 Qui trouvent de la jouissance à faire le mal, Qui mettent leur plaisir dans la perversité,</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15 Qui suivent des sentiers détournés, Et qui prennent des routes tortueuses;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400" dirty="0" smtClean="0">
              <a:solidFill>
                <a:srgbClr val="FF0000"/>
              </a:solidFill>
              <a:latin typeface="Arial Unicode MS" pitchFamily="34" charset="-128"/>
              <a:ea typeface="Arial Unicode MS" pitchFamily="34" charset="-128"/>
              <a:cs typeface="Arial Unicode MS" pitchFamily="34" charset="-128"/>
            </a:endParaRP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i="1" dirty="0" smtClean="0">
                <a:solidFill>
                  <a:srgbClr val="FF0000"/>
                </a:solidFill>
                <a:latin typeface="Arial Unicode MS" pitchFamily="34" charset="-128"/>
                <a:ea typeface="Arial Unicode MS" pitchFamily="34" charset="-128"/>
                <a:cs typeface="Arial Unicode MS" pitchFamily="34" charset="-128"/>
              </a:rPr>
              <a:t>16 Pour te délivrer de la femme étrangère, De l'étrangère qui emploie des paroles doucereuses,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17 Qui abandonne l'ami de sa jeunesse, Et qui oublie l'alliance de son Dieu;</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18 Car sa maison penche vers la mort, Et sa route mène chez les morts: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19 Aucun de ceux qui vont à elle ne revient, Et ne retrouve les sentiers de la vie.</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i="1" dirty="0" smtClean="0">
                <a:solidFill>
                  <a:srgbClr val="FF0000"/>
                </a:solidFill>
                <a:latin typeface="Arial Unicode MS" pitchFamily="34" charset="-128"/>
                <a:ea typeface="Arial Unicode MS" pitchFamily="34" charset="-128"/>
                <a:cs typeface="Arial Unicode MS" pitchFamily="34" charset="-128"/>
              </a:rPr>
              <a:t>20 Tu marcheras ainsi dans la voie des gens de bien, Tu garderas les sentiers des justes.</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i="1" dirty="0" smtClean="0">
                <a:solidFill>
                  <a:srgbClr val="002060"/>
                </a:solidFill>
                <a:latin typeface="Arial Unicode MS" pitchFamily="34" charset="-128"/>
                <a:ea typeface="Arial Unicode MS" pitchFamily="34" charset="-128"/>
                <a:cs typeface="Arial Unicode MS" pitchFamily="34" charset="-128"/>
              </a:rPr>
              <a:t> 21 Car les hommes droits habiteront le pays, Les hommes intègres y resteront;</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i="1" dirty="0" smtClean="0">
                <a:solidFill>
                  <a:srgbClr val="FF0000"/>
                </a:solidFill>
                <a:latin typeface="Arial Unicode MS" pitchFamily="34" charset="-128"/>
                <a:ea typeface="Arial Unicode MS" pitchFamily="34" charset="-128"/>
                <a:cs typeface="Arial Unicode MS" pitchFamily="34" charset="-128"/>
              </a:rPr>
              <a:t> 22 Mais les méchants seront retranchés du pays, Les infidèles en seront arrachés.</a:t>
            </a:r>
            <a:endParaRPr lang="en-US" sz="4400" dirty="0" smtClean="0">
              <a:solidFill>
                <a:srgbClr val="FF0000"/>
              </a:solidFill>
              <a:latin typeface="Arial Unicode MS" pitchFamily="34" charset="-128"/>
              <a:ea typeface="Arial Unicode MS" pitchFamily="34" charset="-128"/>
              <a:cs typeface="Arial Unicode MS" pitchFamily="34" charset="-128"/>
            </a:endParaRP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INTRODUCTION</a:t>
            </a:r>
          </a:p>
          <a:p>
            <a:pPr lvl="0" algn="just"/>
            <a:r>
              <a:rPr lang="en-US" sz="3600" dirty="0" smtClean="0">
                <a:solidFill>
                  <a:schemeClr val="bg1"/>
                </a:solidFill>
                <a:latin typeface="Arial Unicode MS" pitchFamily="34" charset="-128"/>
                <a:ea typeface="Arial Unicode MS" pitchFamily="34" charset="-128"/>
                <a:cs typeface="Arial Unicode MS" pitchFamily="34" charset="-128"/>
              </a:rPr>
              <a:t>Every time you see a person digging a hole in the ground, you can be curious as what they are looking for. </a:t>
            </a: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They can be looking for gravel</a:t>
            </a:r>
          </a:p>
          <a:p>
            <a:pPr lvl="0" algn="just"/>
            <a:r>
              <a:rPr lang="en-US" sz="3600" dirty="0" smtClean="0">
                <a:solidFill>
                  <a:schemeClr val="bg1"/>
                </a:solidFill>
                <a:latin typeface="Arial Unicode MS" pitchFamily="34" charset="-128"/>
                <a:ea typeface="Arial Unicode MS" pitchFamily="34" charset="-128"/>
                <a:cs typeface="Arial Unicode MS" pitchFamily="34" charset="-128"/>
              </a:rPr>
              <a:t>The can be looking dirt</a:t>
            </a: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They can be looking for water</a:t>
            </a:r>
          </a:p>
          <a:p>
            <a:pPr lvl="0" algn="just"/>
            <a:r>
              <a:rPr lang="en-US" sz="3600" dirty="0" smtClean="0">
                <a:solidFill>
                  <a:schemeClr val="bg1"/>
                </a:solidFill>
                <a:latin typeface="Arial Unicode MS" pitchFamily="34" charset="-128"/>
                <a:ea typeface="Arial Unicode MS" pitchFamily="34" charset="-128"/>
                <a:cs typeface="Arial Unicode MS" pitchFamily="34" charset="-128"/>
              </a:rPr>
              <a:t>They can be looking for oil.</a:t>
            </a: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They can be looking for precious stones</a:t>
            </a:r>
          </a:p>
          <a:p>
            <a:pPr lvl="0" algn="just"/>
            <a:r>
              <a:rPr lang="en-US" sz="3600" dirty="0" smtClean="0">
                <a:solidFill>
                  <a:schemeClr val="bg1"/>
                </a:solidFill>
                <a:latin typeface="Arial Unicode MS" pitchFamily="34" charset="-128"/>
                <a:ea typeface="Arial Unicode MS" pitchFamily="34" charset="-128"/>
                <a:cs typeface="Arial Unicode MS" pitchFamily="34" charset="-128"/>
              </a:rPr>
              <a:t>The can be looking for precious metals like gold and diamond, etc.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3600" dirty="0" smtClean="0">
                <a:solidFill>
                  <a:schemeClr val="bg1"/>
                </a:solidFill>
                <a:latin typeface="Arial Unicode MS" pitchFamily="34" charset="-128"/>
                <a:ea typeface="Arial Unicode MS" pitchFamily="34" charset="-128"/>
                <a:cs typeface="Arial Unicode MS" pitchFamily="34" charset="-128"/>
              </a:rPr>
              <a:t>The depth of the hole will depend on what they are pursuing for.</a:t>
            </a: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If they are persuaded that they are looking for is within reach, they will not stop until they find it.</a:t>
            </a:r>
          </a:p>
          <a:p>
            <a:pPr lvl="0" algn="just"/>
            <a:r>
              <a:rPr lang="en-US" sz="3600" dirty="0" smtClean="0">
                <a:solidFill>
                  <a:schemeClr val="bg1"/>
                </a:solidFill>
                <a:latin typeface="Arial Unicode MS" pitchFamily="34" charset="-128"/>
                <a:ea typeface="Arial Unicode MS" pitchFamily="34" charset="-128"/>
                <a:cs typeface="Arial Unicode MS" pitchFamily="34" charset="-128"/>
              </a:rPr>
              <a:t>Mankind has the ability to make dangerous and perilous attempts when and if the prize in question seems attractive enough.</a:t>
            </a: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In Proverbs 2, godly wisdom is pictured as a precious treasure hidden in hard places.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3600" dirty="0" smtClean="0">
                <a:solidFill>
                  <a:schemeClr val="bg1"/>
                </a:solidFill>
                <a:latin typeface="Arial Unicode MS" pitchFamily="34" charset="-128"/>
                <a:ea typeface="Arial Unicode MS" pitchFamily="34" charset="-128"/>
                <a:cs typeface="Arial Unicode MS" pitchFamily="34" charset="-128"/>
              </a:rPr>
              <a:t>The wisdom of this world is easily accessible and the vast majority is following it to their fate.</a:t>
            </a:r>
          </a:p>
          <a:p>
            <a:pPr algn="just"/>
            <a:r>
              <a:rPr lang="en-US" sz="3600" i="1" dirty="0" smtClean="0">
                <a:solidFill>
                  <a:srgbClr val="FFC000"/>
                </a:solidFill>
                <a:latin typeface="Arial Unicode MS" pitchFamily="34" charset="-128"/>
                <a:ea typeface="Arial Unicode MS" pitchFamily="34" charset="-128"/>
                <a:cs typeface="Arial Unicode MS" pitchFamily="34" charset="-128"/>
              </a:rPr>
              <a:t> </a:t>
            </a:r>
            <a:r>
              <a:rPr lang="fr-FR" sz="3600" i="1" dirty="0" err="1" smtClean="0">
                <a:solidFill>
                  <a:srgbClr val="FFC000"/>
                </a:solidFill>
                <a:latin typeface="Arial Unicode MS" pitchFamily="34" charset="-128"/>
                <a:ea typeface="Arial Unicode MS" pitchFamily="34" charset="-128"/>
                <a:cs typeface="Arial Unicode MS" pitchFamily="34" charset="-128"/>
              </a:rPr>
              <a:t>Prov</a:t>
            </a:r>
            <a:r>
              <a:rPr lang="fr-FR" sz="3600" i="1" dirty="0" smtClean="0">
                <a:solidFill>
                  <a:srgbClr val="FFC000"/>
                </a:solidFill>
                <a:latin typeface="Arial Unicode MS" pitchFamily="34" charset="-128"/>
                <a:ea typeface="Arial Unicode MS" pitchFamily="34" charset="-128"/>
                <a:cs typeface="Arial Unicode MS" pitchFamily="34" charset="-128"/>
              </a:rPr>
              <a:t> 14: 12 ¶ Telle voie paraît droite à un homme, Mais son issue, c'est la voie de la mort.</a:t>
            </a:r>
            <a:endParaRPr lang="en-US" sz="3600" dirty="0" smtClean="0">
              <a:solidFill>
                <a:srgbClr val="FFC000"/>
              </a:solidFill>
              <a:latin typeface="Arial Unicode MS" pitchFamily="34" charset="-128"/>
              <a:ea typeface="Arial Unicode MS" pitchFamily="34" charset="-128"/>
              <a:cs typeface="Arial Unicode MS" pitchFamily="34" charset="-128"/>
            </a:endParaRP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Godly wisdom is pictured as a rare object hidden from the novices and the sample hearted and the fools of society.</a:t>
            </a:r>
          </a:p>
          <a:p>
            <a:pPr lvl="0" algn="just"/>
            <a:r>
              <a:rPr lang="en-US" sz="3600" dirty="0" smtClean="0">
                <a:solidFill>
                  <a:schemeClr val="bg1"/>
                </a:solidFill>
                <a:latin typeface="Arial Unicode MS" pitchFamily="34" charset="-128"/>
                <a:ea typeface="Arial Unicode MS" pitchFamily="34" charset="-128"/>
                <a:cs typeface="Arial Unicode MS" pitchFamily="34" charset="-128"/>
              </a:rPr>
              <a:t>Only the diligent seekers will find her</a:t>
            </a:r>
          </a:p>
          <a:p>
            <a:pPr lvl="0" algn="just"/>
            <a:r>
              <a:rPr lang="en-US" sz="3600" dirty="0" smtClean="0">
                <a:solidFill>
                  <a:schemeClr val="tx2">
                    <a:lumMod val="40000"/>
                    <a:lumOff val="60000"/>
                  </a:schemeClr>
                </a:solidFill>
                <a:latin typeface="Arial Unicode MS" pitchFamily="34" charset="-128"/>
                <a:ea typeface="Arial Unicode MS" pitchFamily="34" charset="-128"/>
                <a:cs typeface="Arial Unicode MS" pitchFamily="34" charset="-128"/>
              </a:rPr>
              <a:t>Only the most persistent seekers will ever take a glimpse of her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3600" dirty="0" smtClean="0">
                <a:solidFill>
                  <a:schemeClr val="bg1"/>
                </a:solidFill>
                <a:latin typeface="Arial Unicode MS" pitchFamily="34" charset="-128"/>
                <a:ea typeface="Arial Unicode MS" pitchFamily="34" charset="-128"/>
                <a:cs typeface="Arial Unicode MS" pitchFamily="34" charset="-128"/>
              </a:rPr>
              <a:t>Only the self disciplined will ever behold her.</a:t>
            </a:r>
          </a:p>
          <a:p>
            <a:pPr lvl="0" algn="just"/>
            <a:r>
              <a:rPr lang="en-US" sz="3600" dirty="0" smtClean="0">
                <a:solidFill>
                  <a:srgbClr val="FFC000"/>
                </a:solidFill>
                <a:latin typeface="Arial Unicode MS" pitchFamily="34" charset="-128"/>
                <a:ea typeface="Arial Unicode MS" pitchFamily="34" charset="-128"/>
                <a:cs typeface="Arial Unicode MS" pitchFamily="34" charset="-128"/>
              </a:rPr>
              <a:t>The vast majority of mankind will never know that she actually exists although they talk about her all the time.</a:t>
            </a:r>
          </a:p>
          <a:p>
            <a:pPr algn="just"/>
            <a:r>
              <a:rPr lang="fr-FR" sz="3600" i="1" dirty="0" err="1" smtClean="0">
                <a:solidFill>
                  <a:srgbClr val="FF0000"/>
                </a:solidFill>
                <a:latin typeface="Arial Unicode MS" pitchFamily="34" charset="-128"/>
                <a:ea typeface="Arial Unicode MS" pitchFamily="34" charset="-128"/>
                <a:cs typeface="Arial Unicode MS" pitchFamily="34" charset="-128"/>
              </a:rPr>
              <a:t>Ro</a:t>
            </a:r>
            <a:r>
              <a:rPr lang="fr-FR" sz="3600" i="1" dirty="0" smtClean="0">
                <a:solidFill>
                  <a:srgbClr val="FF0000"/>
                </a:solidFill>
                <a:latin typeface="Arial Unicode MS" pitchFamily="34" charset="-128"/>
                <a:ea typeface="Arial Unicode MS" pitchFamily="34" charset="-128"/>
                <a:cs typeface="Arial Unicode MS" pitchFamily="34" charset="-128"/>
              </a:rPr>
              <a:t> 12:2 Ne vous conformez pas au siècle présent, mais soyez transformés par le renouvellement de l'intelligence, afin que vous discerniez quelle est la volonté de Dieu, ce qui est bon, agréable et parfait.</a:t>
            </a:r>
            <a:endParaRPr lang="en-US" sz="3600"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3600" dirty="0" smtClean="0">
                <a:solidFill>
                  <a:srgbClr val="FFC000"/>
                </a:solidFill>
                <a:latin typeface="Arial Unicode MS" pitchFamily="34" charset="-128"/>
                <a:ea typeface="Arial Unicode MS" pitchFamily="34" charset="-128"/>
                <a:cs typeface="Arial Unicode MS" pitchFamily="34" charset="-128"/>
              </a:rPr>
              <a:t>Wisdom and knowledge are two different entities.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3600" dirty="0" smtClean="0">
                <a:solidFill>
                  <a:schemeClr val="bg1"/>
                </a:solidFill>
                <a:latin typeface="Arial Unicode MS" pitchFamily="34" charset="-128"/>
                <a:ea typeface="Arial Unicode MS" pitchFamily="34" charset="-128"/>
                <a:cs typeface="Arial Unicode MS" pitchFamily="34" charset="-128"/>
              </a:rPr>
              <a:t>The greatest fools of this age are well educated and well versed in their domains.</a:t>
            </a:r>
          </a:p>
          <a:p>
            <a:pPr lvl="0" algn="just"/>
            <a:r>
              <a:rPr lang="en-US" sz="3600" dirty="0" smtClean="0">
                <a:solidFill>
                  <a:schemeClr val="accent5">
                    <a:lumMod val="40000"/>
                    <a:lumOff val="60000"/>
                  </a:schemeClr>
                </a:solidFill>
                <a:latin typeface="Arial Unicode MS" pitchFamily="34" charset="-128"/>
                <a:ea typeface="Arial Unicode MS" pitchFamily="34" charset="-128"/>
                <a:cs typeface="Arial Unicode MS" pitchFamily="34" charset="-128"/>
              </a:rPr>
              <a:t>The fools of this world have no concept of eternity. Their worldview is limited to what they can see and feel.</a:t>
            </a:r>
          </a:p>
          <a:p>
            <a:pPr algn="just"/>
            <a:r>
              <a:rPr lang="fr-FR" sz="3600" i="1" dirty="0" smtClean="0">
                <a:solidFill>
                  <a:srgbClr val="FF99CC"/>
                </a:solidFill>
                <a:latin typeface="Arial Unicode MS" pitchFamily="34" charset="-128"/>
                <a:ea typeface="Arial Unicode MS" pitchFamily="34" charset="-128"/>
                <a:cs typeface="Arial Unicode MS" pitchFamily="34" charset="-128"/>
              </a:rPr>
              <a:t>Ps 90:12 ¶ Enseigne-nous à bien compter nos jours, Afin que nous appliquions notre cœur à la sagesse.</a:t>
            </a:r>
            <a:endParaRPr lang="en-US" sz="3600" dirty="0" smtClean="0">
              <a:solidFill>
                <a:srgbClr val="FF99CC"/>
              </a:solidFill>
              <a:latin typeface="Arial Unicode MS" pitchFamily="34" charset="-128"/>
              <a:ea typeface="Arial Unicode MS" pitchFamily="34" charset="-128"/>
              <a:cs typeface="Arial Unicode MS" pitchFamily="34" charset="-128"/>
            </a:endParaRPr>
          </a:p>
          <a:p>
            <a:pPr algn="just"/>
            <a:r>
              <a:rPr lang="en-US" sz="3600" i="1" dirty="0" smtClean="0">
                <a:solidFill>
                  <a:schemeClr val="accent6"/>
                </a:solidFill>
                <a:latin typeface="Arial Unicode MS" pitchFamily="34" charset="-128"/>
                <a:ea typeface="Arial Unicode MS" pitchFamily="34" charset="-128"/>
                <a:cs typeface="Arial Unicode MS" pitchFamily="34" charset="-128"/>
              </a:rPr>
              <a:t>Ps 90:12 ¶ So teach us to number our days, That we may gain a heart of wisdom.</a:t>
            </a:r>
            <a:endParaRPr lang="en-US" sz="3600" dirty="0">
              <a:solidFill>
                <a:schemeClr val="accent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b="1" dirty="0" smtClean="0">
                <a:solidFill>
                  <a:srgbClr val="C00000"/>
                </a:solidFill>
                <a:latin typeface="Arial Rounded MT Bold" pitchFamily="34" charset="0"/>
              </a:rPr>
              <a:t>LA POURSUITE DE LA SAGESSE</a:t>
            </a:r>
            <a:endParaRPr lang="en-US" sz="2400" dirty="0" smtClean="0">
              <a:solidFill>
                <a:srgbClr val="C00000"/>
              </a:solidFill>
              <a:latin typeface="Arial Rounded MT Bold" pitchFamily="34" charset="0"/>
            </a:endParaRPr>
          </a:p>
          <a:p>
            <a:pPr lvl="0" algn="just"/>
            <a:r>
              <a:rPr lang="en-US" dirty="0" smtClean="0">
                <a:latin typeface="Arial Rounded MT Bold" pitchFamily="34" charset="0"/>
              </a:rPr>
              <a:t>In Proverbs 2, we find at least 8 pre-requisites before someone can access godly wisdom.</a:t>
            </a:r>
            <a:endParaRPr lang="en-US" sz="2400" dirty="0" smtClean="0">
              <a:latin typeface="Arial Rounded MT Bold" pitchFamily="34" charset="0"/>
            </a:endParaRPr>
          </a:p>
          <a:p>
            <a:pPr algn="ctr">
              <a:buNone/>
            </a:pPr>
            <a:r>
              <a:rPr lang="fr-FR" dirty="0" smtClean="0">
                <a:solidFill>
                  <a:srgbClr val="C00000"/>
                </a:solidFill>
                <a:latin typeface="Arial Rounded MT Bold" pitchFamily="34" charset="0"/>
              </a:rPr>
              <a:t>LES 8 CONDITIONS DE LA SAGESSE</a:t>
            </a:r>
            <a:endParaRPr lang="en-US" sz="2400" dirty="0" smtClean="0">
              <a:solidFill>
                <a:srgbClr val="C00000"/>
              </a:solidFill>
              <a:latin typeface="Arial Rounded MT Bold" pitchFamily="34" charset="0"/>
            </a:endParaRPr>
          </a:p>
          <a:p>
            <a:pPr algn="just"/>
            <a:r>
              <a:rPr lang="fr-FR" dirty="0" smtClean="0">
                <a:latin typeface="Arial Rounded MT Bold" pitchFamily="34" charset="0"/>
              </a:rPr>
              <a:t>Pr 2:1 ¶ Mon fils, </a:t>
            </a:r>
          </a:p>
          <a:p>
            <a:pPr algn="just"/>
            <a:r>
              <a:rPr lang="fr-FR" b="1" dirty="0" smtClean="0">
                <a:solidFill>
                  <a:srgbClr val="7030A0"/>
                </a:solidFill>
                <a:latin typeface="Arial Rounded MT Bold" pitchFamily="34" charset="0"/>
              </a:rPr>
              <a:t>1) </a:t>
            </a:r>
            <a:r>
              <a:rPr lang="fr-FR" b="1" dirty="0" smtClean="0">
                <a:latin typeface="Arial Rounded MT Bold" pitchFamily="34" charset="0"/>
              </a:rPr>
              <a:t>Si tu reçois mes paroles</a:t>
            </a:r>
            <a:r>
              <a:rPr lang="fr-FR" dirty="0" smtClean="0">
                <a:latin typeface="Arial Rounded MT Bold" pitchFamily="34" charset="0"/>
              </a:rPr>
              <a:t>, </a:t>
            </a:r>
            <a:endParaRPr lang="en-US" sz="2400" dirty="0" smtClean="0">
              <a:latin typeface="Arial Rounded MT Bold" pitchFamily="34" charset="0"/>
            </a:endParaRPr>
          </a:p>
          <a:p>
            <a:pPr lvl="0" algn="just"/>
            <a:r>
              <a:rPr lang="fr-FR" b="1" dirty="0" smtClean="0">
                <a:solidFill>
                  <a:srgbClr val="7030A0"/>
                </a:solidFill>
                <a:latin typeface="Arial Rounded MT Bold" pitchFamily="34" charset="0"/>
              </a:rPr>
              <a:t>2) </a:t>
            </a:r>
            <a:r>
              <a:rPr lang="fr-FR" b="1" dirty="0" smtClean="0">
                <a:latin typeface="Arial Rounded MT Bold" pitchFamily="34" charset="0"/>
              </a:rPr>
              <a:t>Et si tu gardes avec toi mes préceptes,</a:t>
            </a:r>
            <a:endParaRPr lang="en-US" sz="2400" dirty="0" smtClean="0">
              <a:latin typeface="Arial Rounded MT Bold" pitchFamily="34" charset="0"/>
            </a:endParaRPr>
          </a:p>
          <a:p>
            <a:pPr lvl="1" algn="just"/>
            <a:r>
              <a:rPr lang="fr-FR" sz="3600" dirty="0" smtClean="0">
                <a:solidFill>
                  <a:srgbClr val="C00000"/>
                </a:solidFill>
                <a:latin typeface="Arial Rounded MT Bold" pitchFamily="34" charset="0"/>
              </a:rPr>
              <a:t>Consumation de la parole de Dieu  </a:t>
            </a:r>
            <a:endParaRPr lang="en-US" sz="3600" dirty="0" smtClean="0">
              <a:solidFill>
                <a:srgbClr val="C00000"/>
              </a:solidFill>
              <a:latin typeface="Arial Rounded MT Bold" pitchFamily="34" charset="0"/>
            </a:endParaRPr>
          </a:p>
          <a:p>
            <a:pPr lvl="1" algn="just"/>
            <a:r>
              <a:rPr lang="fr-FR" sz="3600" dirty="0" smtClean="0">
                <a:solidFill>
                  <a:srgbClr val="C00000"/>
                </a:solidFill>
                <a:latin typeface="Arial Rounded MT Bold" pitchFamily="34" charset="0"/>
              </a:rPr>
              <a:t>Faire bon dépôt de la Parole de Dieu</a:t>
            </a:r>
            <a:endParaRPr lang="en-US" sz="3600" dirty="0" smtClean="0">
              <a:solidFill>
                <a:srgbClr val="C00000"/>
              </a:solidFill>
              <a:latin typeface="Arial Rounded MT Bold" pitchFamily="34" charset="0"/>
            </a:endParaRPr>
          </a:p>
          <a:p>
            <a:pPr lvl="1" algn="just"/>
            <a:r>
              <a:rPr lang="fr-FR" sz="3600" dirty="0" smtClean="0">
                <a:solidFill>
                  <a:srgbClr val="C00000"/>
                </a:solidFill>
                <a:latin typeface="Arial Rounded MT Bold" pitchFamily="34" charset="0"/>
              </a:rPr>
              <a:t>Obéissance a la parole de Dieu</a:t>
            </a:r>
            <a:endParaRPr lang="en-US" sz="3600" dirty="0" smtClean="0">
              <a:solidFill>
                <a:srgbClr val="C00000"/>
              </a:solidFill>
              <a:latin typeface="Arial Rounded MT Bold" pitchFamily="34" charset="0"/>
            </a:endParaRPr>
          </a:p>
          <a:p>
            <a:pPr lvl="1" algn="just"/>
            <a:r>
              <a:rPr lang="fr-FR" sz="3600" dirty="0" smtClean="0">
                <a:solidFill>
                  <a:srgbClr val="C00000"/>
                </a:solidFill>
                <a:latin typeface="Arial Rounded MT Bold" pitchFamily="34" charset="0"/>
              </a:rPr>
              <a:t>Pratique de la parole de Dieu</a:t>
            </a:r>
            <a:endParaRPr lang="en-US" sz="3600" dirty="0" smtClean="0">
              <a:solidFill>
                <a:srgbClr val="C00000"/>
              </a:solidFill>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3) </a:t>
            </a:r>
            <a:r>
              <a:rPr lang="fr-FR" sz="36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2 Si tu rends ton oreille attentive à la sagesse, </a:t>
            </a:r>
            <a:endParaRPr lang="en-US" sz="36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1" algn="just"/>
            <a:r>
              <a:rPr lang="fr-FR" sz="3600" dirty="0" smtClean="0">
                <a:solidFill>
                  <a:srgbClr val="00B050"/>
                </a:solidFill>
                <a:latin typeface="Arial Unicode MS" pitchFamily="34" charset="-128"/>
                <a:ea typeface="Arial Unicode MS" pitchFamily="34" charset="-128"/>
                <a:cs typeface="Arial Unicode MS" pitchFamily="34" charset="-128"/>
              </a:rPr>
              <a:t>Se focaliser sur la parole de Dieu</a:t>
            </a:r>
            <a:endParaRPr lang="en-US" sz="3600" dirty="0" smtClean="0">
              <a:solidFill>
                <a:srgbClr val="00B050"/>
              </a:solidFill>
              <a:latin typeface="Arial Unicode MS" pitchFamily="34" charset="-128"/>
              <a:ea typeface="Arial Unicode MS" pitchFamily="34" charset="-128"/>
              <a:cs typeface="Arial Unicode MS" pitchFamily="34" charset="-128"/>
            </a:endParaRPr>
          </a:p>
          <a:p>
            <a:pPr lvl="1" algn="just"/>
            <a:r>
              <a:rPr lang="fr-FR" sz="3600" dirty="0" smtClean="0">
                <a:solidFill>
                  <a:schemeClr val="bg1"/>
                </a:solidFill>
                <a:latin typeface="Arial Unicode MS" pitchFamily="34" charset="-128"/>
                <a:ea typeface="Arial Unicode MS" pitchFamily="34" charset="-128"/>
                <a:cs typeface="Arial Unicode MS" pitchFamily="34" charset="-128"/>
              </a:rPr>
              <a:t>Payer une attention soutenue a la parole de Dieu</a:t>
            </a:r>
            <a:endParaRPr lang="en-US" sz="36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4) </a:t>
            </a:r>
            <a:r>
              <a:rPr lang="fr-FR" sz="36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Et si tu inclines ton cœur à l'intelligence;</a:t>
            </a:r>
            <a:endParaRPr lang="en-US" sz="36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1" algn="just"/>
            <a:r>
              <a:rPr lang="fr-FR" sz="3600" dirty="0" smtClean="0">
                <a:solidFill>
                  <a:srgbClr val="00B050"/>
                </a:solidFill>
                <a:latin typeface="Arial Unicode MS" pitchFamily="34" charset="-128"/>
                <a:ea typeface="Arial Unicode MS" pitchFamily="34" charset="-128"/>
                <a:cs typeface="Arial Unicode MS" pitchFamily="34" charset="-128"/>
              </a:rPr>
              <a:t>Avoir les délices pour la Parole de Dieu</a:t>
            </a:r>
            <a:endParaRPr lang="en-US" sz="3600" dirty="0" smtClean="0">
              <a:solidFill>
                <a:srgbClr val="00B050"/>
              </a:solidFill>
              <a:latin typeface="Arial Unicode MS" pitchFamily="34" charset="-128"/>
              <a:ea typeface="Arial Unicode MS" pitchFamily="34" charset="-128"/>
              <a:cs typeface="Arial Unicode MS" pitchFamily="34" charset="-128"/>
            </a:endParaRPr>
          </a:p>
          <a:p>
            <a:pPr lvl="1" algn="just"/>
            <a:r>
              <a:rPr lang="fr-FR" sz="3600" dirty="0" smtClean="0">
                <a:solidFill>
                  <a:schemeClr val="bg1"/>
                </a:solidFill>
                <a:latin typeface="Arial Unicode MS" pitchFamily="34" charset="-128"/>
                <a:ea typeface="Arial Unicode MS" pitchFamily="34" charset="-128"/>
                <a:cs typeface="Arial Unicode MS" pitchFamily="34" charset="-128"/>
              </a:rPr>
              <a:t>Avoir un vif désir de comprendre les voies de Dieu</a:t>
            </a:r>
            <a:endParaRPr lang="en-US" sz="3600" dirty="0" smtClean="0">
              <a:solidFill>
                <a:schemeClr val="bg1"/>
              </a:solidFill>
              <a:latin typeface="Arial Unicode MS" pitchFamily="34" charset="-128"/>
              <a:ea typeface="Arial Unicode MS" pitchFamily="34" charset="-128"/>
              <a:cs typeface="Arial Unicode MS" pitchFamily="34" charset="-128"/>
            </a:endParaRPr>
          </a:p>
          <a:p>
            <a:pPr lvl="1" algn="just"/>
            <a:r>
              <a:rPr lang="fr-FR" sz="3600" dirty="0" smtClean="0">
                <a:solidFill>
                  <a:srgbClr val="00B050"/>
                </a:solidFill>
                <a:latin typeface="Arial Unicode MS" pitchFamily="34" charset="-128"/>
                <a:ea typeface="Arial Unicode MS" pitchFamily="34" charset="-128"/>
                <a:cs typeface="Arial Unicode MS" pitchFamily="34" charset="-128"/>
              </a:rPr>
              <a:t>Méditer profondément sur le mystère de la sagesse infiniment variée de Dieu.</a:t>
            </a:r>
            <a:endParaRPr lang="en-US" sz="3600" dirty="0">
              <a:solidFill>
                <a:srgbClr val="00B05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fontScale="92500"/>
          </a:bodyPr>
          <a:lstStyle/>
          <a:p>
            <a:pPr lvl="1" algn="just"/>
            <a:r>
              <a:rPr lang="fr-FR" sz="3600" b="1" dirty="0" smtClean="0">
                <a:solidFill>
                  <a:srgbClr val="00B050"/>
                </a:solidFill>
                <a:latin typeface="Arial Unicode MS" pitchFamily="34" charset="-128"/>
                <a:ea typeface="Arial Unicode MS" pitchFamily="34" charset="-128"/>
                <a:cs typeface="Arial Unicode MS" pitchFamily="34" charset="-128"/>
              </a:rPr>
              <a:t>Vouloir comprendre le mécanisme de la vie</a:t>
            </a:r>
            <a:endParaRPr lang="en-US" sz="3600" b="1" dirty="0" smtClean="0">
              <a:solidFill>
                <a:srgbClr val="00B050"/>
              </a:solidFill>
              <a:latin typeface="Arial Unicode MS" pitchFamily="34" charset="-128"/>
              <a:ea typeface="Arial Unicode MS" pitchFamily="34" charset="-128"/>
              <a:cs typeface="Arial Unicode MS" pitchFamily="34" charset="-128"/>
            </a:endParaRPr>
          </a:p>
          <a:p>
            <a:pPr lvl="1" algn="just"/>
            <a:r>
              <a:rPr lang="fr-FR" sz="3600" b="1" dirty="0" smtClean="0">
                <a:solidFill>
                  <a:schemeClr val="bg1"/>
                </a:solidFill>
                <a:latin typeface="Arial Unicode MS" pitchFamily="34" charset="-128"/>
                <a:ea typeface="Arial Unicode MS" pitchFamily="34" charset="-128"/>
                <a:cs typeface="Arial Unicode MS" pitchFamily="34" charset="-128"/>
              </a:rPr>
              <a:t>Vouloir saisir le secret de l’harmonie que Dieu a mis dans la création.</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B050"/>
                </a:solidFill>
                <a:latin typeface="Arial Unicode MS" pitchFamily="34" charset="-128"/>
                <a:ea typeface="Arial Unicode MS" pitchFamily="34" charset="-128"/>
                <a:cs typeface="Arial Unicode MS" pitchFamily="34" charset="-128"/>
              </a:rPr>
              <a:t>Faire de la sagesse sa plus grande ambition.</a:t>
            </a:r>
            <a:endParaRPr lang="en-US" sz="3600" b="1" dirty="0" smtClean="0">
              <a:solidFill>
                <a:srgbClr val="00B050"/>
              </a:solidFill>
              <a:latin typeface="Arial Unicode MS" pitchFamily="34" charset="-128"/>
              <a:ea typeface="Arial Unicode MS" pitchFamily="34" charset="-128"/>
              <a:cs typeface="Arial Unicode MS" pitchFamily="34" charset="-128"/>
            </a:endParaRPr>
          </a:p>
          <a:p>
            <a:pPr lvl="1" algn="just">
              <a:buNone/>
            </a:pPr>
            <a:endParaRPr lang="en-US" sz="36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5) </a:t>
            </a:r>
            <a:r>
              <a:rPr lang="fr-FR" sz="3600" b="1" dirty="0" smtClean="0">
                <a:solidFill>
                  <a:srgbClr val="FF0000"/>
                </a:solidFill>
                <a:latin typeface="Arial Unicode MS" pitchFamily="34" charset="-128"/>
                <a:ea typeface="Arial Unicode MS" pitchFamily="34" charset="-128"/>
                <a:cs typeface="Arial Unicode MS" pitchFamily="34" charset="-128"/>
              </a:rPr>
              <a:t>3 Oui, si tu appelles la sagesse, </a:t>
            </a:r>
            <a:endParaRPr lang="en-US" sz="3600"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3600" dirty="0" smtClean="0">
                <a:solidFill>
                  <a:srgbClr val="FF99CC"/>
                </a:solidFill>
                <a:latin typeface="Arial Unicode MS" pitchFamily="34" charset="-128"/>
                <a:ea typeface="Arial Unicode MS" pitchFamily="34" charset="-128"/>
                <a:cs typeface="Arial Unicode MS" pitchFamily="34" charset="-128"/>
              </a:rPr>
              <a:t>Faire des instances à Dieu en quête de la sagesse</a:t>
            </a:r>
            <a:endParaRPr lang="en-US" sz="3600" dirty="0" smtClean="0">
              <a:solidFill>
                <a:srgbClr val="FF99CC"/>
              </a:solidFill>
              <a:latin typeface="Arial Unicode MS" pitchFamily="34" charset="-128"/>
              <a:ea typeface="Arial Unicode MS" pitchFamily="34" charset="-128"/>
              <a:cs typeface="Arial Unicode MS" pitchFamily="34" charset="-128"/>
            </a:endParaRPr>
          </a:p>
          <a:p>
            <a:pPr lvl="1" algn="just"/>
            <a:r>
              <a:rPr lang="fr-FR" sz="3600" dirty="0" smtClean="0">
                <a:solidFill>
                  <a:schemeClr val="bg1"/>
                </a:solidFill>
                <a:latin typeface="Arial Unicode MS" pitchFamily="34" charset="-128"/>
                <a:ea typeface="Arial Unicode MS" pitchFamily="34" charset="-128"/>
                <a:cs typeface="Arial Unicode MS" pitchFamily="34" charset="-128"/>
              </a:rPr>
              <a:t>Impliquer son cœur à acquérir la sagesse</a:t>
            </a:r>
            <a:endParaRPr lang="en-US" sz="3600" dirty="0" smtClean="0">
              <a:solidFill>
                <a:schemeClr val="bg1"/>
              </a:solidFill>
              <a:latin typeface="Arial Unicode MS" pitchFamily="34" charset="-128"/>
              <a:ea typeface="Arial Unicode MS" pitchFamily="34" charset="-128"/>
              <a:cs typeface="Arial Unicode MS" pitchFamily="34" charset="-128"/>
            </a:endParaRPr>
          </a:p>
          <a:p>
            <a:pPr lvl="1" algn="just"/>
            <a:r>
              <a:rPr lang="fr-FR" sz="3600" dirty="0" smtClean="0">
                <a:solidFill>
                  <a:srgbClr val="FF99CC"/>
                </a:solidFill>
                <a:latin typeface="Arial Unicode MS" pitchFamily="34" charset="-128"/>
                <a:ea typeface="Arial Unicode MS" pitchFamily="34" charset="-128"/>
                <a:cs typeface="Arial Unicode MS" pitchFamily="34" charset="-128"/>
              </a:rPr>
              <a:t>Si tu souhaites avoir de la sagesse au dessus de tout autre chose.</a:t>
            </a:r>
            <a:endParaRPr lang="en-US" sz="3600" dirty="0" smtClean="0">
              <a:solidFill>
                <a:srgbClr val="FF99CC"/>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0">
            <a:schemeClr val="dk1"/>
          </a:lnRef>
          <a:fillRef idx="3">
            <a:schemeClr val="dk1"/>
          </a:fillRef>
          <a:effectRef idx="3">
            <a:schemeClr val="dk1"/>
          </a:effectRef>
          <a:fontRef idx="minor">
            <a:schemeClr val="lt1"/>
          </a:fontRef>
        </p:style>
        <p:txBody>
          <a:bodyPr>
            <a:noAutofit/>
          </a:bodyPr>
          <a:lstStyle/>
          <a:p>
            <a:pPr lvl="0" algn="just"/>
            <a:r>
              <a:rPr lang="fr-FR" sz="3600" b="1" dirty="0" smtClean="0">
                <a:solidFill>
                  <a:schemeClr val="tx1"/>
                </a:solidFill>
                <a:latin typeface="Arial Unicode MS" pitchFamily="34" charset="-128"/>
                <a:ea typeface="Arial Unicode MS" pitchFamily="34" charset="-128"/>
                <a:cs typeface="Arial Unicode MS" pitchFamily="34" charset="-128"/>
              </a:rPr>
              <a:t>6) </a:t>
            </a:r>
            <a:r>
              <a:rPr lang="fr-FR" sz="3600" b="1" dirty="0" smtClean="0">
                <a:latin typeface="Arial Unicode MS" pitchFamily="34" charset="-128"/>
                <a:ea typeface="Arial Unicode MS" pitchFamily="34" charset="-128"/>
                <a:cs typeface="Arial Unicode MS" pitchFamily="34" charset="-128"/>
              </a:rPr>
              <a:t>Et si tu élèves ta voix vers l'intelligence,</a:t>
            </a:r>
          </a:p>
          <a:p>
            <a:pPr lvl="0" algn="just"/>
            <a:endParaRPr lang="en-US" sz="3600" dirty="0" smtClean="0">
              <a:latin typeface="Arial Unicode MS" pitchFamily="34" charset="-128"/>
              <a:ea typeface="Arial Unicode MS" pitchFamily="34" charset="-128"/>
              <a:cs typeface="Arial Unicode MS" pitchFamily="34" charset="-128"/>
            </a:endParaRPr>
          </a:p>
          <a:p>
            <a:pPr lvl="1" algn="just"/>
            <a:r>
              <a:rPr lang="fr-FR" sz="4000" dirty="0" smtClean="0">
                <a:solidFill>
                  <a:srgbClr val="FFFF00"/>
                </a:solidFill>
                <a:latin typeface="Arial Unicode MS" pitchFamily="34" charset="-128"/>
                <a:ea typeface="Arial Unicode MS" pitchFamily="34" charset="-128"/>
                <a:cs typeface="Arial Unicode MS" pitchFamily="34" charset="-128"/>
              </a:rPr>
              <a:t>En adorant Dieu, si tu le fais savoir ton grand besoin de sa sagesse.</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lvl="1" algn="just"/>
            <a:r>
              <a:rPr lang="fr-FR" sz="4000" dirty="0" smtClean="0">
                <a:latin typeface="Arial Unicode MS" pitchFamily="34" charset="-128"/>
                <a:ea typeface="Arial Unicode MS" pitchFamily="34" charset="-128"/>
                <a:cs typeface="Arial Unicode MS" pitchFamily="34" charset="-128"/>
              </a:rPr>
              <a:t>Si tu pries à l’instar de Salomon en sollicitant de la sagesse au lieu de la richesse et de la gloire.</a:t>
            </a:r>
            <a:endParaRPr lang="en-US" sz="4000" dirty="0" smtClean="0">
              <a:latin typeface="Arial Unicode MS" pitchFamily="34" charset="-128"/>
              <a:ea typeface="Arial Unicode MS" pitchFamily="34" charset="-128"/>
              <a:cs typeface="Arial Unicode MS" pitchFamily="34" charset="-128"/>
            </a:endParaRPr>
          </a:p>
          <a:p>
            <a:pPr lvl="1" algn="just"/>
            <a:r>
              <a:rPr lang="fr-FR" sz="4000" dirty="0" smtClean="0">
                <a:solidFill>
                  <a:srgbClr val="FFFF00"/>
                </a:solidFill>
                <a:latin typeface="Arial Unicode MS" pitchFamily="34" charset="-128"/>
                <a:ea typeface="Arial Unicode MS" pitchFamily="34" charset="-128"/>
                <a:cs typeface="Arial Unicode MS" pitchFamily="34" charset="-128"/>
              </a:rPr>
              <a:t>Si tu demandes à Dieu de fusionner sa sagesse en toi</a:t>
            </a:r>
            <a:endParaRPr lang="en-US" sz="40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0">
            <a:schemeClr val="dk1"/>
          </a:lnRef>
          <a:fillRef idx="3">
            <a:schemeClr val="dk1"/>
          </a:fillRef>
          <a:effectRef idx="3">
            <a:schemeClr val="dk1"/>
          </a:effectRef>
          <a:fontRef idx="minor">
            <a:schemeClr val="lt1"/>
          </a:fontRef>
        </p:style>
        <p:txBody>
          <a:bodyPr>
            <a:normAutofit/>
          </a:bodyPr>
          <a:lstStyle/>
          <a:p>
            <a:pPr lvl="1" algn="just"/>
            <a:r>
              <a:rPr lang="fr-FR" sz="4000" dirty="0" smtClean="0">
                <a:solidFill>
                  <a:srgbClr val="FFFF00"/>
                </a:solidFill>
                <a:latin typeface="Arial Unicode MS" pitchFamily="34" charset="-128"/>
                <a:ea typeface="Arial Unicode MS" pitchFamily="34" charset="-128"/>
                <a:cs typeface="Arial Unicode MS" pitchFamily="34" charset="-128"/>
              </a:rPr>
              <a:t>Jacques 1:5 Si quelqu'un d'entre vous manque de sagesse, qu'il la demande à Dieu, qui donne à tous simplement et sans reproche, et elle lui sera donnée.</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lvl="1" algn="just"/>
            <a:r>
              <a:rPr lang="fr-FR" sz="4000" dirty="0" smtClean="0">
                <a:latin typeface="Arial Unicode MS" pitchFamily="34" charset="-128"/>
                <a:ea typeface="Arial Unicode MS" pitchFamily="34" charset="-128"/>
                <a:cs typeface="Arial Unicode MS" pitchFamily="34" charset="-128"/>
              </a:rPr>
              <a:t>1Rois 3:9 Accorde donc à ton serviteur un cœur intelligent pour juger ton peuple, pour discerner le bien du mal! Car qui pourrait juger ton peuple, ce peuple si nombreux?</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0">
            <a:schemeClr val="dk1"/>
          </a:lnRef>
          <a:fillRef idx="3">
            <a:schemeClr val="dk1"/>
          </a:fillRef>
          <a:effectRef idx="3">
            <a:schemeClr val="dk1"/>
          </a:effectRef>
          <a:fontRef idx="minor">
            <a:schemeClr val="lt1"/>
          </a:fontRef>
        </p:style>
        <p:txBody>
          <a:bodyPr>
            <a:normAutofit/>
          </a:bodyPr>
          <a:lstStyle/>
          <a:p>
            <a:r>
              <a:rPr lang="fr-FR" dirty="0" smtClean="0">
                <a:solidFill>
                  <a:schemeClr val="tx1"/>
                </a:solidFill>
              </a:rPr>
              <a:t> 7) </a:t>
            </a:r>
            <a:r>
              <a:rPr lang="fr-FR" sz="3600" b="1" dirty="0" smtClean="0">
                <a:solidFill>
                  <a:srgbClr val="FFFF00"/>
                </a:solidFill>
                <a:latin typeface="Arial Unicode MS" pitchFamily="34" charset="-128"/>
                <a:ea typeface="Arial Unicode MS" pitchFamily="34" charset="-128"/>
                <a:cs typeface="Arial Unicode MS" pitchFamily="34" charset="-128"/>
              </a:rPr>
              <a:t>4 Si tu la cherches comme l'argent, </a:t>
            </a:r>
            <a:endParaRPr lang="en-US" sz="3600" dirty="0" smtClean="0">
              <a:solidFill>
                <a:srgbClr val="FFFF00"/>
              </a:solidFill>
              <a:latin typeface="Arial Unicode MS" pitchFamily="34" charset="-128"/>
              <a:ea typeface="Arial Unicode MS" pitchFamily="34" charset="-128"/>
              <a:cs typeface="Arial Unicode MS" pitchFamily="34" charset="-128"/>
            </a:endParaRPr>
          </a:p>
          <a:p>
            <a:pPr lvl="1" algn="just"/>
            <a:r>
              <a:rPr lang="fr-FR" sz="3600" dirty="0" smtClean="0">
                <a:latin typeface="Arial Unicode MS" pitchFamily="34" charset="-128"/>
                <a:ea typeface="Arial Unicode MS" pitchFamily="34" charset="-128"/>
                <a:cs typeface="Arial Unicode MS" pitchFamily="34" charset="-128"/>
              </a:rPr>
              <a:t>Si tu t’appliques à trouver la sagesse comme tu le fais pour les richesses de ce monde.</a:t>
            </a:r>
            <a:endParaRPr lang="en-US" sz="3600" dirty="0" smtClean="0">
              <a:latin typeface="Arial Unicode MS" pitchFamily="34" charset="-128"/>
              <a:ea typeface="Arial Unicode MS" pitchFamily="34" charset="-128"/>
              <a:cs typeface="Arial Unicode MS" pitchFamily="34" charset="-128"/>
            </a:endParaRPr>
          </a:p>
          <a:p>
            <a:pPr lvl="1" algn="just"/>
            <a:r>
              <a:rPr lang="fr-FR" sz="3600" dirty="0" smtClean="0">
                <a:solidFill>
                  <a:srgbClr val="FFFF00"/>
                </a:solidFill>
                <a:latin typeface="Arial Unicode MS" pitchFamily="34" charset="-128"/>
                <a:ea typeface="Arial Unicode MS" pitchFamily="34" charset="-128"/>
                <a:cs typeface="Arial Unicode MS" pitchFamily="34" charset="-128"/>
              </a:rPr>
              <a:t>Si tu deviens inlassable et infatigable jusqu'à la folie à la recherche de la sagesse.</a:t>
            </a:r>
            <a:endParaRPr lang="en-US" sz="3600" dirty="0" smtClean="0">
              <a:solidFill>
                <a:srgbClr val="FFFF00"/>
              </a:solidFill>
              <a:latin typeface="Arial Unicode MS" pitchFamily="34" charset="-128"/>
              <a:ea typeface="Arial Unicode MS" pitchFamily="34" charset="-128"/>
              <a:cs typeface="Arial Unicode MS" pitchFamily="34" charset="-128"/>
            </a:endParaRPr>
          </a:p>
          <a:p>
            <a:pPr lvl="1" algn="just"/>
            <a:r>
              <a:rPr lang="fr-FR" sz="3600" dirty="0" smtClean="0">
                <a:latin typeface="Arial Unicode MS" pitchFamily="34" charset="-128"/>
                <a:ea typeface="Arial Unicode MS" pitchFamily="34" charset="-128"/>
                <a:cs typeface="Arial Unicode MS" pitchFamily="34" charset="-128"/>
              </a:rPr>
              <a:t>Si tu désires de la sagesse pour complémenter ta vie comme on en fait de l’argent à cette fin.</a:t>
            </a:r>
            <a:endParaRPr lang="en-US" sz="36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0">
            <a:schemeClr val="dk1"/>
          </a:lnRef>
          <a:fillRef idx="3">
            <a:schemeClr val="dk1"/>
          </a:fillRef>
          <a:effectRef idx="3">
            <a:schemeClr val="dk1"/>
          </a:effectRef>
          <a:fontRef idx="minor">
            <a:schemeClr val="lt1"/>
          </a:fontRef>
        </p:style>
        <p:txBody>
          <a:bodyPr>
            <a:normAutofit lnSpcReduction="10000"/>
          </a:bodyPr>
          <a:lstStyle/>
          <a:p>
            <a:pPr lvl="0"/>
            <a:r>
              <a:rPr lang="fr-FR" sz="4400" b="1" dirty="0" smtClean="0">
                <a:solidFill>
                  <a:srgbClr val="7030A0"/>
                </a:solidFill>
                <a:latin typeface="Arial Unicode MS" pitchFamily="34" charset="-128"/>
                <a:ea typeface="Arial Unicode MS" pitchFamily="34" charset="-128"/>
                <a:cs typeface="Arial Unicode MS" pitchFamily="34" charset="-128"/>
              </a:rPr>
              <a:t>8) </a:t>
            </a:r>
            <a:r>
              <a:rPr lang="fr-FR" sz="4400" b="1" dirty="0" smtClean="0">
                <a:solidFill>
                  <a:srgbClr val="FFFF00"/>
                </a:solidFill>
                <a:latin typeface="Arial Unicode MS" pitchFamily="34" charset="-128"/>
                <a:ea typeface="Arial Unicode MS" pitchFamily="34" charset="-128"/>
                <a:cs typeface="Arial Unicode MS" pitchFamily="34" charset="-128"/>
              </a:rPr>
              <a:t>Si tu la poursuis comme un trésor,</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1"/>
            <a:r>
              <a:rPr lang="fr-FR" sz="4400" dirty="0" smtClean="0">
                <a:latin typeface="Arial Unicode MS" pitchFamily="34" charset="-128"/>
                <a:ea typeface="Arial Unicode MS" pitchFamily="34" charset="-128"/>
                <a:cs typeface="Arial Unicode MS" pitchFamily="34" charset="-128"/>
              </a:rPr>
              <a:t>Optimisme</a:t>
            </a:r>
            <a:endParaRPr lang="en-US" sz="4400" dirty="0" smtClean="0">
              <a:latin typeface="Arial Unicode MS" pitchFamily="34" charset="-128"/>
              <a:ea typeface="Arial Unicode MS" pitchFamily="34" charset="-128"/>
              <a:cs typeface="Arial Unicode MS" pitchFamily="34" charset="-128"/>
            </a:endParaRPr>
          </a:p>
          <a:p>
            <a:pPr lvl="1"/>
            <a:r>
              <a:rPr lang="fr-FR" sz="4400" dirty="0" smtClean="0">
                <a:solidFill>
                  <a:srgbClr val="00B0F0"/>
                </a:solidFill>
                <a:latin typeface="Arial Unicode MS" pitchFamily="34" charset="-128"/>
                <a:ea typeface="Arial Unicode MS" pitchFamily="34" charset="-128"/>
                <a:cs typeface="Arial Unicode MS" pitchFamily="34" charset="-128"/>
              </a:rPr>
              <a:t>Persévérance</a:t>
            </a:r>
            <a:endParaRPr lang="en-US" sz="4400" dirty="0" smtClean="0">
              <a:solidFill>
                <a:srgbClr val="00B0F0"/>
              </a:solidFill>
              <a:latin typeface="Arial Unicode MS" pitchFamily="34" charset="-128"/>
              <a:ea typeface="Arial Unicode MS" pitchFamily="34" charset="-128"/>
              <a:cs typeface="Arial Unicode MS" pitchFamily="34" charset="-128"/>
            </a:endParaRPr>
          </a:p>
          <a:p>
            <a:pPr lvl="1"/>
            <a:r>
              <a:rPr lang="fr-FR" sz="4400" dirty="0" smtClean="0">
                <a:latin typeface="Arial Unicode MS" pitchFamily="34" charset="-128"/>
                <a:ea typeface="Arial Unicode MS" pitchFamily="34" charset="-128"/>
                <a:cs typeface="Arial Unicode MS" pitchFamily="34" charset="-128"/>
              </a:rPr>
              <a:t>Persistance</a:t>
            </a:r>
            <a:endParaRPr lang="en-US" sz="4400" dirty="0" smtClean="0">
              <a:latin typeface="Arial Unicode MS" pitchFamily="34" charset="-128"/>
              <a:ea typeface="Arial Unicode MS" pitchFamily="34" charset="-128"/>
              <a:cs typeface="Arial Unicode MS" pitchFamily="34" charset="-128"/>
            </a:endParaRPr>
          </a:p>
          <a:p>
            <a:pPr lvl="1"/>
            <a:r>
              <a:rPr lang="fr-FR" sz="4400" dirty="0" smtClean="0">
                <a:solidFill>
                  <a:srgbClr val="00B0F0"/>
                </a:solidFill>
                <a:latin typeface="Arial Unicode MS" pitchFamily="34" charset="-128"/>
                <a:ea typeface="Arial Unicode MS" pitchFamily="34" charset="-128"/>
                <a:cs typeface="Arial Unicode MS" pitchFamily="34" charset="-128"/>
              </a:rPr>
              <a:t>Constance</a:t>
            </a:r>
            <a:endParaRPr lang="en-US" sz="4400" dirty="0" smtClean="0">
              <a:solidFill>
                <a:srgbClr val="00B0F0"/>
              </a:solidFill>
              <a:latin typeface="Arial Unicode MS" pitchFamily="34" charset="-128"/>
              <a:ea typeface="Arial Unicode MS" pitchFamily="34" charset="-128"/>
              <a:cs typeface="Arial Unicode MS" pitchFamily="34" charset="-128"/>
            </a:endParaRPr>
          </a:p>
          <a:p>
            <a:pPr lvl="1"/>
            <a:r>
              <a:rPr lang="fr-FR" sz="4400" dirty="0" smtClean="0">
                <a:latin typeface="Arial Unicode MS" pitchFamily="34" charset="-128"/>
                <a:ea typeface="Arial Unicode MS" pitchFamily="34" charset="-128"/>
                <a:cs typeface="Arial Unicode MS" pitchFamily="34" charset="-128"/>
              </a:rPr>
              <a:t>Résolution</a:t>
            </a:r>
            <a:endParaRPr lang="en-US" sz="4400" dirty="0" smtClean="0">
              <a:latin typeface="Arial Unicode MS" pitchFamily="34" charset="-128"/>
              <a:ea typeface="Arial Unicode MS" pitchFamily="34" charset="-128"/>
              <a:cs typeface="Arial Unicode MS" pitchFamily="34" charset="-128"/>
            </a:endParaRPr>
          </a:p>
          <a:p>
            <a:pPr lvl="1"/>
            <a:r>
              <a:rPr lang="fr-FR" sz="4400" dirty="0" smtClean="0">
                <a:solidFill>
                  <a:srgbClr val="00B0F0"/>
                </a:solidFill>
                <a:latin typeface="Arial Unicode MS" pitchFamily="34" charset="-128"/>
                <a:ea typeface="Arial Unicode MS" pitchFamily="34" charset="-128"/>
                <a:cs typeface="Arial Unicode MS" pitchFamily="34" charset="-128"/>
              </a:rPr>
              <a:t>Assiduité</a:t>
            </a:r>
            <a:endParaRPr lang="en-US" sz="4400" dirty="0" smtClean="0">
              <a:solidFill>
                <a:srgbClr val="00B0F0"/>
              </a:solidFill>
              <a:latin typeface="Arial Unicode MS" pitchFamily="34" charset="-128"/>
              <a:ea typeface="Arial Unicode MS" pitchFamily="34" charset="-128"/>
              <a:cs typeface="Arial Unicode MS" pitchFamily="34" charset="-128"/>
            </a:endParaRPr>
          </a:p>
          <a:p>
            <a:pPr lvl="1"/>
            <a:r>
              <a:rPr lang="fr-FR" sz="4400" dirty="0" smtClean="0">
                <a:latin typeface="Arial Unicode MS" pitchFamily="34" charset="-128"/>
                <a:ea typeface="Arial Unicode MS" pitchFamily="34" charset="-128"/>
                <a:cs typeface="Arial Unicode MS" pitchFamily="34" charset="-128"/>
              </a:rPr>
              <a:t>Justesse</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0">
            <a:schemeClr val="dk1"/>
          </a:lnRef>
          <a:fillRef idx="3">
            <a:schemeClr val="dk1"/>
          </a:fillRef>
          <a:effectRef idx="3">
            <a:schemeClr val="dk1"/>
          </a:effectRef>
          <a:fontRef idx="minor">
            <a:schemeClr val="lt1"/>
          </a:fontRef>
        </p:style>
        <p:txBody>
          <a:bodyPr>
            <a:normAutofit/>
          </a:bodyPr>
          <a:lstStyle/>
          <a:p>
            <a:pPr algn="just"/>
            <a:r>
              <a:rPr lang="fr-FR" sz="4000" i="1" dirty="0" smtClean="0">
                <a:latin typeface="Arial Unicode MS" pitchFamily="34" charset="-128"/>
                <a:ea typeface="Arial Unicode MS" pitchFamily="34" charset="-128"/>
                <a:cs typeface="Arial Unicode MS" pitchFamily="34" charset="-128"/>
              </a:rPr>
              <a:t>Mt 13:44 ¶ Le royaume des cieux est encore semblable à un trésor caché dans un champ. L'homme qui l'a trouvé le cache; et, dans sa joie, il va vendre </a:t>
            </a:r>
            <a:r>
              <a:rPr lang="fr-FR" sz="4000" b="1" i="1" u="sng" dirty="0" smtClean="0">
                <a:latin typeface="Arial Unicode MS" pitchFamily="34" charset="-128"/>
                <a:ea typeface="Arial Unicode MS" pitchFamily="34" charset="-128"/>
                <a:cs typeface="Arial Unicode MS" pitchFamily="34" charset="-128"/>
              </a:rPr>
              <a:t>tout ce qu'il a, et achète ce champ.</a:t>
            </a:r>
          </a:p>
          <a:p>
            <a:pPr algn="just"/>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B0F0"/>
                </a:solidFill>
                <a:latin typeface="Arial Unicode MS" pitchFamily="34" charset="-128"/>
                <a:ea typeface="Arial Unicode MS" pitchFamily="34" charset="-128"/>
                <a:cs typeface="Arial Unicode MS" pitchFamily="34" charset="-128"/>
              </a:rPr>
              <a:t>Celui qui veut acquérir la sagesse divine doit être prêt  à tout sacrifier à son échange.</a:t>
            </a:r>
            <a:endParaRPr lang="en-US" sz="40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b="1" dirty="0" smtClean="0">
                <a:latin typeface="Arial Unicode MS" pitchFamily="34" charset="-128"/>
                <a:ea typeface="Arial Unicode MS" pitchFamily="34" charset="-128"/>
                <a:cs typeface="Arial Unicode MS" pitchFamily="34" charset="-128"/>
              </a:rPr>
              <a:t>LES BENEFICES DE LA SAGESSE DIVINE</a:t>
            </a:r>
            <a:endParaRPr lang="en-US" sz="2400" dirty="0" smtClean="0">
              <a:latin typeface="Arial Unicode MS" pitchFamily="34" charset="-128"/>
              <a:ea typeface="Arial Unicode MS" pitchFamily="34" charset="-128"/>
              <a:cs typeface="Arial Unicode MS" pitchFamily="34" charset="-128"/>
            </a:endParaRPr>
          </a:p>
          <a:p>
            <a:pPr>
              <a:buNone/>
            </a:pPr>
            <a:r>
              <a:rPr lang="fr-FR" dirty="0" smtClean="0">
                <a:latin typeface="Arial Unicode MS" pitchFamily="34" charset="-128"/>
                <a:ea typeface="Arial Unicode MS" pitchFamily="34" charset="-128"/>
                <a:cs typeface="Arial Unicode MS" pitchFamily="34" charset="-128"/>
              </a:rPr>
              <a:t> </a:t>
            </a:r>
            <a:endParaRPr lang="en-US" sz="2400" dirty="0" smtClean="0">
              <a:latin typeface="Arial Unicode MS" pitchFamily="34" charset="-128"/>
              <a:ea typeface="Arial Unicode MS" pitchFamily="34" charset="-128"/>
              <a:cs typeface="Arial Unicode MS" pitchFamily="34" charset="-128"/>
            </a:endParaRPr>
          </a:p>
          <a:p>
            <a:r>
              <a:rPr lang="fr-FR" dirty="0" smtClean="0">
                <a:latin typeface="Arial Unicode MS" pitchFamily="34" charset="-128"/>
                <a:ea typeface="Arial Unicode MS" pitchFamily="34" charset="-128"/>
                <a:cs typeface="Arial Unicode MS" pitchFamily="34" charset="-128"/>
              </a:rPr>
              <a:t>LES HUIT PREMIERS BENEFICES DE LA SAGESSE.</a:t>
            </a:r>
          </a:p>
          <a:p>
            <a:endParaRPr lang="en-US" sz="2400" dirty="0" smtClean="0">
              <a:latin typeface="Arial Unicode MS" pitchFamily="34" charset="-128"/>
              <a:ea typeface="Arial Unicode MS" pitchFamily="34" charset="-128"/>
              <a:cs typeface="Arial Unicode MS" pitchFamily="34" charset="-128"/>
            </a:endParaRPr>
          </a:p>
          <a:p>
            <a:pPr lvl="0">
              <a:buNone/>
            </a:pPr>
            <a:r>
              <a:rPr lang="fr-FR" sz="3600" b="1" dirty="0" smtClean="0">
                <a:solidFill>
                  <a:schemeClr val="tx1"/>
                </a:solidFill>
                <a:latin typeface="Arial Unicode MS" pitchFamily="34" charset="-128"/>
                <a:ea typeface="Arial Unicode MS" pitchFamily="34" charset="-128"/>
                <a:cs typeface="Arial Unicode MS" pitchFamily="34" charset="-128"/>
              </a:rPr>
              <a:t>1) </a:t>
            </a:r>
            <a:r>
              <a:rPr lang="fr-FR" sz="3600" b="1" dirty="0" smtClean="0">
                <a:solidFill>
                  <a:schemeClr val="bg1"/>
                </a:solidFill>
                <a:latin typeface="Arial Unicode MS" pitchFamily="34" charset="-128"/>
                <a:ea typeface="Arial Unicode MS" pitchFamily="34" charset="-128"/>
                <a:cs typeface="Arial Unicode MS" pitchFamily="34" charset="-128"/>
              </a:rPr>
              <a:t>5 Alors tu comprendras la crainte de l'Éternel, </a:t>
            </a:r>
            <a:r>
              <a:rPr lang="fr-FR" sz="3600" b="1" dirty="0" smtClean="0">
                <a:solidFill>
                  <a:srgbClr val="FFFF00"/>
                </a:solidFill>
                <a:latin typeface="Arial Unicode MS" pitchFamily="34" charset="-128"/>
                <a:ea typeface="Arial Unicode MS" pitchFamily="34" charset="-128"/>
                <a:cs typeface="Arial Unicode MS" pitchFamily="34" charset="-128"/>
              </a:rPr>
              <a:t>(</a:t>
            </a:r>
            <a:r>
              <a:rPr lang="fr-FR" sz="3600" dirty="0" smtClean="0">
                <a:solidFill>
                  <a:srgbClr val="FFFF00"/>
                </a:solidFill>
                <a:latin typeface="Arial Unicode MS" pitchFamily="34" charset="-128"/>
                <a:ea typeface="Arial Unicode MS" pitchFamily="34" charset="-128"/>
                <a:cs typeface="Arial Unicode MS" pitchFamily="34" charset="-128"/>
              </a:rPr>
              <a:t>la crainte de L’Eternel est le commencement de la sagesse,)</a:t>
            </a:r>
            <a:endParaRPr lang="en-US" sz="3600" dirty="0" smtClean="0">
              <a:solidFill>
                <a:srgbClr val="FFFF00"/>
              </a:solidFill>
              <a:latin typeface="Arial Unicode MS" pitchFamily="34" charset="-128"/>
              <a:ea typeface="Arial Unicode MS" pitchFamily="34" charset="-128"/>
              <a:cs typeface="Arial Unicode MS" pitchFamily="34" charset="-128"/>
            </a:endParaRPr>
          </a:p>
          <a:p>
            <a:pPr lvl="0">
              <a:buNone/>
            </a:pPr>
            <a:r>
              <a:rPr lang="fr-FR" sz="3600" b="1" dirty="0" smtClean="0">
                <a:solidFill>
                  <a:schemeClr val="tx1"/>
                </a:solidFill>
                <a:latin typeface="Arial Unicode MS" pitchFamily="34" charset="-128"/>
                <a:ea typeface="Arial Unicode MS" pitchFamily="34" charset="-128"/>
                <a:cs typeface="Arial Unicode MS" pitchFamily="34" charset="-128"/>
              </a:rPr>
              <a:t>2) </a:t>
            </a:r>
            <a:r>
              <a:rPr lang="fr-FR" sz="3600" b="1" dirty="0" smtClean="0">
                <a:solidFill>
                  <a:schemeClr val="bg1"/>
                </a:solidFill>
                <a:latin typeface="Arial Unicode MS" pitchFamily="34" charset="-128"/>
                <a:ea typeface="Arial Unicode MS" pitchFamily="34" charset="-128"/>
                <a:cs typeface="Arial Unicode MS" pitchFamily="34" charset="-128"/>
              </a:rPr>
              <a:t>Et tu trouveras la connaissance de Dieu.</a:t>
            </a:r>
            <a:endParaRPr lang="en-US" sz="3600" dirty="0" smtClean="0">
              <a:solidFill>
                <a:schemeClr val="bg1"/>
              </a:solidFill>
              <a:latin typeface="Arial Unicode MS" pitchFamily="34" charset="-128"/>
              <a:ea typeface="Arial Unicode MS" pitchFamily="34" charset="-128"/>
              <a:cs typeface="Arial Unicode MS" pitchFamily="34" charset="-128"/>
            </a:endParaRPr>
          </a:p>
          <a:p>
            <a:pPr lvl="1"/>
            <a:r>
              <a:rPr lang="fr-FR" sz="3600" dirty="0" smtClean="0">
                <a:solidFill>
                  <a:srgbClr val="FFFF00"/>
                </a:solidFill>
                <a:latin typeface="Arial Unicode MS" pitchFamily="34" charset="-128"/>
                <a:ea typeface="Arial Unicode MS" pitchFamily="34" charset="-128"/>
                <a:cs typeface="Arial Unicode MS" pitchFamily="34" charset="-128"/>
              </a:rPr>
              <a:t>L’esprit de Dieu</a:t>
            </a:r>
            <a:endParaRPr lang="en-US" sz="3600" dirty="0" smtClean="0">
              <a:solidFill>
                <a:srgbClr val="FFFF00"/>
              </a:solidFill>
              <a:latin typeface="Arial Unicode MS" pitchFamily="34" charset="-128"/>
              <a:ea typeface="Arial Unicode MS" pitchFamily="34" charset="-128"/>
              <a:cs typeface="Arial Unicode MS" pitchFamily="34" charset="-128"/>
            </a:endParaRPr>
          </a:p>
          <a:p>
            <a:pPr lvl="1"/>
            <a:r>
              <a:rPr lang="fr-FR" sz="3600" dirty="0" smtClean="0">
                <a:solidFill>
                  <a:srgbClr val="FFFF00"/>
                </a:solidFill>
                <a:latin typeface="Arial Unicode MS" pitchFamily="34" charset="-128"/>
                <a:ea typeface="Arial Unicode MS" pitchFamily="34" charset="-128"/>
                <a:cs typeface="Arial Unicode MS" pitchFamily="34" charset="-128"/>
              </a:rPr>
              <a:t>La science de Dieu</a:t>
            </a:r>
            <a:endParaRPr lang="en-US" sz="3600" dirty="0" smtClean="0">
              <a:solidFill>
                <a:srgbClr val="FFFF00"/>
              </a:solidFill>
              <a:latin typeface="Arial Unicode MS" pitchFamily="34" charset="-128"/>
              <a:ea typeface="Arial Unicode MS" pitchFamily="34" charset="-128"/>
              <a:cs typeface="Arial Unicode MS" pitchFamily="34" charset="-128"/>
            </a:endParaRPr>
          </a:p>
          <a:p>
            <a:pPr algn="ctr"/>
            <a:endParaRPr lang="en-US" sz="36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fontScale="92500" lnSpcReduction="10000"/>
          </a:bodyPr>
          <a:lstStyle/>
          <a:p>
            <a:pPr algn="just"/>
            <a:r>
              <a:rPr lang="fr-FR" sz="4000" i="1" dirty="0" smtClean="0">
                <a:solidFill>
                  <a:srgbClr val="C00000"/>
                </a:solidFill>
                <a:latin typeface="Arial Unicode MS" pitchFamily="34" charset="-128"/>
                <a:ea typeface="Arial Unicode MS" pitchFamily="34" charset="-128"/>
                <a:cs typeface="Arial Unicode MS" pitchFamily="34" charset="-128"/>
              </a:rPr>
              <a:t>6 Car l'Éternel donne la sagesse; De sa bouche sortent la connaissance et l'intelligence; 7 Il tient en réserve le salut pour les hommes droits, Un bouclier pour ceux qui marchent dans l'intégrité, 8 En protégeant les sentiers de la justice Et en gardant la voie de ses fidèles.</a:t>
            </a:r>
            <a:endParaRPr lang="en-US" sz="4000" i="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dirty="0" smtClean="0">
                <a:solidFill>
                  <a:srgbClr val="002060"/>
                </a:solidFill>
                <a:latin typeface="Arial Unicode MS" pitchFamily="34" charset="-128"/>
                <a:ea typeface="Arial Unicode MS" pitchFamily="34" charset="-128"/>
                <a:cs typeface="Arial Unicode MS" pitchFamily="34" charset="-128"/>
              </a:rPr>
              <a:t>Dieu s’abstient de partager sa sagesse avec les impies.</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000" dirty="0" smtClean="0">
                <a:solidFill>
                  <a:srgbClr val="002060"/>
                </a:solidFill>
                <a:latin typeface="Arial Unicode MS" pitchFamily="34" charset="-128"/>
                <a:ea typeface="Arial Unicode MS" pitchFamily="34" charset="-128"/>
                <a:cs typeface="Arial Unicode MS" pitchFamily="34" charset="-128"/>
              </a:rPr>
              <a:t>La sagesse de Dieu est réservée à ses fideles.</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ctr">
              <a:buNone/>
            </a:pPr>
            <a:endParaRPr lang="en-US"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buNone/>
            </a:pPr>
            <a:r>
              <a:rPr lang="fr-FR" sz="4400" b="1" i="1" dirty="0" smtClean="0"/>
              <a:t>3) </a:t>
            </a:r>
            <a:r>
              <a:rPr lang="fr-FR" sz="4400" b="1" i="1" dirty="0" smtClean="0">
                <a:solidFill>
                  <a:srgbClr val="FF0000"/>
                </a:solidFill>
              </a:rPr>
              <a:t>9 Alors tu comprendras la justice, l'équité, La droiture, </a:t>
            </a:r>
            <a:endParaRPr lang="en-US" sz="4400" i="1" dirty="0" smtClean="0">
              <a:solidFill>
                <a:srgbClr val="FF0000"/>
              </a:solidFill>
            </a:endParaRPr>
          </a:p>
          <a:p>
            <a:pPr lvl="0" algn="just">
              <a:buNone/>
            </a:pPr>
            <a:r>
              <a:rPr lang="fr-FR" sz="4400" b="1" i="1" dirty="0" smtClean="0"/>
              <a:t>4) </a:t>
            </a:r>
            <a:r>
              <a:rPr lang="fr-FR" sz="4400" b="1" i="1" dirty="0" smtClean="0">
                <a:solidFill>
                  <a:srgbClr val="0070C0"/>
                </a:solidFill>
              </a:rPr>
              <a:t>Alors tu comprendras toutes les routes qui mènent au bien.</a:t>
            </a:r>
            <a:endParaRPr lang="en-US" sz="4400" i="1" dirty="0" smtClean="0">
              <a:solidFill>
                <a:srgbClr val="0070C0"/>
              </a:solidFill>
            </a:endParaRPr>
          </a:p>
          <a:p>
            <a:pPr lvl="0" algn="just">
              <a:buNone/>
            </a:pPr>
            <a:r>
              <a:rPr lang="fr-FR" sz="4400" b="1" i="1" dirty="0" smtClean="0"/>
              <a:t>5) </a:t>
            </a:r>
            <a:r>
              <a:rPr lang="fr-FR" sz="4400" b="1" i="1" dirty="0" smtClean="0">
                <a:solidFill>
                  <a:srgbClr val="FF0000"/>
                </a:solidFill>
              </a:rPr>
              <a:t>10 ¶ Car la sagesse viendra dans ton cœur, </a:t>
            </a:r>
            <a:endParaRPr lang="en-US" sz="4400" i="1" dirty="0" smtClean="0">
              <a:solidFill>
                <a:srgbClr val="FF0000"/>
              </a:solidFill>
            </a:endParaRPr>
          </a:p>
          <a:p>
            <a:pPr lvl="0" algn="just">
              <a:buNone/>
            </a:pPr>
            <a:r>
              <a:rPr lang="fr-FR" sz="4400" b="1" i="1" dirty="0" smtClean="0"/>
              <a:t>6) </a:t>
            </a:r>
            <a:r>
              <a:rPr lang="fr-FR" sz="4400" b="1" i="1" dirty="0" smtClean="0">
                <a:solidFill>
                  <a:srgbClr val="0070C0"/>
                </a:solidFill>
              </a:rPr>
              <a:t>Et la connaissance fera les délices de ton âme;</a:t>
            </a:r>
            <a:endParaRPr lang="en-US" sz="4400" i="1" dirty="0" smtClean="0">
              <a:solidFill>
                <a:srgbClr val="0070C0"/>
              </a:solidFill>
            </a:endParaRPr>
          </a:p>
          <a:p>
            <a:pPr lvl="0" algn="just">
              <a:buNone/>
            </a:pPr>
            <a:r>
              <a:rPr lang="fr-FR" sz="4400" b="1" i="1" dirty="0" smtClean="0"/>
              <a:t>7) </a:t>
            </a:r>
            <a:r>
              <a:rPr lang="fr-FR" sz="4400" b="1" i="1" dirty="0" smtClean="0">
                <a:solidFill>
                  <a:srgbClr val="FF0000"/>
                </a:solidFill>
              </a:rPr>
              <a:t>11 La réflexion veillera sur toi, </a:t>
            </a:r>
            <a:endParaRPr lang="en-US" sz="4400" i="1" dirty="0" smtClean="0">
              <a:solidFill>
                <a:srgbClr val="FF0000"/>
              </a:solidFill>
            </a:endParaRPr>
          </a:p>
          <a:p>
            <a:pPr lvl="0" algn="just">
              <a:buNone/>
            </a:pPr>
            <a:r>
              <a:rPr lang="fr-FR" sz="4400" b="1" i="1" dirty="0" smtClean="0"/>
              <a:t>8) </a:t>
            </a:r>
            <a:r>
              <a:rPr lang="fr-FR" sz="4400" b="1" i="1" dirty="0" smtClean="0">
                <a:solidFill>
                  <a:srgbClr val="0070C0"/>
                </a:solidFill>
              </a:rPr>
              <a:t>L'intelligence te gardera,</a:t>
            </a:r>
            <a:endParaRPr lang="en-US" sz="4400" i="1" dirty="0" smtClean="0">
              <a:solidFill>
                <a:srgbClr val="0070C0"/>
              </a:solidFill>
            </a:endParaRPr>
          </a:p>
          <a:p>
            <a:pPr algn="ctr">
              <a:buNone/>
            </a:pPr>
            <a:endParaRPr lang="en-US"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92500" lnSpcReduction="20000"/>
          </a:bodyPr>
          <a:lstStyle/>
          <a:p>
            <a:pPr algn="ctr">
              <a:buNone/>
            </a:pPr>
            <a:r>
              <a:rPr lang="fr-FR" sz="4400" b="1" dirty="0" smtClean="0"/>
              <a:t>LA SAGESSE DE DIEU DANS LA VIE PRATIQUE</a:t>
            </a:r>
            <a:endParaRPr lang="en-US" sz="4400" dirty="0" smtClean="0"/>
          </a:p>
          <a:p>
            <a:pPr>
              <a:buNone/>
            </a:pPr>
            <a:r>
              <a:rPr lang="fr-FR" sz="4400" dirty="0" smtClean="0"/>
              <a:t> </a:t>
            </a:r>
            <a:endParaRPr lang="en-US" sz="4400" dirty="0" smtClean="0"/>
          </a:p>
          <a:p>
            <a:pPr algn="just"/>
            <a:r>
              <a:rPr lang="fr-FR" sz="4400" b="1" dirty="0" smtClean="0">
                <a:solidFill>
                  <a:srgbClr val="002060"/>
                </a:solidFill>
              </a:rPr>
              <a:t>LA SAGESSE DIVINE DÉLIVRE SES ADEPTES DE L’HOMME IMPIE</a:t>
            </a:r>
          </a:p>
          <a:p>
            <a:pPr algn="just"/>
            <a:endParaRPr lang="en-US" sz="4400" dirty="0" smtClean="0"/>
          </a:p>
          <a:p>
            <a:pPr algn="just"/>
            <a:r>
              <a:rPr lang="fr-FR" sz="4400" b="1" dirty="0" smtClean="0">
                <a:solidFill>
                  <a:srgbClr val="FF0000"/>
                </a:solidFill>
              </a:rPr>
              <a:t>12 Pour te délivrer de la voie du mal</a:t>
            </a:r>
            <a:r>
              <a:rPr lang="fr-FR" sz="4400" dirty="0" smtClean="0">
                <a:solidFill>
                  <a:srgbClr val="FF0000"/>
                </a:solidFill>
              </a:rPr>
              <a:t>, </a:t>
            </a:r>
            <a:endParaRPr lang="en-US" sz="4400" dirty="0" smtClean="0">
              <a:solidFill>
                <a:srgbClr val="FF0000"/>
              </a:solidFill>
            </a:endParaRPr>
          </a:p>
          <a:p>
            <a:pPr lvl="0" algn="just"/>
            <a:r>
              <a:rPr lang="fr-FR" sz="4400" dirty="0" smtClean="0">
                <a:solidFill>
                  <a:srgbClr val="FF0000"/>
                </a:solidFill>
              </a:rPr>
              <a:t>De l'homme qui tient des discours pervers,</a:t>
            </a:r>
            <a:endParaRPr lang="en-US" sz="4400" dirty="0" smtClean="0">
              <a:solidFill>
                <a:srgbClr val="FF0000"/>
              </a:solidFill>
            </a:endParaRPr>
          </a:p>
          <a:p>
            <a:pPr lvl="0" algn="just"/>
            <a:r>
              <a:rPr lang="fr-FR" sz="4400" dirty="0" smtClean="0">
                <a:solidFill>
                  <a:srgbClr val="FF0000"/>
                </a:solidFill>
              </a:rPr>
              <a:t>13 De ceux qui abandonnent les sentiers de la droiture Afin de marcher dans des chemins ténébreux, </a:t>
            </a:r>
            <a:endParaRPr lang="en-US" sz="4400"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85000" lnSpcReduction="20000"/>
          </a:bodyPr>
          <a:lstStyle/>
          <a:p>
            <a:pPr lvl="0" algn="just"/>
            <a:r>
              <a:rPr lang="fr-FR" sz="4000" dirty="0" smtClean="0">
                <a:solidFill>
                  <a:srgbClr val="C00000"/>
                </a:solidFill>
                <a:latin typeface="Arial Rounded MT Bold" pitchFamily="34" charset="0"/>
              </a:rPr>
              <a:t>14 Qui trouvent de la jouissance à faire le mal, </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Qui mettent leur plaisir dans la perversité, </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15 Qui suivent des sentiers détournés, </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Et qui prennent des routes tortueuses;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Beaucoup de gens commettent de graves erreurs dans leur vie par défaut d’association avec des ouvriers d’iniquité.  </a:t>
            </a:r>
            <a:endParaRPr lang="en-US" sz="4000" dirty="0" smtClean="0">
              <a:latin typeface="Arial Rounded MT Bold" pitchFamily="34" charset="0"/>
            </a:endParaRPr>
          </a:p>
          <a:p>
            <a:pPr lvl="0" algn="just"/>
            <a:r>
              <a:rPr lang="fr-FR" sz="4000" dirty="0" smtClean="0">
                <a:latin typeface="Arial Rounded MT Bold" pitchFamily="34" charset="0"/>
              </a:rPr>
              <a:t>Beaucoup connaissent aujourd’hui de la honte, la prison, la pauvreté, le crime, parce qu’ils se laissaient influencer par certains mauvais leaders religieux, civils, politiques, ou un certain chef d’état, etc.</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algn="ctr">
              <a:buNone/>
            </a:pPr>
            <a:r>
              <a:rPr lang="fr-FR" sz="3600" b="1" dirty="0" smtClean="0">
                <a:solidFill>
                  <a:schemeClr val="bg1"/>
                </a:solidFill>
              </a:rPr>
              <a:t>LA SAGESSE DÉLIVRE SES ENFANTS DE LA FEMME ETRANGÈRE</a:t>
            </a:r>
            <a:endParaRPr lang="en-US" sz="3600" dirty="0" smtClean="0">
              <a:solidFill>
                <a:schemeClr val="bg1"/>
              </a:solidFill>
            </a:endParaRPr>
          </a:p>
          <a:p>
            <a:pPr algn="just"/>
            <a:r>
              <a:rPr lang="fr-FR" sz="3600" dirty="0" smtClean="0">
                <a:solidFill>
                  <a:srgbClr val="FFFF00"/>
                </a:solidFill>
              </a:rPr>
              <a:t> 16 Pour te délivrer de la femme étrangère, </a:t>
            </a:r>
            <a:endParaRPr lang="en-US" sz="3600" dirty="0" smtClean="0">
              <a:solidFill>
                <a:srgbClr val="FFFF00"/>
              </a:solidFill>
            </a:endParaRPr>
          </a:p>
          <a:p>
            <a:pPr lvl="0" algn="just"/>
            <a:r>
              <a:rPr lang="fr-FR" sz="3600" dirty="0" smtClean="0">
                <a:solidFill>
                  <a:schemeClr val="tx2">
                    <a:lumMod val="40000"/>
                    <a:lumOff val="60000"/>
                  </a:schemeClr>
                </a:solidFill>
              </a:rPr>
              <a:t>De l'étrangère qui emploie des paroles doucereuses,</a:t>
            </a:r>
            <a:endParaRPr lang="en-US" sz="3600" dirty="0" smtClean="0">
              <a:solidFill>
                <a:schemeClr val="tx2">
                  <a:lumMod val="40000"/>
                  <a:lumOff val="60000"/>
                </a:schemeClr>
              </a:solidFill>
            </a:endParaRPr>
          </a:p>
          <a:p>
            <a:pPr lvl="0" algn="just"/>
            <a:r>
              <a:rPr lang="fr-FR" sz="3600" dirty="0" smtClean="0">
                <a:solidFill>
                  <a:srgbClr val="FFFF00"/>
                </a:solidFill>
              </a:rPr>
              <a:t>17 Qui abandonne l'ami de sa jeunesse, Et qui oublie l'alliance de son Dieu;</a:t>
            </a:r>
            <a:endParaRPr lang="en-US" sz="3600" dirty="0" smtClean="0">
              <a:solidFill>
                <a:srgbClr val="FFFF00"/>
              </a:solidFill>
            </a:endParaRPr>
          </a:p>
          <a:p>
            <a:pPr lvl="0" algn="just"/>
            <a:r>
              <a:rPr lang="fr-FR" sz="3600" dirty="0" smtClean="0">
                <a:solidFill>
                  <a:schemeClr val="tx2">
                    <a:lumMod val="40000"/>
                    <a:lumOff val="60000"/>
                  </a:schemeClr>
                </a:solidFill>
              </a:rPr>
              <a:t>18 Car sa maison penche vers la mort, Et sa route mène chez les morts:</a:t>
            </a:r>
            <a:endParaRPr lang="en-US" sz="3600" dirty="0" smtClean="0">
              <a:solidFill>
                <a:schemeClr val="tx2">
                  <a:lumMod val="40000"/>
                  <a:lumOff val="60000"/>
                </a:schemeClr>
              </a:solidFill>
            </a:endParaRPr>
          </a:p>
          <a:p>
            <a:pPr lvl="0" algn="just"/>
            <a:r>
              <a:rPr lang="fr-FR" sz="3600" dirty="0" smtClean="0">
                <a:solidFill>
                  <a:srgbClr val="FFFF00"/>
                </a:solidFill>
              </a:rPr>
              <a:t>19 Aucun de ceux qui vont à elle ne revient, Et ne retrouve les sentiers de la vie.</a:t>
            </a:r>
            <a:endParaRPr lang="en-US" sz="3600" dirty="0" smtClean="0">
              <a:solidFill>
                <a:srgbClr val="FFFF00"/>
              </a:solidFill>
            </a:endParaRPr>
          </a:p>
          <a:p>
            <a:pPr algn="just">
              <a:buNone/>
            </a:pPr>
            <a:r>
              <a:rPr lang="fr-FR" i="1" dirty="0" smtClean="0">
                <a:solidFill>
                  <a:schemeClr val="bg1"/>
                </a:solidFill>
                <a:latin typeface="Arial Rounded MT Bold" pitchFamily="34" charset="0"/>
              </a:rPr>
              <a:t> </a:t>
            </a:r>
            <a:endParaRPr lang="en-US"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smtClean="0"/>
              <a:t>LA SAGESSE DIVINE TE MET EN COMPAGNIE DES GENS DE BIENS</a:t>
            </a:r>
          </a:p>
          <a:p>
            <a:pPr>
              <a:buNone/>
            </a:pPr>
            <a:endParaRPr lang="en-US" sz="4000" dirty="0" smtClean="0"/>
          </a:p>
          <a:p>
            <a:pPr algn="just"/>
            <a:r>
              <a:rPr lang="fr-FR" sz="4000" dirty="0" smtClean="0"/>
              <a:t>« Qui s’assemblent se ressemblent. »</a:t>
            </a:r>
            <a:endParaRPr lang="en-US" sz="4000" dirty="0" smtClean="0"/>
          </a:p>
          <a:p>
            <a:pPr lvl="0" algn="just"/>
            <a:r>
              <a:rPr lang="fr-FR" sz="4000" dirty="0" smtClean="0">
                <a:solidFill>
                  <a:srgbClr val="FF0000"/>
                </a:solidFill>
                <a:latin typeface="Arial Unicode MS" pitchFamily="34" charset="-128"/>
                <a:ea typeface="Arial Unicode MS" pitchFamily="34" charset="-128"/>
                <a:cs typeface="Arial Unicode MS" pitchFamily="34" charset="-128"/>
              </a:rPr>
              <a:t>20 Tu marcheras ainsi dans la voie des gens de bien, </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dirty="0" smtClean="0">
                <a:solidFill>
                  <a:srgbClr val="FF0000"/>
                </a:solidFill>
                <a:latin typeface="Arial Unicode MS" pitchFamily="34" charset="-128"/>
                <a:ea typeface="Arial Unicode MS" pitchFamily="34" charset="-128"/>
                <a:cs typeface="Arial Unicode MS" pitchFamily="34" charset="-128"/>
              </a:rPr>
              <a:t>Tu garderas les sentiers des justes.</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dirty="0" smtClean="0">
                <a:solidFill>
                  <a:schemeClr val="tx2">
                    <a:lumMod val="75000"/>
                  </a:schemeClr>
                </a:solidFill>
                <a:latin typeface="Arial Unicode MS" pitchFamily="34" charset="-128"/>
                <a:ea typeface="Arial Unicode MS" pitchFamily="34" charset="-128"/>
                <a:cs typeface="Arial Unicode MS" pitchFamily="34" charset="-128"/>
              </a:rPr>
              <a:t>21 Car les hommes droits habiteront le pays, Les hommes intègres y resteront;</a:t>
            </a:r>
            <a:endParaRPr lang="en-US" sz="4000" dirty="0" smtClean="0">
              <a:solidFill>
                <a:schemeClr val="tx2">
                  <a:lumMod val="75000"/>
                </a:schemeClr>
              </a:solidFill>
              <a:latin typeface="Arial Unicode MS" pitchFamily="34" charset="-128"/>
              <a:ea typeface="Arial Unicode MS" pitchFamily="34" charset="-128"/>
              <a:cs typeface="Arial Unicode MS" pitchFamily="34" charset="-128"/>
            </a:endParaRPr>
          </a:p>
          <a:p>
            <a:pPr algn="ctr">
              <a:buNone/>
            </a:pPr>
            <a:endParaRPr lang="en-US" dirty="0">
              <a:solidFill>
                <a:srgbClr val="C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algn="ctr">
              <a:buNone/>
            </a:pPr>
            <a:r>
              <a:rPr lang="fr-FR" sz="4400" b="1" dirty="0" smtClean="0"/>
              <a:t>LA FATALITE DE LA FOLIE</a:t>
            </a:r>
            <a:endParaRPr lang="en-US" sz="4400" dirty="0" smtClean="0"/>
          </a:p>
          <a:p>
            <a:pPr lvl="0" algn="just"/>
            <a:r>
              <a:rPr lang="fr-FR" sz="4400" dirty="0" smtClean="0">
                <a:solidFill>
                  <a:schemeClr val="bg1"/>
                </a:solidFill>
              </a:rPr>
              <a:t>22 Mais les méchants seront retranchés du pays, </a:t>
            </a:r>
            <a:endParaRPr lang="en-US" sz="4400" dirty="0" smtClean="0">
              <a:solidFill>
                <a:schemeClr val="bg1"/>
              </a:solidFill>
            </a:endParaRPr>
          </a:p>
          <a:p>
            <a:pPr lvl="0" algn="just"/>
            <a:r>
              <a:rPr lang="fr-FR" sz="4400" dirty="0" smtClean="0">
                <a:solidFill>
                  <a:schemeClr val="bg1"/>
                </a:solidFill>
              </a:rPr>
              <a:t>Les infidèles en seront arrachés.</a:t>
            </a:r>
          </a:p>
          <a:p>
            <a:r>
              <a:rPr lang="fr-FR" sz="4400" b="1" dirty="0" smtClean="0"/>
              <a:t>CONCLUSION</a:t>
            </a:r>
            <a:endParaRPr lang="en-US" sz="4400" b="1" dirty="0" smtClean="0"/>
          </a:p>
          <a:p>
            <a:pPr lvl="0" algn="just"/>
            <a:r>
              <a:rPr lang="fr-FR" sz="4400" dirty="0" smtClean="0">
                <a:solidFill>
                  <a:schemeClr val="accent1">
                    <a:lumMod val="40000"/>
                    <a:lumOff val="60000"/>
                  </a:schemeClr>
                </a:solidFill>
              </a:rPr>
              <a:t>La sagesse divine est l’un des plus grands trésors qu’un homme puisse avoir. </a:t>
            </a:r>
            <a:endParaRPr lang="en-US" sz="4400" dirty="0" smtClean="0">
              <a:solidFill>
                <a:schemeClr val="accent1">
                  <a:lumMod val="40000"/>
                  <a:lumOff val="60000"/>
                </a:schemeClr>
              </a:solidFill>
            </a:endParaRPr>
          </a:p>
          <a:p>
            <a:pPr lvl="0" algn="just"/>
            <a:r>
              <a:rPr lang="fr-FR" sz="4400" dirty="0" smtClean="0">
                <a:solidFill>
                  <a:schemeClr val="accent1">
                    <a:lumMod val="40000"/>
                    <a:lumOff val="60000"/>
                  </a:schemeClr>
                </a:solidFill>
              </a:rPr>
              <a:t>Elle distingue les sages des simples et des insensés.</a:t>
            </a:r>
            <a:endParaRPr lang="en-US" sz="4400" dirty="0" smtClean="0">
              <a:solidFill>
                <a:schemeClr val="accent1">
                  <a:lumMod val="40000"/>
                  <a:lumOff val="6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lvl="0" algn="just"/>
            <a:r>
              <a:rPr lang="fr-FR" sz="5400" dirty="0" smtClean="0">
                <a:solidFill>
                  <a:schemeClr val="bg1"/>
                </a:solidFill>
              </a:rPr>
              <a:t>La sagesse n’est accessible Qu’à ceux seuls qui la recherchent avec diligence.</a:t>
            </a:r>
          </a:p>
          <a:p>
            <a:pPr lvl="0" algn="just">
              <a:buNone/>
            </a:pPr>
            <a:r>
              <a:rPr lang="fr-FR" sz="5400" dirty="0" smtClean="0">
                <a:solidFill>
                  <a:schemeClr val="bg1"/>
                </a:solidFill>
              </a:rPr>
              <a:t> </a:t>
            </a:r>
            <a:endParaRPr lang="en-US" sz="5400" dirty="0" smtClean="0">
              <a:solidFill>
                <a:schemeClr val="bg1"/>
              </a:solidFill>
            </a:endParaRPr>
          </a:p>
          <a:p>
            <a:pPr lvl="0" algn="just"/>
            <a:r>
              <a:rPr lang="fr-FR" sz="5400" dirty="0" smtClean="0">
                <a:solidFill>
                  <a:srgbClr val="FFFF00"/>
                </a:solidFill>
              </a:rPr>
              <a:t>Le chemin de la sagesse amènera toujours au bonheur tandis que la folie achemine toujours à la ruine.</a:t>
            </a:r>
            <a:endParaRPr lang="en-US" sz="5400" dirty="0" smtClean="0">
              <a:solidFill>
                <a:srgbClr val="FFFF00"/>
              </a:solidFill>
            </a:endParaRPr>
          </a:p>
          <a:p>
            <a:pPr algn="ctr">
              <a:buNone/>
            </a:pPr>
            <a:endParaRPr lang="en-US" dirty="0">
              <a:solidFill>
                <a:srgbClr val="C0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dirty="0" smtClean="0">
                <a:solidFill>
                  <a:schemeClr val="bg1"/>
                </a:solidFill>
              </a:rPr>
              <a:t>La sagesse divine nous conduira jusqu'à l’éternité bienheureuse.</a:t>
            </a:r>
          </a:p>
          <a:p>
            <a:pPr algn="just"/>
            <a:endParaRPr lang="en-US" sz="4800" dirty="0" smtClean="0">
              <a:solidFill>
                <a:schemeClr val="bg1"/>
              </a:solidFill>
            </a:endParaRPr>
          </a:p>
          <a:p>
            <a:pPr lvl="0" algn="just"/>
            <a:r>
              <a:rPr lang="fr-FR" sz="4800" dirty="0" smtClean="0">
                <a:solidFill>
                  <a:srgbClr val="FFFF00"/>
                </a:solidFill>
              </a:rPr>
              <a:t>Que Dieu vous soit en aide, et que sa grâce accompagne sa parole.</a:t>
            </a:r>
          </a:p>
          <a:p>
            <a:pPr lvl="0" algn="just"/>
            <a:endParaRPr lang="en-US" sz="4800" dirty="0" smtClean="0">
              <a:solidFill>
                <a:schemeClr val="bg1"/>
              </a:solidFill>
            </a:endParaRPr>
          </a:p>
          <a:p>
            <a:pPr algn="r">
              <a:buNone/>
            </a:pPr>
            <a:r>
              <a:rPr lang="fr-FR" sz="4800" dirty="0" smtClean="0">
                <a:solidFill>
                  <a:srgbClr val="92D050"/>
                </a:solidFill>
              </a:rPr>
              <a:t>AMEN !</a:t>
            </a:r>
            <a:endParaRPr lang="en-US" sz="4800" dirty="0" smtClean="0">
              <a:solidFill>
                <a:srgbClr val="92D050"/>
              </a:solidFill>
            </a:endParaRPr>
          </a:p>
          <a:p>
            <a:pPr algn="ctr">
              <a:buNone/>
            </a:pPr>
            <a:endParaRPr lang="en-US" dirty="0">
              <a:solidFill>
                <a:srgbClr val="C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9086</TotalTime>
  <Words>1676</Words>
  <Application>Microsoft Office PowerPoint</Application>
  <PresentationFormat>On-screen Show (4:3)</PresentationFormat>
  <Paragraphs>157</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CHRIST THE ROCK CONGREGATION SUNDAY JANUARY 30TH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10</cp:revision>
  <dcterms:created xsi:type="dcterms:W3CDTF">2020-08-22T16:53:36Z</dcterms:created>
  <dcterms:modified xsi:type="dcterms:W3CDTF">2022-01-30T14:19:01Z</dcterms:modified>
</cp:coreProperties>
</file>