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7" r:id="rId3"/>
    <p:sldId id="300" r:id="rId4"/>
    <p:sldId id="301" r:id="rId5"/>
    <p:sldId id="270" r:id="rId6"/>
    <p:sldId id="282" r:id="rId7"/>
    <p:sldId id="283" r:id="rId8"/>
    <p:sldId id="271" r:id="rId9"/>
    <p:sldId id="272" r:id="rId10"/>
    <p:sldId id="284" r:id="rId11"/>
    <p:sldId id="273" r:id="rId12"/>
    <p:sldId id="285" r:id="rId13"/>
    <p:sldId id="287" r:id="rId14"/>
    <p:sldId id="286" r:id="rId15"/>
    <p:sldId id="258" r:id="rId16"/>
    <p:sldId id="260" r:id="rId17"/>
    <p:sldId id="288" r:id="rId18"/>
    <p:sldId id="261" r:id="rId19"/>
    <p:sldId id="302" r:id="rId20"/>
    <p:sldId id="303" r:id="rId21"/>
    <p:sldId id="304" r:id="rId22"/>
    <p:sldId id="262" r:id="rId23"/>
    <p:sldId id="305" r:id="rId24"/>
    <p:sldId id="306" r:id="rId25"/>
    <p:sldId id="289" r:id="rId26"/>
    <p:sldId id="307" r:id="rId27"/>
    <p:sldId id="313" r:id="rId28"/>
    <p:sldId id="308" r:id="rId29"/>
    <p:sldId id="314" r:id="rId30"/>
    <p:sldId id="315" r:id="rId31"/>
    <p:sldId id="309" r:id="rId32"/>
    <p:sldId id="316" r:id="rId33"/>
    <p:sldId id="317" r:id="rId34"/>
    <p:sldId id="318" r:id="rId35"/>
    <p:sldId id="319" r:id="rId36"/>
    <p:sldId id="263" r:id="rId37"/>
    <p:sldId id="320" r:id="rId38"/>
    <p:sldId id="321" r:id="rId39"/>
    <p:sldId id="268" r:id="rId40"/>
    <p:sldId id="322" r:id="rId41"/>
    <p:sldId id="323" r:id="rId42"/>
    <p:sldId id="324" r:id="rId43"/>
    <p:sldId id="327" r:id="rId44"/>
    <p:sldId id="325" r:id="rId45"/>
    <p:sldId id="274" r:id="rId46"/>
    <p:sldId id="328" r:id="rId47"/>
    <p:sldId id="329" r:id="rId48"/>
    <p:sldId id="330" r:id="rId49"/>
    <p:sldId id="331" r:id="rId50"/>
    <p:sldId id="333" r:id="rId51"/>
    <p:sldId id="334" r:id="rId52"/>
    <p:sldId id="33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EF8511"/>
    <a:srgbClr val="FF99CC"/>
    <a:srgbClr val="0000CC"/>
    <a:srgbClr val="713605"/>
    <a:srgbClr val="009900"/>
    <a:srgbClr val="FF66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JANUARY </a:t>
            </a:r>
            <a:r>
              <a:rPr lang="en-US" b="1" dirty="0" smtClean="0">
                <a:solidFill>
                  <a:schemeClr val="tx1"/>
                </a:solidFill>
              </a:rPr>
              <a:t>2</a:t>
            </a:r>
            <a:r>
              <a:rPr lang="en-US" b="1" baseline="30000" dirty="0" smtClean="0">
                <a:solidFill>
                  <a:schemeClr val="tx1"/>
                </a:solidFill>
              </a:rPr>
              <a:t>ND</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62500" lnSpcReduction="20000"/>
          </a:bodyPr>
          <a:lstStyle/>
          <a:p>
            <a:endParaRPr lang="fr-FR" sz="4800" b="1" dirty="0" smtClean="0">
              <a:solidFill>
                <a:schemeClr val="bg1"/>
              </a:solidFill>
            </a:endParaRPr>
          </a:p>
          <a:p>
            <a:r>
              <a:rPr lang="fr-FR" sz="5400" b="1" dirty="0" smtClean="0">
                <a:solidFill>
                  <a:schemeClr val="bg1"/>
                </a:solidFill>
                <a:latin typeface="Arial Unicode MS" pitchFamily="34" charset="-128"/>
                <a:ea typeface="Arial Unicode MS" pitchFamily="34" charset="-128"/>
                <a:cs typeface="Arial Unicode MS" pitchFamily="34" charset="-128"/>
              </a:rPr>
              <a:t>Qu’en tout temps tes vêtements soient blancs, et que l'huile ne manque point sur ta tête.</a:t>
            </a:r>
          </a:p>
          <a:p>
            <a:endParaRPr lang="en-US" sz="5400" dirty="0" smtClean="0">
              <a:solidFill>
                <a:schemeClr val="bg1"/>
              </a:solidFill>
              <a:latin typeface="Arial Unicode MS" pitchFamily="34" charset="-128"/>
              <a:ea typeface="Arial Unicode MS" pitchFamily="34" charset="-128"/>
              <a:cs typeface="Arial Unicode MS" pitchFamily="34" charset="-128"/>
            </a:endParaRPr>
          </a:p>
          <a:p>
            <a:r>
              <a:rPr lang="en-US" sz="5400" b="1" dirty="0" smtClean="0">
                <a:solidFill>
                  <a:srgbClr val="FFFF00"/>
                </a:solidFill>
                <a:latin typeface="Arial Unicode MS" pitchFamily="34" charset="-128"/>
                <a:ea typeface="Arial Unicode MS" pitchFamily="34" charset="-128"/>
                <a:cs typeface="Arial Unicode MS" pitchFamily="34" charset="-128"/>
              </a:rPr>
              <a:t>Let your garments always be white, And let your head lack no oil. </a:t>
            </a:r>
            <a:r>
              <a:rPr lang="en-US" sz="5400" b="1" dirty="0" err="1" smtClean="0">
                <a:solidFill>
                  <a:srgbClr val="FFFF00"/>
                </a:solidFill>
                <a:latin typeface="Arial Unicode MS" pitchFamily="34" charset="-128"/>
                <a:ea typeface="Arial Unicode MS" pitchFamily="34" charset="-128"/>
                <a:cs typeface="Arial Unicode MS" pitchFamily="34" charset="-128"/>
              </a:rPr>
              <a:t>Ec</a:t>
            </a:r>
            <a:r>
              <a:rPr lang="en-US" sz="5400" b="1" dirty="0" smtClean="0">
                <a:solidFill>
                  <a:srgbClr val="FFFF00"/>
                </a:solidFill>
                <a:latin typeface="Arial Unicode MS" pitchFamily="34" charset="-128"/>
                <a:ea typeface="Arial Unicode MS" pitchFamily="34" charset="-128"/>
                <a:cs typeface="Arial Unicode MS" pitchFamily="34" charset="-128"/>
              </a:rPr>
              <a:t> 9:8</a:t>
            </a:r>
            <a:endParaRPr lang="fr-FR" sz="4800" b="1" dirty="0" smtClean="0">
              <a:solidFill>
                <a:srgbClr val="FFFF00"/>
              </a:solidFill>
              <a:latin typeface="Arial Unicode MS" pitchFamily="34" charset="-128"/>
              <a:ea typeface="Arial Unicode MS" pitchFamily="34" charset="-128"/>
              <a:cs typeface="Arial Unicode MS" pitchFamily="34" charset="-128"/>
            </a:endParaRPr>
          </a:p>
          <a:p>
            <a:endParaRPr lang="en-US" sz="4800" b="1" dirty="0" smtClean="0">
              <a:solidFill>
                <a:srgbClr val="002060"/>
              </a:solidFill>
            </a:endParaRPr>
          </a:p>
          <a:p>
            <a:r>
              <a:rPr lang="en-US" sz="4800" b="1" dirty="0" smtClean="0">
                <a:solidFill>
                  <a:srgbClr val="002060"/>
                </a:solidFill>
              </a:rPr>
              <a:t>THE LAST HOUR</a:t>
            </a:r>
            <a:endParaRPr lang="en-US" sz="4800"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r>
              <a:rPr lang="en-US" sz="4400" b="1" dirty="0" smtClean="0">
                <a:solidFill>
                  <a:srgbClr val="FF0000"/>
                </a:solidFill>
                <a:latin typeface="Arial Unicode MS" pitchFamily="34" charset="-128"/>
                <a:ea typeface="Arial Unicode MS" pitchFamily="34" charset="-128"/>
                <a:cs typeface="Arial Unicode MS" pitchFamily="34" charset="-128"/>
              </a:rPr>
              <a:t>INTODUCTION</a:t>
            </a:r>
          </a:p>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Sometimes ago while I was reading the Bible, I spotted this verse in Ecclesiastes 9:8</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Although I must have read it a number of occasions, but this is the first time I received such a bulk of revelation from it.</a:t>
            </a:r>
          </a:p>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In this little verse is hidden a wealth of wisdom that has transcended all previous generations all the way to our time.</a:t>
            </a:r>
          </a:p>
          <a:p>
            <a:pPr>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The secret of a victorious Christian life is revealed in this verse.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This verse is a recommendation for all who desire to have an intimate and satisfying relationship with God.</a:t>
            </a:r>
          </a:p>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The first recommendation is: “Let your garments always be white. In other words washed and cleaned.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The second recommendation is: “And let your head lack no oil.”</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We have to make the disclaimer here, that the author is not advising people to just wear while clothes as a token of holiness.</a:t>
            </a:r>
          </a:p>
          <a:p>
            <a:pPr lvl="0" algn="just"/>
            <a:r>
              <a:rPr lang="en-US" sz="4400" b="1" dirty="0" smtClean="0">
                <a:solidFill>
                  <a:schemeClr val="tx2">
                    <a:lumMod val="75000"/>
                  </a:schemeClr>
                </a:solidFill>
                <a:latin typeface="Arial Unicode MS" pitchFamily="34" charset="-128"/>
                <a:ea typeface="Arial Unicode MS" pitchFamily="34" charset="-128"/>
                <a:cs typeface="Arial Unicode MS" pitchFamily="34" charset="-128"/>
              </a:rPr>
              <a:t>Salomon is not suggesting for people to soak their hair with oil or grease in order to please God.</a:t>
            </a: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dirty="0" smtClean="0">
                <a:solidFill>
                  <a:srgbClr val="00B0F0"/>
                </a:solidFill>
                <a:latin typeface="Arial Unicode MS" pitchFamily="34" charset="-128"/>
                <a:ea typeface="Arial Unicode MS" pitchFamily="34" charset="-128"/>
                <a:cs typeface="Arial Unicode MS" pitchFamily="34" charset="-128"/>
              </a:rPr>
              <a:t>THE SYMBOLISN OF COLOR</a:t>
            </a:r>
          </a:p>
          <a:p>
            <a:pPr lvl="0" algn="just"/>
            <a:r>
              <a:rPr lang="en-US" sz="4000" dirty="0" smtClean="0">
                <a:latin typeface="Arial Unicode MS" pitchFamily="34" charset="-128"/>
                <a:ea typeface="Arial Unicode MS" pitchFamily="34" charset="-128"/>
                <a:cs typeface="Arial Unicode MS" pitchFamily="34" charset="-128"/>
              </a:rPr>
              <a:t>In the Bible as in life, colors are very significant.</a:t>
            </a:r>
          </a:p>
          <a:p>
            <a:pPr lvl="0" algn="just"/>
            <a:r>
              <a:rPr lang="en-US" sz="4000" dirty="0" smtClean="0">
                <a:solidFill>
                  <a:srgbClr val="00B0F0"/>
                </a:solidFill>
                <a:latin typeface="Arial Unicode MS" pitchFamily="34" charset="-128"/>
                <a:ea typeface="Arial Unicode MS" pitchFamily="34" charset="-128"/>
                <a:cs typeface="Arial Unicode MS" pitchFamily="34" charset="-128"/>
              </a:rPr>
              <a:t>In my preparation for this message, I run into this article I am going to quote.</a:t>
            </a:r>
          </a:p>
          <a:p>
            <a:pPr lvl="0" algn="just">
              <a:buNone/>
            </a:pPr>
            <a:endParaRPr lang="en-US" sz="4000" dirty="0" smtClean="0">
              <a:latin typeface="Arial Unicode MS" pitchFamily="34" charset="-128"/>
              <a:ea typeface="Arial Unicode MS" pitchFamily="34" charset="-128"/>
              <a:cs typeface="Arial Unicode MS" pitchFamily="34" charset="-128"/>
            </a:endParaRPr>
          </a:p>
          <a:p>
            <a:pPr algn="just" fontAlgn="base">
              <a:buNone/>
            </a:pPr>
            <a:r>
              <a:rPr lang="en-US" sz="4000" dirty="0" smtClean="0">
                <a:latin typeface="Arial Unicode MS" pitchFamily="34" charset="-128"/>
                <a:ea typeface="Arial Unicode MS" pitchFamily="34" charset="-128"/>
                <a:cs typeface="Arial Unicode MS" pitchFamily="34" charset="-128"/>
              </a:rPr>
              <a:t>The Power and Symbolism of Colors by </a:t>
            </a:r>
            <a:r>
              <a:rPr lang="en-US" sz="4000" dirty="0" err="1" smtClean="0">
                <a:latin typeface="Arial Unicode MS" pitchFamily="34" charset="-128"/>
                <a:ea typeface="Arial Unicode MS" pitchFamily="34" charset="-128"/>
                <a:cs typeface="Arial Unicode MS" pitchFamily="34" charset="-128"/>
              </a:rPr>
              <a:t>Jacon</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Olesen</a:t>
            </a:r>
            <a:r>
              <a:rPr lang="en-US" sz="4000" dirty="0" smtClean="0">
                <a:latin typeface="Arial Unicode MS" pitchFamily="34" charset="-128"/>
                <a:ea typeface="Arial Unicode MS" pitchFamily="34" charset="-128"/>
                <a:cs typeface="Arial Unicode MS" pitchFamily="34" charset="-128"/>
              </a:rPr>
              <a:t> </a:t>
            </a:r>
            <a:r>
              <a:rPr lang="en-US" sz="4000" dirty="0" smtClean="0">
                <a:solidFill>
                  <a:srgbClr val="00B0F0"/>
                </a:solidFill>
                <a:latin typeface="Arial Unicode MS" pitchFamily="34" charset="-128"/>
                <a:ea typeface="Arial Unicode MS" pitchFamily="34" charset="-128"/>
                <a:cs typeface="Arial Unicode MS" pitchFamily="34" charset="-128"/>
              </a:rPr>
              <a:t>https://www.color-meanings.com/</a:t>
            </a:r>
            <a:endParaRPr lang="en-US" sz="4000" b="1"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u="sng" dirty="0" smtClean="0">
                <a:solidFill>
                  <a:schemeClr val="bg1"/>
                </a:solidFill>
                <a:latin typeface="Arial Unicode MS" pitchFamily="34" charset="-128"/>
                <a:ea typeface="Arial Unicode MS" pitchFamily="34" charset="-128"/>
                <a:cs typeface="Arial Unicode MS" pitchFamily="34" charset="-128"/>
              </a:rPr>
              <a:t>RED</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The color of passion and energy. </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Red draws attention like no other color and radiates a strong and powerful energy that motivates us to take action. </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It is also linked to sexuality and stimulates deep and intimate passion. </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Red is ubiquitously used to warn and signal caution and danger.</a:t>
            </a:r>
          </a:p>
          <a:p>
            <a:pPr algn="just">
              <a:buNone/>
            </a:pPr>
            <a:endParaRPr lang="fr-FR" sz="3600" i="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5400" dirty="0" smtClean="0">
                <a:latin typeface="Arial Unicode MS" pitchFamily="34" charset="-128"/>
                <a:ea typeface="Arial Unicode MS" pitchFamily="34" charset="-128"/>
                <a:cs typeface="Arial Unicode MS" pitchFamily="34" charset="-128"/>
              </a:rPr>
              <a:t>ORANGE</a:t>
            </a:r>
          </a:p>
          <a:p>
            <a:pPr algn="ctr"/>
            <a:endParaRPr lang="en-US" sz="5400" dirty="0" smtClean="0">
              <a:latin typeface="Arial Unicode MS" pitchFamily="34" charset="-128"/>
              <a:ea typeface="Arial Unicode MS" pitchFamily="34" charset="-128"/>
              <a:cs typeface="Arial Unicode MS" pitchFamily="34" charset="-128"/>
            </a:endParaRPr>
          </a:p>
          <a:p>
            <a:pPr algn="just"/>
            <a:r>
              <a:rPr lang="en-US" sz="5400" dirty="0" smtClean="0">
                <a:latin typeface="Arial Unicode MS" pitchFamily="34" charset="-128"/>
                <a:ea typeface="Arial Unicode MS" pitchFamily="34" charset="-128"/>
                <a:cs typeface="Arial Unicode MS" pitchFamily="34" charset="-128"/>
              </a:rPr>
              <a:t>The color of enthusiasm and emotion. </a:t>
            </a:r>
          </a:p>
          <a:p>
            <a:pPr algn="just"/>
            <a:r>
              <a:rPr lang="en-US" sz="5400" dirty="0" smtClean="0">
                <a:latin typeface="Arial Unicode MS" pitchFamily="34" charset="-128"/>
                <a:ea typeface="Arial Unicode MS" pitchFamily="34" charset="-128"/>
                <a:cs typeface="Arial Unicode MS" pitchFamily="34" charset="-128"/>
              </a:rPr>
              <a:t>It is a youthful and energetic color.</a:t>
            </a:r>
          </a:p>
          <a:p>
            <a:pPr algn="just"/>
            <a:endParaRPr lang="fr-FR" sz="3600" i="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u="sng" dirty="0" smtClean="0">
                <a:latin typeface="Arial Unicode MS" pitchFamily="34" charset="-128"/>
                <a:ea typeface="Arial Unicode MS" pitchFamily="34" charset="-128"/>
                <a:cs typeface="Arial Unicode MS" pitchFamily="34" charset="-128"/>
              </a:rPr>
              <a:t>YELLOW</a:t>
            </a:r>
            <a:endParaRPr lang="en-US" sz="4400" u="sng" dirty="0" smtClean="0">
              <a:latin typeface="Arial Unicode MS" pitchFamily="34" charset="-128"/>
              <a:ea typeface="Arial Unicode MS" pitchFamily="34" charset="-128"/>
              <a:cs typeface="Arial Unicode MS" pitchFamily="34" charset="-128"/>
            </a:endParaRPr>
          </a:p>
          <a:p>
            <a:pPr algn="just"/>
            <a:r>
              <a:rPr lang="en-US" sz="4400" dirty="0" smtClean="0">
                <a:latin typeface="Arial Unicode MS" pitchFamily="34" charset="-128"/>
                <a:ea typeface="Arial Unicode MS" pitchFamily="34" charset="-128"/>
                <a:cs typeface="Arial Unicode MS" pitchFamily="34" charset="-128"/>
              </a:rPr>
              <a:t>The color of happiness and optimism. </a:t>
            </a:r>
          </a:p>
          <a:p>
            <a:pPr algn="just"/>
            <a:r>
              <a:rPr lang="en-US" sz="4400" dirty="0" smtClean="0">
                <a:latin typeface="Arial Unicode MS" pitchFamily="34" charset="-128"/>
                <a:ea typeface="Arial Unicode MS" pitchFamily="34" charset="-128"/>
                <a:cs typeface="Arial Unicode MS" pitchFamily="34" charset="-128"/>
              </a:rPr>
              <a:t>It makes learning easier as it affects the logical part of the brain, stimulating mentality and perception. It inspires thought and curiosity and boosts enthusiasm and confidence.</a:t>
            </a:r>
          </a:p>
          <a:p>
            <a:pPr algn="just"/>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99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3600" b="1" u="sng" dirty="0" smtClean="0">
                <a:latin typeface="Arial Unicode MS" pitchFamily="34" charset="-128"/>
                <a:ea typeface="Arial Unicode MS" pitchFamily="34" charset="-128"/>
                <a:cs typeface="Arial Unicode MS" pitchFamily="34" charset="-128"/>
              </a:rPr>
              <a:t>GREEN</a:t>
            </a:r>
            <a:endParaRPr lang="en-US" sz="3600" u="sng" dirty="0" smtClean="0">
              <a:latin typeface="Arial Unicode MS" pitchFamily="34" charset="-128"/>
              <a:ea typeface="Arial Unicode MS" pitchFamily="34" charset="-128"/>
              <a:cs typeface="Arial Unicode MS" pitchFamily="34" charset="-128"/>
            </a:endParaRPr>
          </a:p>
          <a:p>
            <a:pPr algn="just"/>
            <a:r>
              <a:rPr lang="en-US" sz="4000" dirty="0" smtClean="0">
                <a:solidFill>
                  <a:schemeClr val="bg1"/>
                </a:solidFill>
                <a:latin typeface="Arial Unicode MS" pitchFamily="34" charset="-128"/>
                <a:ea typeface="Arial Unicode MS" pitchFamily="34" charset="-128"/>
                <a:cs typeface="Arial Unicode MS" pitchFamily="34" charset="-128"/>
              </a:rPr>
              <a:t>The color of harmony and health. </a:t>
            </a:r>
          </a:p>
          <a:p>
            <a:pPr algn="just"/>
            <a:r>
              <a:rPr lang="en-US" sz="4000" dirty="0" smtClean="0">
                <a:solidFill>
                  <a:schemeClr val="bg1"/>
                </a:solidFill>
                <a:latin typeface="Arial Unicode MS" pitchFamily="34" charset="-128"/>
                <a:ea typeface="Arial Unicode MS" pitchFamily="34" charset="-128"/>
                <a:cs typeface="Arial Unicode MS" pitchFamily="34" charset="-128"/>
              </a:rPr>
              <a:t>Green is a generous, relaxing color that revitalizes our body and mind. </a:t>
            </a:r>
          </a:p>
          <a:p>
            <a:pPr algn="just"/>
            <a:r>
              <a:rPr lang="en-US" sz="4000" dirty="0" smtClean="0">
                <a:solidFill>
                  <a:schemeClr val="bg1"/>
                </a:solidFill>
                <a:latin typeface="Arial Unicode MS" pitchFamily="34" charset="-128"/>
                <a:ea typeface="Arial Unicode MS" pitchFamily="34" charset="-128"/>
                <a:cs typeface="Arial Unicode MS" pitchFamily="34" charset="-128"/>
              </a:rPr>
              <a:t>It balances our emotions and leaves us feeling safe and secure. </a:t>
            </a:r>
          </a:p>
          <a:p>
            <a:pPr algn="just"/>
            <a:r>
              <a:rPr lang="en-US" sz="4000" dirty="0" smtClean="0">
                <a:solidFill>
                  <a:schemeClr val="bg1"/>
                </a:solidFill>
                <a:latin typeface="Arial Unicode MS" pitchFamily="34" charset="-128"/>
                <a:ea typeface="Arial Unicode MS" pitchFamily="34" charset="-128"/>
                <a:cs typeface="Arial Unicode MS" pitchFamily="34" charset="-128"/>
              </a:rPr>
              <a:t>It also gives us hope, with promises of growth and prosperity, and it provides a little bit of luck to help us along the way.</a:t>
            </a:r>
            <a:endParaRPr lang="en-US" sz="40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fontAlgn="base">
              <a:buNone/>
            </a:pPr>
            <a:r>
              <a:rPr lang="en-US" sz="4000" b="1" u="sng" dirty="0" smtClean="0">
                <a:latin typeface="Arial Unicode MS" pitchFamily="34" charset="-128"/>
                <a:ea typeface="Arial Unicode MS" pitchFamily="34" charset="-128"/>
                <a:cs typeface="Arial Unicode MS" pitchFamily="34" charset="-128"/>
              </a:rPr>
              <a:t>Turquoise Color Meaning</a:t>
            </a:r>
            <a:endParaRPr lang="en-US" sz="4000" u="sng" dirty="0" smtClean="0">
              <a:latin typeface="Arial Unicode MS" pitchFamily="34" charset="-128"/>
              <a:ea typeface="Arial Unicode MS" pitchFamily="34" charset="-128"/>
              <a:cs typeface="Arial Unicode MS" pitchFamily="34" charset="-128"/>
            </a:endParaRPr>
          </a:p>
          <a:p>
            <a:pPr algn="just"/>
            <a:r>
              <a:rPr lang="en-US" sz="4000" dirty="0" smtClean="0">
                <a:latin typeface="Arial Unicode MS" pitchFamily="34" charset="-128"/>
                <a:ea typeface="Arial Unicode MS" pitchFamily="34" charset="-128"/>
                <a:cs typeface="Arial Unicode MS" pitchFamily="34" charset="-128"/>
              </a:rPr>
              <a:t>The color of calmness and clarity. </a:t>
            </a:r>
          </a:p>
          <a:p>
            <a:pPr algn="just"/>
            <a:r>
              <a:rPr lang="en-US" sz="4000" dirty="0" smtClean="0">
                <a:latin typeface="Arial Unicode MS" pitchFamily="34" charset="-128"/>
                <a:ea typeface="Arial Unicode MS" pitchFamily="34" charset="-128"/>
                <a:cs typeface="Arial Unicode MS" pitchFamily="34" charset="-128"/>
              </a:rPr>
              <a:t>Turquoise stabilizes emotions and increases empathy and compassion. </a:t>
            </a:r>
          </a:p>
          <a:p>
            <a:pPr algn="just"/>
            <a:r>
              <a:rPr lang="en-US" sz="4000" dirty="0" smtClean="0">
                <a:latin typeface="Arial Unicode MS" pitchFamily="34" charset="-128"/>
                <a:ea typeface="Arial Unicode MS" pitchFamily="34" charset="-128"/>
                <a:cs typeface="Arial Unicode MS" pitchFamily="34" charset="-128"/>
              </a:rPr>
              <a:t>It emits a cool calming peace, gives us a boost of positive mental energy that improves concentration and clarifies our mind, and creates a balance that clears the path to spiritual growth.</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0">
            <a:schemeClr val="dk1"/>
          </a:lnRef>
          <a:fillRef idx="3">
            <a:schemeClr val="dk1"/>
          </a:fillRef>
          <a:effectRef idx="3">
            <a:schemeClr val="dk1"/>
          </a:effectRef>
          <a:fontRef idx="minor">
            <a:schemeClr val="lt1"/>
          </a:fontRef>
        </p:style>
        <p:txBody>
          <a:bodyPr>
            <a:normAutofit/>
          </a:bodyPr>
          <a:lstStyle/>
          <a:p>
            <a:pPr algn="ctr">
              <a:buNone/>
            </a:pPr>
            <a:r>
              <a:rPr lang="en-US" sz="4800" u="sng" dirty="0" smtClean="0">
                <a:latin typeface="Arial Unicode MS" pitchFamily="34" charset="-128"/>
                <a:ea typeface="Arial Unicode MS" pitchFamily="34" charset="-128"/>
                <a:cs typeface="Arial Unicode MS" pitchFamily="34" charset="-128"/>
              </a:rPr>
              <a:t>BLUE</a:t>
            </a:r>
          </a:p>
          <a:p>
            <a:pPr algn="just"/>
            <a:endParaRPr lang="en-US" sz="4800" dirty="0" smtClean="0">
              <a:latin typeface="Arial Unicode MS" pitchFamily="34" charset="-128"/>
              <a:ea typeface="Arial Unicode MS" pitchFamily="34" charset="-128"/>
              <a:cs typeface="Arial Unicode MS" pitchFamily="34" charset="-128"/>
            </a:endParaRPr>
          </a:p>
          <a:p>
            <a:pPr algn="just"/>
            <a:r>
              <a:rPr lang="en-US" sz="4800" dirty="0" smtClean="0">
                <a:latin typeface="Arial Unicode MS" pitchFamily="34" charset="-128"/>
                <a:ea typeface="Arial Unicode MS" pitchFamily="34" charset="-128"/>
                <a:cs typeface="Arial Unicode MS" pitchFamily="34" charset="-128"/>
              </a:rPr>
              <a:t>The color of trust and loyalty. </a:t>
            </a:r>
          </a:p>
          <a:p>
            <a:pPr algn="just"/>
            <a:r>
              <a:rPr lang="en-US" sz="4800" dirty="0" smtClean="0">
                <a:latin typeface="Arial Unicode MS" pitchFamily="34" charset="-128"/>
                <a:ea typeface="Arial Unicode MS" pitchFamily="34" charset="-128"/>
                <a:cs typeface="Arial Unicode MS" pitchFamily="34" charset="-128"/>
              </a:rPr>
              <a:t>Blue has a calming and relaxing effect on our psyche, that gives us peace and makes us feel confident and secure.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0">
            <a:schemeClr val="dk1"/>
          </a:lnRef>
          <a:fillRef idx="3">
            <a:schemeClr val="dk1"/>
          </a:fillRef>
          <a:effectRef idx="3">
            <a:schemeClr val="dk1"/>
          </a:effectRef>
          <a:fontRef idx="minor">
            <a:schemeClr val="lt1"/>
          </a:fontRef>
        </p:style>
        <p:txBody>
          <a:bodyPr>
            <a:normAutofit/>
          </a:bodyPr>
          <a:lstStyle/>
          <a:p>
            <a:pPr algn="ctr">
              <a:buNone/>
            </a:pPr>
            <a:r>
              <a:rPr lang="en-US" sz="5400" b="1" u="sng" dirty="0" smtClean="0">
                <a:latin typeface="Arial Unicode MS" pitchFamily="34" charset="-128"/>
                <a:ea typeface="Arial Unicode MS" pitchFamily="34" charset="-128"/>
                <a:cs typeface="Arial Unicode MS" pitchFamily="34" charset="-128"/>
              </a:rPr>
              <a:t>PURPLE</a:t>
            </a:r>
            <a:endParaRPr lang="en-US" sz="5400" u="sng" dirty="0" smtClean="0">
              <a:latin typeface="Arial Unicode MS" pitchFamily="34" charset="-128"/>
              <a:ea typeface="Arial Unicode MS" pitchFamily="34" charset="-128"/>
              <a:cs typeface="Arial Unicode MS" pitchFamily="34" charset="-128"/>
            </a:endParaRPr>
          </a:p>
          <a:p>
            <a:pPr algn="just"/>
            <a:r>
              <a:rPr lang="en-US" sz="5400" dirty="0" smtClean="0">
                <a:latin typeface="Arial Unicode MS" pitchFamily="34" charset="-128"/>
                <a:ea typeface="Arial Unicode MS" pitchFamily="34" charset="-128"/>
                <a:cs typeface="Arial Unicode MS" pitchFamily="34" charset="-128"/>
              </a:rPr>
              <a:t>The color of spirituality and imagination. </a:t>
            </a:r>
          </a:p>
          <a:p>
            <a:pPr algn="just"/>
            <a:r>
              <a:rPr lang="en-US" sz="5400" dirty="0" smtClean="0">
                <a:latin typeface="Arial Unicode MS" pitchFamily="34" charset="-128"/>
                <a:ea typeface="Arial Unicode MS" pitchFamily="34" charset="-128"/>
                <a:cs typeface="Arial Unicode MS" pitchFamily="34" charset="-128"/>
              </a:rPr>
              <a:t>It is often associated with royalty and luxury, and its mystery and magic sparks creative fantasies.</a:t>
            </a:r>
            <a:endParaRPr lang="en-US" sz="5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CC"/>
          </a:solidFill>
        </p:spPr>
        <p:style>
          <a:lnRef idx="0">
            <a:schemeClr val="dk1"/>
          </a:lnRef>
          <a:fillRef idx="3">
            <a:schemeClr val="dk1"/>
          </a:fillRef>
          <a:effectRef idx="3">
            <a:schemeClr val="dk1"/>
          </a:effectRef>
          <a:fontRef idx="minor">
            <a:schemeClr val="lt1"/>
          </a:fontRef>
        </p:style>
        <p:txBody>
          <a:bodyPr>
            <a:normAutofit/>
          </a:bodyPr>
          <a:lstStyle/>
          <a:p>
            <a:pPr algn="ctr">
              <a:buNone/>
            </a:pPr>
            <a:r>
              <a:rPr lang="en-US" sz="5400" b="1" u="sng" dirty="0" smtClean="0">
                <a:solidFill>
                  <a:schemeClr val="tx1"/>
                </a:solidFill>
                <a:latin typeface="Arial Unicode MS" pitchFamily="34" charset="-128"/>
                <a:ea typeface="Arial Unicode MS" pitchFamily="34" charset="-128"/>
                <a:cs typeface="Arial Unicode MS" pitchFamily="34" charset="-128"/>
              </a:rPr>
              <a:t>PINK</a:t>
            </a:r>
            <a:endParaRPr lang="en-US" sz="5400" u="sng" dirty="0" smtClean="0">
              <a:solidFill>
                <a:schemeClr val="tx1"/>
              </a:solidFill>
              <a:latin typeface="Arial Unicode MS" pitchFamily="34" charset="-128"/>
              <a:ea typeface="Arial Unicode MS" pitchFamily="34" charset="-128"/>
              <a:cs typeface="Arial Unicode MS" pitchFamily="34" charset="-128"/>
            </a:endParaRPr>
          </a:p>
          <a:p>
            <a:pPr algn="just"/>
            <a:r>
              <a:rPr lang="en-US" sz="5400" dirty="0" smtClean="0">
                <a:solidFill>
                  <a:schemeClr val="tx1"/>
                </a:solidFill>
                <a:latin typeface="Arial Unicode MS" pitchFamily="34" charset="-128"/>
                <a:ea typeface="Arial Unicode MS" pitchFamily="34" charset="-128"/>
                <a:cs typeface="Arial Unicode MS" pitchFamily="34" charset="-128"/>
              </a:rPr>
              <a:t>The color of love and compassion. </a:t>
            </a:r>
          </a:p>
          <a:p>
            <a:pPr algn="just"/>
            <a:r>
              <a:rPr lang="en-US" sz="5400" dirty="0" smtClean="0">
                <a:solidFill>
                  <a:schemeClr val="tx1"/>
                </a:solidFill>
                <a:latin typeface="Arial Unicode MS" pitchFamily="34" charset="-128"/>
                <a:ea typeface="Arial Unicode MS" pitchFamily="34" charset="-128"/>
                <a:cs typeface="Arial Unicode MS" pitchFamily="34" charset="-128"/>
              </a:rPr>
              <a:t>Pink is kind and comforting, full of sympathy and compassion, and makes us feel accepted</a:t>
            </a:r>
            <a:endParaRPr lang="en-US" sz="54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13605"/>
          </a:solidFill>
        </p:spPr>
        <p:style>
          <a:lnRef idx="0">
            <a:schemeClr val="dk1"/>
          </a:lnRef>
          <a:fillRef idx="3">
            <a:schemeClr val="dk1"/>
          </a:fillRef>
          <a:effectRef idx="3">
            <a:schemeClr val="dk1"/>
          </a:effectRef>
          <a:fontRef idx="minor">
            <a:schemeClr val="lt1"/>
          </a:fontRef>
        </p:style>
        <p:txBody>
          <a:bodyPr>
            <a:normAutofit/>
          </a:bodyPr>
          <a:lstStyle/>
          <a:p>
            <a:pPr algn="ctr">
              <a:buNone/>
            </a:pPr>
            <a:r>
              <a:rPr lang="en-US" sz="6000" u="sng" dirty="0" smtClean="0">
                <a:latin typeface="Arial Unicode MS" pitchFamily="34" charset="-128"/>
                <a:ea typeface="Arial Unicode MS" pitchFamily="34" charset="-128"/>
                <a:cs typeface="Arial Unicode MS" pitchFamily="34" charset="-128"/>
              </a:rPr>
              <a:t>BROWN</a:t>
            </a:r>
          </a:p>
          <a:p>
            <a:pPr algn="just"/>
            <a:endParaRPr lang="en-US" sz="6000" dirty="0" smtClean="0">
              <a:latin typeface="Arial Unicode MS" pitchFamily="34" charset="-128"/>
              <a:ea typeface="Arial Unicode MS" pitchFamily="34" charset="-128"/>
              <a:cs typeface="Arial Unicode MS" pitchFamily="34" charset="-128"/>
            </a:endParaRPr>
          </a:p>
          <a:p>
            <a:pPr algn="just"/>
            <a:r>
              <a:rPr lang="en-US" sz="6000" dirty="0" smtClean="0">
                <a:latin typeface="Arial Unicode MS" pitchFamily="34" charset="-128"/>
                <a:ea typeface="Arial Unicode MS" pitchFamily="34" charset="-128"/>
                <a:cs typeface="Arial Unicode MS" pitchFamily="34" charset="-128"/>
              </a:rPr>
              <a:t>The color of stability and reliability. Brown is dependable and comforting.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800" b="1" u="sng" dirty="0" smtClean="0">
                <a:solidFill>
                  <a:schemeClr val="bg1"/>
                </a:solidFill>
                <a:latin typeface="Arial Unicode MS" pitchFamily="34" charset="-128"/>
                <a:ea typeface="Arial Unicode MS" pitchFamily="34" charset="-128"/>
                <a:cs typeface="Arial Unicode MS" pitchFamily="34" charset="-128"/>
              </a:rPr>
              <a:t>BLACK</a:t>
            </a:r>
          </a:p>
          <a:p>
            <a:pPr algn="just"/>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r>
              <a:rPr lang="en-US" sz="4800" dirty="0" smtClean="0">
                <a:solidFill>
                  <a:schemeClr val="bg1"/>
                </a:solidFill>
                <a:latin typeface="Arial Unicode MS" pitchFamily="34" charset="-128"/>
                <a:ea typeface="Arial Unicode MS" pitchFamily="34" charset="-128"/>
                <a:cs typeface="Arial Unicode MS" pitchFamily="34" charset="-128"/>
              </a:rPr>
              <a:t>The color of power and sophistication. </a:t>
            </a:r>
          </a:p>
          <a:p>
            <a:pPr algn="just"/>
            <a:r>
              <a:rPr lang="en-US" sz="4800" dirty="0" smtClean="0">
                <a:solidFill>
                  <a:schemeClr val="bg1"/>
                </a:solidFill>
                <a:latin typeface="Arial Unicode MS" pitchFamily="34" charset="-128"/>
                <a:ea typeface="Arial Unicode MS" pitchFamily="34" charset="-128"/>
                <a:cs typeface="Arial Unicode MS" pitchFamily="34" charset="-128"/>
              </a:rPr>
              <a:t>Black is an incredibly strong and intimidating color that exudes authority and makes us feel secure and protected. </a:t>
            </a:r>
          </a:p>
          <a:p>
            <a:pPr algn="ctr"/>
            <a:endParaRPr lang="en-US" sz="36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50000"/>
            </a:schemeClr>
          </a:solidFill>
        </p:spPr>
        <p:txBody>
          <a:bodyPr>
            <a:normAutofit/>
          </a:bodyPr>
          <a:lstStyle/>
          <a:p>
            <a:pPr algn="ctr">
              <a:buNone/>
            </a:pPr>
            <a:r>
              <a:rPr lang="en-US" sz="4800" b="1" u="sng" dirty="0" smtClean="0">
                <a:latin typeface="Arial Unicode MS" pitchFamily="34" charset="-128"/>
                <a:ea typeface="Arial Unicode MS" pitchFamily="34" charset="-128"/>
                <a:cs typeface="Arial Unicode MS" pitchFamily="34" charset="-128"/>
              </a:rPr>
              <a:t>GREY</a:t>
            </a:r>
            <a:endParaRPr lang="en-US" sz="4800" u="sng" dirty="0" smtClean="0">
              <a:latin typeface="Arial Unicode MS" pitchFamily="34" charset="-128"/>
              <a:ea typeface="Arial Unicode MS" pitchFamily="34" charset="-128"/>
              <a:cs typeface="Arial Unicode MS" pitchFamily="34" charset="-128"/>
            </a:endParaRPr>
          </a:p>
          <a:p>
            <a:pPr algn="just"/>
            <a:r>
              <a:rPr lang="en-US" sz="4800" dirty="0" smtClean="0">
                <a:latin typeface="Arial Unicode MS" pitchFamily="34" charset="-128"/>
                <a:ea typeface="Arial Unicode MS" pitchFamily="34" charset="-128"/>
                <a:cs typeface="Arial Unicode MS" pitchFamily="34" charset="-128"/>
              </a:rPr>
              <a:t>The color of compromise and control. </a:t>
            </a:r>
          </a:p>
          <a:p>
            <a:pPr algn="just"/>
            <a:r>
              <a:rPr lang="en-US" sz="4800" dirty="0" smtClean="0">
                <a:latin typeface="Arial Unicode MS" pitchFamily="34" charset="-128"/>
                <a:ea typeface="Arial Unicode MS" pitchFamily="34" charset="-128"/>
                <a:cs typeface="Arial Unicode MS" pitchFamily="34" charset="-128"/>
              </a:rPr>
              <a:t>Gray is neutral, conservative and unemotional. </a:t>
            </a:r>
          </a:p>
          <a:p>
            <a:pPr algn="just"/>
            <a:r>
              <a:rPr lang="en-US" sz="4800" dirty="0" smtClean="0">
                <a:latin typeface="Arial Unicode MS" pitchFamily="34" charset="-128"/>
                <a:ea typeface="Arial Unicode MS" pitchFamily="34" charset="-128"/>
                <a:cs typeface="Arial Unicode MS" pitchFamily="34" charset="-128"/>
              </a:rPr>
              <a:t>Gray avoids attention but offers mature, insightful advice to anyone who asks.</a:t>
            </a:r>
          </a:p>
          <a:p>
            <a:pPr lvl="0" algn="just"/>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en-US" sz="4000" b="1" u="sng" dirty="0" smtClean="0">
                <a:latin typeface="Arial Unicode MS" pitchFamily="34" charset="-128"/>
                <a:ea typeface="Arial Unicode MS" pitchFamily="34" charset="-128"/>
                <a:cs typeface="Arial Unicode MS" pitchFamily="34" charset="-128"/>
              </a:rPr>
              <a:t>WHITE</a:t>
            </a:r>
          </a:p>
          <a:p>
            <a:pPr algn="just"/>
            <a:r>
              <a:rPr lang="en-US" sz="4000" dirty="0" smtClean="0">
                <a:latin typeface="Arial Unicode MS" pitchFamily="34" charset="-128"/>
                <a:ea typeface="Arial Unicode MS" pitchFamily="34" charset="-128"/>
                <a:cs typeface="Arial Unicode MS" pitchFamily="34" charset="-128"/>
              </a:rPr>
              <a:t>The color of purity and innocence. </a:t>
            </a:r>
          </a:p>
          <a:p>
            <a:pPr algn="just"/>
            <a:r>
              <a:rPr lang="en-US" sz="4000" dirty="0" smtClean="0">
                <a:latin typeface="Arial Unicode MS" pitchFamily="34" charset="-128"/>
                <a:ea typeface="Arial Unicode MS" pitchFamily="34" charset="-128"/>
                <a:cs typeface="Arial Unicode MS" pitchFamily="34" charset="-128"/>
              </a:rPr>
              <a:t>White is a true balance of all colors and is associated with cleanliness, simplicity and perfection. </a:t>
            </a:r>
          </a:p>
          <a:p>
            <a:pPr algn="just"/>
            <a:r>
              <a:rPr lang="en-US" sz="4000" dirty="0" smtClean="0">
                <a:latin typeface="Arial Unicode MS" pitchFamily="34" charset="-128"/>
                <a:ea typeface="Arial Unicode MS" pitchFamily="34" charset="-128"/>
                <a:cs typeface="Arial Unicode MS" pitchFamily="34" charset="-128"/>
              </a:rPr>
              <a:t>It loves to make others feel good and provides hope and clarity by refreshing and purifying the mind. </a:t>
            </a:r>
          </a:p>
          <a:p>
            <a:pPr algn="just"/>
            <a:r>
              <a:rPr lang="en-US" sz="4000" dirty="0" smtClean="0">
                <a:latin typeface="Arial Unicode MS" pitchFamily="34" charset="-128"/>
                <a:ea typeface="Arial Unicode MS" pitchFamily="34" charset="-128"/>
                <a:cs typeface="Arial Unicode MS" pitchFamily="34" charset="-128"/>
              </a:rPr>
              <a:t>It also promotes open-mindedness and self-reflection.</a:t>
            </a:r>
          </a:p>
          <a:p>
            <a:pPr lvl="0" algn="just">
              <a:buNone/>
            </a:pP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Although many of the citations I just quoted make logical sense, only God know the true meaning of each color.</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We are yet to discover a great number of colors when we go to heaven.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Bible uses red to describe sin and white to describe holiness.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Ps 51:7 ¶ (51:9) Purifie-moi avec l'hysope, et je serai pur; Lave-moi, et je serai plus blanc que la neige.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800" b="1" dirty="0" smtClean="0">
                <a:solidFill>
                  <a:schemeClr val="bg1"/>
                </a:solidFill>
                <a:latin typeface="Arial Unicode MS" pitchFamily="34" charset="-128"/>
                <a:ea typeface="Arial Unicode MS" pitchFamily="34" charset="-128"/>
                <a:cs typeface="Arial Unicode MS" pitchFamily="34" charset="-128"/>
              </a:rPr>
              <a:t>Ps 51:7 ¶ Purge me with hyssop, and I shall be clean; Wash me, and I shall be whiter than snow.</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Isa 1:18 Venez et plaidons! dit l'Éternel. Si vos péchés sont comme le cramoisi, ils deviendront blancs comme la neige; S'ils sont rouges comme la pourpre, ils deviendront comme la laine.</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just"/>
            <a:r>
              <a:rPr lang="en-US" sz="5400" b="1" dirty="0" smtClean="0">
                <a:solidFill>
                  <a:schemeClr val="bg1"/>
                </a:solidFill>
                <a:latin typeface="Arial Unicode MS" pitchFamily="34" charset="-128"/>
                <a:ea typeface="Arial Unicode MS" pitchFamily="34" charset="-128"/>
                <a:cs typeface="Arial Unicode MS" pitchFamily="34" charset="-128"/>
              </a:rPr>
              <a:t>Isa 1:18 "Come now, and let us reason together," Says the LORD, "Though your sins are like scarlet, They shall be as white as snow; Though they are red like crimson, They shall be as wool.</a:t>
            </a:r>
            <a:endParaRPr lang="en-US" sz="5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r>
              <a:rPr lang="en-US" sz="4000" b="1" dirty="0" smtClean="0">
                <a:solidFill>
                  <a:schemeClr val="bg1"/>
                </a:solidFill>
                <a:latin typeface="Arial Unicode MS" pitchFamily="34" charset="-128"/>
                <a:ea typeface="Arial Unicode MS" pitchFamily="34" charset="-128"/>
                <a:cs typeface="Arial Unicode MS" pitchFamily="34" charset="-128"/>
              </a:rPr>
              <a:t>HOLINESS AND ANOINTING: A NECESSARY MIXTURE FOR A MAXIMIZED CHRISTIAN EXPERIENCE</a:t>
            </a:r>
          </a:p>
          <a:p>
            <a:pPr lvl="0" algn="just"/>
            <a:r>
              <a:rPr lang="en-US" sz="4000" b="1" dirty="0" smtClean="0">
                <a:latin typeface="Arial Unicode MS" pitchFamily="34" charset="-128"/>
                <a:ea typeface="Arial Unicode MS" pitchFamily="34" charset="-128"/>
                <a:cs typeface="Arial Unicode MS" pitchFamily="34" charset="-128"/>
              </a:rPr>
              <a:t>In electricity they recognize voltage, Amps and Watts. </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Voltage being the pressure that pushes the electrons from the source to another the other point</a:t>
            </a:r>
          </a:p>
          <a:p>
            <a:pPr algn="ctr">
              <a:buNone/>
            </a:pPr>
            <a:endParaRPr lang="en-US"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Ampere measures the rate and the volume of the flow of the charged electrons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Wattage is the result of the combination of voltage and amperage.</a:t>
            </a:r>
          </a:p>
          <a:p>
            <a:pPr lvl="0" algn="just"/>
            <a:r>
              <a:rPr lang="en-US" sz="4000" dirty="0" smtClean="0">
                <a:latin typeface="Arial Unicode MS" pitchFamily="34" charset="-128"/>
                <a:ea typeface="Arial Unicode MS" pitchFamily="34" charset="-128"/>
                <a:cs typeface="Arial Unicode MS" pitchFamily="34" charset="-128"/>
              </a:rPr>
              <a:t>The formula goes like this:</a:t>
            </a:r>
            <a:r>
              <a:rPr lang="en-US" sz="4000" b="1" dirty="0" smtClean="0">
                <a:latin typeface="Arial Unicode MS" pitchFamily="34" charset="-128"/>
                <a:ea typeface="Arial Unicode MS" pitchFamily="34" charset="-128"/>
                <a:cs typeface="Arial Unicode MS" pitchFamily="34" charset="-128"/>
              </a:rPr>
              <a:t> Volts (V) x amps (A) = Watts (W)</a:t>
            </a:r>
            <a:endParaRPr lang="en-US" sz="4000"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It sounds so simple, but very difficult to understand.</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lnSpcReduction="10000"/>
          </a:bodyPr>
          <a:lstStyle/>
          <a:p>
            <a:pPr lvl="0" algn="just"/>
            <a:r>
              <a:rPr lang="en-US" sz="4000" dirty="0" smtClean="0">
                <a:latin typeface="Arial Unicode MS" pitchFamily="34" charset="-128"/>
                <a:ea typeface="Arial Unicode MS" pitchFamily="34" charset="-128"/>
                <a:cs typeface="Arial Unicode MS" pitchFamily="34" charset="-128"/>
              </a:rPr>
              <a:t>I preached sometimes ago about another formula found in the Bible.</a:t>
            </a:r>
          </a:p>
          <a:p>
            <a:pPr lvl="0" algn="just"/>
            <a:r>
              <a:rPr lang="fr-FR" sz="4000" b="1" dirty="0" err="1" smtClean="0">
                <a:solidFill>
                  <a:schemeClr val="bg1"/>
                </a:solidFill>
                <a:latin typeface="Arial Unicode MS" pitchFamily="34" charset="-128"/>
                <a:ea typeface="Arial Unicode MS" pitchFamily="34" charset="-128"/>
                <a:cs typeface="Arial Unicode MS" pitchFamily="34" charset="-128"/>
              </a:rPr>
              <a:t>Godliness</a:t>
            </a:r>
            <a:r>
              <a:rPr lang="fr-FR" sz="4000" b="1" dirty="0" smtClean="0">
                <a:solidFill>
                  <a:schemeClr val="bg1"/>
                </a:solidFill>
                <a:latin typeface="Arial Unicode MS" pitchFamily="34" charset="-128"/>
                <a:ea typeface="Arial Unicode MS" pitchFamily="34" charset="-128"/>
                <a:cs typeface="Arial Unicode MS" pitchFamily="34" charset="-128"/>
              </a:rPr>
              <a:t> + </a:t>
            </a:r>
            <a:r>
              <a:rPr lang="fr-FR" sz="4000" b="1" dirty="0" err="1" smtClean="0">
                <a:solidFill>
                  <a:schemeClr val="bg1"/>
                </a:solidFill>
                <a:latin typeface="Arial Unicode MS" pitchFamily="34" charset="-128"/>
                <a:ea typeface="Arial Unicode MS" pitchFamily="34" charset="-128"/>
                <a:cs typeface="Arial Unicode MS" pitchFamily="34" charset="-128"/>
              </a:rPr>
              <a:t>Contentment</a:t>
            </a:r>
            <a:r>
              <a:rPr lang="fr-FR" sz="4000" b="1" dirty="0" smtClean="0">
                <a:solidFill>
                  <a:schemeClr val="bg1"/>
                </a:solidFill>
                <a:latin typeface="Arial Unicode MS" pitchFamily="34" charset="-128"/>
                <a:ea typeface="Arial Unicode MS" pitchFamily="34" charset="-128"/>
                <a:cs typeface="Arial Unicode MS" pitchFamily="34" charset="-128"/>
              </a:rPr>
              <a:t> = Great Gain.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dirty="0" smtClean="0">
                <a:latin typeface="Arial Unicode MS" pitchFamily="34" charset="-128"/>
                <a:ea typeface="Arial Unicode MS" pitchFamily="34" charset="-128"/>
                <a:cs typeface="Arial Unicode MS" pitchFamily="34" charset="-128"/>
              </a:rPr>
              <a:t>La Piété + le contentement = Grande Source de Gain</a:t>
            </a:r>
            <a:endParaRPr lang="en-US" sz="4000" dirty="0" smtClean="0">
              <a:latin typeface="Arial Unicode MS" pitchFamily="34" charset="-128"/>
              <a:ea typeface="Arial Unicode MS" pitchFamily="34" charset="-128"/>
              <a:cs typeface="Arial Unicode MS" pitchFamily="34" charset="-128"/>
            </a:endParaRPr>
          </a:p>
          <a:p>
            <a:pPr algn="just"/>
            <a:r>
              <a:rPr lang="en-US" sz="4000" b="1" dirty="0" smtClean="0">
                <a:solidFill>
                  <a:schemeClr val="bg1"/>
                </a:solidFill>
                <a:latin typeface="Arial Unicode MS" pitchFamily="34" charset="-128"/>
                <a:ea typeface="Arial Unicode MS" pitchFamily="34" charset="-128"/>
                <a:cs typeface="Arial Unicode MS" pitchFamily="34" charset="-128"/>
              </a:rPr>
              <a:t>1Ti 6:6 ¶ Now godliness with contentment is great gain. </a:t>
            </a:r>
            <a:r>
              <a:rPr lang="fr-FR" sz="4000" b="1" dirty="0" smtClean="0">
                <a:solidFill>
                  <a:schemeClr val="bg1"/>
                </a:solidFill>
                <a:latin typeface="Arial Unicode MS" pitchFamily="34" charset="-128"/>
                <a:ea typeface="Arial Unicode MS" pitchFamily="34" charset="-128"/>
                <a:cs typeface="Arial Unicode MS" pitchFamily="34" charset="-128"/>
              </a:rPr>
              <a:t>(NKJV)</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 6 ¶ C'est, en effet, une grande source de gain que la piété avec le contentement; (LSV)</a:t>
            </a:r>
            <a:endParaRPr lang="en-US" sz="4000" dirty="0" smtClean="0">
              <a:latin typeface="Arial Unicode MS" pitchFamily="34" charset="-128"/>
              <a:ea typeface="Arial Unicode MS" pitchFamily="34" charset="-128"/>
              <a:cs typeface="Arial Unicode MS" pitchFamily="34" charset="-128"/>
            </a:endParaRPr>
          </a:p>
          <a:p>
            <a:pPr algn="ctr">
              <a:buNone/>
            </a:pPr>
            <a:endParaRPr lang="en-US"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In Ecclesiastes 9 :8 we find another formula.</a:t>
            </a:r>
          </a:p>
          <a:p>
            <a:pPr algn="just"/>
            <a:r>
              <a:rPr lang="en-US" sz="4400" dirty="0" err="1" smtClean="0">
                <a:solidFill>
                  <a:srgbClr val="0000CC"/>
                </a:solidFill>
                <a:latin typeface="Arial Unicode MS" pitchFamily="34" charset="-128"/>
                <a:ea typeface="Arial Unicode MS" pitchFamily="34" charset="-128"/>
                <a:cs typeface="Arial Unicode MS" pitchFamily="34" charset="-128"/>
              </a:rPr>
              <a:t>Ec</a:t>
            </a:r>
            <a:r>
              <a:rPr lang="en-US" sz="4400" dirty="0" smtClean="0">
                <a:solidFill>
                  <a:srgbClr val="0000CC"/>
                </a:solidFill>
                <a:latin typeface="Arial Unicode MS" pitchFamily="34" charset="-128"/>
                <a:ea typeface="Arial Unicode MS" pitchFamily="34" charset="-128"/>
                <a:cs typeface="Arial Unicode MS" pitchFamily="34" charset="-128"/>
              </a:rPr>
              <a:t> 9:8 Let your garments always be white, And let your head lack no oil. </a:t>
            </a:r>
            <a:r>
              <a:rPr lang="fr-FR" sz="4400" dirty="0" smtClean="0">
                <a:solidFill>
                  <a:srgbClr val="0000CC"/>
                </a:solidFill>
                <a:latin typeface="Arial Unicode MS" pitchFamily="34" charset="-128"/>
                <a:ea typeface="Arial Unicode MS" pitchFamily="34" charset="-128"/>
                <a:cs typeface="Arial Unicode MS" pitchFamily="34" charset="-128"/>
              </a:rPr>
              <a:t>(NKJV)</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 8 Qu'en tout temps tes vêtements soient blancs, et que l'huile ne manque point sur ta tête. (LSV)</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Although Salomon does not tell us the byproduct of a permanent white garment and head anointed with oil at all times, the rest of the Bible is very explicit about what is resulted from it.</a:t>
            </a:r>
          </a:p>
          <a:p>
            <a:pPr lvl="0" algn="just"/>
            <a:r>
              <a:rPr lang="en-US" sz="4400" dirty="0" smtClean="0">
                <a:solidFill>
                  <a:srgbClr val="0000CC"/>
                </a:solidFill>
                <a:latin typeface="Arial Unicode MS" pitchFamily="34" charset="-128"/>
                <a:ea typeface="Arial Unicode MS" pitchFamily="34" charset="-128"/>
                <a:cs typeface="Arial Unicode MS" pitchFamily="34" charset="-128"/>
              </a:rPr>
              <a:t>Though we are saved by faith through grace, the Bible says that without holiness, no one will see God. Heb 12:14</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Ps 24:3 ¶ Qui pourra monter à la montagne de l'Éternel? Qui s'élèvera jusqu'à son lieu saint?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4 Celui qui a les mains innocentes et le </a:t>
            </a:r>
            <a:r>
              <a:rPr lang="fr-FR" sz="4400" b="1" dirty="0" err="1" smtClean="0">
                <a:solidFill>
                  <a:srgbClr val="0000CC"/>
                </a:solidFill>
                <a:latin typeface="Arial Unicode MS" pitchFamily="34" charset="-128"/>
                <a:ea typeface="Arial Unicode MS" pitchFamily="34" charset="-128"/>
                <a:cs typeface="Arial Unicode MS" pitchFamily="34" charset="-128"/>
              </a:rPr>
              <a:t>coeur</a:t>
            </a:r>
            <a:r>
              <a:rPr lang="fr-FR" sz="4400" b="1" dirty="0" smtClean="0">
                <a:solidFill>
                  <a:srgbClr val="0000CC"/>
                </a:solidFill>
                <a:latin typeface="Arial Unicode MS" pitchFamily="34" charset="-128"/>
                <a:ea typeface="Arial Unicode MS" pitchFamily="34" charset="-128"/>
                <a:cs typeface="Arial Unicode MS" pitchFamily="34" charset="-128"/>
              </a:rPr>
              <a:t> pur; Celui qui ne livre pas son âme au mensonge, Et qui ne jure pas pour tromper.</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5 Il obtiendra la bénédiction de l'Éternel, La miséricorde du Dieu de son salut.</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Holiness gives rights to the believers to access the promises of God.</a:t>
            </a:r>
          </a:p>
          <a:p>
            <a:pPr lvl="0" algn="just"/>
            <a:r>
              <a:rPr lang="en-US" sz="4400" b="1" dirty="0" smtClean="0">
                <a:latin typeface="Arial Unicode MS" pitchFamily="34" charset="-128"/>
                <a:ea typeface="Arial Unicode MS" pitchFamily="34" charset="-128"/>
                <a:cs typeface="Arial Unicode MS" pitchFamily="34" charset="-128"/>
              </a:rPr>
              <a:t>Just believing will not access anyone to heaven.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demons also believe in God yet they are condemned because of their deeds.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church of Sardis received a lot of rebuke from the Lord because of their pretentious attitudes.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Lord warned them of the many of their parishioners who were dying, meaning losing their faith.</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Yet, God had this one good thing to say about some of the saints of that unfortunate church.</a:t>
            </a:r>
          </a:p>
          <a:p>
            <a:pPr algn="just"/>
            <a:r>
              <a:rPr lang="fr-FR" sz="4400" dirty="0" err="1" smtClean="0">
                <a:solidFill>
                  <a:srgbClr val="0000CC"/>
                </a:solidFill>
                <a:latin typeface="Arial Unicode MS" pitchFamily="34" charset="-128"/>
                <a:ea typeface="Arial Unicode MS" pitchFamily="34" charset="-128"/>
                <a:cs typeface="Arial Unicode MS" pitchFamily="34" charset="-128"/>
              </a:rPr>
              <a:t>Re</a:t>
            </a:r>
            <a:r>
              <a:rPr lang="fr-FR" sz="4400" dirty="0" smtClean="0">
                <a:solidFill>
                  <a:srgbClr val="0000CC"/>
                </a:solidFill>
                <a:latin typeface="Arial Unicode MS" pitchFamily="34" charset="-128"/>
                <a:ea typeface="Arial Unicode MS" pitchFamily="34" charset="-128"/>
                <a:cs typeface="Arial Unicode MS" pitchFamily="34" charset="-128"/>
              </a:rPr>
              <a:t> 3:4 Cependant tu as à Sardes quelques hommes qui n'ont pas </a:t>
            </a:r>
            <a:r>
              <a:rPr lang="fr-FR" sz="4400" b="1" u="sng" dirty="0" smtClean="0">
                <a:solidFill>
                  <a:srgbClr val="0000CC"/>
                </a:solidFill>
                <a:latin typeface="Arial Unicode MS" pitchFamily="34" charset="-128"/>
                <a:ea typeface="Arial Unicode MS" pitchFamily="34" charset="-128"/>
                <a:cs typeface="Arial Unicode MS" pitchFamily="34" charset="-128"/>
              </a:rPr>
              <a:t>souillé leurs vêtements</a:t>
            </a:r>
            <a:r>
              <a:rPr lang="fr-FR" sz="4400" dirty="0" smtClean="0">
                <a:solidFill>
                  <a:srgbClr val="0000CC"/>
                </a:solidFill>
                <a:latin typeface="Arial Unicode MS" pitchFamily="34" charset="-128"/>
                <a:ea typeface="Arial Unicode MS" pitchFamily="34" charset="-128"/>
                <a:cs typeface="Arial Unicode MS" pitchFamily="34" charset="-128"/>
              </a:rPr>
              <a:t>; ils marcheront avec moi </a:t>
            </a:r>
            <a:r>
              <a:rPr lang="fr-FR" sz="4400" b="1" u="sng" dirty="0" smtClean="0">
                <a:solidFill>
                  <a:srgbClr val="0000CC"/>
                </a:solidFill>
                <a:latin typeface="Arial Unicode MS" pitchFamily="34" charset="-128"/>
                <a:ea typeface="Arial Unicode MS" pitchFamily="34" charset="-128"/>
                <a:cs typeface="Arial Unicode MS" pitchFamily="34" charset="-128"/>
              </a:rPr>
              <a:t>en vêtements blancs</a:t>
            </a:r>
            <a:r>
              <a:rPr lang="fr-FR" sz="4400" dirty="0" smtClean="0">
                <a:solidFill>
                  <a:srgbClr val="0000CC"/>
                </a:solidFill>
                <a:latin typeface="Arial Unicode MS" pitchFamily="34" charset="-128"/>
                <a:ea typeface="Arial Unicode MS" pitchFamily="34" charset="-128"/>
                <a:cs typeface="Arial Unicode MS" pitchFamily="34" charset="-128"/>
              </a:rPr>
              <a:t>, parce qu'ils en sont dignes.</a:t>
            </a: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5 Celui qui vaincra sera revêtu ainsi de </a:t>
            </a:r>
            <a:r>
              <a:rPr lang="fr-FR" sz="4400" b="1" u="sng" dirty="0" smtClean="0">
                <a:latin typeface="Arial Unicode MS" pitchFamily="34" charset="-128"/>
                <a:ea typeface="Arial Unicode MS" pitchFamily="34" charset="-128"/>
                <a:cs typeface="Arial Unicode MS" pitchFamily="34" charset="-128"/>
              </a:rPr>
              <a:t>vêtements blancs</a:t>
            </a:r>
            <a:r>
              <a:rPr lang="fr-FR" sz="4400" b="1" dirty="0" smtClean="0">
                <a:latin typeface="Arial Unicode MS" pitchFamily="34" charset="-128"/>
                <a:ea typeface="Arial Unicode MS" pitchFamily="34" charset="-128"/>
                <a:cs typeface="Arial Unicode MS" pitchFamily="34" charset="-128"/>
              </a:rPr>
              <a:t>; je n'effacerai point son nom du livre de vie, et je confesserai son nom devant mon Père et devant ses anges.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white garment or the cleaned garment is the only guaranty of a Christian who walks in holiness.</a:t>
            </a:r>
          </a:p>
          <a:p>
            <a:pPr lvl="0" algn="just"/>
            <a:r>
              <a:rPr lang="en-US" sz="4400" b="1" dirty="0" smtClean="0">
                <a:latin typeface="Arial Unicode MS" pitchFamily="34" charset="-128"/>
                <a:ea typeface="Arial Unicode MS" pitchFamily="34" charset="-128"/>
                <a:cs typeface="Arial Unicode MS" pitchFamily="34" charset="-128"/>
              </a:rPr>
              <a:t>The garment represents your testimony.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The garment represents your spiritual covering from the nudity of sin.</a:t>
            </a:r>
          </a:p>
          <a:p>
            <a:pPr algn="just"/>
            <a:r>
              <a:rPr lang="fr-FR" sz="4400" b="1" dirty="0" err="1" smtClean="0">
                <a:solidFill>
                  <a:srgbClr val="0000CC"/>
                </a:solidFill>
                <a:latin typeface="Arial Unicode MS" pitchFamily="34" charset="-128"/>
                <a:ea typeface="Arial Unicode MS" pitchFamily="34" charset="-128"/>
                <a:cs typeface="Arial Unicode MS" pitchFamily="34" charset="-128"/>
              </a:rPr>
              <a:t>Re</a:t>
            </a:r>
            <a:r>
              <a:rPr lang="fr-FR" sz="4400" b="1" dirty="0" smtClean="0">
                <a:solidFill>
                  <a:srgbClr val="0000CC"/>
                </a:solidFill>
                <a:latin typeface="Arial Unicode MS" pitchFamily="34" charset="-128"/>
                <a:ea typeface="Arial Unicode MS" pitchFamily="34" charset="-128"/>
                <a:cs typeface="Arial Unicode MS" pitchFamily="34" charset="-128"/>
              </a:rPr>
              <a:t> 22:14 Heureux ceux qui lavent leurs robes, afin d'avoir </a:t>
            </a:r>
            <a:r>
              <a:rPr lang="fr-FR" sz="4400" b="1" u="sng" dirty="0" smtClean="0">
                <a:solidFill>
                  <a:srgbClr val="0000CC"/>
                </a:solidFill>
                <a:latin typeface="Arial Unicode MS" pitchFamily="34" charset="-128"/>
                <a:ea typeface="Arial Unicode MS" pitchFamily="34" charset="-128"/>
                <a:cs typeface="Arial Unicode MS" pitchFamily="34" charset="-128"/>
              </a:rPr>
              <a:t>droit</a:t>
            </a:r>
            <a:r>
              <a:rPr lang="fr-FR" sz="4400" b="1" dirty="0" smtClean="0">
                <a:solidFill>
                  <a:srgbClr val="0000CC"/>
                </a:solidFill>
                <a:latin typeface="Arial Unicode MS" pitchFamily="34" charset="-128"/>
                <a:ea typeface="Arial Unicode MS" pitchFamily="34" charset="-128"/>
                <a:cs typeface="Arial Unicode MS" pitchFamily="34" charset="-128"/>
              </a:rPr>
              <a:t> à l'arbre de vie, et d'entrer par les portes dans la ville!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Re 22:14 Blessed [are] they that wash their robes, that they may have </a:t>
            </a:r>
            <a:r>
              <a:rPr lang="en-US" sz="4400" b="1" u="sng" dirty="0" smtClean="0">
                <a:latin typeface="Arial Unicode MS" pitchFamily="34" charset="-128"/>
                <a:ea typeface="Arial Unicode MS" pitchFamily="34" charset="-128"/>
                <a:cs typeface="Arial Unicode MS" pitchFamily="34" charset="-128"/>
              </a:rPr>
              <a:t>right</a:t>
            </a:r>
            <a:r>
              <a:rPr lang="en-US" sz="4400" b="1" dirty="0" smtClean="0">
                <a:latin typeface="Arial Unicode MS" pitchFamily="34" charset="-128"/>
                <a:ea typeface="Arial Unicode MS" pitchFamily="34" charset="-128"/>
                <a:cs typeface="Arial Unicode MS" pitchFamily="34" charset="-128"/>
              </a:rPr>
              <a:t> to the tree of life, and that they should go in by the gates into the city. </a:t>
            </a:r>
            <a:r>
              <a:rPr lang="fr-FR" sz="4400" b="1" dirty="0" smtClean="0">
                <a:latin typeface="Arial Unicode MS" pitchFamily="34" charset="-128"/>
                <a:ea typeface="Arial Unicode MS" pitchFamily="34" charset="-128"/>
                <a:cs typeface="Arial Unicode MS" pitchFamily="34" charset="-128"/>
              </a:rPr>
              <a:t>(DBY)</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5400" b="1" dirty="0" smtClean="0">
                <a:latin typeface="Arial Unicode MS" pitchFamily="34" charset="-128"/>
                <a:ea typeface="Arial Unicode MS" pitchFamily="34" charset="-128"/>
                <a:cs typeface="Arial Unicode MS" pitchFamily="34" charset="-128"/>
              </a:rPr>
              <a:t>Many are selling garments that are suitable for this world but God only accepts  garments of holiness in His kingdom.</a:t>
            </a:r>
          </a:p>
          <a:p>
            <a:pPr lvl="0" algn="just"/>
            <a:r>
              <a:rPr lang="en-US" sz="5400" b="1" dirty="0" smtClean="0">
                <a:solidFill>
                  <a:srgbClr val="0000CC"/>
                </a:solidFill>
                <a:latin typeface="Arial Unicode MS" pitchFamily="34" charset="-128"/>
                <a:ea typeface="Arial Unicode MS" pitchFamily="34" charset="-128"/>
                <a:cs typeface="Arial Unicode MS" pitchFamily="34" charset="-128"/>
              </a:rPr>
              <a:t>The church of Laodicea was advised to purchase their white garments from God.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dirty="0" err="1" smtClean="0">
                <a:solidFill>
                  <a:srgbClr val="0000CC"/>
                </a:solidFill>
                <a:latin typeface="Arial Unicode MS" pitchFamily="34" charset="-128"/>
                <a:ea typeface="Arial Unicode MS" pitchFamily="34" charset="-128"/>
                <a:cs typeface="Arial Unicode MS" pitchFamily="34" charset="-128"/>
              </a:rPr>
              <a:t>Re</a:t>
            </a:r>
            <a:r>
              <a:rPr lang="fr-FR" sz="4800" dirty="0" smtClean="0">
                <a:solidFill>
                  <a:srgbClr val="0000CC"/>
                </a:solidFill>
                <a:latin typeface="Arial Unicode MS" pitchFamily="34" charset="-128"/>
                <a:ea typeface="Arial Unicode MS" pitchFamily="34" charset="-128"/>
                <a:cs typeface="Arial Unicode MS" pitchFamily="34" charset="-128"/>
              </a:rPr>
              <a:t> 3:18 </a:t>
            </a:r>
            <a:r>
              <a:rPr lang="fr-FR" sz="4800" dirty="0" smtClean="0">
                <a:latin typeface="Arial Unicode MS" pitchFamily="34" charset="-128"/>
                <a:ea typeface="Arial Unicode MS" pitchFamily="34" charset="-128"/>
                <a:cs typeface="Arial Unicode MS" pitchFamily="34" charset="-128"/>
              </a:rPr>
              <a:t>je te conseille d'acheter de moi de l'or éprouvé par le feu, afin que tu deviennes riche, et des vêtements blancs, afin que tu sois vêtu et que la honte de ta nudité ne paraisse pas, et un collyre pour oindre tes yeux, afin que tu voies.</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en-US" sz="4400" dirty="0" smtClean="0">
                <a:latin typeface="Arial Unicode MS" pitchFamily="34" charset="-128"/>
                <a:ea typeface="Arial Unicode MS" pitchFamily="34" charset="-128"/>
                <a:cs typeface="Arial Unicode MS" pitchFamily="34" charset="-128"/>
              </a:rPr>
              <a:t>Re 3:18 </a:t>
            </a:r>
            <a:r>
              <a:rPr lang="en-US" sz="4400" dirty="0" smtClean="0">
                <a:solidFill>
                  <a:srgbClr val="0000CC"/>
                </a:solidFill>
                <a:latin typeface="Arial Unicode MS" pitchFamily="34" charset="-128"/>
                <a:ea typeface="Arial Unicode MS" pitchFamily="34" charset="-128"/>
                <a:cs typeface="Arial Unicode MS" pitchFamily="34" charset="-128"/>
              </a:rPr>
              <a:t>I counsel thee to buy of me gold purified by fire, that thou </a:t>
            </a:r>
            <a:r>
              <a:rPr lang="en-US" sz="4400" dirty="0" err="1" smtClean="0">
                <a:solidFill>
                  <a:srgbClr val="0000CC"/>
                </a:solidFill>
                <a:latin typeface="Arial Unicode MS" pitchFamily="34" charset="-128"/>
                <a:ea typeface="Arial Unicode MS" pitchFamily="34" charset="-128"/>
                <a:cs typeface="Arial Unicode MS" pitchFamily="34" charset="-128"/>
              </a:rPr>
              <a:t>mayest</a:t>
            </a:r>
            <a:r>
              <a:rPr lang="en-US" sz="4400" dirty="0" smtClean="0">
                <a:solidFill>
                  <a:srgbClr val="0000CC"/>
                </a:solidFill>
                <a:latin typeface="Arial Unicode MS" pitchFamily="34" charset="-128"/>
                <a:ea typeface="Arial Unicode MS" pitchFamily="34" charset="-128"/>
                <a:cs typeface="Arial Unicode MS" pitchFamily="34" charset="-128"/>
              </a:rPr>
              <a:t> be rich; and white garments, that thou </a:t>
            </a:r>
            <a:r>
              <a:rPr lang="en-US" sz="4400" dirty="0" err="1" smtClean="0">
                <a:solidFill>
                  <a:srgbClr val="0000CC"/>
                </a:solidFill>
                <a:latin typeface="Arial Unicode MS" pitchFamily="34" charset="-128"/>
                <a:ea typeface="Arial Unicode MS" pitchFamily="34" charset="-128"/>
                <a:cs typeface="Arial Unicode MS" pitchFamily="34" charset="-128"/>
              </a:rPr>
              <a:t>mayest</a:t>
            </a:r>
            <a:r>
              <a:rPr lang="en-US" sz="4400" dirty="0" smtClean="0">
                <a:solidFill>
                  <a:srgbClr val="0000CC"/>
                </a:solidFill>
                <a:latin typeface="Arial Unicode MS" pitchFamily="34" charset="-128"/>
                <a:ea typeface="Arial Unicode MS" pitchFamily="34" charset="-128"/>
                <a:cs typeface="Arial Unicode MS" pitchFamily="34" charset="-128"/>
              </a:rPr>
              <a:t> be clothed, and that the shame of thy nakedness may not be made manifest; and eye-salve to anoint </a:t>
            </a:r>
            <a:r>
              <a:rPr lang="en-US" sz="4400" dirty="0" err="1" smtClean="0">
                <a:solidFill>
                  <a:srgbClr val="0000CC"/>
                </a:solidFill>
                <a:latin typeface="Arial Unicode MS" pitchFamily="34" charset="-128"/>
                <a:ea typeface="Arial Unicode MS" pitchFamily="34" charset="-128"/>
                <a:cs typeface="Arial Unicode MS" pitchFamily="34" charset="-128"/>
              </a:rPr>
              <a:t>thine</a:t>
            </a:r>
            <a:r>
              <a:rPr lang="en-US" sz="4400" dirty="0" smtClean="0">
                <a:solidFill>
                  <a:srgbClr val="0000CC"/>
                </a:solidFill>
                <a:latin typeface="Arial Unicode MS" pitchFamily="34" charset="-128"/>
                <a:ea typeface="Arial Unicode MS" pitchFamily="34" charset="-128"/>
                <a:cs typeface="Arial Unicode MS" pitchFamily="34" charset="-128"/>
              </a:rPr>
              <a:t> eyes, that thou </a:t>
            </a:r>
            <a:r>
              <a:rPr lang="en-US" sz="4400" dirty="0" err="1" smtClean="0">
                <a:solidFill>
                  <a:srgbClr val="0000CC"/>
                </a:solidFill>
                <a:latin typeface="Arial Unicode MS" pitchFamily="34" charset="-128"/>
                <a:ea typeface="Arial Unicode MS" pitchFamily="34" charset="-128"/>
                <a:cs typeface="Arial Unicode MS" pitchFamily="34" charset="-128"/>
              </a:rPr>
              <a:t>mayest</a:t>
            </a:r>
            <a:r>
              <a:rPr lang="en-US" sz="4400" dirty="0" smtClean="0">
                <a:solidFill>
                  <a:srgbClr val="0000CC"/>
                </a:solidFill>
                <a:latin typeface="Arial Unicode MS" pitchFamily="34" charset="-128"/>
                <a:ea typeface="Arial Unicode MS" pitchFamily="34" charset="-128"/>
                <a:cs typeface="Arial Unicode MS" pitchFamily="34" charset="-128"/>
              </a:rPr>
              <a:t> see. </a:t>
            </a:r>
            <a:r>
              <a:rPr lang="fr-FR" sz="4400" dirty="0" smtClean="0">
                <a:solidFill>
                  <a:srgbClr val="0000CC"/>
                </a:solidFill>
                <a:latin typeface="Arial Unicode MS" pitchFamily="34" charset="-128"/>
                <a:ea typeface="Arial Unicode MS" pitchFamily="34" charset="-128"/>
                <a:cs typeface="Arial Unicode MS" pitchFamily="34" charset="-128"/>
              </a:rPr>
              <a:t>(DBY)</a:t>
            </a:r>
            <a:endParaRPr lang="en-US" sz="44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a:bodyPr>
          <a:lstStyle/>
          <a:p>
            <a:pPr algn="just"/>
            <a:r>
              <a:rPr lang="en-US" sz="4400" b="1" dirty="0" smtClean="0">
                <a:solidFill>
                  <a:srgbClr val="C00000"/>
                </a:solidFill>
                <a:latin typeface="Arial Unicode MS" pitchFamily="34" charset="-128"/>
                <a:ea typeface="Arial Unicode MS" pitchFamily="34" charset="-128"/>
                <a:cs typeface="Arial Unicode MS" pitchFamily="34" charset="-128"/>
              </a:rPr>
              <a:t>WE WILL BE CLOTHED IN WHITE GARMENTS IN HEAVEN</a:t>
            </a:r>
          </a:p>
          <a:p>
            <a:pPr algn="just"/>
            <a:r>
              <a:rPr lang="fr-FR" sz="4400" b="1" dirty="0" err="1" smtClean="0">
                <a:solidFill>
                  <a:srgbClr val="0000CC"/>
                </a:solidFill>
                <a:latin typeface="Arial Unicode MS" pitchFamily="34" charset="-128"/>
                <a:ea typeface="Arial Unicode MS" pitchFamily="34" charset="-128"/>
                <a:cs typeface="Arial Unicode MS" pitchFamily="34" charset="-128"/>
              </a:rPr>
              <a:t>Re</a:t>
            </a:r>
            <a:r>
              <a:rPr lang="fr-FR" sz="4400" b="1" dirty="0" smtClean="0">
                <a:solidFill>
                  <a:srgbClr val="0000CC"/>
                </a:solidFill>
                <a:latin typeface="Arial Unicode MS" pitchFamily="34" charset="-128"/>
                <a:ea typeface="Arial Unicode MS" pitchFamily="34" charset="-128"/>
                <a:cs typeface="Arial Unicode MS" pitchFamily="34" charset="-128"/>
              </a:rPr>
              <a:t> 7:9 Après cela, je regardai, et voici, il y avait une grande foule, que personne ne pouvait compter, de toute nation, de toute tribu, de tout peuple, et de toute langue. Ils se tenaient devant le trône et devant l'agneau, revêtus de robes blanches, et des palmes dans leurs mains.</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lnSpcReduction="10000"/>
          </a:bodyPr>
          <a:lstStyle/>
          <a:p>
            <a:pPr algn="just"/>
            <a:r>
              <a:rPr lang="fr-FR" sz="4400" b="1" dirty="0" err="1" smtClean="0">
                <a:solidFill>
                  <a:srgbClr val="0000CC"/>
                </a:solidFill>
                <a:latin typeface="Arial Unicode MS" pitchFamily="34" charset="-128"/>
                <a:ea typeface="Arial Unicode MS" pitchFamily="34" charset="-128"/>
                <a:cs typeface="Arial Unicode MS" pitchFamily="34" charset="-128"/>
              </a:rPr>
              <a:t>Re</a:t>
            </a:r>
            <a:r>
              <a:rPr lang="fr-FR" sz="4400" b="1" dirty="0" smtClean="0">
                <a:solidFill>
                  <a:srgbClr val="0000CC"/>
                </a:solidFill>
                <a:latin typeface="Arial Unicode MS" pitchFamily="34" charset="-128"/>
                <a:ea typeface="Arial Unicode MS" pitchFamily="34" charset="-128"/>
                <a:cs typeface="Arial Unicode MS" pitchFamily="34" charset="-128"/>
              </a:rPr>
              <a:t> 7:13-15 ¶ Et l'un des vieillards prit la parole et me dit: Ceux qui sont revêtus de robes blanches, qui sont-ils, et d'où sont-ils venus?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14 Je lui dis: Mon seigneur, tu le sais. Et il me dit: Ce sont ceux qui viennent de la grande tribulation; </a:t>
            </a:r>
            <a:r>
              <a:rPr lang="fr-FR" sz="4400" b="1" u="sng" dirty="0" smtClean="0">
                <a:solidFill>
                  <a:srgbClr val="C00000"/>
                </a:solidFill>
                <a:latin typeface="Arial Unicode MS" pitchFamily="34" charset="-128"/>
                <a:ea typeface="Arial Unicode MS" pitchFamily="34" charset="-128"/>
                <a:cs typeface="Arial Unicode MS" pitchFamily="34" charset="-128"/>
              </a:rPr>
              <a:t>ils ont lavé leurs robes</a:t>
            </a:r>
            <a:r>
              <a:rPr lang="fr-FR" sz="4400" b="1" dirty="0" smtClean="0">
                <a:solidFill>
                  <a:srgbClr val="C00000"/>
                </a:solidFill>
                <a:latin typeface="Arial Unicode MS" pitchFamily="34" charset="-128"/>
                <a:ea typeface="Arial Unicode MS" pitchFamily="34" charset="-128"/>
                <a:cs typeface="Arial Unicode MS" pitchFamily="34" charset="-128"/>
              </a:rPr>
              <a:t>, et </a:t>
            </a:r>
            <a:r>
              <a:rPr lang="fr-FR" sz="4400" b="1" u="sng" dirty="0" smtClean="0">
                <a:solidFill>
                  <a:srgbClr val="C00000"/>
                </a:solidFill>
                <a:latin typeface="Arial Unicode MS" pitchFamily="34" charset="-128"/>
                <a:ea typeface="Arial Unicode MS" pitchFamily="34" charset="-128"/>
                <a:cs typeface="Arial Unicode MS" pitchFamily="34" charset="-128"/>
              </a:rPr>
              <a:t>ils les ont blanchies dans le sang de l'agneau</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r>
              <a:rPr lang="fr-FR" sz="6000" b="1" dirty="0" smtClean="0">
                <a:solidFill>
                  <a:srgbClr val="0000CC"/>
                </a:solidFill>
                <a:latin typeface="Arial Unicode MS" pitchFamily="34" charset="-128"/>
                <a:ea typeface="Arial Unicode MS" pitchFamily="34" charset="-128"/>
                <a:cs typeface="Arial Unicode MS" pitchFamily="34" charset="-128"/>
              </a:rPr>
              <a:t>15 </a:t>
            </a:r>
            <a:r>
              <a:rPr lang="fr-FR" sz="6000" b="1" u="sng" dirty="0" smtClean="0">
                <a:solidFill>
                  <a:srgbClr val="0000CC"/>
                </a:solidFill>
                <a:latin typeface="Arial Unicode MS" pitchFamily="34" charset="-128"/>
                <a:ea typeface="Arial Unicode MS" pitchFamily="34" charset="-128"/>
                <a:cs typeface="Arial Unicode MS" pitchFamily="34" charset="-128"/>
              </a:rPr>
              <a:t>C'est pour cela qu'ils sont devant le trône de Dieu</a:t>
            </a:r>
            <a:r>
              <a:rPr lang="fr-FR" sz="6000" b="1" dirty="0" smtClean="0">
                <a:solidFill>
                  <a:srgbClr val="0000CC"/>
                </a:solidFill>
                <a:latin typeface="Arial Unicode MS" pitchFamily="34" charset="-128"/>
                <a:ea typeface="Arial Unicode MS" pitchFamily="34" charset="-128"/>
                <a:cs typeface="Arial Unicode MS" pitchFamily="34" charset="-128"/>
              </a:rPr>
              <a:t>, et le servent jour et nuit dans son temple. Celui qui est assis sur le trône dressera sa tente sur eux;</a:t>
            </a:r>
            <a:endParaRPr lang="en-US" sz="6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ctr">
              <a:buNone/>
            </a:pPr>
            <a:r>
              <a:rPr lang="en-US" sz="4400" b="1" dirty="0" smtClean="0">
                <a:solidFill>
                  <a:srgbClr val="FF99CC"/>
                </a:solidFill>
                <a:latin typeface="Arial Unicode MS" pitchFamily="34" charset="-128"/>
                <a:ea typeface="Arial Unicode MS" pitchFamily="34" charset="-128"/>
                <a:cs typeface="Arial Unicode MS" pitchFamily="34" charset="-128"/>
              </a:rPr>
              <a:t>EXTENSIVENESS OF THE HOLY SPIRIT A GOAL FOR EACH BELIEVER</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Que l'huile ne manque point sur ta tête </a:t>
            </a:r>
            <a:r>
              <a:rPr lang="fr-FR" sz="4400" b="1" dirty="0" err="1" smtClean="0">
                <a:solidFill>
                  <a:schemeClr val="bg1"/>
                </a:solidFill>
                <a:latin typeface="Arial Unicode MS" pitchFamily="34" charset="-128"/>
                <a:ea typeface="Arial Unicode MS" pitchFamily="34" charset="-128"/>
                <a:cs typeface="Arial Unicode MS" pitchFamily="34" charset="-128"/>
              </a:rPr>
              <a:t>Eccl</a:t>
            </a:r>
            <a:r>
              <a:rPr lang="fr-FR" sz="4400" b="1" dirty="0" smtClean="0">
                <a:solidFill>
                  <a:schemeClr val="bg1"/>
                </a:solidFill>
                <a:latin typeface="Arial Unicode MS" pitchFamily="34" charset="-128"/>
                <a:ea typeface="Arial Unicode MS" pitchFamily="34" charset="-128"/>
                <a:cs typeface="Arial Unicode MS" pitchFamily="34" charset="-128"/>
              </a:rPr>
              <a:t> 9 :8b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L’huile sur la tête représente la plénitude du Saint Esprit.</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Chaque Chrétien devrait être ivre du Saint Esprit.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Garder l’huile sur sa tête en tout temps signale un haut niveau de sanctification et de louange à Dieu.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C000"/>
                </a:solidFill>
                <a:latin typeface="Arial Unicode MS" pitchFamily="34" charset="-128"/>
                <a:ea typeface="Arial Unicode MS" pitchFamily="34" charset="-128"/>
                <a:cs typeface="Arial Unicode MS" pitchFamily="34" charset="-128"/>
              </a:rPr>
              <a:t>Un débordement de la présence de Dieu.</a:t>
            </a:r>
            <a:endParaRPr lang="en-US" sz="4800" b="1" dirty="0" smtClean="0">
              <a:solidFill>
                <a:srgbClr val="FFC000"/>
              </a:solidFill>
              <a:latin typeface="Arial Unicode MS" pitchFamily="34" charset="-128"/>
              <a:ea typeface="Arial Unicode MS" pitchFamily="34" charset="-128"/>
              <a:cs typeface="Arial Unicode MS" pitchFamily="34" charset="-128"/>
            </a:endParaRP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An overflow of the presence of God.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just"/>
            <a:r>
              <a:rPr lang="fr-FR" sz="4000" b="1" dirty="0" err="1" smtClean="0">
                <a:solidFill>
                  <a:schemeClr val="bg1"/>
                </a:solidFill>
                <a:latin typeface="Arial Unicode MS" pitchFamily="34" charset="-128"/>
                <a:ea typeface="Arial Unicode MS" pitchFamily="34" charset="-128"/>
                <a:cs typeface="Arial Unicode MS" pitchFamily="34" charset="-128"/>
              </a:rPr>
              <a:t>Eph</a:t>
            </a:r>
            <a:r>
              <a:rPr lang="fr-FR" sz="4000" b="1" dirty="0" smtClean="0">
                <a:solidFill>
                  <a:schemeClr val="bg1"/>
                </a:solidFill>
                <a:latin typeface="Arial Unicode MS" pitchFamily="34" charset="-128"/>
                <a:ea typeface="Arial Unicode MS" pitchFamily="34" charset="-128"/>
                <a:cs typeface="Arial Unicode MS" pitchFamily="34" charset="-128"/>
              </a:rPr>
              <a:t> 5:18 Ne vous enivrez pas de vin: c'est de la débauche. Soyez, au contraire, remplis de l'Esprit; (LSV)</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FFC000"/>
                </a:solidFill>
                <a:latin typeface="Arial Unicode MS" pitchFamily="34" charset="-128"/>
                <a:ea typeface="Arial Unicode MS" pitchFamily="34" charset="-128"/>
                <a:cs typeface="Arial Unicode MS" pitchFamily="34" charset="-128"/>
              </a:rPr>
              <a:t>18 And be not drunk with wine, in which is debauchery; but be filled with the Spirit, (DBY)</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L’huile sur la tête fait aussi allusion à la bénédiction et à la protection de l’Eternel.</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Ps 45:7 (45:8) Tu aimes la justice, et tu hais la méchanceté: C'est pourquoi, ô Dieu, ton Dieu t'a oint D'une huile de joie, par privilège sur tes collègues.</a:t>
            </a:r>
          </a:p>
          <a:p>
            <a:pPr algn="just"/>
            <a:r>
              <a:rPr lang="en-US" sz="4000" b="1" dirty="0" smtClean="0">
                <a:solidFill>
                  <a:srgbClr val="FFC000"/>
                </a:solidFill>
                <a:latin typeface="Arial Unicode MS" pitchFamily="34" charset="-128"/>
                <a:ea typeface="Arial Unicode MS" pitchFamily="34" charset="-128"/>
                <a:cs typeface="Arial Unicode MS" pitchFamily="34" charset="-128"/>
              </a:rPr>
              <a:t>Ps 45:7 Thou hast loved righteousness, and hated wickedness; therefore God, thy God, hath anointed thee with the oil of gladness above thy companions. (DBY)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lnSpcReduction="10000"/>
          </a:bodyPr>
          <a:lstStyle/>
          <a:p>
            <a:pPr algn="ctr">
              <a:buNone/>
            </a:pPr>
            <a:r>
              <a:rPr lang="fr-FR" sz="4400" b="1" dirty="0" smtClean="0">
                <a:solidFill>
                  <a:srgbClr val="FFC000"/>
                </a:solidFill>
                <a:latin typeface="Arial Unicode MS" pitchFamily="34" charset="-128"/>
                <a:ea typeface="Arial Unicode MS" pitchFamily="34" charset="-128"/>
                <a:cs typeface="Arial Unicode MS" pitchFamily="34" charset="-128"/>
              </a:rPr>
              <a:t>Isa 61:3 </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Pour accorder aux affligés de Sion, Pour leur donner un diadème au lieu de la cendre, Une huile de joie au lieu du deuil, Un vêtement de louange au lieu d'un esprit abattu, Afin qu'on les appelle des térébinthes de la justice, Une plantation de l'Éternel, pour servir à sa gloire.</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L’huile sur la tête d’un enfant de Dieu transmet l’idée de protection, plénitude, grâce, abondance, approbation, </a:t>
            </a: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gloire, vertu, honneur, autorité, distinction, respect, puissance, joie, bonheur, satisfaction, débordement de grâce.</a:t>
            </a:r>
            <a:endParaRPr lang="en-US" sz="4400" b="1" dirty="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lnSpcReduction="10000"/>
          </a:bodyPr>
          <a:lstStyle/>
          <a:p>
            <a:pPr algn="ctr">
              <a:buNone/>
            </a:pPr>
            <a:r>
              <a:rPr lang="en-US" sz="4800" b="1" dirty="0">
                <a:solidFill>
                  <a:schemeClr val="bg1"/>
                </a:solidFill>
                <a:latin typeface="Arial Unicode MS" pitchFamily="34" charset="-128"/>
                <a:ea typeface="Arial Unicode MS" pitchFamily="34" charset="-128"/>
                <a:cs typeface="Arial Unicode MS" pitchFamily="34" charset="-128"/>
              </a:rPr>
              <a:t> </a:t>
            </a:r>
            <a:r>
              <a:rPr lang="fr-FR" sz="4800" b="1" dirty="0" smtClean="0">
                <a:solidFill>
                  <a:schemeClr val="bg1"/>
                </a:solidFill>
                <a:latin typeface="Arial Unicode MS" pitchFamily="34" charset="-128"/>
                <a:ea typeface="Arial Unicode MS" pitchFamily="34" charset="-128"/>
                <a:cs typeface="Arial Unicode MS" pitchFamily="34" charset="-128"/>
              </a:rPr>
              <a:t> CONCLUSION</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Qu’en tout temps tes vêtements soient blancs, et que l'huile ne manque point sur ta tête.</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chemeClr val="bg1"/>
                </a:solidFill>
                <a:latin typeface="Arial Unicode MS" pitchFamily="34" charset="-128"/>
                <a:ea typeface="Arial Unicode MS" pitchFamily="34" charset="-128"/>
                <a:cs typeface="Arial Unicode MS" pitchFamily="34" charset="-128"/>
              </a:rPr>
              <a:t>Let your garments always be white, And let your head lack no oil. </a:t>
            </a:r>
            <a:r>
              <a:rPr lang="en-US" sz="4800" b="1" dirty="0" err="1" smtClean="0">
                <a:solidFill>
                  <a:schemeClr val="bg1"/>
                </a:solidFill>
                <a:latin typeface="Arial Unicode MS" pitchFamily="34" charset="-128"/>
                <a:ea typeface="Arial Unicode MS" pitchFamily="34" charset="-128"/>
                <a:cs typeface="Arial Unicode MS" pitchFamily="34" charset="-128"/>
              </a:rPr>
              <a:t>Ec</a:t>
            </a:r>
            <a:r>
              <a:rPr lang="en-US" sz="4800" b="1" dirty="0" smtClean="0">
                <a:solidFill>
                  <a:schemeClr val="bg1"/>
                </a:solidFill>
                <a:latin typeface="Arial Unicode MS" pitchFamily="34" charset="-128"/>
                <a:ea typeface="Arial Unicode MS" pitchFamily="34" charset="-128"/>
                <a:cs typeface="Arial Unicode MS" pitchFamily="34" charset="-128"/>
              </a:rPr>
              <a:t> 9:8</a:t>
            </a:r>
          </a:p>
          <a:p>
            <a:pPr algn="just">
              <a:buNone/>
            </a:pPr>
            <a:r>
              <a:rPr lang="en-US" sz="4000" b="1" dirty="0" smtClean="0">
                <a:latin typeface="Arial Unicode MS" pitchFamily="34" charset="-128"/>
                <a:ea typeface="Arial Unicode MS" pitchFamily="34" charset="-128"/>
                <a:cs typeface="Arial Unicode MS" pitchFamily="34" charset="-128"/>
              </a:rPr>
              <a:t> </a:t>
            </a:r>
          </a:p>
          <a:p>
            <a:pPr algn="ctr"/>
            <a:endParaRPr lang="en-US" sz="4000" b="1" dirty="0" smtClean="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As the New Year is rolling in, many people are making resolutions.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How about making a New Year resolution to line your life to Ecclesiastes 9 verse 8</a:t>
            </a:r>
          </a:p>
          <a:p>
            <a:pPr lvl="0" algn="just"/>
            <a:r>
              <a:rPr lang="en-US" sz="4000" b="1" dirty="0" smtClean="0">
                <a:latin typeface="Arial Unicode MS" pitchFamily="34" charset="-128"/>
                <a:ea typeface="Arial Unicode MS" pitchFamily="34" charset="-128"/>
                <a:cs typeface="Arial Unicode MS" pitchFamily="34" charset="-128"/>
              </a:rPr>
              <a:t>What is presently the color of your spiritual garment?</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Can you honestly say that your garment can pass through the scrutiny of the holiness of God? </a:t>
            </a:r>
          </a:p>
          <a:p>
            <a:pPr algn="ctr"/>
            <a:endParaRPr lang="en-US" sz="4000" b="1" dirty="0" smtClean="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Keeping on a white garment in permanence, requires a great deal of efforts.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Constant washing, constant care, constant precaution, and constant abstinence of filth are required.</a:t>
            </a:r>
          </a:p>
          <a:p>
            <a:pPr lvl="0" algn="just"/>
            <a:r>
              <a:rPr lang="en-US" sz="4400" b="1" dirty="0" smtClean="0">
                <a:latin typeface="Arial Unicode MS" pitchFamily="34" charset="-128"/>
                <a:ea typeface="Arial Unicode MS" pitchFamily="34" charset="-128"/>
                <a:cs typeface="Arial Unicode MS" pitchFamily="34" charset="-128"/>
              </a:rPr>
              <a:t>A life of obedience to the word of God will guaranty the clean garment.</a:t>
            </a:r>
          </a:p>
          <a:p>
            <a:pPr algn="ctr"/>
            <a:endParaRPr lang="en-US" sz="4000" b="1" dirty="0" smtClean="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4400" b="1" dirty="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The head soaked with oil in permanence can only be obtained by a proactive Christian who sets out to live in the fullness of the Spirit of God.</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 life of devotion, prayer, meditation, praise, service and worship to God will keep the oil flowing from over our heads.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just"/>
            <a:r>
              <a:rPr lang="en-US" sz="6000" b="1" dirty="0">
                <a:latin typeface="Arial Unicode MS" pitchFamily="34" charset="-128"/>
                <a:ea typeface="Arial Unicode MS" pitchFamily="34" charset="-128"/>
                <a:cs typeface="Arial Unicode MS" pitchFamily="34" charset="-128"/>
              </a:rPr>
              <a:t> </a:t>
            </a:r>
            <a:r>
              <a:rPr lang="en-US" sz="6000" b="1" dirty="0" smtClean="0">
                <a:latin typeface="Arial Unicode MS" pitchFamily="34" charset="-128"/>
                <a:ea typeface="Arial Unicode MS" pitchFamily="34" charset="-128"/>
                <a:cs typeface="Arial Unicode MS" pitchFamily="34" charset="-128"/>
              </a:rPr>
              <a:t>May these two goals occupy your heart and soul in the New Year; and may God help you in the process!</a:t>
            </a:r>
          </a:p>
          <a:p>
            <a:pPr algn="r">
              <a:buNone/>
            </a:pPr>
            <a:r>
              <a:rPr lang="fr-FR" sz="6000" b="1" dirty="0" smtClean="0">
                <a:solidFill>
                  <a:schemeClr val="bg1"/>
                </a:solidFill>
                <a:latin typeface="Arial Unicode MS" pitchFamily="34" charset="-128"/>
                <a:ea typeface="Arial Unicode MS" pitchFamily="34" charset="-128"/>
                <a:cs typeface="Arial Unicode MS" pitchFamily="34" charset="-128"/>
              </a:rPr>
              <a:t>AMEN! </a:t>
            </a:r>
            <a:endParaRPr lang="en-US" sz="6000" b="1" dirty="0" smtClean="0">
              <a:solidFill>
                <a:schemeClr val="bg1"/>
              </a:solidFill>
              <a:latin typeface="Arial Unicode MS" pitchFamily="34" charset="-128"/>
              <a:ea typeface="Arial Unicode MS" pitchFamily="34" charset="-128"/>
              <a:cs typeface="Arial Unicode MS" pitchFamily="34" charset="-128"/>
            </a:endParaRPr>
          </a:p>
          <a:p>
            <a:pPr algn="ctr"/>
            <a:endParaRPr lang="en-US" sz="4000" b="1" dirty="0" smtClean="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CC"/>
          </a:solidFill>
        </p:spPr>
        <p:txBody>
          <a:bodyPr>
            <a:normAutofit fontScale="62500" lnSpcReduction="20000"/>
          </a:bodyPr>
          <a:lstStyle/>
          <a:p>
            <a:pPr algn="ctr">
              <a:buNone/>
            </a:pPr>
            <a:r>
              <a:rPr lang="en-US" sz="6000" b="1" dirty="0">
                <a:latin typeface="Arial Unicode MS" pitchFamily="34" charset="-128"/>
                <a:ea typeface="Arial Unicode MS" pitchFamily="34" charset="-128"/>
                <a:cs typeface="Arial Unicode MS" pitchFamily="34" charset="-128"/>
              </a:rPr>
              <a:t> </a:t>
            </a:r>
            <a:r>
              <a:rPr lang="fr-FR" sz="6000" b="1" dirty="0" smtClean="0">
                <a:latin typeface="Arial Unicode MS" pitchFamily="34" charset="-128"/>
                <a:ea typeface="Arial Unicode MS" pitchFamily="34" charset="-128"/>
                <a:cs typeface="Arial Unicode MS" pitchFamily="34" charset="-128"/>
              </a:rPr>
              <a:t> 147 CEF </a:t>
            </a:r>
            <a:endParaRPr lang="en-US" sz="6000" b="1" dirty="0" smtClean="0">
              <a:latin typeface="Arial Unicode MS" pitchFamily="34" charset="-128"/>
              <a:ea typeface="Arial Unicode MS" pitchFamily="34" charset="-128"/>
              <a:cs typeface="Arial Unicode MS" pitchFamily="34" charset="-128"/>
            </a:endParaRPr>
          </a:p>
          <a:p>
            <a:pPr algn="ctr">
              <a:buNone/>
            </a:pPr>
            <a:r>
              <a:rPr lang="fr-FR" sz="6000" b="1" dirty="0" smtClean="0">
                <a:latin typeface="Arial Unicode MS" pitchFamily="34" charset="-128"/>
                <a:ea typeface="Arial Unicode MS" pitchFamily="34" charset="-128"/>
                <a:cs typeface="Arial Unicode MS" pitchFamily="34" charset="-128"/>
              </a:rPr>
              <a:t>1</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Marchons avec joie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Dans le bon chemin,</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Dans l'étroite voie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Du bonheur sans fin.</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Laissons en arrière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Les biens d'ici-bas;</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Prions notre Père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De guider nos pas.</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Comptant sur sa grâce,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Remplis de sa paix,</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Que rien n'embarrasse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Nos pas désormais.</a:t>
            </a:r>
            <a:endParaRPr lang="en-US" sz="6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CC"/>
          </a:solidFill>
        </p:spPr>
        <p:txBody>
          <a:bodyPr>
            <a:normAutofit fontScale="70000" lnSpcReduction="20000"/>
          </a:bodyPr>
          <a:lstStyle/>
          <a:p>
            <a:pPr algn="ctr">
              <a:buNone/>
            </a:pPr>
            <a:r>
              <a:rPr lang="fr-FR" sz="6000" b="1" dirty="0" smtClean="0">
                <a:latin typeface="Arial Unicode MS" pitchFamily="34" charset="-128"/>
                <a:ea typeface="Arial Unicode MS" pitchFamily="34" charset="-128"/>
                <a:cs typeface="Arial Unicode MS" pitchFamily="34" charset="-128"/>
              </a:rPr>
              <a:t>2</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Si rude est la route,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Glissant le sentier,</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Le Seigneur écoute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Qui le sait prier.</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Il est la lumière,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Le Libérateur</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Du </a:t>
            </a:r>
            <a:r>
              <a:rPr lang="fr-FR" sz="6000" b="1" dirty="0" err="1" smtClean="0">
                <a:latin typeface="Arial Unicode MS" pitchFamily="34" charset="-128"/>
                <a:ea typeface="Arial Unicode MS" pitchFamily="34" charset="-128"/>
                <a:cs typeface="Arial Unicode MS" pitchFamily="34" charset="-128"/>
              </a:rPr>
              <a:t>coeur</a:t>
            </a:r>
            <a:r>
              <a:rPr lang="fr-FR" sz="6000" b="1" dirty="0" smtClean="0">
                <a:latin typeface="Arial Unicode MS" pitchFamily="34" charset="-128"/>
                <a:ea typeface="Arial Unicode MS" pitchFamily="34" charset="-128"/>
                <a:cs typeface="Arial Unicode MS" pitchFamily="34" charset="-128"/>
              </a:rPr>
              <a:t> qui n'espère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Qu'en son Dieu-Sauveur.</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Sa toute-puissance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Défend le croyant;</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Son amour immense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Sauve son enfant.</a:t>
            </a:r>
            <a:endParaRPr lang="en-US" sz="6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CC"/>
          </a:solidFill>
        </p:spPr>
        <p:txBody>
          <a:bodyPr>
            <a:normAutofit fontScale="70000" lnSpcReduction="20000"/>
          </a:bodyPr>
          <a:lstStyle/>
          <a:p>
            <a:pPr algn="ctr">
              <a:buNone/>
            </a:pPr>
            <a:r>
              <a:rPr lang="fr-FR" sz="6000" b="1" dirty="0" smtClean="0">
                <a:latin typeface="Arial Unicode MS" pitchFamily="34" charset="-128"/>
                <a:ea typeface="Arial Unicode MS" pitchFamily="34" charset="-128"/>
                <a:cs typeface="Arial Unicode MS" pitchFamily="34" charset="-128"/>
              </a:rPr>
              <a:t>3</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Et quand sonne l'heure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De quitter ces lieux,</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Il a pour demeure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Le palais des cieux!</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Vêtements de gloire,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D'immortalité,</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Palmes de victoire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Pour l'éternité!</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Voilà ce que donne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Le Seigneur Jésus!</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Voilà la couronne</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De tous les élus.</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13576</TotalTime>
  <Words>2167</Words>
  <Application>Microsoft Office PowerPoint</Application>
  <PresentationFormat>On-screen Show (4:3)</PresentationFormat>
  <Paragraphs>153</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CHRIST THE ROCK CONGREGATION SUNDAY JANUARY 2ND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11</cp:revision>
  <dcterms:created xsi:type="dcterms:W3CDTF">2020-08-22T16:53:36Z</dcterms:created>
  <dcterms:modified xsi:type="dcterms:W3CDTF">2022-01-01T15:12:49Z</dcterms:modified>
</cp:coreProperties>
</file>