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7" r:id="rId4"/>
    <p:sldId id="346" r:id="rId5"/>
    <p:sldId id="349" r:id="rId6"/>
    <p:sldId id="347" r:id="rId7"/>
    <p:sldId id="318" r:id="rId8"/>
    <p:sldId id="350" r:id="rId9"/>
    <p:sldId id="351" r:id="rId10"/>
    <p:sldId id="352" r:id="rId11"/>
    <p:sldId id="265" r:id="rId12"/>
    <p:sldId id="401" r:id="rId13"/>
    <p:sldId id="402" r:id="rId14"/>
    <p:sldId id="403" r:id="rId15"/>
    <p:sldId id="400" r:id="rId16"/>
    <p:sldId id="353" r:id="rId17"/>
    <p:sldId id="354" r:id="rId18"/>
    <p:sldId id="355" r:id="rId19"/>
    <p:sldId id="356" r:id="rId20"/>
    <p:sldId id="358" r:id="rId21"/>
    <p:sldId id="359" r:id="rId22"/>
    <p:sldId id="360" r:id="rId23"/>
    <p:sldId id="361" r:id="rId24"/>
    <p:sldId id="362" r:id="rId25"/>
    <p:sldId id="268" r:id="rId26"/>
    <p:sldId id="363" r:id="rId27"/>
    <p:sldId id="264" r:id="rId28"/>
    <p:sldId id="364" r:id="rId29"/>
    <p:sldId id="365" r:id="rId30"/>
    <p:sldId id="366" r:id="rId31"/>
    <p:sldId id="368" r:id="rId32"/>
    <p:sldId id="369" r:id="rId33"/>
    <p:sldId id="370" r:id="rId34"/>
    <p:sldId id="323" r:id="rId35"/>
    <p:sldId id="371" r:id="rId36"/>
    <p:sldId id="372" r:id="rId37"/>
    <p:sldId id="373" r:id="rId38"/>
    <p:sldId id="375" r:id="rId39"/>
    <p:sldId id="374" r:id="rId40"/>
    <p:sldId id="376" r:id="rId41"/>
    <p:sldId id="326" r:id="rId42"/>
    <p:sldId id="377" r:id="rId43"/>
    <p:sldId id="378" r:id="rId44"/>
    <p:sldId id="269" r:id="rId45"/>
    <p:sldId id="379" r:id="rId46"/>
    <p:sldId id="380" r:id="rId47"/>
    <p:sldId id="381" r:id="rId48"/>
    <p:sldId id="328" r:id="rId49"/>
    <p:sldId id="382" r:id="rId50"/>
    <p:sldId id="383" r:id="rId51"/>
    <p:sldId id="384" r:id="rId52"/>
    <p:sldId id="385" r:id="rId53"/>
    <p:sldId id="386" r:id="rId54"/>
    <p:sldId id="387" r:id="rId55"/>
    <p:sldId id="388" r:id="rId56"/>
    <p:sldId id="389" r:id="rId57"/>
    <p:sldId id="270" r:id="rId58"/>
    <p:sldId id="390" r:id="rId59"/>
    <p:sldId id="391" r:id="rId60"/>
    <p:sldId id="392" r:id="rId61"/>
    <p:sldId id="393" r:id="rId62"/>
    <p:sldId id="394" r:id="rId63"/>
    <p:sldId id="271" r:id="rId64"/>
    <p:sldId id="395" r:id="rId65"/>
    <p:sldId id="396" r:id="rId66"/>
    <p:sldId id="397" r:id="rId67"/>
    <p:sldId id="398"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CC"/>
    <a:srgbClr val="0000CC"/>
    <a:srgbClr val="F793F2"/>
    <a:srgbClr val="663300"/>
    <a:srgbClr val="003E1C"/>
    <a:srgbClr val="C9F1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10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12/23/2021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12/23/2021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5C0920-4428-48D3-9C62-205A754E0675}" type="datetimeFigureOut">
              <a:rPr lang="en-US" smtClean="0"/>
              <a:pPr/>
              <a:t>12/23/2021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5C0920-4428-48D3-9C62-205A754E0675}" type="datetimeFigureOut">
              <a:rPr lang="en-US" smtClean="0"/>
              <a:pPr/>
              <a:t>12/23/2021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5C0920-4428-48D3-9C62-205A754E0675}" type="datetimeFigureOut">
              <a:rPr lang="en-US" smtClean="0"/>
              <a:pPr/>
              <a:t>12/23/2021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5C0920-4428-48D3-9C62-205A754E0675}" type="datetimeFigureOut">
              <a:rPr lang="en-US" smtClean="0"/>
              <a:pPr/>
              <a:t>12/23/2021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5C0920-4428-48D3-9C62-205A754E0675}" type="datetimeFigureOut">
              <a:rPr lang="en-US" smtClean="0"/>
              <a:pPr/>
              <a:t>12/23/2021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5C0920-4428-48D3-9C62-205A754E0675}" type="datetimeFigureOut">
              <a:rPr lang="en-US" smtClean="0"/>
              <a:pPr/>
              <a:t>12/23/2021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5C0920-4428-48D3-9C62-205A754E0675}" type="datetimeFigureOut">
              <a:rPr lang="en-US" smtClean="0"/>
              <a:pPr/>
              <a:t>12/23/2021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12/23/2021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12/23/2021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5C0920-4428-48D3-9C62-205A754E0675}" type="datetimeFigureOut">
              <a:rPr lang="en-US" smtClean="0"/>
              <a:pPr/>
              <a:t>12/23/2021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D1D6-99A7-4566-B51F-FF43E577F69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00B0F0"/>
          </a:solid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dirty="0">
                <a:solidFill>
                  <a:schemeClr val="tx1"/>
                </a:solidFill>
              </a:rPr>
              <a:t>CHRIST THE ROCK CONGREGATION</a:t>
            </a:r>
            <a:br>
              <a:rPr lang="en-US" b="1" dirty="0">
                <a:solidFill>
                  <a:schemeClr val="tx1"/>
                </a:solidFill>
              </a:rPr>
            </a:br>
            <a:r>
              <a:rPr lang="en-US" b="1" dirty="0" smtClean="0">
                <a:solidFill>
                  <a:schemeClr val="bg1"/>
                </a:solidFill>
              </a:rPr>
              <a:t>SUNDAY </a:t>
            </a:r>
            <a:r>
              <a:rPr lang="en-US" b="1" dirty="0" smtClean="0">
                <a:solidFill>
                  <a:schemeClr val="bg1"/>
                </a:solidFill>
              </a:rPr>
              <a:t>DECEMBER 26</a:t>
            </a:r>
            <a:r>
              <a:rPr lang="en-US" b="1" baseline="30000" dirty="0" smtClean="0">
                <a:solidFill>
                  <a:schemeClr val="bg1"/>
                </a:solidFill>
              </a:rPr>
              <a:t>TH</a:t>
            </a:r>
            <a:r>
              <a:rPr lang="en-US" b="1" dirty="0" smtClean="0">
                <a:solidFill>
                  <a:schemeClr val="bg1"/>
                </a:solidFill>
              </a:rPr>
              <a:t> </a:t>
            </a:r>
            <a:r>
              <a:rPr lang="en-US" b="1" dirty="0" smtClean="0">
                <a:solidFill>
                  <a:schemeClr val="bg1"/>
                </a:solidFill>
              </a:rPr>
              <a:t> </a:t>
            </a:r>
            <a:r>
              <a:rPr lang="en-US" b="1" dirty="0" smtClean="0">
                <a:solidFill>
                  <a:schemeClr val="bg1"/>
                </a:solidFill>
              </a:rPr>
              <a:t>2021 </a:t>
            </a:r>
            <a:r>
              <a:rPr lang="en-US" b="1" dirty="0">
                <a:solidFill>
                  <a:schemeClr val="tx1"/>
                </a:solidFill>
              </a:rPr>
              <a:t/>
            </a:r>
            <a:br>
              <a:rPr lang="en-US" b="1" dirty="0">
                <a:solidFill>
                  <a:schemeClr val="tx1"/>
                </a:solidFill>
              </a:rPr>
            </a:br>
            <a:r>
              <a:rPr lang="en-US" b="1" dirty="0">
                <a:solidFill>
                  <a:schemeClr val="tx1"/>
                </a:solidFill>
              </a:rPr>
              <a:t>Sermon by Pastor Marc E </a:t>
            </a:r>
            <a:r>
              <a:rPr lang="en-US" b="1" dirty="0" smtClean="0">
                <a:solidFill>
                  <a:schemeClr val="tx1"/>
                </a:solidFill>
              </a:rPr>
              <a:t>Simeon </a:t>
            </a:r>
            <a:r>
              <a:rPr lang="en-US" b="1" dirty="0">
                <a:solidFill>
                  <a:schemeClr val="tx1"/>
                </a:solidFill>
              </a:rPr>
              <a:t/>
            </a:r>
            <a:br>
              <a:rPr lang="en-US" b="1" dirty="0">
                <a:solidFill>
                  <a:schemeClr val="tx1"/>
                </a:solidFill>
              </a:rPr>
            </a:br>
            <a:endParaRPr lang="en-US" b="1" dirty="0">
              <a:solidFill>
                <a:schemeClr val="tx1"/>
              </a:solidFill>
            </a:endParaRPr>
          </a:p>
        </p:txBody>
      </p:sp>
      <p:sp>
        <p:nvSpPr>
          <p:cNvPr id="3" name="Subtitle 2"/>
          <p:cNvSpPr>
            <a:spLocks noGrp="1"/>
          </p:cNvSpPr>
          <p:nvPr>
            <p:ph type="subTitle" idx="1"/>
          </p:nvPr>
        </p:nvSpPr>
        <p:spPr>
          <a:xfrm>
            <a:off x="0" y="2743200"/>
            <a:ext cx="9144000" cy="4114800"/>
          </a:xfrm>
          <a:solidFill>
            <a:srgbClr val="FFFF00"/>
          </a:solidFill>
        </p:spPr>
        <p:style>
          <a:lnRef idx="1">
            <a:schemeClr val="accent4"/>
          </a:lnRef>
          <a:fillRef idx="2">
            <a:schemeClr val="accent4"/>
          </a:fillRef>
          <a:effectRef idx="1">
            <a:schemeClr val="accent4"/>
          </a:effectRef>
          <a:fontRef idx="minor">
            <a:schemeClr val="dk1"/>
          </a:fontRef>
        </p:style>
        <p:txBody>
          <a:bodyPr>
            <a:normAutofit/>
          </a:bodyPr>
          <a:lstStyle/>
          <a:p>
            <a:r>
              <a:rPr lang="fr-FR" sz="4400" b="1" dirty="0" smtClean="0">
                <a:solidFill>
                  <a:schemeClr val="tx1"/>
                </a:solidFill>
              </a:rPr>
              <a:t>SI CETTE ŒUVRE VIENT DE DIEU VOUS NE POURREZ LA DÉTRUIRE</a:t>
            </a:r>
            <a:endParaRPr lang="en-US" sz="4400" b="1" dirty="0" smtClean="0">
              <a:solidFill>
                <a:schemeClr val="tx1"/>
              </a:solidFill>
            </a:endParaRPr>
          </a:p>
          <a:p>
            <a:r>
              <a:rPr lang="en-US" sz="4400" b="1" dirty="0" smtClean="0">
                <a:solidFill>
                  <a:srgbClr val="0000CC"/>
                </a:solidFill>
              </a:rPr>
              <a:t>IF THIS WORK IS OF GOD YOU CANNOT DESTROY IT (Acts 5:39)</a:t>
            </a:r>
            <a:endParaRPr lang="en-US" sz="4400" b="1" dirty="0">
              <a:solidFill>
                <a:srgbClr val="0000CC"/>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en-US" sz="5400" b="1" dirty="0" smtClean="0"/>
              <a:t>THE INVINCIBILITY OF THE CHRISTIAN DOCTRINE THROUGHOUT THE </a:t>
            </a:r>
            <a:r>
              <a:rPr lang="en-US" sz="5400" b="1" dirty="0" smtClean="0"/>
              <a:t>AGES</a:t>
            </a:r>
          </a:p>
          <a:p>
            <a:pPr algn="ctr">
              <a:buNone/>
            </a:pPr>
            <a:endParaRPr lang="en-US" sz="5400" b="1" dirty="0" smtClean="0"/>
          </a:p>
          <a:p>
            <a:pPr algn="ctr">
              <a:buNone/>
            </a:pPr>
            <a:r>
              <a:rPr lang="fr-FR" sz="5400" b="1" dirty="0" smtClean="0">
                <a:solidFill>
                  <a:srgbClr val="0000CC"/>
                </a:solidFill>
              </a:rPr>
              <a:t>L’INVINCIBILITÉ </a:t>
            </a:r>
            <a:r>
              <a:rPr lang="fr-FR" sz="5400" b="1" dirty="0" smtClean="0">
                <a:solidFill>
                  <a:srgbClr val="0000CC"/>
                </a:solidFill>
              </a:rPr>
              <a:t>DE LA DOCTRINE </a:t>
            </a:r>
            <a:r>
              <a:rPr lang="fr-FR" sz="5400" b="1" dirty="0" smtClean="0">
                <a:solidFill>
                  <a:srgbClr val="0000CC"/>
                </a:solidFill>
              </a:rPr>
              <a:t>CHRÉTIENNE À </a:t>
            </a:r>
            <a:r>
              <a:rPr lang="fr-FR" sz="5400" b="1" dirty="0" smtClean="0">
                <a:solidFill>
                  <a:srgbClr val="0000CC"/>
                </a:solidFill>
              </a:rPr>
              <a:t>TRAVERS LES AGES</a:t>
            </a:r>
            <a:endParaRPr lang="en-US" sz="5400" b="1" dirty="0">
              <a:solidFill>
                <a:srgbClr val="0000CC"/>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ctr">
              <a:buNone/>
            </a:pPr>
            <a:r>
              <a:rPr lang="fr-FR" sz="4400" dirty="0" smtClean="0">
                <a:solidFill>
                  <a:srgbClr val="FF0000"/>
                </a:solidFill>
                <a:latin typeface="Arial Unicode MS" pitchFamily="34" charset="-128"/>
                <a:ea typeface="Arial Unicode MS" pitchFamily="34" charset="-128"/>
                <a:cs typeface="Arial Unicode MS" pitchFamily="34" charset="-128"/>
              </a:rPr>
              <a:t>ACTES 5 :34-39</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buNone/>
            </a:pPr>
            <a:r>
              <a:rPr lang="fr-FR" sz="4400" dirty="0" smtClean="0">
                <a:solidFill>
                  <a:srgbClr val="0000CC"/>
                </a:solidFill>
                <a:latin typeface="Arial Unicode MS" pitchFamily="34" charset="-128"/>
                <a:ea typeface="Arial Unicode MS" pitchFamily="34" charset="-128"/>
                <a:cs typeface="Arial Unicode MS" pitchFamily="34" charset="-128"/>
              </a:rPr>
              <a:t>34 </a:t>
            </a:r>
            <a:r>
              <a:rPr lang="fr-FR" sz="4400" dirty="0" smtClean="0">
                <a:solidFill>
                  <a:srgbClr val="0000CC"/>
                </a:solidFill>
                <a:latin typeface="Arial Unicode MS" pitchFamily="34" charset="-128"/>
                <a:ea typeface="Arial Unicode MS" pitchFamily="34" charset="-128"/>
                <a:cs typeface="Arial Unicode MS" pitchFamily="34" charset="-128"/>
              </a:rPr>
              <a:t>Mais un pharisien, nommé Gamaliel, docteur de la loi, estimé de tout le peuple, se leva dans le sanhédrin, et ordonna de faire sortir un instant les apôtres.</a:t>
            </a:r>
            <a:endParaRPr lang="en-US" sz="4400" dirty="0" smtClean="0">
              <a:solidFill>
                <a:srgbClr val="0000CC"/>
              </a:solidFill>
              <a:latin typeface="Arial Unicode MS" pitchFamily="34" charset="-128"/>
              <a:ea typeface="Arial Unicode MS" pitchFamily="34" charset="-128"/>
              <a:cs typeface="Arial Unicode MS" pitchFamily="34" charset="-128"/>
            </a:endParaRPr>
          </a:p>
          <a:p>
            <a:pPr algn="just">
              <a:buNone/>
            </a:pPr>
            <a:r>
              <a:rPr lang="fr-FR" sz="4400" dirty="0" smtClean="0">
                <a:solidFill>
                  <a:srgbClr val="0000CC"/>
                </a:solidFill>
                <a:latin typeface="Arial Unicode MS" pitchFamily="34" charset="-128"/>
                <a:ea typeface="Arial Unicode MS" pitchFamily="34" charset="-128"/>
                <a:cs typeface="Arial Unicode MS" pitchFamily="34" charset="-128"/>
              </a:rPr>
              <a:t> </a:t>
            </a:r>
            <a:r>
              <a:rPr lang="fr-FR" sz="4400" dirty="0" smtClean="0">
                <a:solidFill>
                  <a:srgbClr val="FF0000"/>
                </a:solidFill>
                <a:latin typeface="Arial Unicode MS" pitchFamily="34" charset="-128"/>
                <a:ea typeface="Arial Unicode MS" pitchFamily="34" charset="-128"/>
                <a:cs typeface="Arial Unicode MS" pitchFamily="34" charset="-128"/>
              </a:rPr>
              <a:t>35 Puis il leur dit: Hommes Israélites, prenez garde à ce que vous allez faire à l'égard de ces gens.</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4000"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buNone/>
            </a:pPr>
            <a:r>
              <a:rPr lang="fr-FR" sz="4400" b="1" dirty="0" smtClean="0">
                <a:solidFill>
                  <a:srgbClr val="0000CC"/>
                </a:solidFill>
                <a:latin typeface="Arial Unicode MS" pitchFamily="34" charset="-128"/>
                <a:ea typeface="Arial Unicode MS" pitchFamily="34" charset="-128"/>
                <a:cs typeface="Arial Unicode MS" pitchFamily="34" charset="-128"/>
              </a:rPr>
              <a:t> </a:t>
            </a:r>
            <a:r>
              <a:rPr lang="fr-FR" sz="4800" b="1" dirty="0" smtClean="0">
                <a:solidFill>
                  <a:srgbClr val="0000CC"/>
                </a:solidFill>
                <a:latin typeface="Arial Unicode MS" pitchFamily="34" charset="-128"/>
                <a:ea typeface="Arial Unicode MS" pitchFamily="34" charset="-128"/>
                <a:cs typeface="Arial Unicode MS" pitchFamily="34" charset="-128"/>
              </a:rPr>
              <a:t>36 Car, il n'y a pas longtemps que parut </a:t>
            </a:r>
            <a:r>
              <a:rPr lang="fr-FR" sz="4800" b="1" dirty="0" err="1" smtClean="0">
                <a:solidFill>
                  <a:srgbClr val="0000CC"/>
                </a:solidFill>
                <a:latin typeface="Arial Unicode MS" pitchFamily="34" charset="-128"/>
                <a:ea typeface="Arial Unicode MS" pitchFamily="34" charset="-128"/>
                <a:cs typeface="Arial Unicode MS" pitchFamily="34" charset="-128"/>
              </a:rPr>
              <a:t>Theudas</a:t>
            </a:r>
            <a:r>
              <a:rPr lang="fr-FR" sz="4800" b="1" dirty="0" smtClean="0">
                <a:solidFill>
                  <a:srgbClr val="0000CC"/>
                </a:solidFill>
                <a:latin typeface="Arial Unicode MS" pitchFamily="34" charset="-128"/>
                <a:ea typeface="Arial Unicode MS" pitchFamily="34" charset="-128"/>
                <a:cs typeface="Arial Unicode MS" pitchFamily="34" charset="-128"/>
              </a:rPr>
              <a:t>, qui se donnait pour quelque chose, et auquel se rallièrent environ quatre cents hommes: il fut tué, et tous ceux qui l'avaient suivi furent mis en déroute et réduits à rien.</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0000CC"/>
                </a:solidFill>
                <a:latin typeface="Arial Unicode MS" pitchFamily="34" charset="-128"/>
                <a:ea typeface="Arial Unicode MS" pitchFamily="34" charset="-128"/>
                <a:cs typeface="Arial Unicode MS" pitchFamily="34" charset="-128"/>
              </a:rPr>
              <a:t> </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buNone/>
            </a:pPr>
            <a:r>
              <a:rPr lang="fr-FR" sz="5400" b="1" dirty="0" smtClean="0">
                <a:solidFill>
                  <a:srgbClr val="0000CC"/>
                </a:solidFill>
                <a:latin typeface="Arial Unicode MS" pitchFamily="34" charset="-128"/>
                <a:ea typeface="Arial Unicode MS" pitchFamily="34" charset="-128"/>
                <a:cs typeface="Arial Unicode MS" pitchFamily="34" charset="-128"/>
              </a:rPr>
              <a:t> </a:t>
            </a:r>
            <a:r>
              <a:rPr lang="fr-FR" sz="5400" b="1" dirty="0" smtClean="0">
                <a:solidFill>
                  <a:srgbClr val="FF0000"/>
                </a:solidFill>
                <a:latin typeface="Arial Unicode MS" pitchFamily="34" charset="-128"/>
                <a:ea typeface="Arial Unicode MS" pitchFamily="34" charset="-128"/>
                <a:cs typeface="Arial Unicode MS" pitchFamily="34" charset="-128"/>
              </a:rPr>
              <a:t>37 Après lui, parut Judas le Galiléen, à l'époque du recensement, et il attira du monde à son parti: il périt aussi, et tous ceux qui l'avaient suivi furent dispersés</a:t>
            </a:r>
            <a:r>
              <a:rPr lang="fr-FR" sz="5400" b="1" dirty="0" smtClean="0">
                <a:solidFill>
                  <a:srgbClr val="FF0000"/>
                </a:solidFill>
                <a:latin typeface="Arial Unicode MS" pitchFamily="34" charset="-128"/>
                <a:ea typeface="Arial Unicode MS" pitchFamily="34" charset="-128"/>
                <a:cs typeface="Arial Unicode MS" pitchFamily="34" charset="-128"/>
              </a:rPr>
              <a:t>.</a:t>
            </a:r>
            <a:endParaRPr lang="en-US" sz="5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buNone/>
            </a:pPr>
            <a:r>
              <a:rPr lang="fr-FR" sz="4400" b="1" dirty="0" smtClean="0">
                <a:solidFill>
                  <a:srgbClr val="0000CC"/>
                </a:solidFill>
                <a:latin typeface="Arial Unicode MS" pitchFamily="34" charset="-128"/>
                <a:ea typeface="Arial Unicode MS" pitchFamily="34" charset="-128"/>
                <a:cs typeface="Arial Unicode MS" pitchFamily="34" charset="-128"/>
              </a:rPr>
              <a:t> 38 Et maintenant, je vous le dis ne vous occupez plus de ces hommes, et laissez-les aller. Si cette entreprise ou cette œuvre vient des hommes, elle se détruira;</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0000CC"/>
                </a:solidFill>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39 mais si elle vient de Dieu, vous ne pourrez la détruire. Ne courez pas le risque d'avoir combattu contre Dieu.</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4000"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txBody>
          <a:bodyPr>
            <a:normAutofit/>
          </a:bodyPr>
          <a:lstStyle/>
          <a:p>
            <a:pPr algn="just">
              <a:buNone/>
            </a:pPr>
            <a:r>
              <a:rPr lang="en-US" sz="4000" b="1" dirty="0" smtClean="0">
                <a:latin typeface="Arial Unicode MS" pitchFamily="34" charset="-128"/>
                <a:ea typeface="Arial Unicode MS" pitchFamily="34" charset="-128"/>
                <a:cs typeface="Arial Unicode MS" pitchFamily="34" charset="-128"/>
              </a:rPr>
              <a:t>Ac 5:34 Then one in the council stood up, a Pharisee named </a:t>
            </a:r>
            <a:r>
              <a:rPr lang="en-US" sz="4000" b="1" dirty="0" err="1" smtClean="0">
                <a:latin typeface="Arial Unicode MS" pitchFamily="34" charset="-128"/>
                <a:ea typeface="Arial Unicode MS" pitchFamily="34" charset="-128"/>
                <a:cs typeface="Arial Unicode MS" pitchFamily="34" charset="-128"/>
              </a:rPr>
              <a:t>Gamaliel</a:t>
            </a:r>
            <a:r>
              <a:rPr lang="en-US" sz="4000" b="1" dirty="0" smtClean="0">
                <a:latin typeface="Arial Unicode MS" pitchFamily="34" charset="-128"/>
                <a:ea typeface="Arial Unicode MS" pitchFamily="34" charset="-128"/>
                <a:cs typeface="Arial Unicode MS" pitchFamily="34" charset="-128"/>
              </a:rPr>
              <a:t>, a teacher of the law held in respect by all the people, and commanded them to put the apostles outside for a little while. The invincibility </a:t>
            </a:r>
          </a:p>
          <a:p>
            <a:pPr algn="just">
              <a:buNone/>
            </a:pPr>
            <a:r>
              <a:rPr lang="en-US" sz="4400" b="1" dirty="0" smtClean="0">
                <a:solidFill>
                  <a:srgbClr val="FF0000"/>
                </a:solidFill>
                <a:latin typeface="Arial Unicode MS" pitchFamily="34" charset="-128"/>
                <a:ea typeface="Arial Unicode MS" pitchFamily="34" charset="-128"/>
                <a:cs typeface="Arial Unicode MS" pitchFamily="34" charset="-128"/>
              </a:rPr>
              <a:t> 35 And he said to them: "Men of Israel, take heed to yourselves what you intend to do regarding these men</a:t>
            </a:r>
            <a:r>
              <a:rPr lang="en-US"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txBody>
          <a:bodyPr>
            <a:normAutofit lnSpcReduction="10000"/>
          </a:bodyPr>
          <a:lstStyle/>
          <a:p>
            <a:pPr algn="just">
              <a:buNone/>
            </a:pPr>
            <a:r>
              <a:rPr lang="en-US" sz="4000" b="1" dirty="0" smtClean="0">
                <a:latin typeface="Arial Unicode MS" pitchFamily="34" charset="-128"/>
                <a:ea typeface="Arial Unicode MS" pitchFamily="34" charset="-128"/>
                <a:cs typeface="Arial Unicode MS" pitchFamily="34" charset="-128"/>
              </a:rPr>
              <a:t> </a:t>
            </a:r>
            <a:r>
              <a:rPr lang="en-US" sz="5400" b="1" dirty="0" smtClean="0">
                <a:latin typeface="Arial Unicode MS" pitchFamily="34" charset="-128"/>
                <a:ea typeface="Arial Unicode MS" pitchFamily="34" charset="-128"/>
                <a:cs typeface="Arial Unicode MS" pitchFamily="34" charset="-128"/>
              </a:rPr>
              <a:t>36 "For some time ago </a:t>
            </a:r>
            <a:r>
              <a:rPr lang="en-US" sz="5400" b="1" dirty="0" err="1" smtClean="0">
                <a:latin typeface="Arial Unicode MS" pitchFamily="34" charset="-128"/>
                <a:ea typeface="Arial Unicode MS" pitchFamily="34" charset="-128"/>
                <a:cs typeface="Arial Unicode MS" pitchFamily="34" charset="-128"/>
              </a:rPr>
              <a:t>Theudas</a:t>
            </a:r>
            <a:r>
              <a:rPr lang="en-US" sz="5400" b="1" dirty="0" smtClean="0">
                <a:latin typeface="Arial Unicode MS" pitchFamily="34" charset="-128"/>
                <a:ea typeface="Arial Unicode MS" pitchFamily="34" charset="-128"/>
                <a:cs typeface="Arial Unicode MS" pitchFamily="34" charset="-128"/>
              </a:rPr>
              <a:t> rose up, claiming to be somebody. A number of men, about four hundred, joined him. </a:t>
            </a:r>
            <a:r>
              <a:rPr lang="en-US" sz="5400" b="1" dirty="0" smtClean="0">
                <a:solidFill>
                  <a:srgbClr val="FF0000"/>
                </a:solidFill>
                <a:latin typeface="Arial Unicode MS" pitchFamily="34" charset="-128"/>
                <a:ea typeface="Arial Unicode MS" pitchFamily="34" charset="-128"/>
                <a:cs typeface="Arial Unicode MS" pitchFamily="34" charset="-128"/>
              </a:rPr>
              <a:t>He was slain, and all who obeyed him were scattered and came to nothing.</a:t>
            </a:r>
          </a:p>
          <a:p>
            <a:pPr algn="just">
              <a:buNone/>
            </a:pPr>
            <a:r>
              <a:rPr lang="en-US" sz="4000" b="1" dirty="0" smtClean="0">
                <a:latin typeface="Arial Unicode MS" pitchFamily="34" charset="-128"/>
                <a:ea typeface="Arial Unicode MS" pitchFamily="34" charset="-128"/>
                <a:cs typeface="Arial Unicode MS" pitchFamily="34" charset="-128"/>
              </a:rPr>
              <a:t>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txBody>
          <a:bodyPr>
            <a:normAutofit/>
          </a:bodyPr>
          <a:lstStyle/>
          <a:p>
            <a:pPr algn="just">
              <a:buNone/>
            </a:pPr>
            <a:r>
              <a:rPr lang="en-US" sz="4000" b="1" dirty="0" smtClean="0">
                <a:latin typeface="Arial Unicode MS" pitchFamily="34" charset="-128"/>
                <a:ea typeface="Arial Unicode MS" pitchFamily="34" charset="-128"/>
                <a:cs typeface="Arial Unicode MS" pitchFamily="34" charset="-128"/>
              </a:rPr>
              <a:t> </a:t>
            </a:r>
            <a:r>
              <a:rPr lang="en-US" sz="5400" b="1" dirty="0" smtClean="0">
                <a:latin typeface="Arial Unicode MS" pitchFamily="34" charset="-128"/>
                <a:ea typeface="Arial Unicode MS" pitchFamily="34" charset="-128"/>
                <a:cs typeface="Arial Unicode MS" pitchFamily="34" charset="-128"/>
              </a:rPr>
              <a:t>37 "After this man, Judas of Galilee rose up in the days of the census, and drew away many people after him. </a:t>
            </a:r>
            <a:r>
              <a:rPr lang="en-US" sz="5400" b="1" dirty="0" smtClean="0">
                <a:solidFill>
                  <a:srgbClr val="FF0000"/>
                </a:solidFill>
                <a:latin typeface="Arial Unicode MS" pitchFamily="34" charset="-128"/>
                <a:ea typeface="Arial Unicode MS" pitchFamily="34" charset="-128"/>
                <a:cs typeface="Arial Unicode MS" pitchFamily="34" charset="-128"/>
              </a:rPr>
              <a:t>He also perished, and all who obeyed him were dispersed.</a:t>
            </a:r>
          </a:p>
          <a:p>
            <a:pPr algn="just">
              <a:buNone/>
            </a:pPr>
            <a:r>
              <a:rPr lang="en-US" sz="4000" b="1" dirty="0" smtClean="0">
                <a:latin typeface="Arial Unicode MS" pitchFamily="34" charset="-128"/>
                <a:ea typeface="Arial Unicode MS" pitchFamily="34" charset="-128"/>
                <a:cs typeface="Arial Unicode MS" pitchFamily="34" charset="-128"/>
              </a:rPr>
              <a:t>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txBody>
          <a:bodyPr>
            <a:normAutofit/>
          </a:bodyPr>
          <a:lstStyle/>
          <a:p>
            <a:pPr algn="just">
              <a:buNone/>
            </a:pPr>
            <a:r>
              <a:rPr lang="en-US" sz="4800" b="1" dirty="0" smtClean="0">
                <a:latin typeface="Arial Unicode MS" pitchFamily="34" charset="-128"/>
                <a:ea typeface="Arial Unicode MS" pitchFamily="34" charset="-128"/>
                <a:cs typeface="Arial Unicode MS" pitchFamily="34" charset="-128"/>
              </a:rPr>
              <a:t> 38 "And now I say to you, keep away from these men and let them alone; for if this plan or this work is of men, it will come to nothing;</a:t>
            </a:r>
          </a:p>
          <a:p>
            <a:pPr algn="just">
              <a:buNone/>
            </a:pPr>
            <a:r>
              <a:rPr lang="en-US" sz="4800" b="1" dirty="0" smtClean="0">
                <a:latin typeface="Arial Unicode MS" pitchFamily="34" charset="-128"/>
                <a:ea typeface="Arial Unicode MS" pitchFamily="34" charset="-128"/>
                <a:cs typeface="Arial Unicode MS" pitchFamily="34" charset="-128"/>
              </a:rPr>
              <a:t> </a:t>
            </a:r>
            <a:r>
              <a:rPr lang="en-US" sz="4800" b="1" dirty="0" smtClean="0">
                <a:solidFill>
                  <a:srgbClr val="FF0000"/>
                </a:solidFill>
                <a:latin typeface="Arial Unicode MS" pitchFamily="34" charset="-128"/>
                <a:ea typeface="Arial Unicode MS" pitchFamily="34" charset="-128"/>
                <a:cs typeface="Arial Unicode MS" pitchFamily="34" charset="-128"/>
              </a:rPr>
              <a:t>39 "but if it is of God, you cannot overthrow it--lest you even be found to fight against God."</a:t>
            </a:r>
            <a:endParaRPr lang="en-US" sz="48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lnSpcReduction="10000"/>
          </a:bodyPr>
          <a:lstStyle/>
          <a:p>
            <a:pPr algn="ctr">
              <a:buNone/>
            </a:pPr>
            <a:r>
              <a:rPr lang="fr-FR" sz="4400" b="1" dirty="0" smtClean="0">
                <a:solidFill>
                  <a:srgbClr val="00FFCC"/>
                </a:solidFill>
                <a:latin typeface="Arial Unicode MS" pitchFamily="34" charset="-128"/>
                <a:ea typeface="Arial Unicode MS" pitchFamily="34" charset="-128"/>
                <a:cs typeface="Arial Unicode MS" pitchFamily="34" charset="-128"/>
              </a:rPr>
              <a:t>INTRODUCTION</a:t>
            </a:r>
            <a:endParaRPr lang="en-US" sz="4400" b="1" dirty="0" smtClean="0">
              <a:solidFill>
                <a:srgbClr val="00FFCC"/>
              </a:solidFill>
              <a:latin typeface="Arial Unicode MS" pitchFamily="34" charset="-128"/>
              <a:ea typeface="Arial Unicode MS" pitchFamily="34" charset="-128"/>
              <a:cs typeface="Arial Unicode MS" pitchFamily="34" charset="-128"/>
            </a:endParaRPr>
          </a:p>
          <a:p>
            <a:pPr algn="just"/>
            <a:r>
              <a:rPr lang="en-US" sz="4400" dirty="0" smtClean="0">
                <a:solidFill>
                  <a:schemeClr val="bg1"/>
                </a:solidFill>
                <a:latin typeface="Arial Unicode MS" pitchFamily="34" charset="-128"/>
                <a:ea typeface="Arial Unicode MS" pitchFamily="34" charset="-128"/>
                <a:cs typeface="Arial Unicode MS" pitchFamily="34" charset="-128"/>
              </a:rPr>
              <a:t>Recently, I read the news that Canada has passed the law to ban parents from taking their teenage homosexual children outside of the country for conversion experience.</a:t>
            </a:r>
          </a:p>
          <a:p>
            <a:pPr algn="just"/>
            <a:r>
              <a:rPr lang="en-US" sz="4400" dirty="0" smtClean="0">
                <a:solidFill>
                  <a:srgbClr val="FFFF00"/>
                </a:solidFill>
                <a:latin typeface="Arial Unicode MS" pitchFamily="34" charset="-128"/>
                <a:ea typeface="Arial Unicode MS" pitchFamily="34" charset="-128"/>
                <a:cs typeface="Arial Unicode MS" pitchFamily="34" charset="-128"/>
              </a:rPr>
              <a:t>Some believe that homosexuality is by nature while others believe that it is by nurture</a:t>
            </a:r>
            <a:r>
              <a:rPr lang="en-US" sz="4400" dirty="0" smtClean="0">
                <a:solidFill>
                  <a:srgbClr val="FFFF00"/>
                </a:solidFill>
                <a:latin typeface="Arial Unicode MS" pitchFamily="34" charset="-128"/>
                <a:ea typeface="Arial Unicode MS" pitchFamily="34" charset="-128"/>
                <a:cs typeface="Arial Unicode MS" pitchFamily="34" charset="-128"/>
              </a:rPr>
              <a:t>.</a:t>
            </a:r>
            <a:endParaRPr lang="en-US" sz="44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lnSpcReduction="10000"/>
          </a:bodyPr>
          <a:lstStyle/>
          <a:p>
            <a:pPr algn="just"/>
            <a:r>
              <a:rPr lang="en-US" sz="4400" dirty="0" smtClean="0">
                <a:solidFill>
                  <a:schemeClr val="bg1"/>
                </a:solidFill>
                <a:latin typeface="Arial Unicode MS" pitchFamily="34" charset="-128"/>
                <a:ea typeface="Arial Unicode MS" pitchFamily="34" charset="-128"/>
                <a:cs typeface="Arial Unicode MS" pitchFamily="34" charset="-128"/>
              </a:rPr>
              <a:t>Some </a:t>
            </a:r>
            <a:r>
              <a:rPr lang="en-US" sz="4400" dirty="0" smtClean="0">
                <a:solidFill>
                  <a:schemeClr val="bg1"/>
                </a:solidFill>
                <a:latin typeface="Arial Unicode MS" pitchFamily="34" charset="-128"/>
                <a:ea typeface="Arial Unicode MS" pitchFamily="34" charset="-128"/>
                <a:cs typeface="Arial Unicode MS" pitchFamily="34" charset="-128"/>
              </a:rPr>
              <a:t>believe that it is a demonic possession and some believe it is a psychological abnormally.</a:t>
            </a:r>
          </a:p>
          <a:p>
            <a:pPr algn="just"/>
            <a:r>
              <a:rPr lang="en-US" sz="4400" dirty="0" smtClean="0">
                <a:solidFill>
                  <a:srgbClr val="FFFF00"/>
                </a:solidFill>
                <a:latin typeface="Arial Unicode MS" pitchFamily="34" charset="-128"/>
                <a:ea typeface="Arial Unicode MS" pitchFamily="34" charset="-128"/>
                <a:cs typeface="Arial Unicode MS" pitchFamily="34" charset="-128"/>
              </a:rPr>
              <a:t>The word conversion is used to aim at Christians who are more likely to be at odd with the gay lifestyle.</a:t>
            </a:r>
          </a:p>
          <a:p>
            <a:pPr algn="just"/>
            <a:r>
              <a:rPr lang="en-US" sz="4400" dirty="0" smtClean="0">
                <a:solidFill>
                  <a:schemeClr val="bg1"/>
                </a:solidFill>
                <a:latin typeface="Arial Unicode MS" pitchFamily="34" charset="-128"/>
                <a:ea typeface="Arial Unicode MS" pitchFamily="34" charset="-128"/>
                <a:cs typeface="Arial Unicode MS" pitchFamily="34" charset="-128"/>
              </a:rPr>
              <a:t>In the United States, several States already have similar laws in effect</a:t>
            </a:r>
            <a:r>
              <a:rPr lang="en-US" sz="4400" dirty="0" smtClean="0">
                <a:solidFill>
                  <a:schemeClr val="bg1"/>
                </a:solidFill>
                <a:latin typeface="Arial Unicode MS" pitchFamily="34" charset="-128"/>
                <a:ea typeface="Arial Unicode MS" pitchFamily="34" charset="-128"/>
                <a:cs typeface="Arial Unicode MS" pitchFamily="34" charset="-128"/>
              </a:rPr>
              <a:t>.</a:t>
            </a:r>
            <a:endParaRPr lang="en-US" sz="44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a:bodyPr>
          <a:lstStyle/>
          <a:p>
            <a:pPr algn="just"/>
            <a:r>
              <a:rPr lang="en-US" sz="4400" dirty="0" smtClean="0">
                <a:solidFill>
                  <a:schemeClr val="bg1"/>
                </a:solidFill>
                <a:latin typeface="Arial Unicode MS" pitchFamily="34" charset="-128"/>
                <a:ea typeface="Arial Unicode MS" pitchFamily="34" charset="-128"/>
                <a:cs typeface="Arial Unicode MS" pitchFamily="34" charset="-128"/>
              </a:rPr>
              <a:t>We </a:t>
            </a:r>
            <a:r>
              <a:rPr lang="en-US" sz="4400" dirty="0" smtClean="0">
                <a:solidFill>
                  <a:schemeClr val="bg1"/>
                </a:solidFill>
                <a:latin typeface="Arial Unicode MS" pitchFamily="34" charset="-128"/>
                <a:ea typeface="Arial Unicode MS" pitchFamily="34" charset="-128"/>
                <a:cs typeface="Arial Unicode MS" pitchFamily="34" charset="-128"/>
              </a:rPr>
              <a:t>are seeing more and more that all the governments in the world are preparing to have open season on the church as in the pass.</a:t>
            </a:r>
          </a:p>
          <a:p>
            <a:pPr algn="just"/>
            <a:r>
              <a:rPr lang="en-US" sz="4400" dirty="0" smtClean="0">
                <a:solidFill>
                  <a:srgbClr val="FFFF00"/>
                </a:solidFill>
                <a:latin typeface="Arial Unicode MS" pitchFamily="34" charset="-128"/>
                <a:ea typeface="Arial Unicode MS" pitchFamily="34" charset="-128"/>
                <a:cs typeface="Arial Unicode MS" pitchFamily="34" charset="-128"/>
              </a:rPr>
              <a:t>A lot of the actions and behaviors that God clearly forbids are fully protected by most human governments</a:t>
            </a:r>
            <a:r>
              <a:rPr lang="en-US" sz="4400" dirty="0" smtClean="0">
                <a:solidFill>
                  <a:srgbClr val="FFFF00"/>
                </a:solidFill>
                <a:latin typeface="Arial Unicode MS" pitchFamily="34" charset="-128"/>
                <a:ea typeface="Arial Unicode MS" pitchFamily="34" charset="-128"/>
                <a:cs typeface="Arial Unicode MS" pitchFamily="34" charset="-128"/>
              </a:rPr>
              <a:t>.</a:t>
            </a:r>
            <a:endParaRPr lang="en-US" sz="44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a:bodyPr>
          <a:lstStyle/>
          <a:p>
            <a:pPr algn="just"/>
            <a:r>
              <a:rPr lang="en-US" sz="5400" dirty="0" smtClean="0">
                <a:solidFill>
                  <a:schemeClr val="bg1"/>
                </a:solidFill>
                <a:latin typeface="Arial Unicode MS" pitchFamily="34" charset="-128"/>
                <a:ea typeface="Arial Unicode MS" pitchFamily="34" charset="-128"/>
                <a:cs typeface="Arial Unicode MS" pitchFamily="34" charset="-128"/>
              </a:rPr>
              <a:t>What </a:t>
            </a:r>
            <a:r>
              <a:rPr lang="en-US" sz="5400" dirty="0" smtClean="0">
                <a:solidFill>
                  <a:schemeClr val="bg1"/>
                </a:solidFill>
                <a:latin typeface="Arial Unicode MS" pitchFamily="34" charset="-128"/>
                <a:ea typeface="Arial Unicode MS" pitchFamily="34" charset="-128"/>
                <a:cs typeface="Arial Unicode MS" pitchFamily="34" charset="-128"/>
              </a:rPr>
              <a:t>will become of Christianity in the next 20, 50, 100 years some are asking.</a:t>
            </a:r>
          </a:p>
          <a:p>
            <a:pPr algn="just"/>
            <a:r>
              <a:rPr lang="en-US" sz="5400" dirty="0" smtClean="0">
                <a:solidFill>
                  <a:srgbClr val="FFFF00"/>
                </a:solidFill>
                <a:latin typeface="Arial Unicode MS" pitchFamily="34" charset="-128"/>
                <a:ea typeface="Arial Unicode MS" pitchFamily="34" charset="-128"/>
                <a:cs typeface="Arial Unicode MS" pitchFamily="34" charset="-128"/>
              </a:rPr>
              <a:t>Will the Christian movement fade away under the mounting persecution ahead of it?</a:t>
            </a:r>
            <a:endParaRPr lang="en-US" sz="54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ctr">
              <a:buNone/>
            </a:pPr>
            <a:r>
              <a:rPr lang="en-US" sz="4400" b="1" dirty="0" smtClean="0"/>
              <a:t>THE SURVIVAL OF THE PRIMITIVE CHURCH </a:t>
            </a:r>
            <a:endParaRPr lang="en-US" sz="4400" b="1" dirty="0" smtClean="0"/>
          </a:p>
          <a:p>
            <a:pPr algn="just"/>
            <a:r>
              <a:rPr lang="en-US" sz="4400" b="1" dirty="0" smtClean="0">
                <a:solidFill>
                  <a:srgbClr val="0000CC"/>
                </a:solidFill>
                <a:latin typeface="Arial Unicode MS" pitchFamily="34" charset="-128"/>
                <a:ea typeface="Arial Unicode MS" pitchFamily="34" charset="-128"/>
                <a:cs typeface="Arial Unicode MS" pitchFamily="34" charset="-128"/>
              </a:rPr>
              <a:t>In </a:t>
            </a:r>
            <a:r>
              <a:rPr lang="en-US" sz="4400" b="1" dirty="0" smtClean="0">
                <a:solidFill>
                  <a:srgbClr val="0000CC"/>
                </a:solidFill>
                <a:latin typeface="Arial Unicode MS" pitchFamily="34" charset="-128"/>
                <a:ea typeface="Arial Unicode MS" pitchFamily="34" charset="-128"/>
                <a:cs typeface="Arial Unicode MS" pitchFamily="34" charset="-128"/>
              </a:rPr>
              <a:t>the beginning of the Book of Acts, the Jewish religious leaders faced a momentous problem.</a:t>
            </a:r>
          </a:p>
          <a:p>
            <a:pPr lvl="0" algn="just"/>
            <a:r>
              <a:rPr lang="en-US" sz="4400" b="1" dirty="0" smtClean="0">
                <a:solidFill>
                  <a:srgbClr val="003E1C"/>
                </a:solidFill>
                <a:latin typeface="Arial Unicode MS" pitchFamily="34" charset="-128"/>
                <a:ea typeface="Arial Unicode MS" pitchFamily="34" charset="-128"/>
                <a:cs typeface="Arial Unicode MS" pitchFamily="34" charset="-128"/>
              </a:rPr>
              <a:t>They were faced with a new doctrine that was taking the country by storm.</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They saw it coming with the mounting popularity of Jesus</a:t>
            </a:r>
            <a:r>
              <a:rPr lang="en-US"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lvl="0" algn="just"/>
            <a:r>
              <a:rPr lang="en-US" sz="4400" b="1" dirty="0" smtClean="0">
                <a:solidFill>
                  <a:srgbClr val="003E1C"/>
                </a:solidFill>
                <a:latin typeface="Arial Unicode MS" pitchFamily="34" charset="-128"/>
                <a:ea typeface="Arial Unicode MS" pitchFamily="34" charset="-128"/>
                <a:cs typeface="Arial Unicode MS" pitchFamily="34" charset="-128"/>
              </a:rPr>
              <a:t>After </a:t>
            </a:r>
            <a:r>
              <a:rPr lang="en-US" sz="4400" b="1" dirty="0" smtClean="0">
                <a:solidFill>
                  <a:srgbClr val="003E1C"/>
                </a:solidFill>
                <a:latin typeface="Arial Unicode MS" pitchFamily="34" charset="-128"/>
                <a:ea typeface="Arial Unicode MS" pitchFamily="34" charset="-128"/>
                <a:cs typeface="Arial Unicode MS" pitchFamily="34" charset="-128"/>
              </a:rPr>
              <a:t>the crucifixion of Jesus, instead of seeing a halt in the Jesus movement, it was the contrary they witnessed.</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followers of Jesus, empowered by the Holy Spirit exhibited no signs of exhaustion; they were instead emboldened to convert the whole world into this new and peculiar doctrine as commanded by their Master</a:t>
            </a:r>
            <a:r>
              <a:rPr lang="en-US"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lvl="0" algn="just"/>
            <a:r>
              <a:rPr lang="en-US" sz="4400" b="1" dirty="0" smtClean="0">
                <a:solidFill>
                  <a:srgbClr val="003E1C"/>
                </a:solidFill>
                <a:latin typeface="Arial Unicode MS" pitchFamily="34" charset="-128"/>
                <a:ea typeface="Arial Unicode MS" pitchFamily="34" charset="-128"/>
                <a:cs typeface="Arial Unicode MS" pitchFamily="34" charset="-128"/>
              </a:rPr>
              <a:t>It </a:t>
            </a:r>
            <a:r>
              <a:rPr lang="en-US" sz="4400" b="1" dirty="0" smtClean="0">
                <a:solidFill>
                  <a:srgbClr val="003E1C"/>
                </a:solidFill>
                <a:latin typeface="Arial Unicode MS" pitchFamily="34" charset="-128"/>
                <a:ea typeface="Arial Unicode MS" pitchFamily="34" charset="-128"/>
                <a:cs typeface="Arial Unicode MS" pitchFamily="34" charset="-128"/>
              </a:rPr>
              <a:t>nagged the religious leaders because they could not prevent these devoted followers of Jesus to spread their doctrines.</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whole population was jumping on Jesus bandwagon when they saw the wonders these disciples were doing. </a:t>
            </a:r>
          </a:p>
          <a:p>
            <a:pPr lvl="0" algn="just"/>
            <a:r>
              <a:rPr lang="en-US" sz="4400" b="1" dirty="0" smtClean="0">
                <a:solidFill>
                  <a:srgbClr val="003E1C"/>
                </a:solidFill>
                <a:latin typeface="Arial Unicode MS" pitchFamily="34" charset="-128"/>
                <a:ea typeface="Arial Unicode MS" pitchFamily="34" charset="-128"/>
                <a:cs typeface="Arial Unicode MS" pitchFamily="34" charset="-128"/>
              </a:rPr>
              <a:t>The movement first got out of control on the day of Pentecost</a:t>
            </a:r>
            <a:r>
              <a:rPr lang="en-US" sz="4400" b="1" dirty="0" smtClean="0">
                <a:solidFill>
                  <a:srgbClr val="003E1C"/>
                </a:solidFill>
                <a:latin typeface="Arial Unicode MS" pitchFamily="34" charset="-128"/>
                <a:ea typeface="Arial Unicode MS" pitchFamily="34" charset="-128"/>
                <a:cs typeface="Arial Unicode MS" pitchFamily="34" charset="-128"/>
              </a:rPr>
              <a:t>.</a:t>
            </a:r>
            <a:endParaRPr lang="en-US" sz="4400" b="1" dirty="0" smtClean="0">
              <a:solidFill>
                <a:srgbClr val="003E1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lvl="0" algn="just"/>
            <a:r>
              <a:rPr lang="en-US" sz="4400" b="1" dirty="0" smtClean="0">
                <a:solidFill>
                  <a:srgbClr val="003E1C"/>
                </a:solidFill>
                <a:latin typeface="Arial Unicode MS" pitchFamily="34" charset="-128"/>
                <a:ea typeface="Arial Unicode MS" pitchFamily="34" charset="-128"/>
                <a:cs typeface="Arial Unicode MS" pitchFamily="34" charset="-128"/>
              </a:rPr>
              <a:t>In </a:t>
            </a:r>
            <a:r>
              <a:rPr lang="en-US" sz="4400" b="1" dirty="0" smtClean="0">
                <a:solidFill>
                  <a:srgbClr val="003E1C"/>
                </a:solidFill>
                <a:latin typeface="Arial Unicode MS" pitchFamily="34" charset="-128"/>
                <a:ea typeface="Arial Unicode MS" pitchFamily="34" charset="-128"/>
                <a:cs typeface="Arial Unicode MS" pitchFamily="34" charset="-128"/>
              </a:rPr>
              <a:t>a short time, the church was counting over 5000 followers.</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explosion of the Gospel had happened in the worst time possible from the perspectives of the rulers.</a:t>
            </a:r>
          </a:p>
          <a:p>
            <a:pPr lvl="0" algn="just"/>
            <a:r>
              <a:rPr lang="en-US" sz="4400" b="1" dirty="0" smtClean="0">
                <a:solidFill>
                  <a:srgbClr val="003E1C"/>
                </a:solidFill>
                <a:latin typeface="Arial Unicode MS" pitchFamily="34" charset="-128"/>
                <a:ea typeface="Arial Unicode MS" pitchFamily="34" charset="-128"/>
                <a:cs typeface="Arial Unicode MS" pitchFamily="34" charset="-128"/>
              </a:rPr>
              <a:t>On the Day of Pentecost, Jerusalem was flooded with Diaspora Jews from all four corners of the world that came to worship God in the Holy Convocations</a:t>
            </a:r>
            <a:r>
              <a:rPr lang="en-US" sz="4400" b="1" dirty="0" smtClean="0">
                <a:solidFill>
                  <a:srgbClr val="003E1C"/>
                </a:solidFill>
                <a:latin typeface="Arial Unicode MS" pitchFamily="34" charset="-128"/>
                <a:ea typeface="Arial Unicode MS" pitchFamily="34" charset="-128"/>
                <a:cs typeface="Arial Unicode MS" pitchFamily="34" charset="-128"/>
              </a:rPr>
              <a:t>.</a:t>
            </a:r>
            <a:endParaRPr lang="en-US" sz="4400" b="1" dirty="0" smtClean="0">
              <a:solidFill>
                <a:srgbClr val="003E1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en-US" sz="4400" b="1" dirty="0" smtClean="0">
                <a:solidFill>
                  <a:srgbClr val="003E1C"/>
                </a:solidFill>
                <a:latin typeface="Arial Unicode MS" pitchFamily="34" charset="-128"/>
                <a:ea typeface="Arial Unicode MS" pitchFamily="34" charset="-128"/>
                <a:cs typeface="Arial Unicode MS" pitchFamily="34" charset="-128"/>
              </a:rPr>
              <a:t>These </a:t>
            </a:r>
            <a:r>
              <a:rPr lang="en-US" sz="4400" b="1" dirty="0" smtClean="0">
                <a:solidFill>
                  <a:srgbClr val="003E1C"/>
                </a:solidFill>
                <a:latin typeface="Arial Unicode MS" pitchFamily="34" charset="-128"/>
                <a:ea typeface="Arial Unicode MS" pitchFamily="34" charset="-128"/>
                <a:cs typeface="Arial Unicode MS" pitchFamily="34" charset="-128"/>
              </a:rPr>
              <a:t>pilgrims got infused in the wonder of the Pentecost as they witnessed the Gospel being preached in their distinct native languages. </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God divinely arranged the timing for the birth of the church to have an instant global effect</a:t>
            </a:r>
            <a:r>
              <a:rPr lang="en-US"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en-US" sz="4400" b="1" dirty="0" smtClean="0">
                <a:solidFill>
                  <a:srgbClr val="003E1C"/>
                </a:solidFill>
                <a:latin typeface="Arial Unicode MS" pitchFamily="34" charset="-128"/>
                <a:ea typeface="Arial Unicode MS" pitchFamily="34" charset="-128"/>
                <a:cs typeface="Arial Unicode MS" pitchFamily="34" charset="-128"/>
              </a:rPr>
              <a:t>The </a:t>
            </a:r>
            <a:r>
              <a:rPr lang="en-US" sz="4400" b="1" dirty="0" smtClean="0">
                <a:solidFill>
                  <a:srgbClr val="003E1C"/>
                </a:solidFill>
                <a:latin typeface="Arial Unicode MS" pitchFamily="34" charset="-128"/>
                <a:ea typeface="Arial Unicode MS" pitchFamily="34" charset="-128"/>
                <a:cs typeface="Arial Unicode MS" pitchFamily="34" charset="-128"/>
              </a:rPr>
              <a:t>religious leaders were much alerted and very concerned but their hands were tied up.</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phase out of their religious movements and ecclesiastical positions were imminent.</a:t>
            </a:r>
          </a:p>
          <a:p>
            <a:pPr lvl="0" algn="just"/>
            <a:r>
              <a:rPr lang="en-US" sz="4400" b="1" dirty="0" smtClean="0">
                <a:solidFill>
                  <a:srgbClr val="003E1C"/>
                </a:solidFill>
                <a:latin typeface="Arial Unicode MS" pitchFamily="34" charset="-128"/>
                <a:ea typeface="Arial Unicode MS" pitchFamily="34" charset="-128"/>
                <a:cs typeface="Arial Unicode MS" pitchFamily="34" charset="-128"/>
              </a:rPr>
              <a:t>They used all the little powers they had left to torture the disciples, but to no avail.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en-US" sz="4400" b="1" dirty="0" smtClean="0">
                <a:solidFill>
                  <a:srgbClr val="003E1C"/>
                </a:solidFill>
                <a:latin typeface="Arial Unicode MS" pitchFamily="34" charset="-128"/>
                <a:ea typeface="Arial Unicode MS" pitchFamily="34" charset="-128"/>
                <a:cs typeface="Arial Unicode MS" pitchFamily="34" charset="-128"/>
              </a:rPr>
              <a:t>All </a:t>
            </a:r>
            <a:r>
              <a:rPr lang="en-US" sz="4400" b="1" dirty="0" smtClean="0">
                <a:solidFill>
                  <a:srgbClr val="003E1C"/>
                </a:solidFill>
                <a:latin typeface="Arial Unicode MS" pitchFamily="34" charset="-128"/>
                <a:ea typeface="Arial Unicode MS" pitchFamily="34" charset="-128"/>
                <a:cs typeface="Arial Unicode MS" pitchFamily="34" charset="-128"/>
              </a:rPr>
              <a:t>the preliminary restraints and constraints to keep the church from emancipating were thus far proven abortive.</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Jailing, beating, threatening, intimidating, bullying, and menacing the followers of Christ just boosted the spin of the movement all the more.  </a:t>
            </a:r>
            <a:r>
              <a:rPr lang="en-US" sz="4400" b="1" dirty="0" smtClean="0">
                <a:solidFill>
                  <a:srgbClr val="003E1C"/>
                </a:solidFill>
                <a:latin typeface="Arial Unicode MS" pitchFamily="34" charset="-128"/>
                <a:ea typeface="Arial Unicode MS" pitchFamily="34" charset="-128"/>
                <a:cs typeface="Arial Unicode MS" pitchFamily="34" charset="-128"/>
              </a:rPr>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en-US" sz="4800" b="1" dirty="0" smtClean="0">
                <a:solidFill>
                  <a:srgbClr val="FFFF00"/>
                </a:solidFill>
                <a:latin typeface="Arial Unicode MS" pitchFamily="34" charset="-128"/>
                <a:ea typeface="Arial Unicode MS" pitchFamily="34" charset="-128"/>
                <a:cs typeface="Arial Unicode MS" pitchFamily="34" charset="-128"/>
              </a:rPr>
              <a:t>In Acts 5 we are given a glimpse of the impact of the Jesus movement.</a:t>
            </a:r>
          </a:p>
          <a:p>
            <a:pPr algn="ctr">
              <a:buNone/>
            </a:pPr>
            <a:r>
              <a:rPr lang="fr-FR" sz="4800" b="1" dirty="0" smtClean="0">
                <a:solidFill>
                  <a:srgbClr val="92D050"/>
                </a:solidFill>
                <a:latin typeface="Arial Unicode MS" pitchFamily="34" charset="-128"/>
                <a:ea typeface="Arial Unicode MS" pitchFamily="34" charset="-128"/>
                <a:cs typeface="Arial Unicode MS" pitchFamily="34" charset="-128"/>
              </a:rPr>
              <a:t>Actes 5:14-16 </a:t>
            </a:r>
          </a:p>
          <a:p>
            <a:pPr algn="just">
              <a:buNone/>
            </a:pPr>
            <a:r>
              <a:rPr lang="fr-FR" sz="4800" b="1" dirty="0" smtClean="0">
                <a:latin typeface="Arial Unicode MS" pitchFamily="34" charset="-128"/>
                <a:ea typeface="Arial Unicode MS" pitchFamily="34" charset="-128"/>
                <a:cs typeface="Arial Unicode MS" pitchFamily="34" charset="-128"/>
              </a:rPr>
              <a:t>14 Le </a:t>
            </a:r>
            <a:r>
              <a:rPr lang="fr-FR" sz="4800" b="1" dirty="0" smtClean="0">
                <a:latin typeface="Arial Unicode MS" pitchFamily="34" charset="-128"/>
                <a:ea typeface="Arial Unicode MS" pitchFamily="34" charset="-128"/>
                <a:cs typeface="Arial Unicode MS" pitchFamily="34" charset="-128"/>
              </a:rPr>
              <a:t>nombre de ceux qui croyaient au Seigneur, hommes et femmes, s'augmentait de plus en plus;</a:t>
            </a:r>
            <a:endParaRPr lang="en-US" sz="4800" b="1" dirty="0" smtClean="0">
              <a:latin typeface="Arial Unicode MS" pitchFamily="34" charset="-128"/>
              <a:ea typeface="Arial Unicode MS" pitchFamily="34" charset="-128"/>
              <a:cs typeface="Arial Unicode MS" pitchFamily="34" charset="-128"/>
            </a:endParaRPr>
          </a:p>
          <a:p>
            <a:pPr algn="just">
              <a:buNone/>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just">
              <a:buNone/>
            </a:pPr>
            <a:r>
              <a:rPr lang="fr-FR" sz="4400" b="1" dirty="0" smtClean="0">
                <a:latin typeface="Arial Unicode MS" pitchFamily="34" charset="-128"/>
                <a:ea typeface="Arial Unicode MS" pitchFamily="34" charset="-128"/>
                <a:cs typeface="Arial Unicode MS" pitchFamily="34" charset="-128"/>
              </a:rPr>
              <a:t> </a:t>
            </a:r>
            <a:r>
              <a:rPr lang="fr-FR" sz="5400" b="1" dirty="0" smtClean="0">
                <a:latin typeface="Arial Unicode MS" pitchFamily="34" charset="-128"/>
                <a:ea typeface="Arial Unicode MS" pitchFamily="34" charset="-128"/>
                <a:cs typeface="Arial Unicode MS" pitchFamily="34" charset="-128"/>
              </a:rPr>
              <a:t>15 en sorte qu'on apportait les malades dans les rues et qu'on les plaçait sur des lits et des couchettes, afin que, </a:t>
            </a:r>
            <a:r>
              <a:rPr lang="fr-FR" sz="5400" b="1" dirty="0" smtClean="0">
                <a:solidFill>
                  <a:srgbClr val="FFFF00"/>
                </a:solidFill>
                <a:latin typeface="Arial Unicode MS" pitchFamily="34" charset="-128"/>
                <a:ea typeface="Arial Unicode MS" pitchFamily="34" charset="-128"/>
                <a:cs typeface="Arial Unicode MS" pitchFamily="34" charset="-128"/>
              </a:rPr>
              <a:t>lorsque Pierre passerait, son ombre au moins couvrît quelqu'un d'eux.</a:t>
            </a:r>
            <a:endParaRPr lang="en-US" sz="54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buNone/>
            </a:pPr>
            <a:r>
              <a:rPr lang="fr-FR" sz="5400" b="1" dirty="0" smtClean="0">
                <a:latin typeface="Arial Unicode MS" pitchFamily="34" charset="-128"/>
                <a:ea typeface="Arial Unicode MS" pitchFamily="34" charset="-128"/>
                <a:cs typeface="Arial Unicode MS" pitchFamily="34" charset="-128"/>
              </a:rPr>
              <a:t> 16 La multitude accourait aussi des villes voisines à Jérusalem, amenant des malades et des gens tourmentés par des esprits impurs; et tous étaient guéris.</a:t>
            </a:r>
            <a:endParaRPr lang="en-US" sz="5400" b="1" dirty="0" smtClean="0">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en-US" sz="4400" b="1" dirty="0" smtClean="0">
                <a:solidFill>
                  <a:srgbClr val="F793F2"/>
                </a:solidFill>
                <a:latin typeface="Arial Unicode MS" pitchFamily="34" charset="-128"/>
                <a:ea typeface="Arial Unicode MS" pitchFamily="34" charset="-128"/>
                <a:cs typeface="Arial Unicode MS" pitchFamily="34" charset="-128"/>
              </a:rPr>
              <a:t>Ac 5:14-16 </a:t>
            </a:r>
          </a:p>
          <a:p>
            <a:pPr algn="just">
              <a:buNone/>
            </a:pPr>
            <a:r>
              <a:rPr lang="en-US" sz="4400" b="1" dirty="0" smtClean="0">
                <a:latin typeface="Arial Unicode MS" pitchFamily="34" charset="-128"/>
                <a:ea typeface="Arial Unicode MS" pitchFamily="34" charset="-128"/>
                <a:cs typeface="Arial Unicode MS" pitchFamily="34" charset="-128"/>
              </a:rPr>
              <a:t>14 And </a:t>
            </a:r>
            <a:r>
              <a:rPr lang="en-US" sz="4400" b="1" dirty="0" smtClean="0">
                <a:latin typeface="Arial Unicode MS" pitchFamily="34" charset="-128"/>
                <a:ea typeface="Arial Unicode MS" pitchFamily="34" charset="-128"/>
                <a:cs typeface="Arial Unicode MS" pitchFamily="34" charset="-128"/>
              </a:rPr>
              <a:t>believers were increasingly added to the Lord, multitudes of both men and women,</a:t>
            </a:r>
          </a:p>
          <a:p>
            <a:pPr algn="just">
              <a:buNone/>
            </a:pPr>
            <a:r>
              <a:rPr lang="en-US" sz="4400" b="1" dirty="0" smtClean="0">
                <a:solidFill>
                  <a:srgbClr val="C9F199"/>
                </a:solidFill>
                <a:latin typeface="Arial Unicode MS" pitchFamily="34" charset="-128"/>
                <a:ea typeface="Arial Unicode MS" pitchFamily="34" charset="-128"/>
                <a:cs typeface="Arial Unicode MS" pitchFamily="34" charset="-128"/>
              </a:rPr>
              <a:t> </a:t>
            </a:r>
            <a:r>
              <a:rPr lang="en-US" sz="4400" b="1" dirty="0" smtClean="0">
                <a:solidFill>
                  <a:srgbClr val="F793F2"/>
                </a:solidFill>
                <a:latin typeface="Arial Unicode MS" pitchFamily="34" charset="-128"/>
                <a:ea typeface="Arial Unicode MS" pitchFamily="34" charset="-128"/>
                <a:cs typeface="Arial Unicode MS" pitchFamily="34" charset="-128"/>
              </a:rPr>
              <a:t>15 so that they brought the sick out into the streets and laid them on beds and couches, that at least the shadow of Peter passing by might fall on some of them.</a:t>
            </a:r>
          </a:p>
          <a:p>
            <a:pPr algn="just">
              <a:buNone/>
            </a:pPr>
            <a:endParaRPr lang="en-US" sz="4400" b="1" dirty="0" smtClean="0">
              <a:latin typeface="Arial Unicode MS" pitchFamily="34" charset="-128"/>
              <a:ea typeface="Arial Unicode MS" pitchFamily="34" charset="-128"/>
              <a:cs typeface="Arial Unicode MS" pitchFamily="34" charset="-128"/>
            </a:endParaRPr>
          </a:p>
          <a:p>
            <a:pPr algn="just"/>
            <a:endParaRPr lang="en-US" dirty="0">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buNone/>
            </a:pPr>
            <a:r>
              <a:rPr lang="en-US" sz="4400" b="1" dirty="0" smtClean="0">
                <a:latin typeface="Arial Unicode MS" pitchFamily="34" charset="-128"/>
                <a:ea typeface="Arial Unicode MS" pitchFamily="34" charset="-128"/>
                <a:cs typeface="Arial Unicode MS" pitchFamily="34" charset="-128"/>
              </a:rPr>
              <a:t> </a:t>
            </a:r>
            <a:r>
              <a:rPr lang="en-US" sz="5400" b="1" dirty="0" smtClean="0">
                <a:latin typeface="Arial Unicode MS" pitchFamily="34" charset="-128"/>
                <a:ea typeface="Arial Unicode MS" pitchFamily="34" charset="-128"/>
                <a:cs typeface="Arial Unicode MS" pitchFamily="34" charset="-128"/>
              </a:rPr>
              <a:t>16 Also a multitude gathered from the surrounding cities to Jerusalem, bringing sick people and those who were tormented by unclean spirits, </a:t>
            </a:r>
            <a:r>
              <a:rPr lang="en-US" sz="5400" b="1" dirty="0" smtClean="0">
                <a:solidFill>
                  <a:srgbClr val="F793F2"/>
                </a:solidFill>
                <a:latin typeface="Arial Unicode MS" pitchFamily="34" charset="-128"/>
                <a:ea typeface="Arial Unicode MS" pitchFamily="34" charset="-128"/>
                <a:cs typeface="Arial Unicode MS" pitchFamily="34" charset="-128"/>
              </a:rPr>
              <a:t>and they were all healed.</a:t>
            </a:r>
          </a:p>
          <a:p>
            <a:pPr algn="just"/>
            <a:endParaRPr lang="en-US" dirty="0">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algn="ctr">
              <a:buNone/>
            </a:pPr>
            <a:r>
              <a:rPr lang="en-US" sz="4400" b="1" dirty="0" smtClean="0">
                <a:solidFill>
                  <a:schemeClr val="tx1"/>
                </a:solidFill>
                <a:ea typeface="Arial Unicode MS" pitchFamily="34" charset="-128"/>
                <a:cs typeface="Arial Unicode MS" pitchFamily="34" charset="-128"/>
              </a:rPr>
              <a:t>A CHANGE OF TACTIC AGAINST THE </a:t>
            </a:r>
            <a:r>
              <a:rPr lang="en-US" sz="4400" b="1" dirty="0" smtClean="0">
                <a:solidFill>
                  <a:schemeClr val="tx1"/>
                </a:solidFill>
              </a:rPr>
              <a:t>EARLY </a:t>
            </a:r>
            <a:r>
              <a:rPr lang="en-US" sz="4400" b="1" dirty="0" smtClean="0">
                <a:solidFill>
                  <a:schemeClr val="tx1"/>
                </a:solidFill>
                <a:ea typeface="Arial Unicode MS" pitchFamily="34" charset="-128"/>
                <a:cs typeface="Arial Unicode MS" pitchFamily="34" charset="-128"/>
              </a:rPr>
              <a:t>CHURCH </a:t>
            </a:r>
            <a:r>
              <a:rPr lang="en-US" sz="4400" b="1" dirty="0" smtClean="0">
                <a:solidFill>
                  <a:schemeClr val="tx1"/>
                </a:solidFill>
                <a:ea typeface="Arial Unicode MS" pitchFamily="34" charset="-128"/>
                <a:cs typeface="Arial Unicode MS" pitchFamily="34" charset="-128"/>
              </a:rPr>
              <a:t>BY THE DEVIL</a:t>
            </a:r>
          </a:p>
          <a:p>
            <a:pPr lvl="0" algn="just"/>
            <a:r>
              <a:rPr lang="en-US" sz="4400" b="1" dirty="0" smtClean="0">
                <a:solidFill>
                  <a:srgbClr val="003E1C"/>
                </a:solidFill>
                <a:latin typeface="Arial Unicode MS" pitchFamily="34" charset="-128"/>
                <a:ea typeface="Arial Unicode MS" pitchFamily="34" charset="-128"/>
                <a:cs typeface="Arial Unicode MS" pitchFamily="34" charset="-128"/>
              </a:rPr>
              <a:t>The religious leaders realized that they were facing an insurmountable obstacle in their effort to halt the spread of the church.</a:t>
            </a:r>
          </a:p>
          <a:p>
            <a:pPr lvl="0" algn="just"/>
            <a:r>
              <a:rPr lang="en-US" sz="4400" b="1" dirty="0" smtClean="0">
                <a:solidFill>
                  <a:srgbClr val="7030A0"/>
                </a:solidFill>
                <a:latin typeface="Arial Unicode MS" pitchFamily="34" charset="-128"/>
                <a:ea typeface="Arial Unicode MS" pitchFamily="34" charset="-128"/>
                <a:cs typeface="Arial Unicode MS" pitchFamily="34" charset="-128"/>
              </a:rPr>
              <a:t>In one of those emergency meetings, a wise man named </a:t>
            </a:r>
            <a:r>
              <a:rPr lang="en-US" sz="4400" b="1" dirty="0" err="1" smtClean="0">
                <a:solidFill>
                  <a:srgbClr val="7030A0"/>
                </a:solidFill>
                <a:latin typeface="Arial Unicode MS" pitchFamily="34" charset="-128"/>
                <a:ea typeface="Arial Unicode MS" pitchFamily="34" charset="-128"/>
                <a:cs typeface="Arial Unicode MS" pitchFamily="34" charset="-128"/>
              </a:rPr>
              <a:t>Gamaliel</a:t>
            </a:r>
            <a:r>
              <a:rPr lang="en-US" sz="4400" b="1" dirty="0" smtClean="0">
                <a:solidFill>
                  <a:srgbClr val="7030A0"/>
                </a:solidFill>
                <a:latin typeface="Arial Unicode MS" pitchFamily="34" charset="-128"/>
                <a:ea typeface="Arial Unicode MS" pitchFamily="34" charset="-128"/>
                <a:cs typeface="Arial Unicode MS" pitchFamily="34" charset="-128"/>
              </a:rPr>
              <a:t> stood up and made a prophetic statement</a:t>
            </a:r>
            <a:r>
              <a:rPr lang="en-US" sz="4400" b="1" dirty="0" smtClean="0">
                <a:solidFill>
                  <a:srgbClr val="7030A0"/>
                </a:solidFill>
                <a:latin typeface="Arial Unicode MS" pitchFamily="34" charset="-128"/>
                <a:ea typeface="Arial Unicode MS" pitchFamily="34" charset="-128"/>
                <a:cs typeface="Arial Unicode MS" pitchFamily="34" charset="-128"/>
              </a:rPr>
              <a:t>.</a:t>
            </a:r>
            <a:endParaRPr lang="en-US" sz="4400" b="1" dirty="0" smtClean="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en-US" sz="4400" b="1" dirty="0" smtClean="0">
                <a:solidFill>
                  <a:srgbClr val="003E1C"/>
                </a:solidFill>
                <a:latin typeface="Arial Unicode MS" pitchFamily="34" charset="-128"/>
                <a:ea typeface="Arial Unicode MS" pitchFamily="34" charset="-128"/>
                <a:cs typeface="Arial Unicode MS" pitchFamily="34" charset="-128"/>
              </a:rPr>
              <a:t>For the first time, they were willing to accept defeat and waved the white flag to the Jesus movement. </a:t>
            </a:r>
          </a:p>
          <a:p>
            <a:pPr lvl="0" algn="just"/>
            <a:r>
              <a:rPr lang="en-US" sz="4400" b="1" dirty="0" smtClean="0">
                <a:solidFill>
                  <a:srgbClr val="7030A0"/>
                </a:solidFill>
                <a:latin typeface="Arial Unicode MS" pitchFamily="34" charset="-128"/>
                <a:ea typeface="Arial Unicode MS" pitchFamily="34" charset="-128"/>
                <a:cs typeface="Arial Unicode MS" pitchFamily="34" charset="-128"/>
              </a:rPr>
              <a:t>They were going to have to stand by and wait for the church to lose steam if indeed it was not of God.</a:t>
            </a:r>
          </a:p>
          <a:p>
            <a:pPr lvl="0" algn="just"/>
            <a:r>
              <a:rPr lang="en-US" sz="4400" b="1" dirty="0" smtClean="0">
                <a:solidFill>
                  <a:srgbClr val="003E1C"/>
                </a:solidFill>
                <a:latin typeface="Arial Unicode MS" pitchFamily="34" charset="-128"/>
                <a:ea typeface="Arial Unicode MS" pitchFamily="34" charset="-128"/>
                <a:cs typeface="Arial Unicode MS" pitchFamily="34" charset="-128"/>
              </a:rPr>
              <a:t>The first church was so energized by the Holy Spirit that there were no methods available to make them cease and die.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just"/>
            <a:r>
              <a:rPr lang="en-US" sz="4400" b="1" dirty="0" smtClean="0">
                <a:solidFill>
                  <a:srgbClr val="003E1C"/>
                </a:solidFill>
                <a:latin typeface="Arial Unicode MS" pitchFamily="34" charset="-128"/>
                <a:ea typeface="Arial Unicode MS" pitchFamily="34" charset="-128"/>
                <a:cs typeface="Arial Unicode MS" pitchFamily="34" charset="-128"/>
              </a:rPr>
              <a:t>The </a:t>
            </a:r>
            <a:r>
              <a:rPr lang="en-US" sz="4400" b="1" dirty="0" smtClean="0">
                <a:solidFill>
                  <a:srgbClr val="003E1C"/>
                </a:solidFill>
                <a:latin typeface="Arial Unicode MS" pitchFamily="34" charset="-128"/>
                <a:ea typeface="Arial Unicode MS" pitchFamily="34" charset="-128"/>
                <a:cs typeface="Arial Unicode MS" pitchFamily="34" charset="-128"/>
              </a:rPr>
              <a:t>wisest of them realized that they could be dealing with the bigger problem of combating God if they persist in their harsh treatments of the disciples.</a:t>
            </a:r>
          </a:p>
          <a:p>
            <a:pPr algn="just">
              <a:buNone/>
            </a:pPr>
            <a:r>
              <a:rPr lang="fr-FR" sz="4400" b="1" dirty="0" err="1" smtClean="0">
                <a:solidFill>
                  <a:srgbClr val="7030A0"/>
                </a:solidFill>
                <a:latin typeface="Arial Unicode MS" pitchFamily="34" charset="-128"/>
                <a:ea typeface="Arial Unicode MS" pitchFamily="34" charset="-128"/>
                <a:cs typeface="Arial Unicode MS" pitchFamily="34" charset="-128"/>
              </a:rPr>
              <a:t>Acts</a:t>
            </a:r>
            <a:r>
              <a:rPr lang="fr-FR" sz="4400" b="1" dirty="0" smtClean="0">
                <a:solidFill>
                  <a:srgbClr val="7030A0"/>
                </a:solidFill>
                <a:latin typeface="Arial Unicode MS" pitchFamily="34" charset="-128"/>
                <a:ea typeface="Arial Unicode MS" pitchFamily="34" charset="-128"/>
                <a:cs typeface="Arial Unicode MS" pitchFamily="34" charset="-128"/>
              </a:rPr>
              <a:t> 5:38 </a:t>
            </a:r>
            <a:r>
              <a:rPr lang="fr-FR" sz="4400" b="1" dirty="0" smtClean="0">
                <a:solidFill>
                  <a:srgbClr val="7030A0"/>
                </a:solidFill>
                <a:latin typeface="Arial Unicode MS" pitchFamily="34" charset="-128"/>
                <a:ea typeface="Arial Unicode MS" pitchFamily="34" charset="-128"/>
                <a:cs typeface="Arial Unicode MS" pitchFamily="34" charset="-128"/>
              </a:rPr>
              <a:t>Et maintenant, je vous le dis ne vous occupez plus de ces hommes, et laissez-les aller. Si cette entreprise ou cette œuvre vient des hommes, elle se détruira;</a:t>
            </a:r>
            <a:endParaRPr lang="en-US" sz="4400" b="1" dirty="0" smtClean="0">
              <a:solidFill>
                <a:srgbClr val="7030A0"/>
              </a:solidFill>
              <a:latin typeface="Arial Unicode MS" pitchFamily="34" charset="-128"/>
              <a:ea typeface="Arial Unicode MS" pitchFamily="34" charset="-128"/>
              <a:cs typeface="Arial Unicode MS" pitchFamily="34" charset="-128"/>
            </a:endParaRPr>
          </a:p>
          <a:p>
            <a:pPr algn="just">
              <a:buNone/>
            </a:pPr>
            <a:endParaRPr lang="en-US" sz="4400" b="1" dirty="0" smtClean="0">
              <a:solidFill>
                <a:srgbClr val="003E1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buNone/>
            </a:pPr>
            <a:r>
              <a:rPr lang="fr-FR" sz="4400" b="1" dirty="0" smtClean="0">
                <a:solidFill>
                  <a:srgbClr val="003E1C"/>
                </a:solidFill>
                <a:latin typeface="Arial Unicode MS" pitchFamily="34" charset="-128"/>
                <a:ea typeface="Arial Unicode MS" pitchFamily="34" charset="-128"/>
                <a:cs typeface="Arial Unicode MS" pitchFamily="34" charset="-128"/>
              </a:rPr>
              <a:t> 39 mais si elle vient de Dieu, vous ne pourrez la détruire. Ne courez pas le risque d'avoir combattu contre Dieu.</a:t>
            </a:r>
            <a:endParaRPr lang="en-US" sz="4400" b="1" dirty="0" smtClean="0">
              <a:solidFill>
                <a:srgbClr val="003E1C"/>
              </a:solidFill>
              <a:latin typeface="Arial Unicode MS" pitchFamily="34" charset="-128"/>
              <a:ea typeface="Arial Unicode MS" pitchFamily="34" charset="-128"/>
              <a:cs typeface="Arial Unicode MS" pitchFamily="34" charset="-128"/>
            </a:endParaRPr>
          </a:p>
          <a:p>
            <a:pPr algn="just">
              <a:buNone/>
            </a:pPr>
            <a:r>
              <a:rPr lang="en-US" sz="4400" b="1" dirty="0" smtClean="0">
                <a:solidFill>
                  <a:srgbClr val="7030A0"/>
                </a:solidFill>
                <a:latin typeface="Arial Unicode MS" pitchFamily="34" charset="-128"/>
                <a:ea typeface="Arial Unicode MS" pitchFamily="34" charset="-128"/>
                <a:cs typeface="Arial Unicode MS" pitchFamily="34" charset="-128"/>
              </a:rPr>
              <a:t>38 "And now I say to you, keep away from these men and let them alone; for if this plan or this work is of men, it will come to nothing;</a:t>
            </a:r>
          </a:p>
          <a:p>
            <a:pPr algn="just">
              <a:buNone/>
            </a:pPr>
            <a:r>
              <a:rPr lang="en-US" sz="4400" b="1" dirty="0" smtClean="0">
                <a:solidFill>
                  <a:srgbClr val="003E1C"/>
                </a:solidFill>
                <a:latin typeface="Arial Unicode MS" pitchFamily="34" charset="-128"/>
                <a:ea typeface="Arial Unicode MS" pitchFamily="34" charset="-128"/>
                <a:cs typeface="Arial Unicode MS" pitchFamily="34" charset="-128"/>
              </a:rPr>
              <a:t> 39 "but if it is of God, you cannot overthrow it--lest you even be found to fight against God</a:t>
            </a:r>
            <a:r>
              <a:rPr lang="en-US" sz="4400" b="1" dirty="0" smtClean="0">
                <a:solidFill>
                  <a:srgbClr val="003E1C"/>
                </a:solidFill>
                <a:latin typeface="Arial Unicode MS" pitchFamily="34" charset="-128"/>
                <a:ea typeface="Arial Unicode MS" pitchFamily="34" charset="-128"/>
                <a:cs typeface="Arial Unicode MS" pitchFamily="34" charset="-128"/>
              </a:rPr>
              <a:t>."</a:t>
            </a:r>
            <a:endParaRPr lang="en-US" sz="4400" b="1" dirty="0" smtClean="0">
              <a:solidFill>
                <a:srgbClr val="003E1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en-US" sz="4400" b="1" dirty="0" smtClean="0">
                <a:solidFill>
                  <a:srgbClr val="003E1C"/>
                </a:solidFill>
                <a:latin typeface="Arial Unicode MS" pitchFamily="34" charset="-128"/>
                <a:ea typeface="Arial Unicode MS" pitchFamily="34" charset="-128"/>
                <a:cs typeface="Arial Unicode MS" pitchFamily="34" charset="-128"/>
              </a:rPr>
              <a:t>In </a:t>
            </a:r>
            <a:r>
              <a:rPr lang="en-US" sz="4400" b="1" dirty="0" smtClean="0">
                <a:solidFill>
                  <a:srgbClr val="003E1C"/>
                </a:solidFill>
                <a:latin typeface="Arial Unicode MS" pitchFamily="34" charset="-128"/>
                <a:ea typeface="Arial Unicode MS" pitchFamily="34" charset="-128"/>
                <a:cs typeface="Arial Unicode MS" pitchFamily="34" charset="-128"/>
              </a:rPr>
              <a:t>spite of the wise counsel of </a:t>
            </a:r>
            <a:r>
              <a:rPr lang="en-US" sz="4400" b="1" dirty="0" err="1" smtClean="0">
                <a:solidFill>
                  <a:srgbClr val="003E1C"/>
                </a:solidFill>
                <a:latin typeface="Arial Unicode MS" pitchFamily="34" charset="-128"/>
                <a:ea typeface="Arial Unicode MS" pitchFamily="34" charset="-128"/>
                <a:cs typeface="Arial Unicode MS" pitchFamily="34" charset="-128"/>
              </a:rPr>
              <a:t>Gamaliel</a:t>
            </a:r>
            <a:r>
              <a:rPr lang="en-US" sz="4400" b="1" dirty="0" smtClean="0">
                <a:solidFill>
                  <a:srgbClr val="003E1C"/>
                </a:solidFill>
                <a:latin typeface="Arial Unicode MS" pitchFamily="34" charset="-128"/>
                <a:ea typeface="Arial Unicode MS" pitchFamily="34" charset="-128"/>
                <a:cs typeface="Arial Unicode MS" pitchFamily="34" charset="-128"/>
              </a:rPr>
              <a:t>, they went on and gave a good whooping to the Apostles with added threats to stop talking about Jesus.</a:t>
            </a:r>
          </a:p>
          <a:p>
            <a:pPr lvl="0" algn="just"/>
            <a:r>
              <a:rPr lang="en-US" sz="4400" b="1" dirty="0" smtClean="0">
                <a:solidFill>
                  <a:srgbClr val="7030A0"/>
                </a:solidFill>
                <a:latin typeface="Arial Unicode MS" pitchFamily="34" charset="-128"/>
                <a:ea typeface="Arial Unicode MS" pitchFamily="34" charset="-128"/>
                <a:cs typeface="Arial Unicode MS" pitchFamily="34" charset="-128"/>
              </a:rPr>
              <a:t>The early persecution of the church just added fuel to the fire. </a:t>
            </a:r>
          </a:p>
          <a:p>
            <a:pPr lvl="0" algn="just"/>
            <a:r>
              <a:rPr lang="en-US" sz="4400" b="1" dirty="0" smtClean="0">
                <a:solidFill>
                  <a:srgbClr val="003E1C"/>
                </a:solidFill>
                <a:latin typeface="Arial Unicode MS" pitchFamily="34" charset="-128"/>
                <a:ea typeface="Arial Unicode MS" pitchFamily="34" charset="-128"/>
                <a:cs typeface="Arial Unicode MS" pitchFamily="34" charset="-128"/>
              </a:rPr>
              <a:t>The disciples were pleased with the outcome of the meeting; even the beating was received with joy</a:t>
            </a:r>
            <a:r>
              <a:rPr lang="en-US" sz="4400" b="1" dirty="0" smtClean="0">
                <a:solidFill>
                  <a:srgbClr val="003E1C"/>
                </a:solidFill>
                <a:latin typeface="Arial Unicode MS" pitchFamily="34" charset="-128"/>
                <a:ea typeface="Arial Unicode MS" pitchFamily="34" charset="-128"/>
                <a:cs typeface="Arial Unicode MS" pitchFamily="34" charset="-128"/>
              </a:rPr>
              <a:t>.</a:t>
            </a:r>
            <a:endParaRPr lang="en-US" sz="4400" b="1" dirty="0" smtClean="0">
              <a:solidFill>
                <a:srgbClr val="003E1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en-US" sz="4400" b="1" dirty="0" smtClean="0">
                <a:solidFill>
                  <a:srgbClr val="003E1C"/>
                </a:solidFill>
                <a:latin typeface="Arial Unicode MS" pitchFamily="34" charset="-128"/>
                <a:ea typeface="Arial Unicode MS" pitchFamily="34" charset="-128"/>
                <a:cs typeface="Arial Unicode MS" pitchFamily="34" charset="-128"/>
              </a:rPr>
              <a:t>No </a:t>
            </a:r>
            <a:r>
              <a:rPr lang="en-US" sz="4400" b="1" dirty="0" smtClean="0">
                <a:solidFill>
                  <a:srgbClr val="003E1C"/>
                </a:solidFill>
                <a:latin typeface="Arial Unicode MS" pitchFamily="34" charset="-128"/>
                <a:ea typeface="Arial Unicode MS" pitchFamily="34" charset="-128"/>
                <a:cs typeface="Arial Unicode MS" pitchFamily="34" charset="-128"/>
              </a:rPr>
              <a:t>one was ever going to intimidate Peter again.</a:t>
            </a:r>
          </a:p>
          <a:p>
            <a:pPr lvl="0" algn="just"/>
            <a:r>
              <a:rPr lang="en-US" sz="4400" b="1" dirty="0" smtClean="0">
                <a:solidFill>
                  <a:srgbClr val="7030A0"/>
                </a:solidFill>
                <a:latin typeface="Arial Unicode MS" pitchFamily="34" charset="-128"/>
                <a:ea typeface="Arial Unicode MS" pitchFamily="34" charset="-128"/>
                <a:cs typeface="Arial Unicode MS" pitchFamily="34" charset="-128"/>
              </a:rPr>
              <a:t>The past was the past; the new Peter would never deny Jesus ever again.</a:t>
            </a:r>
          </a:p>
          <a:p>
            <a:pPr algn="ctr"/>
            <a:r>
              <a:rPr lang="fr-FR" sz="4400" b="1" dirty="0" err="1" smtClean="0">
                <a:solidFill>
                  <a:srgbClr val="003E1C"/>
                </a:solidFill>
                <a:latin typeface="Arial Unicode MS" pitchFamily="34" charset="-128"/>
                <a:ea typeface="Arial Unicode MS" pitchFamily="34" charset="-128"/>
                <a:cs typeface="Arial Unicode MS" pitchFamily="34" charset="-128"/>
              </a:rPr>
              <a:t>Ac</a:t>
            </a:r>
            <a:r>
              <a:rPr lang="fr-FR" sz="4400" b="1" dirty="0" smtClean="0">
                <a:solidFill>
                  <a:srgbClr val="003E1C"/>
                </a:solidFill>
                <a:latin typeface="Arial Unicode MS" pitchFamily="34" charset="-128"/>
                <a:ea typeface="Arial Unicode MS" pitchFamily="34" charset="-128"/>
                <a:cs typeface="Arial Unicode MS" pitchFamily="34" charset="-128"/>
              </a:rPr>
              <a:t> </a:t>
            </a:r>
            <a:r>
              <a:rPr lang="fr-FR" sz="4400" b="1" dirty="0" smtClean="0">
                <a:solidFill>
                  <a:srgbClr val="003E1C"/>
                </a:solidFill>
                <a:latin typeface="Arial Unicode MS" pitchFamily="34" charset="-128"/>
                <a:ea typeface="Arial Unicode MS" pitchFamily="34" charset="-128"/>
                <a:cs typeface="Arial Unicode MS" pitchFamily="34" charset="-128"/>
              </a:rPr>
              <a:t>5:41-42 </a:t>
            </a:r>
          </a:p>
          <a:p>
            <a:pPr algn="just">
              <a:buNone/>
            </a:pPr>
            <a:r>
              <a:rPr lang="fr-FR" sz="4400" b="1" dirty="0" smtClean="0">
                <a:solidFill>
                  <a:srgbClr val="7030A0"/>
                </a:solidFill>
                <a:latin typeface="Arial Unicode MS" pitchFamily="34" charset="-128"/>
                <a:ea typeface="Arial Unicode MS" pitchFamily="34" charset="-128"/>
                <a:cs typeface="Arial Unicode MS" pitchFamily="34" charset="-128"/>
              </a:rPr>
              <a:t>41 Les </a:t>
            </a:r>
            <a:r>
              <a:rPr lang="fr-FR" sz="4400" b="1" dirty="0" smtClean="0">
                <a:solidFill>
                  <a:srgbClr val="7030A0"/>
                </a:solidFill>
                <a:latin typeface="Arial Unicode MS" pitchFamily="34" charset="-128"/>
                <a:ea typeface="Arial Unicode MS" pitchFamily="34" charset="-128"/>
                <a:cs typeface="Arial Unicode MS" pitchFamily="34" charset="-128"/>
              </a:rPr>
              <a:t>apôtres se retirèrent de devant le sanhédrin, joyeux d'avoir été jugés dignes de subir des outrages pour le nom de Jésus.</a:t>
            </a:r>
            <a:endParaRPr lang="en-US" sz="4400" b="1" dirty="0" smtClean="0">
              <a:solidFill>
                <a:srgbClr val="7030A0"/>
              </a:solidFill>
              <a:latin typeface="Arial Unicode MS" pitchFamily="34" charset="-128"/>
              <a:ea typeface="Arial Unicode MS" pitchFamily="34" charset="-128"/>
              <a:cs typeface="Arial Unicode MS" pitchFamily="34" charset="-128"/>
            </a:endParaRPr>
          </a:p>
          <a:p>
            <a:pPr algn="just"/>
            <a:endParaRPr lang="en-US" sz="4400" b="1" dirty="0" smtClean="0">
              <a:solidFill>
                <a:srgbClr val="003E1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fr-FR" sz="4400" b="1" dirty="0" smtClean="0">
                <a:solidFill>
                  <a:srgbClr val="003E1C"/>
                </a:solidFill>
                <a:latin typeface="Arial Unicode MS" pitchFamily="34" charset="-128"/>
                <a:ea typeface="Arial Unicode MS" pitchFamily="34" charset="-128"/>
                <a:cs typeface="Arial Unicode MS" pitchFamily="34" charset="-128"/>
              </a:rPr>
              <a:t> 42 Et chaque jour, dans le temple et dans les maisons, ils ne cessaient d'enseigner, et d'annoncer la bonne nouvelle de Jésus-Christ.</a:t>
            </a:r>
            <a:endParaRPr lang="en-US" sz="4400" b="1" dirty="0" smtClean="0">
              <a:solidFill>
                <a:srgbClr val="003E1C"/>
              </a:solidFill>
              <a:latin typeface="Arial Unicode MS" pitchFamily="34" charset="-128"/>
              <a:ea typeface="Arial Unicode MS" pitchFamily="34" charset="-128"/>
              <a:cs typeface="Arial Unicode MS" pitchFamily="34" charset="-128"/>
            </a:endParaRPr>
          </a:p>
          <a:p>
            <a:pPr algn="just"/>
            <a:r>
              <a:rPr lang="en-US" sz="4400" b="1" dirty="0" smtClean="0">
                <a:solidFill>
                  <a:srgbClr val="7030A0"/>
                </a:solidFill>
                <a:latin typeface="Arial Unicode MS" pitchFamily="34" charset="-128"/>
                <a:ea typeface="Arial Unicode MS" pitchFamily="34" charset="-128"/>
                <a:cs typeface="Arial Unicode MS" pitchFamily="34" charset="-128"/>
              </a:rPr>
              <a:t>Ac 5:41 So they departed from the presence of the council, rejoicing that they were counted worthy to suffer shame for His name.</a:t>
            </a:r>
          </a:p>
          <a:p>
            <a:pPr algn="just"/>
            <a:r>
              <a:rPr lang="en-US" sz="4400" b="1" dirty="0" smtClean="0">
                <a:solidFill>
                  <a:srgbClr val="003E1C"/>
                </a:solidFill>
                <a:latin typeface="Arial Unicode MS" pitchFamily="34" charset="-128"/>
                <a:ea typeface="Arial Unicode MS" pitchFamily="34" charset="-128"/>
                <a:cs typeface="Arial Unicode MS" pitchFamily="34" charset="-128"/>
              </a:rPr>
              <a:t> 42 And daily in the temple, and in every house, they did not cease teaching and preaching Jesus as the Christ. </a:t>
            </a:r>
            <a:endParaRPr lang="en-US" sz="4400" b="1" dirty="0">
              <a:solidFill>
                <a:srgbClr val="003E1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4400" b="1" dirty="0" smtClean="0">
                <a:solidFill>
                  <a:schemeClr val="bg1"/>
                </a:solidFill>
                <a:latin typeface="Arial Unicode MS" pitchFamily="34" charset="-128"/>
                <a:ea typeface="Arial Unicode MS" pitchFamily="34" charset="-128"/>
                <a:cs typeface="Arial Unicode MS" pitchFamily="34" charset="-128"/>
              </a:rPr>
              <a:t>SI CETTE ŒUVRE VIENT DE DIEU VOUS NE POURREZ LA DÉTRUIRE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en-US" sz="4400" b="1" dirty="0" smtClean="0">
                <a:solidFill>
                  <a:srgbClr val="FFC000"/>
                </a:solidFill>
                <a:latin typeface="Arial Unicode MS" pitchFamily="34" charset="-128"/>
                <a:ea typeface="Arial Unicode MS" pitchFamily="34" charset="-128"/>
                <a:cs typeface="Arial Unicode MS" pitchFamily="34" charset="-128"/>
              </a:rPr>
              <a:t>IF THIS WORK IS OF GOD YOU CANNOT DESTROY </a:t>
            </a:r>
            <a:r>
              <a:rPr lang="en-US" sz="4400" b="1" dirty="0" smtClean="0">
                <a:solidFill>
                  <a:srgbClr val="FFC000"/>
                </a:solidFill>
                <a:latin typeface="Arial Unicode MS" pitchFamily="34" charset="-128"/>
                <a:ea typeface="Arial Unicode MS" pitchFamily="34" charset="-128"/>
                <a:cs typeface="Arial Unicode MS" pitchFamily="34" charset="-128"/>
              </a:rPr>
              <a:t> IT</a:t>
            </a:r>
            <a:endParaRPr lang="en-US" sz="4400" b="1" dirty="0" smtClean="0">
              <a:solidFill>
                <a:srgbClr val="FFC000"/>
              </a:solidFill>
              <a:latin typeface="Arial Unicode MS" pitchFamily="34" charset="-128"/>
              <a:ea typeface="Arial Unicode MS" pitchFamily="34" charset="-128"/>
              <a:cs typeface="Arial Unicode MS" pitchFamily="34" charset="-128"/>
            </a:endParaRP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When you read the Book of Acts, you can see that the persecution of the disciples did not end with the religious leaders</a:t>
            </a:r>
            <a:r>
              <a:rPr lang="en-US"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a:t>
            </a:r>
            <a:r>
              <a:rPr lang="en-US" sz="4400" b="1" dirty="0" smtClean="0">
                <a:solidFill>
                  <a:schemeClr val="bg1"/>
                </a:solidFill>
                <a:latin typeface="Arial Unicode MS" pitchFamily="34" charset="-128"/>
                <a:ea typeface="Arial Unicode MS" pitchFamily="34" charset="-128"/>
                <a:cs typeface="Arial Unicode MS" pitchFamily="34" charset="-128"/>
              </a:rPr>
              <a:t>political leaders were soon to join the course to force the church out of existence.</a:t>
            </a:r>
          </a:p>
          <a:p>
            <a:pPr lvl="0" algn="just"/>
            <a:r>
              <a:rPr lang="en-US" sz="4400" b="1" dirty="0" smtClean="0">
                <a:solidFill>
                  <a:srgbClr val="FFC000"/>
                </a:solidFill>
                <a:latin typeface="Arial Unicode MS" pitchFamily="34" charset="-128"/>
                <a:ea typeface="Arial Unicode MS" pitchFamily="34" charset="-128"/>
                <a:cs typeface="Arial Unicode MS" pitchFamily="34" charset="-128"/>
              </a:rPr>
              <a:t>Some of the most eager opponents of the Jesus movement became followers of Christ.</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Saul of Tarsus took it upon himself to do what all the religious leaders put together could not accomplish</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800" b="1" dirty="0" smtClean="0">
                <a:solidFill>
                  <a:schemeClr val="bg1"/>
                </a:solidFill>
                <a:latin typeface="Arial Unicode MS" pitchFamily="34" charset="-128"/>
                <a:ea typeface="Arial Unicode MS" pitchFamily="34" charset="-128"/>
                <a:cs typeface="Arial Unicode MS" pitchFamily="34" charset="-128"/>
              </a:rPr>
              <a:t>Soul </a:t>
            </a:r>
            <a:r>
              <a:rPr lang="en-US" sz="4800" b="1" dirty="0" smtClean="0">
                <a:solidFill>
                  <a:schemeClr val="bg1"/>
                </a:solidFill>
                <a:latin typeface="Arial Unicode MS" pitchFamily="34" charset="-128"/>
                <a:ea typeface="Arial Unicode MS" pitchFamily="34" charset="-128"/>
                <a:cs typeface="Arial Unicode MS" pitchFamily="34" charset="-128"/>
              </a:rPr>
              <a:t>set out to extinguish the church singlehandedly.</a:t>
            </a:r>
          </a:p>
          <a:p>
            <a:pPr lvl="0" algn="just"/>
            <a:r>
              <a:rPr lang="en-US" sz="4800" b="1" dirty="0" smtClean="0">
                <a:solidFill>
                  <a:srgbClr val="FFC000"/>
                </a:solidFill>
                <a:latin typeface="Arial Unicode MS" pitchFamily="34" charset="-128"/>
                <a:ea typeface="Arial Unicode MS" pitchFamily="34" charset="-128"/>
                <a:cs typeface="Arial Unicode MS" pitchFamily="34" charset="-128"/>
              </a:rPr>
              <a:t>After a show and tell with Jesus on the Road of Damascus, Saul turned into the most prominent defender of the church with surpassing zeal to that of the earlier Disciples of Christ</a:t>
            </a:r>
            <a:r>
              <a:rPr lang="en-US" sz="4800" b="1" dirty="0" smtClean="0">
                <a:solidFill>
                  <a:srgbClr val="FFC000"/>
                </a:solidFill>
                <a:latin typeface="Arial Unicode MS" pitchFamily="34" charset="-128"/>
                <a:ea typeface="Arial Unicode MS" pitchFamily="34" charset="-128"/>
                <a:cs typeface="Arial Unicode MS" pitchFamily="34" charset="-128"/>
              </a:rPr>
              <a:t>.</a:t>
            </a:r>
            <a:endParaRPr lang="en-US" sz="4800" b="1" dirty="0" smtClean="0">
              <a:solidFill>
                <a:srgbClr val="FFC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800" b="1" dirty="0" smtClean="0">
                <a:solidFill>
                  <a:schemeClr val="bg1"/>
                </a:solidFill>
                <a:latin typeface="Arial Unicode MS" pitchFamily="34" charset="-128"/>
                <a:ea typeface="Arial Unicode MS" pitchFamily="34" charset="-128"/>
                <a:cs typeface="Arial Unicode MS" pitchFamily="34" charset="-128"/>
              </a:rPr>
              <a:t>Back </a:t>
            </a:r>
            <a:r>
              <a:rPr lang="en-US" sz="4800" b="1" dirty="0" smtClean="0">
                <a:solidFill>
                  <a:schemeClr val="bg1"/>
                </a:solidFill>
                <a:latin typeface="Arial Unicode MS" pitchFamily="34" charset="-128"/>
                <a:ea typeface="Arial Unicode MS" pitchFamily="34" charset="-128"/>
                <a:cs typeface="Arial Unicode MS" pitchFamily="34" charset="-128"/>
              </a:rPr>
              <a:t>in Jerusalem, the religious and the political establishment had open season on the church.</a:t>
            </a:r>
          </a:p>
          <a:p>
            <a:pPr lvl="0" algn="just"/>
            <a:r>
              <a:rPr lang="en-US" sz="4800" b="1" dirty="0" smtClean="0">
                <a:solidFill>
                  <a:srgbClr val="FFC000"/>
                </a:solidFill>
                <a:latin typeface="Arial Unicode MS" pitchFamily="34" charset="-128"/>
                <a:ea typeface="Arial Unicode MS" pitchFamily="34" charset="-128"/>
                <a:cs typeface="Arial Unicode MS" pitchFamily="34" charset="-128"/>
              </a:rPr>
              <a:t>The persecution was so great to cause the dispersion of the </a:t>
            </a:r>
            <a:r>
              <a:rPr lang="en-US" sz="4800" b="1" dirty="0" smtClean="0">
                <a:solidFill>
                  <a:srgbClr val="FFC000"/>
                </a:solidFill>
                <a:latin typeface="Arial Unicode MS" pitchFamily="34" charset="-128"/>
                <a:ea typeface="Arial Unicode MS" pitchFamily="34" charset="-128"/>
                <a:cs typeface="Arial Unicode MS" pitchFamily="34" charset="-128"/>
              </a:rPr>
              <a:t>Pentecostal Primitive church.</a:t>
            </a:r>
            <a:endParaRPr lang="en-US" sz="4800" b="1" dirty="0" smtClean="0">
              <a:solidFill>
                <a:srgbClr val="FFC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5400" b="1" dirty="0" smtClean="0">
                <a:solidFill>
                  <a:schemeClr val="bg1"/>
                </a:solidFill>
                <a:latin typeface="Arial Unicode MS" pitchFamily="34" charset="-128"/>
                <a:ea typeface="Arial Unicode MS" pitchFamily="34" charset="-128"/>
                <a:cs typeface="Arial Unicode MS" pitchFamily="34" charset="-128"/>
              </a:rPr>
              <a:t>As </a:t>
            </a:r>
            <a:r>
              <a:rPr lang="en-US" sz="5400" b="1" dirty="0" smtClean="0">
                <a:solidFill>
                  <a:schemeClr val="bg1"/>
                </a:solidFill>
                <a:latin typeface="Arial Unicode MS" pitchFamily="34" charset="-128"/>
                <a:ea typeface="Arial Unicode MS" pitchFamily="34" charset="-128"/>
                <a:cs typeface="Arial Unicode MS" pitchFamily="34" charset="-128"/>
              </a:rPr>
              <a:t>the church scattered, the problem became aggravated for the religious rulers; </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lvl="0" algn="just"/>
            <a:r>
              <a:rPr lang="en-US" sz="5400" b="1" dirty="0" smtClean="0">
                <a:solidFill>
                  <a:srgbClr val="FFC000"/>
                </a:solidFill>
                <a:latin typeface="Arial Unicode MS" pitchFamily="34" charset="-128"/>
                <a:ea typeface="Arial Unicode MS" pitchFamily="34" charset="-128"/>
                <a:cs typeface="Arial Unicode MS" pitchFamily="34" charset="-128"/>
              </a:rPr>
              <a:t>the </a:t>
            </a:r>
            <a:r>
              <a:rPr lang="en-US" sz="5400" b="1" dirty="0" smtClean="0">
                <a:solidFill>
                  <a:srgbClr val="FFC000"/>
                </a:solidFill>
                <a:latin typeface="Arial Unicode MS" pitchFamily="34" charset="-128"/>
                <a:ea typeface="Arial Unicode MS" pitchFamily="34" charset="-128"/>
                <a:cs typeface="Arial Unicode MS" pitchFamily="34" charset="-128"/>
              </a:rPr>
              <a:t>converts kept on spreading the Gospel in all the parts of the world where they were taking refuge</a:t>
            </a:r>
            <a:r>
              <a:rPr lang="en-US" sz="5400" b="1" dirty="0" smtClean="0">
                <a:solidFill>
                  <a:srgbClr val="FFC000"/>
                </a:solidFill>
                <a:latin typeface="Arial Unicode MS" pitchFamily="34" charset="-128"/>
                <a:ea typeface="Arial Unicode MS" pitchFamily="34" charset="-128"/>
                <a:cs typeface="Arial Unicode MS" pitchFamily="34" charset="-128"/>
              </a:rPr>
              <a:t>.</a:t>
            </a:r>
            <a:endParaRPr lang="en-US" sz="5400" b="1" dirty="0" smtClean="0">
              <a:solidFill>
                <a:srgbClr val="FFC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a:t>
            </a:r>
            <a:r>
              <a:rPr lang="en-US" sz="4400" b="1" dirty="0" smtClean="0">
                <a:solidFill>
                  <a:schemeClr val="bg1"/>
                </a:solidFill>
                <a:latin typeface="Arial Unicode MS" pitchFamily="34" charset="-128"/>
                <a:ea typeface="Arial Unicode MS" pitchFamily="34" charset="-128"/>
                <a:cs typeface="Arial Unicode MS" pitchFamily="34" charset="-128"/>
              </a:rPr>
              <a:t>disciples who went to Antioch began to do what God intended all alone. They began to share the Gospel not just to Jews but to gentiles as well.</a:t>
            </a:r>
          </a:p>
          <a:p>
            <a:pPr lvl="0" algn="just"/>
            <a:r>
              <a:rPr lang="en-US" sz="4400" b="1" dirty="0" smtClean="0">
                <a:solidFill>
                  <a:srgbClr val="FFC000"/>
                </a:solidFill>
                <a:latin typeface="Arial Unicode MS" pitchFamily="34" charset="-128"/>
                <a:ea typeface="Arial Unicode MS" pitchFamily="34" charset="-128"/>
                <a:cs typeface="Arial Unicode MS" pitchFamily="34" charset="-128"/>
              </a:rPr>
              <a:t>A great revival sprung out in Antioch to the point that they began to call the disciples Christians</a:t>
            </a:r>
            <a:r>
              <a:rPr lang="en-US" sz="4400" b="1" dirty="0" smtClean="0">
                <a:solidFill>
                  <a:srgbClr val="FFC000"/>
                </a:solidFill>
                <a:latin typeface="Arial Unicode MS" pitchFamily="34" charset="-128"/>
                <a:ea typeface="Arial Unicode MS" pitchFamily="34" charset="-128"/>
                <a:cs typeface="Arial Unicode MS" pitchFamily="34" charset="-128"/>
              </a:rPr>
              <a:t>.</a:t>
            </a:r>
            <a:endParaRPr lang="en-US" sz="4400" b="1" dirty="0" smtClean="0">
              <a:solidFill>
                <a:srgbClr val="FFC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200" b="1" dirty="0" smtClean="0">
                <a:solidFill>
                  <a:schemeClr val="bg1"/>
                </a:solidFill>
                <a:latin typeface="Arial Unicode MS" pitchFamily="34" charset="-128"/>
                <a:ea typeface="Arial Unicode MS" pitchFamily="34" charset="-128"/>
                <a:cs typeface="Arial Unicode MS" pitchFamily="34" charset="-128"/>
              </a:rPr>
              <a:t>From </a:t>
            </a:r>
            <a:r>
              <a:rPr lang="en-US" sz="4200" b="1" dirty="0" smtClean="0">
                <a:solidFill>
                  <a:schemeClr val="bg1"/>
                </a:solidFill>
                <a:latin typeface="Arial Unicode MS" pitchFamily="34" charset="-128"/>
                <a:ea typeface="Arial Unicode MS" pitchFamily="34" charset="-128"/>
                <a:cs typeface="Arial Unicode MS" pitchFamily="34" charset="-128"/>
              </a:rPr>
              <a:t>the church on fire of Antioch, God set apart Barnabas and Paul to further the Gospel to the unreached territories.</a:t>
            </a:r>
          </a:p>
          <a:p>
            <a:pPr lvl="0" algn="just"/>
            <a:r>
              <a:rPr lang="en-US" sz="4200" b="1" dirty="0" smtClean="0">
                <a:solidFill>
                  <a:srgbClr val="FFC000"/>
                </a:solidFill>
                <a:latin typeface="Arial Unicode MS" pitchFamily="34" charset="-128"/>
                <a:ea typeface="Arial Unicode MS" pitchFamily="34" charset="-128"/>
                <a:cs typeface="Arial Unicode MS" pitchFamily="34" charset="-128"/>
              </a:rPr>
              <a:t>Europe was soon to be added in the vast and fast invasion of the gospel.</a:t>
            </a:r>
          </a:p>
          <a:p>
            <a:pPr lvl="0" algn="just"/>
            <a:r>
              <a:rPr lang="en-US" sz="4200" b="1" dirty="0" smtClean="0">
                <a:solidFill>
                  <a:schemeClr val="bg1"/>
                </a:solidFill>
                <a:latin typeface="Arial Unicode MS" pitchFamily="34" charset="-128"/>
                <a:ea typeface="Arial Unicode MS" pitchFamily="34" charset="-128"/>
                <a:cs typeface="Arial Unicode MS" pitchFamily="34" charset="-128"/>
              </a:rPr>
              <a:t>What Jesus prophesied before His ascension to heaven was being fulfilled, </a:t>
            </a:r>
            <a:endParaRPr lang="en-US" sz="42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algn="just"/>
            <a:r>
              <a:rPr lang="en-US" sz="4800" b="1" dirty="0" smtClean="0">
                <a:latin typeface="Arial Unicode MS" pitchFamily="34" charset="-128"/>
                <a:ea typeface="Arial Unicode MS" pitchFamily="34" charset="-128"/>
                <a:cs typeface="Arial Unicode MS" pitchFamily="34" charset="-128"/>
              </a:rPr>
              <a:t>Ac 1:8 "But you shall receive power when the Holy Spirit has come upon you; and you shall be witnesses to Me in Jerusalem, and in all Judea and Samaria, and to the end of the earth."</a:t>
            </a:r>
          </a:p>
          <a:p>
            <a:pPr algn="just"/>
            <a:r>
              <a:rPr lang="fr-FR" sz="4800" b="1" dirty="0" err="1" smtClean="0">
                <a:solidFill>
                  <a:srgbClr val="FFC000"/>
                </a:solidFill>
                <a:latin typeface="Arial Unicode MS" pitchFamily="34" charset="-128"/>
                <a:ea typeface="Arial Unicode MS" pitchFamily="34" charset="-128"/>
                <a:cs typeface="Arial Unicode MS" pitchFamily="34" charset="-128"/>
              </a:rPr>
              <a:t>Ac</a:t>
            </a:r>
            <a:r>
              <a:rPr lang="fr-FR" sz="4800" b="1" dirty="0" smtClean="0">
                <a:solidFill>
                  <a:srgbClr val="FFC000"/>
                </a:solidFill>
                <a:latin typeface="Arial Unicode MS" pitchFamily="34" charset="-128"/>
                <a:ea typeface="Arial Unicode MS" pitchFamily="34" charset="-128"/>
                <a:cs typeface="Arial Unicode MS" pitchFamily="34" charset="-128"/>
              </a:rPr>
              <a:t> 1:8 Mais vous recevrez une puissance, le Saint-Esprit survenant sur vous, et vous serez mes témoins à Jérusalem, dans toute la Judée, dans la Samarie, et jusqu'aux extrémités de la terre</a:t>
            </a:r>
            <a:r>
              <a:rPr lang="fr-FR" sz="4800" b="1" dirty="0" smtClean="0">
                <a:solidFill>
                  <a:srgbClr val="FFC000"/>
                </a:solidFill>
                <a:latin typeface="Arial Unicode MS" pitchFamily="34" charset="-128"/>
                <a:ea typeface="Arial Unicode MS" pitchFamily="34" charset="-128"/>
                <a:cs typeface="Arial Unicode MS" pitchFamily="34" charset="-128"/>
              </a:rPr>
              <a:t>.</a:t>
            </a:r>
            <a:endParaRPr lang="en-US" sz="4800" b="1" dirty="0" smtClean="0">
              <a:solidFill>
                <a:srgbClr val="FFC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en-US" sz="4800" b="1" dirty="0" err="1" smtClean="0">
                <a:latin typeface="Arial Unicode MS" pitchFamily="34" charset="-128"/>
                <a:ea typeface="Arial Unicode MS" pitchFamily="34" charset="-128"/>
                <a:cs typeface="Arial Unicode MS" pitchFamily="34" charset="-128"/>
              </a:rPr>
              <a:t>Gamaliel</a:t>
            </a:r>
            <a:r>
              <a:rPr lang="en-US" sz="4800" b="1" dirty="0" smtClean="0">
                <a:latin typeface="Arial Unicode MS" pitchFamily="34" charset="-128"/>
                <a:ea typeface="Arial Unicode MS" pitchFamily="34" charset="-128"/>
                <a:cs typeface="Arial Unicode MS" pitchFamily="34" charset="-128"/>
              </a:rPr>
              <a:t> </a:t>
            </a:r>
            <a:r>
              <a:rPr lang="en-US" sz="4800" b="1" dirty="0" smtClean="0">
                <a:latin typeface="Arial Unicode MS" pitchFamily="34" charset="-128"/>
                <a:ea typeface="Arial Unicode MS" pitchFamily="34" charset="-128"/>
                <a:cs typeface="Arial Unicode MS" pitchFamily="34" charset="-128"/>
              </a:rPr>
              <a:t>was right. This movement could not be stopped by human or demons efforts.</a:t>
            </a:r>
          </a:p>
          <a:p>
            <a:pPr lvl="0" algn="just"/>
            <a:r>
              <a:rPr lang="en-US" sz="4800" b="1" dirty="0" smtClean="0">
                <a:solidFill>
                  <a:srgbClr val="FFC000"/>
                </a:solidFill>
                <a:latin typeface="Arial Unicode MS" pitchFamily="34" charset="-128"/>
                <a:ea typeface="Arial Unicode MS" pitchFamily="34" charset="-128"/>
                <a:cs typeface="Arial Unicode MS" pitchFamily="34" charset="-128"/>
              </a:rPr>
              <a:t>Anyone who had tried to stop the church had direct affairs with God.</a:t>
            </a:r>
          </a:p>
          <a:p>
            <a:pPr lvl="0" algn="just"/>
            <a:r>
              <a:rPr lang="en-US" sz="4800" b="1" dirty="0" smtClean="0">
                <a:latin typeface="Arial Unicode MS" pitchFamily="34" charset="-128"/>
                <a:ea typeface="Arial Unicode MS" pitchFamily="34" charset="-128"/>
                <a:cs typeface="Arial Unicode MS" pitchFamily="34" charset="-128"/>
              </a:rPr>
              <a:t>The braveness and the zeal of the early Christians were unparalleled. </a:t>
            </a:r>
          </a:p>
          <a:p>
            <a:pPr lvl="0" algn="just"/>
            <a:r>
              <a:rPr lang="en-US" sz="4800" b="1" dirty="0" smtClean="0">
                <a:solidFill>
                  <a:srgbClr val="FFC000"/>
                </a:solidFill>
                <a:latin typeface="Arial Unicode MS" pitchFamily="34" charset="-128"/>
                <a:ea typeface="Arial Unicode MS" pitchFamily="34" charset="-128"/>
                <a:cs typeface="Arial Unicode MS" pitchFamily="34" charset="-128"/>
              </a:rPr>
              <a:t>The Apostles were given another nickname. They were called world flippers.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lvl="0" algn="just"/>
            <a:r>
              <a:rPr lang="en-US" sz="4800" b="1" dirty="0" smtClean="0">
                <a:latin typeface="Arial Unicode MS" pitchFamily="34" charset="-128"/>
                <a:ea typeface="Arial Unicode MS" pitchFamily="34" charset="-128"/>
                <a:cs typeface="Arial Unicode MS" pitchFamily="34" charset="-128"/>
              </a:rPr>
              <a:t>Without </a:t>
            </a:r>
            <a:r>
              <a:rPr lang="en-US" sz="4800" b="1" dirty="0" smtClean="0">
                <a:latin typeface="Arial Unicode MS" pitchFamily="34" charset="-128"/>
                <a:ea typeface="Arial Unicode MS" pitchFamily="34" charset="-128"/>
                <a:cs typeface="Arial Unicode MS" pitchFamily="34" charset="-128"/>
              </a:rPr>
              <a:t>modern technologies the Gospel was being spread like wildfire and the Holy Spirit was the One fueling </a:t>
            </a:r>
            <a:r>
              <a:rPr lang="en-US" sz="4700" dirty="0" smtClean="0">
                <a:latin typeface="Arial Unicode MS" pitchFamily="34" charset="-128"/>
                <a:ea typeface="Arial Unicode MS" pitchFamily="34" charset="-128"/>
                <a:cs typeface="Arial Unicode MS" pitchFamily="34" charset="-128"/>
              </a:rPr>
              <a:t>and spreading </a:t>
            </a:r>
            <a:r>
              <a:rPr lang="en-US" sz="4800" b="1" dirty="0" smtClean="0">
                <a:latin typeface="Arial Unicode MS" pitchFamily="34" charset="-128"/>
                <a:ea typeface="Arial Unicode MS" pitchFamily="34" charset="-128"/>
                <a:cs typeface="Arial Unicode MS" pitchFamily="34" charset="-128"/>
              </a:rPr>
              <a:t>the </a:t>
            </a:r>
            <a:r>
              <a:rPr lang="en-US" sz="4800" b="1" dirty="0" smtClean="0">
                <a:latin typeface="Arial Unicode MS" pitchFamily="34" charset="-128"/>
                <a:ea typeface="Arial Unicode MS" pitchFamily="34" charset="-128"/>
                <a:cs typeface="Arial Unicode MS" pitchFamily="34" charset="-128"/>
              </a:rPr>
              <a:t>fire.</a:t>
            </a:r>
          </a:p>
          <a:p>
            <a:pPr algn="just"/>
            <a:r>
              <a:rPr lang="fr-FR" sz="4800" b="1" dirty="0" smtClean="0">
                <a:solidFill>
                  <a:srgbClr val="FFC000"/>
                </a:solidFill>
                <a:latin typeface="Arial Unicode MS" pitchFamily="34" charset="-128"/>
                <a:ea typeface="Arial Unicode MS" pitchFamily="34" charset="-128"/>
                <a:cs typeface="Arial Unicode MS" pitchFamily="34" charset="-128"/>
              </a:rPr>
              <a:t>Mt 16:18 Et moi, je te dis que tu es Pierre, et que sur cette pierre je bâtirai mon Église, et que les portes du séjour des morts ne prévaudront point contre elle. </a:t>
            </a:r>
            <a:endParaRPr lang="en-US" sz="4800" b="1" dirty="0" smtClean="0">
              <a:solidFill>
                <a:srgbClr val="FFC000"/>
              </a:solidFill>
              <a:latin typeface="Arial Unicode MS" pitchFamily="34" charset="-128"/>
              <a:ea typeface="Arial Unicode MS" pitchFamily="34" charset="-128"/>
              <a:cs typeface="Arial Unicode MS" pitchFamily="34" charset="-128"/>
            </a:endParaRPr>
          </a:p>
          <a:p>
            <a:pPr algn="just"/>
            <a:r>
              <a:rPr lang="en-US" sz="4800" b="1" dirty="0" smtClean="0">
                <a:latin typeface="Arial Unicode MS" pitchFamily="34" charset="-128"/>
                <a:ea typeface="Arial Unicode MS" pitchFamily="34" charset="-128"/>
                <a:cs typeface="Arial Unicode MS" pitchFamily="34" charset="-128"/>
              </a:rPr>
              <a:t> 18 "And I also say to you that you are Peter, and on this rock I will build My church, and the gates of Hades shall not prevail against it. </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3300"/>
          </a:solidFill>
        </p:spPr>
        <p:txBody>
          <a:bodyPr>
            <a:normAutofit lnSpcReduction="10000"/>
          </a:bodyPr>
          <a:lstStyle/>
          <a:p>
            <a:pPr algn="ctr">
              <a:buNone/>
            </a:pPr>
            <a:r>
              <a:rPr lang="en-US" sz="4000" b="1" dirty="0" smtClean="0">
                <a:solidFill>
                  <a:srgbClr val="FFFF00"/>
                </a:solidFill>
              </a:rPr>
              <a:t>FOURTH CENTURY: A NEW ERA OF PERSECUTIONS OF THE CHURCH</a:t>
            </a:r>
            <a:endParaRPr lang="en-US" sz="4000" dirty="0" smtClean="0">
              <a:solidFill>
                <a:srgbClr val="FFFF00"/>
              </a:solidFill>
            </a:endParaRP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In </a:t>
            </a:r>
            <a:r>
              <a:rPr lang="en-US" sz="4000" b="1" dirty="0" smtClean="0">
                <a:solidFill>
                  <a:schemeClr val="bg1"/>
                </a:solidFill>
                <a:latin typeface="Arial Unicode MS" pitchFamily="34" charset="-128"/>
                <a:ea typeface="Arial Unicode MS" pitchFamily="34" charset="-128"/>
                <a:cs typeface="Arial Unicode MS" pitchFamily="34" charset="-128"/>
              </a:rPr>
              <a:t>the course of the two thousand years of existence, the church has never known any time when it was not dealing with some sorts of persecutions.</a:t>
            </a:r>
          </a:p>
          <a:p>
            <a:pPr lvl="0" algn="just"/>
            <a:r>
              <a:rPr lang="en-US" sz="4000" b="1" dirty="0" smtClean="0">
                <a:solidFill>
                  <a:srgbClr val="92D050"/>
                </a:solidFill>
                <a:latin typeface="Arial Unicode MS" pitchFamily="34" charset="-128"/>
                <a:ea typeface="Arial Unicode MS" pitchFamily="34" charset="-128"/>
                <a:cs typeface="Arial Unicode MS" pitchFamily="34" charset="-128"/>
              </a:rPr>
              <a:t>In the fourth Centuries, the enemy, having used all </a:t>
            </a:r>
            <a:r>
              <a:rPr lang="en-US" sz="4000" b="1" dirty="0" smtClean="0">
                <a:solidFill>
                  <a:srgbClr val="92D050"/>
                </a:solidFill>
                <a:latin typeface="Arial Unicode MS" pitchFamily="34" charset="-128"/>
                <a:ea typeface="Arial Unicode MS" pitchFamily="34" charset="-128"/>
                <a:cs typeface="Arial Unicode MS" pitchFamily="34" charset="-128"/>
              </a:rPr>
              <a:t>in his </a:t>
            </a:r>
            <a:r>
              <a:rPr lang="en-US" sz="4000" b="1" dirty="0" smtClean="0">
                <a:solidFill>
                  <a:srgbClr val="92D050"/>
                </a:solidFill>
                <a:latin typeface="Arial Unicode MS" pitchFamily="34" charset="-128"/>
                <a:ea typeface="Arial Unicode MS" pitchFamily="34" charset="-128"/>
                <a:cs typeface="Arial Unicode MS" pitchFamily="34" charset="-128"/>
              </a:rPr>
              <a:t>artillery to bring down the church to no avail, decided to change his strategies</a:t>
            </a:r>
            <a:r>
              <a:rPr lang="en-US" sz="4000" b="1" dirty="0" smtClean="0">
                <a:solidFill>
                  <a:srgbClr val="92D050"/>
                </a:solidFill>
                <a:latin typeface="Arial Unicode MS" pitchFamily="34" charset="-128"/>
                <a:ea typeface="Arial Unicode MS" pitchFamily="34" charset="-128"/>
                <a:cs typeface="Arial Unicode MS" pitchFamily="34" charset="-128"/>
              </a:rPr>
              <a:t>.</a:t>
            </a:r>
            <a:endParaRPr lang="en-US" sz="4000" b="1" dirty="0" smtClean="0">
              <a:solidFill>
                <a:srgbClr val="92D05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3300"/>
          </a:solidFill>
        </p:spPr>
        <p:txBody>
          <a:bodyPr>
            <a:normAutofit/>
          </a:bodyPr>
          <a:lstStyle/>
          <a:p>
            <a:pPr lvl="0" algn="just"/>
            <a:r>
              <a:rPr lang="en-US" sz="4000" b="1" dirty="0" smtClean="0">
                <a:solidFill>
                  <a:schemeClr val="bg1"/>
                </a:solidFill>
                <a:latin typeface="Arial Unicode MS" pitchFamily="34" charset="-128"/>
                <a:ea typeface="Arial Unicode MS" pitchFamily="34" charset="-128"/>
                <a:cs typeface="Arial Unicode MS" pitchFamily="34" charset="-128"/>
              </a:rPr>
              <a:t>When </a:t>
            </a:r>
            <a:r>
              <a:rPr lang="en-US" sz="4000" b="1" dirty="0" smtClean="0">
                <a:solidFill>
                  <a:schemeClr val="bg1"/>
                </a:solidFill>
                <a:latin typeface="Arial Unicode MS" pitchFamily="34" charset="-128"/>
                <a:ea typeface="Arial Unicode MS" pitchFamily="34" charset="-128"/>
                <a:cs typeface="Arial Unicode MS" pitchFamily="34" charset="-128"/>
              </a:rPr>
              <a:t>the Roman Empire espoused Christianity to become the official religion of the kingdom, instead of taking a lift, the church was heading yet for the darkest moment of its existence.</a:t>
            </a:r>
          </a:p>
          <a:p>
            <a:pPr lvl="0" algn="just"/>
            <a:r>
              <a:rPr lang="en-US" sz="4000" b="1" dirty="0" smtClean="0">
                <a:solidFill>
                  <a:srgbClr val="92D050"/>
                </a:solidFill>
                <a:latin typeface="Arial Unicode MS" pitchFamily="34" charset="-128"/>
                <a:ea typeface="Arial Unicode MS" pitchFamily="34" charset="-128"/>
                <a:cs typeface="Arial Unicode MS" pitchFamily="34" charset="-128"/>
              </a:rPr>
              <a:t>With no persecution in the menu, many fake disciples emerged to blend the Holy Church of Christ with paganism</a:t>
            </a:r>
            <a:r>
              <a:rPr lang="en-US" sz="4000" b="1" dirty="0" smtClean="0">
                <a:solidFill>
                  <a:srgbClr val="92D050"/>
                </a:solidFill>
                <a:latin typeface="Arial Unicode MS" pitchFamily="34" charset="-128"/>
                <a:ea typeface="Arial Unicode MS" pitchFamily="34" charset="-128"/>
                <a:cs typeface="Arial Unicode MS" pitchFamily="34" charset="-128"/>
              </a:rPr>
              <a:t>.</a:t>
            </a:r>
            <a:endParaRPr lang="en-US" sz="4000" b="1" dirty="0" smtClean="0">
              <a:solidFill>
                <a:srgbClr val="92D05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3300"/>
          </a:solidFill>
        </p:spPr>
        <p:txBody>
          <a:bodyPr>
            <a:normAutofit/>
          </a:bodyPr>
          <a:lstStyle/>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The </a:t>
            </a:r>
            <a:r>
              <a:rPr lang="en-US" sz="4000" b="1" dirty="0" smtClean="0">
                <a:solidFill>
                  <a:schemeClr val="bg1"/>
                </a:solidFill>
                <a:latin typeface="Arial Unicode MS" pitchFamily="34" charset="-128"/>
                <a:ea typeface="Arial Unicode MS" pitchFamily="34" charset="-128"/>
                <a:cs typeface="Arial Unicode MS" pitchFamily="34" charset="-128"/>
              </a:rPr>
              <a:t>church became a political weapon for the Roman Empire. </a:t>
            </a:r>
          </a:p>
          <a:p>
            <a:pPr lvl="0" algn="just"/>
            <a:r>
              <a:rPr lang="en-US" sz="4000" b="1" dirty="0" smtClean="0">
                <a:solidFill>
                  <a:srgbClr val="92D050"/>
                </a:solidFill>
                <a:latin typeface="Arial Unicode MS" pitchFamily="34" charset="-128"/>
                <a:ea typeface="Arial Unicode MS" pitchFamily="34" charset="-128"/>
                <a:cs typeface="Arial Unicode MS" pitchFamily="34" charset="-128"/>
              </a:rPr>
              <a:t>The church had now to deal with the fight from within</a:t>
            </a:r>
            <a:r>
              <a:rPr lang="en-US" sz="4000" b="1" dirty="0" smtClean="0">
                <a:solidFill>
                  <a:srgbClr val="92D050"/>
                </a:solidFill>
                <a:latin typeface="Arial Unicode MS" pitchFamily="34" charset="-128"/>
                <a:ea typeface="Arial Unicode MS" pitchFamily="34" charset="-128"/>
                <a:cs typeface="Arial Unicode MS" pitchFamily="34" charset="-128"/>
              </a:rPr>
              <a:t>.</a:t>
            </a:r>
            <a:endParaRPr lang="en-US" sz="4000" b="1" dirty="0" smtClean="0">
              <a:solidFill>
                <a:srgbClr val="92D050"/>
              </a:solidFill>
              <a:latin typeface="Arial Unicode MS" pitchFamily="34" charset="-128"/>
              <a:ea typeface="Arial Unicode MS" pitchFamily="34" charset="-128"/>
              <a:cs typeface="Arial Unicode MS" pitchFamily="34" charset="-128"/>
            </a:endParaRP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Streams of blood were </a:t>
            </a:r>
            <a:r>
              <a:rPr lang="en-US" sz="4000" b="1" dirty="0" smtClean="0">
                <a:solidFill>
                  <a:schemeClr val="bg1"/>
                </a:solidFill>
                <a:latin typeface="Arial Unicode MS" pitchFamily="34" charset="-128"/>
                <a:ea typeface="Arial Unicode MS" pitchFamily="34" charset="-128"/>
                <a:cs typeface="Arial Unicode MS" pitchFamily="34" charset="-128"/>
              </a:rPr>
              <a:t>shed </a:t>
            </a:r>
            <a:r>
              <a:rPr lang="en-US" sz="4000" b="1" dirty="0" smtClean="0">
                <a:solidFill>
                  <a:schemeClr val="bg1"/>
                </a:solidFill>
                <a:latin typeface="Arial Unicode MS" pitchFamily="34" charset="-128"/>
                <a:ea typeface="Arial Unicode MS" pitchFamily="34" charset="-128"/>
                <a:cs typeface="Arial Unicode MS" pitchFamily="34" charset="-128"/>
              </a:rPr>
              <a:t>when pious Christians set out to purify the Church</a:t>
            </a:r>
            <a:r>
              <a:rPr lang="en-US" sz="4000" b="1" dirty="0" smtClean="0">
                <a:solidFill>
                  <a:schemeClr val="bg1"/>
                </a:solidFill>
                <a:latin typeface="Arial Unicode MS" pitchFamily="34" charset="-128"/>
                <a:ea typeface="Arial Unicode MS" pitchFamily="34" charset="-128"/>
                <a:cs typeface="Arial Unicode MS" pitchFamily="34" charset="-128"/>
              </a:rPr>
              <a:t>.</a:t>
            </a:r>
          </a:p>
          <a:p>
            <a:pPr lvl="0" algn="just"/>
            <a:r>
              <a:rPr lang="en-US" sz="4000" b="1" dirty="0" smtClean="0">
                <a:solidFill>
                  <a:srgbClr val="92D050"/>
                </a:solidFill>
                <a:latin typeface="Arial Unicode MS" pitchFamily="34" charset="-128"/>
                <a:ea typeface="Arial Unicode MS" pitchFamily="34" charset="-128"/>
                <a:cs typeface="Arial Unicode MS" pitchFamily="34" charset="-128"/>
              </a:rPr>
              <a:t>Movements, protests and various reforms have occurred in aim to keep the true church alive.</a:t>
            </a:r>
            <a:endParaRPr lang="en-US" sz="4000" b="1" dirty="0" smtClean="0">
              <a:solidFill>
                <a:srgbClr val="92D05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3300"/>
          </a:solidFill>
        </p:spPr>
        <p:txBody>
          <a:bodyPr>
            <a:normAutofit lnSpcReduction="10000"/>
          </a:bodyPr>
          <a:lstStyle/>
          <a:p>
            <a:pPr lvl="0" algn="just"/>
            <a:r>
              <a:rPr lang="en-US" sz="4000" b="1" dirty="0" smtClean="0">
                <a:solidFill>
                  <a:schemeClr val="bg1"/>
                </a:solidFill>
                <a:latin typeface="Arial Unicode MS" pitchFamily="34" charset="-128"/>
                <a:ea typeface="Arial Unicode MS" pitchFamily="34" charset="-128"/>
                <a:cs typeface="Arial Unicode MS" pitchFamily="34" charset="-128"/>
              </a:rPr>
              <a:t>In </a:t>
            </a:r>
            <a:r>
              <a:rPr lang="en-US" sz="4000" b="1" dirty="0" smtClean="0">
                <a:solidFill>
                  <a:schemeClr val="bg1"/>
                </a:solidFill>
                <a:latin typeface="Arial Unicode MS" pitchFamily="34" charset="-128"/>
                <a:ea typeface="Arial Unicode MS" pitchFamily="34" charset="-128"/>
                <a:cs typeface="Arial Unicode MS" pitchFamily="34" charset="-128"/>
              </a:rPr>
              <a:t>the middle age with the beginning of the era of scientific explosions, Satan seized again the opportunity to ridicule the church out of existence.</a:t>
            </a:r>
          </a:p>
          <a:p>
            <a:pPr lvl="0" algn="just"/>
            <a:r>
              <a:rPr lang="en-US" sz="4000" b="1" dirty="0" smtClean="0">
                <a:solidFill>
                  <a:srgbClr val="92D050"/>
                </a:solidFill>
                <a:latin typeface="Arial Unicode MS" pitchFamily="34" charset="-128"/>
                <a:ea typeface="Arial Unicode MS" pitchFamily="34" charset="-128"/>
                <a:cs typeface="Arial Unicode MS" pitchFamily="34" charset="-128"/>
              </a:rPr>
              <a:t>Countless scientists and philosophers took their best shots at the church to bring it down.</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The echoes of the wise words of </a:t>
            </a:r>
            <a:r>
              <a:rPr lang="en-US" sz="4000" b="1" dirty="0" err="1" smtClean="0">
                <a:solidFill>
                  <a:schemeClr val="bg1"/>
                </a:solidFill>
                <a:latin typeface="Arial Unicode MS" pitchFamily="34" charset="-128"/>
                <a:ea typeface="Arial Unicode MS" pitchFamily="34" charset="-128"/>
                <a:cs typeface="Arial Unicode MS" pitchFamily="34" charset="-128"/>
              </a:rPr>
              <a:t>Gamaliel</a:t>
            </a:r>
            <a:r>
              <a:rPr lang="en-US" sz="4000" b="1" dirty="0" smtClean="0">
                <a:solidFill>
                  <a:schemeClr val="bg1"/>
                </a:solidFill>
                <a:latin typeface="Arial Unicode MS" pitchFamily="34" charset="-128"/>
                <a:ea typeface="Arial Unicode MS" pitchFamily="34" charset="-128"/>
                <a:cs typeface="Arial Unicode MS" pitchFamily="34" charset="-128"/>
              </a:rPr>
              <a:t> </a:t>
            </a:r>
            <a:r>
              <a:rPr lang="en-US" sz="4000" b="1" dirty="0" smtClean="0">
                <a:solidFill>
                  <a:schemeClr val="bg1"/>
                </a:solidFill>
                <a:latin typeface="Arial Unicode MS" pitchFamily="34" charset="-128"/>
                <a:ea typeface="Arial Unicode MS" pitchFamily="34" charset="-128"/>
                <a:cs typeface="Arial Unicode MS" pitchFamily="34" charset="-128"/>
              </a:rPr>
              <a:t>could </a:t>
            </a:r>
            <a:r>
              <a:rPr lang="en-US" sz="4000" b="1" dirty="0" smtClean="0">
                <a:solidFill>
                  <a:schemeClr val="bg1"/>
                </a:solidFill>
                <a:latin typeface="Arial Unicode MS" pitchFamily="34" charset="-128"/>
                <a:ea typeface="Arial Unicode MS" pitchFamily="34" charset="-128"/>
                <a:cs typeface="Arial Unicode MS" pitchFamily="34" charset="-128"/>
              </a:rPr>
              <a:t>still be </a:t>
            </a:r>
            <a:r>
              <a:rPr lang="en-US" sz="4000" b="1" dirty="0" smtClean="0">
                <a:solidFill>
                  <a:schemeClr val="bg1"/>
                </a:solidFill>
                <a:latin typeface="Arial Unicode MS" pitchFamily="34" charset="-128"/>
                <a:ea typeface="Arial Unicode MS" pitchFamily="34" charset="-128"/>
                <a:cs typeface="Arial Unicode MS" pitchFamily="34" charset="-128"/>
              </a:rPr>
              <a:t>heard then. </a:t>
            </a:r>
            <a:r>
              <a:rPr lang="en-US" sz="4000" b="1" dirty="0" smtClean="0">
                <a:solidFill>
                  <a:schemeClr val="bg1"/>
                </a:solidFill>
                <a:latin typeface="Arial Unicode MS" pitchFamily="34" charset="-128"/>
                <a:ea typeface="Arial Unicode MS" pitchFamily="34" charset="-128"/>
                <a:cs typeface="Arial Unicode MS" pitchFamily="34" charset="-128"/>
              </a:rPr>
              <a:t>“If this movement is of God, you can never stop it.”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a:bodyPr>
          <a:lstStyle/>
          <a:p>
            <a:pPr algn="ctr">
              <a:buNone/>
            </a:pPr>
            <a:r>
              <a:rPr lang="en-US" sz="4000" b="1" dirty="0" smtClean="0">
                <a:solidFill>
                  <a:srgbClr val="F793F2"/>
                </a:solidFill>
                <a:latin typeface="Arial Unicode MS" pitchFamily="34" charset="-128"/>
                <a:ea typeface="Arial Unicode MS" pitchFamily="34" charset="-128"/>
                <a:cs typeface="Arial Unicode MS" pitchFamily="34" charset="-128"/>
              </a:rPr>
              <a:t>THE PERSECUTIONS OF OUR TIME</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We are fast returning to the time of global persecution of the church.</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Satan is trying once more to do what he has not been able to do in two millenniums.</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world is now synchronized just as before the </a:t>
            </a:r>
            <a:r>
              <a:rPr lang="en-US" sz="4400" b="1" dirty="0" smtClean="0">
                <a:solidFill>
                  <a:schemeClr val="bg1"/>
                </a:solidFill>
                <a:latin typeface="Arial Unicode MS" pitchFamily="34" charset="-128"/>
                <a:ea typeface="Arial Unicode MS" pitchFamily="34" charset="-128"/>
                <a:cs typeface="Arial Unicode MS" pitchFamily="34" charset="-128"/>
              </a:rPr>
              <a:t>Tower </a:t>
            </a:r>
            <a:r>
              <a:rPr lang="en-US" sz="4400" b="1" dirty="0" smtClean="0">
                <a:solidFill>
                  <a:schemeClr val="bg1"/>
                </a:solidFill>
                <a:latin typeface="Arial Unicode MS" pitchFamily="34" charset="-128"/>
                <a:ea typeface="Arial Unicode MS" pitchFamily="34" charset="-128"/>
                <a:cs typeface="Arial Unicode MS" pitchFamily="34" charset="-128"/>
              </a:rPr>
              <a:t>of Babel</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lnSpcReduction="10000"/>
          </a:bodyPr>
          <a:lstStyle/>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The </a:t>
            </a:r>
            <a:r>
              <a:rPr lang="en-US" sz="4000" b="1" dirty="0" smtClean="0">
                <a:solidFill>
                  <a:schemeClr val="bg1"/>
                </a:solidFill>
                <a:latin typeface="Arial Unicode MS" pitchFamily="34" charset="-128"/>
                <a:ea typeface="Arial Unicode MS" pitchFamily="34" charset="-128"/>
                <a:cs typeface="Arial Unicode MS" pitchFamily="34" charset="-128"/>
              </a:rPr>
              <a:t>whole world has a united mandate to bring down the Living Church of Jesus Christ.</a:t>
            </a:r>
          </a:p>
          <a:p>
            <a:pPr lvl="0" algn="just">
              <a:tabLst>
                <a:tab pos="1149350" algn="l"/>
              </a:tabLst>
            </a:pPr>
            <a:r>
              <a:rPr lang="en-US" sz="4000" b="1" dirty="0" smtClean="0">
                <a:solidFill>
                  <a:srgbClr val="FFFF00"/>
                </a:solidFill>
                <a:latin typeface="Arial Unicode MS" pitchFamily="34" charset="-128"/>
                <a:ea typeface="Arial Unicode MS" pitchFamily="34" charset="-128"/>
                <a:cs typeface="Arial Unicode MS" pitchFamily="34" charset="-128"/>
              </a:rPr>
              <a:t>Abortion, homosexuality, pornography, gambling, alcoholism, and a host of other ills of society are legal in almost all the parts of this world.</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Conversion to Christianity is increasingly becoming illegal in most parts of the world</a:t>
            </a:r>
            <a:r>
              <a:rPr lang="en-US"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Governments </a:t>
            </a:r>
            <a:r>
              <a:rPr lang="en-US" sz="4400" b="1" dirty="0" smtClean="0">
                <a:solidFill>
                  <a:schemeClr val="bg1"/>
                </a:solidFill>
                <a:latin typeface="Arial Unicode MS" pitchFamily="34" charset="-128"/>
                <a:ea typeface="Arial Unicode MS" pitchFamily="34" charset="-128"/>
                <a:cs typeface="Arial Unicode MS" pitchFamily="34" charset="-128"/>
              </a:rPr>
              <a:t>now want to have the final say in all matters of life, including over one’s faith and credo. </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In all aspects, it feels that the church will not be able to survive this next wave of attacks from the enemy</a:t>
            </a:r>
            <a:r>
              <a:rPr lang="en-US"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I </a:t>
            </a:r>
            <a:r>
              <a:rPr lang="en-US" sz="4400" b="1" dirty="0" smtClean="0">
                <a:solidFill>
                  <a:schemeClr val="bg1"/>
                </a:solidFill>
                <a:latin typeface="Arial Unicode MS" pitchFamily="34" charset="-128"/>
                <a:ea typeface="Arial Unicode MS" pitchFamily="34" charset="-128"/>
                <a:cs typeface="Arial Unicode MS" pitchFamily="34" charset="-128"/>
              </a:rPr>
              <a:t>am here to tell you that the prophecy of </a:t>
            </a:r>
            <a:r>
              <a:rPr lang="en-US" sz="4400" b="1" dirty="0" err="1" smtClean="0">
                <a:solidFill>
                  <a:schemeClr val="bg1"/>
                </a:solidFill>
                <a:latin typeface="Arial Unicode MS" pitchFamily="34" charset="-128"/>
                <a:ea typeface="Arial Unicode MS" pitchFamily="34" charset="-128"/>
                <a:cs typeface="Arial Unicode MS" pitchFamily="34" charset="-128"/>
              </a:rPr>
              <a:t>Gamaliel</a:t>
            </a:r>
            <a:r>
              <a:rPr lang="en-US" sz="4400" b="1" dirty="0" smtClean="0">
                <a:solidFill>
                  <a:schemeClr val="bg1"/>
                </a:solidFill>
                <a:latin typeface="Arial Unicode MS" pitchFamily="34" charset="-128"/>
                <a:ea typeface="Arial Unicode MS" pitchFamily="34" charset="-128"/>
                <a:cs typeface="Arial Unicode MS" pitchFamily="34" charset="-128"/>
              </a:rPr>
              <a:t> still holds. The Church of Jesus Christ will prevail.</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If this movement is of God, no one will be able to destroy it.</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It is time for real Christians to prepare to do a massive exodus out of the world systems</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Autofit/>
          </a:bodyPr>
          <a:lstStyle/>
          <a:p>
            <a:pPr lvl="0" algn="just"/>
            <a:r>
              <a:rPr lang="en-US" sz="4800" b="1" dirty="0" smtClean="0">
                <a:solidFill>
                  <a:schemeClr val="bg1"/>
                </a:solidFill>
                <a:latin typeface="Arial Unicode MS" pitchFamily="34" charset="-128"/>
                <a:ea typeface="Arial Unicode MS" pitchFamily="34" charset="-128"/>
                <a:cs typeface="Arial Unicode MS" pitchFamily="34" charset="-128"/>
              </a:rPr>
              <a:t>I </a:t>
            </a:r>
            <a:r>
              <a:rPr lang="en-US" sz="4800" b="1" dirty="0" smtClean="0">
                <a:solidFill>
                  <a:schemeClr val="bg1"/>
                </a:solidFill>
                <a:latin typeface="Arial Unicode MS" pitchFamily="34" charset="-128"/>
                <a:ea typeface="Arial Unicode MS" pitchFamily="34" charset="-128"/>
                <a:cs typeface="Arial Unicode MS" pitchFamily="34" charset="-128"/>
              </a:rPr>
              <a:t>am not suggesting that Christians should create their own States, although that would be interesting.</a:t>
            </a: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It’s time for all real Christians to come out of the closet and make a definite and bold affirmation for Jesus</a:t>
            </a:r>
            <a:r>
              <a:rPr lang="en-US" sz="4800" b="1" dirty="0" smtClean="0">
                <a:solidFill>
                  <a:srgbClr val="FFFF00"/>
                </a:solidFill>
                <a:latin typeface="Arial Unicode MS" pitchFamily="34" charset="-128"/>
                <a:ea typeface="Arial Unicode MS" pitchFamily="34" charset="-128"/>
                <a:cs typeface="Arial Unicode MS" pitchFamily="34" charset="-128"/>
              </a:rPr>
              <a:t>.</a:t>
            </a:r>
            <a:endParaRPr lang="en-US" sz="48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We </a:t>
            </a:r>
            <a:r>
              <a:rPr lang="en-US" sz="4400" b="1" dirty="0" smtClean="0">
                <a:solidFill>
                  <a:schemeClr val="bg1"/>
                </a:solidFill>
                <a:latin typeface="Arial Unicode MS" pitchFamily="34" charset="-128"/>
                <a:ea typeface="Arial Unicode MS" pitchFamily="34" charset="-128"/>
                <a:cs typeface="Arial Unicode MS" pitchFamily="34" charset="-128"/>
              </a:rPr>
              <a:t>are all responsible for the generation we live in to bring them to the knowledge of Christ our S</a:t>
            </a:r>
            <a:r>
              <a:rPr lang="en-US" sz="4400" b="1" dirty="0" smtClean="0">
                <a:solidFill>
                  <a:schemeClr val="bg1"/>
                </a:solidFill>
                <a:latin typeface="Arial Unicode MS" pitchFamily="34" charset="-128"/>
                <a:ea typeface="Arial Unicode MS" pitchFamily="34" charset="-128"/>
                <a:cs typeface="Arial Unicode MS" pitchFamily="34" charset="-128"/>
              </a:rPr>
              <a:t>avior and Lord.</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It is alarming to observe that there is no longer a line of demarcation between the lifestyles of professed Christians to those of the unbelievers</a:t>
            </a:r>
            <a:r>
              <a:rPr lang="en-US"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a:bodyPr>
          <a:lstStyle/>
          <a:p>
            <a:pPr lvl="0" algn="just"/>
            <a:r>
              <a:rPr lang="en-US" sz="4800" dirty="0" smtClean="0">
                <a:solidFill>
                  <a:schemeClr val="bg1"/>
                </a:solidFill>
                <a:latin typeface="Arial Unicode MS" pitchFamily="34" charset="-128"/>
                <a:ea typeface="Arial Unicode MS" pitchFamily="34" charset="-128"/>
                <a:cs typeface="Arial Unicode MS" pitchFamily="34" charset="-128"/>
              </a:rPr>
              <a:t>In the name of love, many Christian circles have waved the white flag and join the masses at the mercy of the Holy Scriptures.</a:t>
            </a: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This </a:t>
            </a:r>
            <a:r>
              <a:rPr lang="en-US" sz="4800" b="1" dirty="0" smtClean="0">
                <a:solidFill>
                  <a:srgbClr val="FFFF00"/>
                </a:solidFill>
                <a:latin typeface="Arial Unicode MS" pitchFamily="34" charset="-128"/>
                <a:ea typeface="Arial Unicode MS" pitchFamily="34" charset="-128"/>
                <a:cs typeface="Arial Unicode MS" pitchFamily="34" charset="-128"/>
              </a:rPr>
              <a:t>is the time for Christians to prepare to go solo in their pursuit of holiness</a:t>
            </a:r>
            <a:r>
              <a:rPr lang="en-US" sz="4800" b="1" dirty="0" smtClean="0">
                <a:solidFill>
                  <a:srgbClr val="FFFF00"/>
                </a:solidFill>
                <a:latin typeface="Arial Unicode MS" pitchFamily="34" charset="-128"/>
                <a:ea typeface="Arial Unicode MS" pitchFamily="34" charset="-128"/>
                <a:cs typeface="Arial Unicode MS" pitchFamily="34" charset="-128"/>
              </a:rPr>
              <a:t>.</a:t>
            </a:r>
            <a:endParaRPr lang="en-US" sz="48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a:bodyPr>
          <a:lstStyle/>
          <a:p>
            <a:pPr lvl="0" algn="just"/>
            <a:r>
              <a:rPr lang="en-US" sz="4800" b="1" dirty="0" smtClean="0">
                <a:solidFill>
                  <a:schemeClr val="bg1"/>
                </a:solidFill>
                <a:latin typeface="Arial Unicode MS" pitchFamily="34" charset="-128"/>
                <a:ea typeface="Arial Unicode MS" pitchFamily="34" charset="-128"/>
                <a:cs typeface="Arial Unicode MS" pitchFamily="34" charset="-128"/>
              </a:rPr>
              <a:t>The </a:t>
            </a:r>
            <a:r>
              <a:rPr lang="en-US" sz="4800" b="1" dirty="0" smtClean="0">
                <a:solidFill>
                  <a:schemeClr val="bg1"/>
                </a:solidFill>
                <a:latin typeface="Arial Unicode MS" pitchFamily="34" charset="-128"/>
                <a:ea typeface="Arial Unicode MS" pitchFamily="34" charset="-128"/>
                <a:cs typeface="Arial Unicode MS" pitchFamily="34" charset="-128"/>
              </a:rPr>
              <a:t>church that will sustain to the end is not a congregation or a denomination, but individual Christians who are solely attached to Jesus.</a:t>
            </a: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True Christians will have to embrace the same philosophy as Joshua</a:t>
            </a:r>
            <a:r>
              <a:rPr lang="en-US" sz="4800" b="1" dirty="0" smtClean="0">
                <a:solidFill>
                  <a:srgbClr val="FFFF00"/>
                </a:solidFill>
                <a:latin typeface="Arial Unicode MS" pitchFamily="34" charset="-128"/>
                <a:ea typeface="Arial Unicode MS" pitchFamily="34" charset="-128"/>
                <a:cs typeface="Arial Unicode MS" pitchFamily="34" charset="-128"/>
              </a:rPr>
              <a:t>.</a:t>
            </a:r>
            <a:endParaRPr lang="en-US" sz="48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a:bodyPr>
          <a:lstStyle/>
          <a:p>
            <a:pPr lvl="0" algn="just"/>
            <a:r>
              <a:rPr lang="en-US" sz="4800" b="1" dirty="0" smtClean="0">
                <a:solidFill>
                  <a:schemeClr val="bg1"/>
                </a:solidFill>
                <a:latin typeface="Arial Unicode MS" pitchFamily="34" charset="-128"/>
                <a:ea typeface="Arial Unicode MS" pitchFamily="34" charset="-128"/>
                <a:cs typeface="Arial Unicode MS" pitchFamily="34" charset="-128"/>
              </a:rPr>
              <a:t>It </a:t>
            </a:r>
            <a:r>
              <a:rPr lang="en-US" sz="4800" b="1" dirty="0" smtClean="0">
                <a:solidFill>
                  <a:schemeClr val="bg1"/>
                </a:solidFill>
                <a:latin typeface="Arial Unicode MS" pitchFamily="34" charset="-128"/>
                <a:ea typeface="Arial Unicode MS" pitchFamily="34" charset="-128"/>
                <a:cs typeface="Arial Unicode MS" pitchFamily="34" charset="-128"/>
              </a:rPr>
              <a:t>is getting to the point where each Christian will have to say “my family and I will serve the Lord.</a:t>
            </a: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In some instances, a true Christian might even have to leave his or her family behind and make a solo claim for Christ.</a:t>
            </a:r>
          </a:p>
          <a:p>
            <a:pPr>
              <a:buNone/>
            </a:pP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ctr">
              <a:buNone/>
            </a:pPr>
            <a:r>
              <a:rPr lang="en-US" sz="4400" b="1" dirty="0" smtClean="0">
                <a:solidFill>
                  <a:srgbClr val="FF0000"/>
                </a:solidFill>
                <a:latin typeface="Arial Unicode MS" pitchFamily="34" charset="-128"/>
                <a:ea typeface="Arial Unicode MS" pitchFamily="34" charset="-128"/>
                <a:cs typeface="Arial Unicode MS" pitchFamily="34" charset="-128"/>
              </a:rPr>
              <a:t>THE NEW ROLE OF GOVERNMENT IN THE PERSECUTION OF THE CHURCH</a:t>
            </a:r>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Slowly and slowly instead of rallying around a patron god as in the past, the states have become the gods of the people who reside within their borders.</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By asserting the role of God over the people puts all governments at odds with the creator God</a:t>
            </a:r>
            <a:r>
              <a:rPr lang="en-US"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Mankind </a:t>
            </a:r>
            <a:r>
              <a:rPr lang="en-US" sz="4400" b="1" dirty="0" smtClean="0">
                <a:solidFill>
                  <a:srgbClr val="002060"/>
                </a:solidFill>
                <a:latin typeface="Arial Unicode MS" pitchFamily="34" charset="-128"/>
                <a:ea typeface="Arial Unicode MS" pitchFamily="34" charset="-128"/>
                <a:cs typeface="Arial Unicode MS" pitchFamily="34" charset="-128"/>
              </a:rPr>
              <a:t>was created by God.</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Mankind has divine elements in its construction.</a:t>
            </a:r>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Mankind has an eternal soul.</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Mankind is sustained on earth by God’s favor and provision.</a:t>
            </a:r>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Mankind is just in transit on earth</a:t>
            </a:r>
            <a:r>
              <a:rPr lang="en-US" sz="4400" b="1" dirty="0" smtClean="0">
                <a:solidFill>
                  <a:srgbClr val="002060"/>
                </a:solidFill>
                <a:latin typeface="Arial Unicode MS" pitchFamily="34" charset="-128"/>
                <a:ea typeface="Arial Unicode MS" pitchFamily="34" charset="-128"/>
                <a:cs typeface="Arial Unicode MS" pitchFamily="34" charset="-128"/>
              </a:rPr>
              <a:t>.</a:t>
            </a:r>
            <a:endParaRPr lang="en-US" sz="4400" b="1"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Mankind </a:t>
            </a:r>
            <a:r>
              <a:rPr lang="en-US" sz="4400" b="1" dirty="0" smtClean="0">
                <a:solidFill>
                  <a:srgbClr val="002060"/>
                </a:solidFill>
                <a:latin typeface="Arial Unicode MS" pitchFamily="34" charset="-128"/>
                <a:ea typeface="Arial Unicode MS" pitchFamily="34" charset="-128"/>
                <a:cs typeface="Arial Unicode MS" pitchFamily="34" charset="-128"/>
              </a:rPr>
              <a:t>has to give account to God for his sojourn on earth.</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Mankind will be redirected by God as to where each person will spend his/ her eternity.</a:t>
            </a:r>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Human governments have no point of reference for its authority except from God.</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Human governments should never override the rules of God</a:t>
            </a:r>
            <a:r>
              <a:rPr lang="en-US"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Human </a:t>
            </a:r>
            <a:r>
              <a:rPr lang="en-US" sz="4400" b="1" dirty="0" smtClean="0">
                <a:solidFill>
                  <a:srgbClr val="002060"/>
                </a:solidFill>
                <a:latin typeface="Arial Unicode MS" pitchFamily="34" charset="-128"/>
                <a:ea typeface="Arial Unicode MS" pitchFamily="34" charset="-128"/>
                <a:cs typeface="Arial Unicode MS" pitchFamily="34" charset="-128"/>
              </a:rPr>
              <a:t>governments were supposed to maintain civility and safety among those under their jurisdictions.</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Human government should limit their scope of operation in the south borders of God’s operation.</a:t>
            </a:r>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God is the only entity who can claim ownership of the whole world</a:t>
            </a:r>
            <a:r>
              <a:rPr lang="en-US" sz="4400" b="1" dirty="0" smtClean="0">
                <a:solidFill>
                  <a:srgbClr val="002060"/>
                </a:solidFill>
                <a:latin typeface="Arial Unicode MS" pitchFamily="34" charset="-128"/>
                <a:ea typeface="Arial Unicode MS" pitchFamily="34" charset="-128"/>
                <a:cs typeface="Arial Unicode MS" pitchFamily="34" charset="-128"/>
              </a:rPr>
              <a:t>.</a:t>
            </a:r>
            <a:endParaRPr lang="en-US" sz="4400" b="1"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Now </a:t>
            </a:r>
            <a:r>
              <a:rPr lang="en-US" sz="4400" b="1" dirty="0" smtClean="0">
                <a:solidFill>
                  <a:srgbClr val="002060"/>
                </a:solidFill>
                <a:latin typeface="Arial Unicode MS" pitchFamily="34" charset="-128"/>
                <a:ea typeface="Arial Unicode MS" pitchFamily="34" charset="-128"/>
                <a:cs typeface="Arial Unicode MS" pitchFamily="34" charset="-128"/>
              </a:rPr>
              <a:t>as Christians, we find ourselves in the dilemma of not just trying to escape the hellfire judgment of God.</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We as Christians are mandated to uphold the principles of God that are being trampled under the feet in our present age</a:t>
            </a:r>
            <a:r>
              <a:rPr lang="en-US"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We </a:t>
            </a:r>
            <a:r>
              <a:rPr lang="en-US" sz="4400" b="1" dirty="0" smtClean="0">
                <a:solidFill>
                  <a:srgbClr val="002060"/>
                </a:solidFill>
                <a:latin typeface="Arial Unicode MS" pitchFamily="34" charset="-128"/>
                <a:ea typeface="Arial Unicode MS" pitchFamily="34" charset="-128"/>
                <a:cs typeface="Arial Unicode MS" pitchFamily="34" charset="-128"/>
              </a:rPr>
              <a:t>find ourselves directly at odds with all entities when and if they decide to overstep their boundaries into God’s territories.</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While democracy seems to portray itself as the highest form of human interaction, yet when the hearts of the majority are wrong, so are the decisions they make in consensus.</a:t>
            </a:r>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Christians are heavenly citizens; they can never fit comfortably in this world.</a:t>
            </a:r>
            <a:endParaRPr lang="en-US" sz="4400" b="1"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a:bodyPr>
          <a:lstStyle/>
          <a:p>
            <a:pPr algn="ctr">
              <a:buNone/>
            </a:pPr>
            <a:r>
              <a:rPr lang="en-US" sz="4400" b="1" dirty="0" smtClean="0">
                <a:solidFill>
                  <a:srgbClr val="FFFF00"/>
                </a:solidFill>
                <a:latin typeface="Arial Unicode MS" pitchFamily="34" charset="-128"/>
                <a:ea typeface="Arial Unicode MS" pitchFamily="34" charset="-128"/>
                <a:cs typeface="Arial Unicode MS" pitchFamily="34" charset="-128"/>
              </a:rPr>
              <a:t>CONCLUSION</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best we can do as Christian is to season this world enough with the salt of holiness, and brighten it with light of the Gospel in hopes to keep it habitable for a little while longer until Christ snatches us out of it.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lnSpcReduction="10000"/>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Christians</a:t>
            </a:r>
            <a:r>
              <a:rPr lang="en-US" sz="4400" b="1" dirty="0" smtClean="0">
                <a:solidFill>
                  <a:schemeClr val="bg1"/>
                </a:solidFill>
                <a:latin typeface="Arial Unicode MS" pitchFamily="34" charset="-128"/>
                <a:ea typeface="Arial Unicode MS" pitchFamily="34" charset="-128"/>
                <a:cs typeface="Arial Unicode MS" pitchFamily="34" charset="-128"/>
              </a:rPr>
              <a:t>: brace yourselves for yet another round with the devil as he tries to eradicate true Christianity from the face of the earth.</a:t>
            </a:r>
          </a:p>
          <a:p>
            <a:pPr algn="just"/>
            <a:r>
              <a:rPr lang="en-US" sz="4400" b="1" dirty="0" smtClean="0">
                <a:solidFill>
                  <a:srgbClr val="FFFF00"/>
                </a:solidFill>
                <a:latin typeface="Arial Unicode MS" pitchFamily="34" charset="-128"/>
                <a:ea typeface="Arial Unicode MS" pitchFamily="34" charset="-128"/>
                <a:cs typeface="Arial Unicode MS" pitchFamily="34" charset="-128"/>
              </a:rPr>
              <a:t>The church was built to sustain and overcome </a:t>
            </a:r>
            <a:r>
              <a:rPr lang="en-US" sz="4400" b="1" dirty="0" smtClean="0">
                <a:solidFill>
                  <a:srgbClr val="FFFF00"/>
                </a:solidFill>
                <a:latin typeface="Arial Unicode MS" pitchFamily="34" charset="-128"/>
                <a:ea typeface="Arial Unicode MS" pitchFamily="34" charset="-128"/>
                <a:cs typeface="Arial Unicode MS" pitchFamily="34" charset="-128"/>
              </a:rPr>
              <a:t>all </a:t>
            </a:r>
            <a:r>
              <a:rPr lang="en-US" sz="4400" b="1" dirty="0" smtClean="0">
                <a:solidFill>
                  <a:srgbClr val="FFFF00"/>
                </a:solidFill>
                <a:latin typeface="Arial Unicode MS" pitchFamily="34" charset="-128"/>
                <a:ea typeface="Arial Unicode MS" pitchFamily="34" charset="-128"/>
                <a:cs typeface="Arial Unicode MS" pitchFamily="34" charset="-128"/>
              </a:rPr>
              <a:t>the wiles of the devil</a:t>
            </a:r>
            <a:r>
              <a:rPr lang="en-US" sz="4400" b="1" dirty="0" smtClean="0">
                <a:solidFill>
                  <a:srgbClr val="FFFF00"/>
                </a:solidFill>
                <a:latin typeface="Arial Unicode MS" pitchFamily="34" charset="-128"/>
                <a:ea typeface="Arial Unicode MS" pitchFamily="34" charset="-128"/>
                <a:cs typeface="Arial Unicode MS" pitchFamily="34" charset="-128"/>
              </a:rPr>
              <a:t>.</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a:t>
            </a:r>
            <a:r>
              <a:rPr lang="en-US" sz="4400" b="1" dirty="0" smtClean="0">
                <a:solidFill>
                  <a:schemeClr val="bg1"/>
                </a:solidFill>
                <a:latin typeface="Arial Unicode MS" pitchFamily="34" charset="-128"/>
                <a:ea typeface="Arial Unicode MS" pitchFamily="34" charset="-128"/>
                <a:cs typeface="Arial Unicode MS" pitchFamily="34" charset="-128"/>
              </a:rPr>
              <a:t>Christian movement is not going away because it is of God</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a:t>
            </a:r>
            <a:r>
              <a:rPr lang="en-US" sz="4400" b="1" dirty="0" smtClean="0">
                <a:solidFill>
                  <a:schemeClr val="bg1"/>
                </a:solidFill>
                <a:latin typeface="Arial Unicode MS" pitchFamily="34" charset="-128"/>
                <a:ea typeface="Arial Unicode MS" pitchFamily="34" charset="-128"/>
                <a:cs typeface="Arial Unicode MS" pitchFamily="34" charset="-128"/>
              </a:rPr>
              <a:t>fake Christians will keep peeling away from the true doctrine of Christ.</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faithful Christians will carry on the banner in all generations to come</a:t>
            </a:r>
            <a:r>
              <a:rPr lang="en-US" sz="4400" dirty="0" smtClean="0"/>
              <a:t> </a:t>
            </a:r>
            <a:r>
              <a:rPr lang="en-US" sz="4400" b="1" dirty="0" smtClean="0">
                <a:solidFill>
                  <a:schemeClr val="bg1"/>
                </a:solidFill>
                <a:latin typeface="Arial Unicode MS" pitchFamily="34" charset="-128"/>
                <a:ea typeface="Arial Unicode MS" pitchFamily="34" charset="-128"/>
                <a:cs typeface="Arial Unicode MS" pitchFamily="34" charset="-128"/>
              </a:rPr>
              <a:t>until </a:t>
            </a:r>
            <a:r>
              <a:rPr lang="en-US" sz="4400" b="1" dirty="0" smtClean="0">
                <a:solidFill>
                  <a:schemeClr val="bg1"/>
                </a:solidFill>
                <a:latin typeface="Arial Unicode MS" pitchFamily="34" charset="-128"/>
                <a:ea typeface="Arial Unicode MS" pitchFamily="34" charset="-128"/>
                <a:cs typeface="Arial Unicode MS" pitchFamily="34" charset="-128"/>
              </a:rPr>
              <a:t>the return of Christ.</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victory is already ours</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a:bodyPr>
          <a:lstStyle/>
          <a:p>
            <a:pPr algn="ctr"/>
            <a:r>
              <a:rPr lang="fr-FR" sz="4400" b="1" dirty="0" smtClean="0">
                <a:solidFill>
                  <a:srgbClr val="FFFF00"/>
                </a:solidFill>
                <a:latin typeface="Arial Unicode MS" pitchFamily="34" charset="-128"/>
                <a:ea typeface="Arial Unicode MS" pitchFamily="34" charset="-128"/>
                <a:cs typeface="Arial Unicode MS" pitchFamily="34" charset="-128"/>
              </a:rPr>
              <a:t>Actes </a:t>
            </a:r>
            <a:r>
              <a:rPr lang="fr-FR" sz="4400" b="1" dirty="0" smtClean="0">
                <a:solidFill>
                  <a:srgbClr val="FFFF00"/>
                </a:solidFill>
                <a:latin typeface="Arial Unicode MS" pitchFamily="34" charset="-128"/>
                <a:ea typeface="Arial Unicode MS" pitchFamily="34" charset="-128"/>
                <a:cs typeface="Arial Unicode MS" pitchFamily="34" charset="-128"/>
              </a:rPr>
              <a:t>5:38b-35</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800" b="1" dirty="0" smtClean="0">
                <a:solidFill>
                  <a:schemeClr val="bg1"/>
                </a:solidFill>
                <a:latin typeface="Arial Unicode MS" pitchFamily="34" charset="-128"/>
                <a:ea typeface="Arial Unicode MS" pitchFamily="34" charset="-128"/>
                <a:cs typeface="Arial Unicode MS" pitchFamily="34" charset="-128"/>
              </a:rPr>
              <a:t>38b Si cette entreprise ou cette œuvre vient des hommes, elle se détruira; </a:t>
            </a:r>
            <a:endParaRPr lang="fr-FR" sz="48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800" b="1" dirty="0" smtClean="0">
                <a:solidFill>
                  <a:srgbClr val="FFFF00"/>
                </a:solidFill>
                <a:latin typeface="Arial Unicode MS" pitchFamily="34" charset="-128"/>
                <a:ea typeface="Arial Unicode MS" pitchFamily="34" charset="-128"/>
                <a:cs typeface="Arial Unicode MS" pitchFamily="34" charset="-128"/>
              </a:rPr>
              <a:t>39 </a:t>
            </a:r>
            <a:r>
              <a:rPr lang="fr-FR" sz="4800" b="1" dirty="0" smtClean="0">
                <a:solidFill>
                  <a:srgbClr val="FFFF00"/>
                </a:solidFill>
                <a:latin typeface="Arial Unicode MS" pitchFamily="34" charset="-128"/>
                <a:ea typeface="Arial Unicode MS" pitchFamily="34" charset="-128"/>
                <a:cs typeface="Arial Unicode MS" pitchFamily="34" charset="-128"/>
              </a:rPr>
              <a:t>mais si elle vient de Dieu, vous ne pourrez la détruire. </a:t>
            </a:r>
            <a:r>
              <a:rPr lang="en-US" sz="4800" b="1" dirty="0" smtClean="0">
                <a:solidFill>
                  <a:srgbClr val="FFFF00"/>
                </a:solidFill>
                <a:latin typeface="Arial Unicode MS" pitchFamily="34" charset="-128"/>
                <a:ea typeface="Arial Unicode MS" pitchFamily="34" charset="-128"/>
                <a:cs typeface="Arial Unicode MS" pitchFamily="34" charset="-128"/>
              </a:rPr>
              <a:t>Ne </a:t>
            </a:r>
            <a:r>
              <a:rPr lang="en-US" sz="4800" b="1" dirty="0" err="1" smtClean="0">
                <a:solidFill>
                  <a:srgbClr val="FFFF00"/>
                </a:solidFill>
                <a:latin typeface="Arial Unicode MS" pitchFamily="34" charset="-128"/>
                <a:ea typeface="Arial Unicode MS" pitchFamily="34" charset="-128"/>
                <a:cs typeface="Arial Unicode MS" pitchFamily="34" charset="-128"/>
              </a:rPr>
              <a:t>courez</a:t>
            </a:r>
            <a:r>
              <a:rPr lang="en-US" sz="4800" b="1" dirty="0" smtClean="0">
                <a:solidFill>
                  <a:srgbClr val="FFFF00"/>
                </a:solidFill>
                <a:latin typeface="Arial Unicode MS" pitchFamily="34" charset="-128"/>
                <a:ea typeface="Arial Unicode MS" pitchFamily="34" charset="-128"/>
                <a:cs typeface="Arial Unicode MS" pitchFamily="34" charset="-128"/>
              </a:rPr>
              <a:t> pas le </a:t>
            </a:r>
            <a:r>
              <a:rPr lang="en-US" sz="4800" b="1" dirty="0" err="1" smtClean="0">
                <a:solidFill>
                  <a:srgbClr val="FFFF00"/>
                </a:solidFill>
                <a:latin typeface="Arial Unicode MS" pitchFamily="34" charset="-128"/>
                <a:ea typeface="Arial Unicode MS" pitchFamily="34" charset="-128"/>
                <a:cs typeface="Arial Unicode MS" pitchFamily="34" charset="-128"/>
              </a:rPr>
              <a:t>risque</a:t>
            </a:r>
            <a:r>
              <a:rPr lang="en-US" sz="4800" b="1" dirty="0" smtClean="0">
                <a:solidFill>
                  <a:srgbClr val="FFFF00"/>
                </a:solidFill>
                <a:latin typeface="Arial Unicode MS" pitchFamily="34" charset="-128"/>
                <a:ea typeface="Arial Unicode MS" pitchFamily="34" charset="-128"/>
                <a:cs typeface="Arial Unicode MS" pitchFamily="34" charset="-128"/>
              </a:rPr>
              <a:t> </a:t>
            </a:r>
            <a:r>
              <a:rPr lang="en-US" sz="4800" b="1" dirty="0" err="1" smtClean="0">
                <a:solidFill>
                  <a:srgbClr val="FFFF00"/>
                </a:solidFill>
                <a:latin typeface="Arial Unicode MS" pitchFamily="34" charset="-128"/>
                <a:ea typeface="Arial Unicode MS" pitchFamily="34" charset="-128"/>
                <a:cs typeface="Arial Unicode MS" pitchFamily="34" charset="-128"/>
              </a:rPr>
              <a:t>d'avoir</a:t>
            </a:r>
            <a:r>
              <a:rPr lang="en-US" sz="4800" b="1" dirty="0" smtClean="0">
                <a:solidFill>
                  <a:srgbClr val="FFFF00"/>
                </a:solidFill>
                <a:latin typeface="Arial Unicode MS" pitchFamily="34" charset="-128"/>
                <a:ea typeface="Arial Unicode MS" pitchFamily="34" charset="-128"/>
                <a:cs typeface="Arial Unicode MS" pitchFamily="34" charset="-128"/>
              </a:rPr>
              <a:t> </a:t>
            </a:r>
            <a:r>
              <a:rPr lang="en-US" sz="4800" b="1" dirty="0" err="1" smtClean="0">
                <a:solidFill>
                  <a:srgbClr val="FFFF00"/>
                </a:solidFill>
                <a:latin typeface="Arial Unicode MS" pitchFamily="34" charset="-128"/>
                <a:ea typeface="Arial Unicode MS" pitchFamily="34" charset="-128"/>
                <a:cs typeface="Arial Unicode MS" pitchFamily="34" charset="-128"/>
              </a:rPr>
              <a:t>combattu</a:t>
            </a:r>
            <a:r>
              <a:rPr lang="en-US" sz="4800" b="1" dirty="0" smtClean="0">
                <a:solidFill>
                  <a:srgbClr val="FFFF00"/>
                </a:solidFill>
                <a:latin typeface="Arial Unicode MS" pitchFamily="34" charset="-128"/>
                <a:ea typeface="Arial Unicode MS" pitchFamily="34" charset="-128"/>
                <a:cs typeface="Arial Unicode MS" pitchFamily="34" charset="-128"/>
              </a:rPr>
              <a:t> </a:t>
            </a:r>
            <a:r>
              <a:rPr lang="en-US" sz="4800" b="1" dirty="0" err="1" smtClean="0">
                <a:solidFill>
                  <a:srgbClr val="FFFF00"/>
                </a:solidFill>
                <a:latin typeface="Arial Unicode MS" pitchFamily="34" charset="-128"/>
                <a:ea typeface="Arial Unicode MS" pitchFamily="34" charset="-128"/>
                <a:cs typeface="Arial Unicode MS" pitchFamily="34" charset="-128"/>
              </a:rPr>
              <a:t>contre</a:t>
            </a:r>
            <a:r>
              <a:rPr lang="en-US" sz="4800" b="1" dirty="0" smtClean="0">
                <a:solidFill>
                  <a:srgbClr val="FFFF00"/>
                </a:solidFill>
                <a:latin typeface="Arial Unicode MS" pitchFamily="34" charset="-128"/>
                <a:ea typeface="Arial Unicode MS" pitchFamily="34" charset="-128"/>
                <a:cs typeface="Arial Unicode MS" pitchFamily="34" charset="-128"/>
              </a:rPr>
              <a:t> </a:t>
            </a:r>
            <a:r>
              <a:rPr lang="en-US" sz="4800" b="1" dirty="0" err="1" smtClean="0">
                <a:solidFill>
                  <a:srgbClr val="FFFF00"/>
                </a:solidFill>
                <a:latin typeface="Arial Unicode MS" pitchFamily="34" charset="-128"/>
                <a:ea typeface="Arial Unicode MS" pitchFamily="34" charset="-128"/>
                <a:cs typeface="Arial Unicode MS" pitchFamily="34" charset="-128"/>
              </a:rPr>
              <a:t>Dieu</a:t>
            </a:r>
            <a:r>
              <a:rPr lang="en-US" sz="4800" b="1" dirty="0" smtClean="0">
                <a:solidFill>
                  <a:srgbClr val="FFFF00"/>
                </a:solidFill>
                <a:latin typeface="Arial Unicode MS" pitchFamily="34" charset="-128"/>
                <a:ea typeface="Arial Unicode MS" pitchFamily="34" charset="-128"/>
                <a:cs typeface="Arial Unicode MS" pitchFamily="34" charset="-128"/>
              </a:rPr>
              <a:t>.</a:t>
            </a:r>
          </a:p>
          <a:p>
            <a:pPr algn="just">
              <a:buNone/>
            </a:pPr>
            <a:endParaRPr lang="en-US" sz="4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lnSpcReduction="10000"/>
          </a:bodyPr>
          <a:lstStyle/>
          <a:p>
            <a:pPr algn="just"/>
            <a:r>
              <a:rPr lang="fr-FR" sz="4400" b="1" dirty="0" smtClean="0">
                <a:solidFill>
                  <a:srgbClr val="FFFF00"/>
                </a:solidFill>
                <a:latin typeface="Arial Unicode MS" pitchFamily="34" charset="-128"/>
                <a:ea typeface="Arial Unicode MS" pitchFamily="34" charset="-128"/>
                <a:cs typeface="Arial Unicode MS" pitchFamily="34" charset="-128"/>
              </a:rPr>
              <a:t>Actes </a:t>
            </a:r>
            <a:r>
              <a:rPr lang="fr-FR" sz="4400" b="1" dirty="0" smtClean="0">
                <a:solidFill>
                  <a:srgbClr val="FFFF00"/>
                </a:solidFill>
                <a:latin typeface="Arial Unicode MS" pitchFamily="34" charset="-128"/>
                <a:ea typeface="Arial Unicode MS" pitchFamily="34" charset="-128"/>
                <a:cs typeface="Arial Unicode MS" pitchFamily="34" charset="-128"/>
              </a:rPr>
              <a:t>5:38b-35</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en-US" sz="4800" b="1" dirty="0" smtClean="0">
                <a:solidFill>
                  <a:schemeClr val="bg1"/>
                </a:solidFill>
                <a:latin typeface="Arial Unicode MS" pitchFamily="34" charset="-128"/>
                <a:ea typeface="Arial Unicode MS" pitchFamily="34" charset="-128"/>
                <a:cs typeface="Arial Unicode MS" pitchFamily="34" charset="-128"/>
              </a:rPr>
              <a:t>38b </a:t>
            </a:r>
            <a:r>
              <a:rPr lang="en-US" sz="4800" b="1" dirty="0" smtClean="0">
                <a:solidFill>
                  <a:schemeClr val="bg1"/>
                </a:solidFill>
                <a:latin typeface="Arial Unicode MS" pitchFamily="34" charset="-128"/>
                <a:ea typeface="Arial Unicode MS" pitchFamily="34" charset="-128"/>
                <a:cs typeface="Arial Unicode MS" pitchFamily="34" charset="-128"/>
              </a:rPr>
              <a:t>For if this plan or this work is of men, it will come to nothing; </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algn="just"/>
            <a:r>
              <a:rPr lang="en-US" sz="4800" b="1" dirty="0" smtClean="0">
                <a:solidFill>
                  <a:srgbClr val="FFFF00"/>
                </a:solidFill>
                <a:latin typeface="Arial Unicode MS" pitchFamily="34" charset="-128"/>
                <a:ea typeface="Arial Unicode MS" pitchFamily="34" charset="-128"/>
                <a:cs typeface="Arial Unicode MS" pitchFamily="34" charset="-128"/>
              </a:rPr>
              <a:t>39 </a:t>
            </a:r>
            <a:r>
              <a:rPr lang="en-US" sz="4800" b="1" dirty="0" smtClean="0">
                <a:solidFill>
                  <a:srgbClr val="FFFF00"/>
                </a:solidFill>
                <a:latin typeface="Arial Unicode MS" pitchFamily="34" charset="-128"/>
                <a:ea typeface="Arial Unicode MS" pitchFamily="34" charset="-128"/>
                <a:cs typeface="Arial Unicode MS" pitchFamily="34" charset="-128"/>
              </a:rPr>
              <a:t>“but if it is of God, you cannot overthrow it—lest you even be found to fight against God.”</a:t>
            </a:r>
          </a:p>
          <a:p>
            <a:pPr algn="r">
              <a:buNone/>
            </a:pPr>
            <a:r>
              <a:rPr lang="en-US" sz="4800" b="1" dirty="0" smtClean="0">
                <a:solidFill>
                  <a:srgbClr val="F793F2"/>
                </a:solidFill>
                <a:latin typeface="Arial Unicode MS" pitchFamily="34" charset="-128"/>
                <a:ea typeface="Arial Unicode MS" pitchFamily="34" charset="-128"/>
                <a:cs typeface="Arial Unicode MS" pitchFamily="34" charset="-128"/>
              </a:rPr>
              <a:t>AMEN</a:t>
            </a:r>
            <a:r>
              <a:rPr lang="en-US" sz="4400" b="1" dirty="0" smtClean="0">
                <a:solidFill>
                  <a:srgbClr val="F793F2"/>
                </a:solidFill>
                <a:latin typeface="Arial Unicode MS" pitchFamily="34" charset="-128"/>
                <a:ea typeface="Arial Unicode MS" pitchFamily="34" charset="-128"/>
                <a:cs typeface="Arial Unicode MS" pitchFamily="34" charset="-128"/>
              </a:rPr>
              <a:t>!</a:t>
            </a:r>
            <a:endParaRPr lang="en-US" sz="4400" b="1" dirty="0">
              <a:solidFill>
                <a:srgbClr val="F793F2"/>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9106</TotalTime>
  <Words>2702</Words>
  <Application>Microsoft Office PowerPoint</Application>
  <PresentationFormat>On-screen Show (4:3)</PresentationFormat>
  <Paragraphs>179</Paragraphs>
  <Slides>67</Slides>
  <Notes>0</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Office Theme</vt:lpstr>
      <vt:lpstr>CHRIST THE ROCK CONGREGATION SUNDAY DECEMBER 26TH  2021  Sermon by Pastor Marc E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JULY 4TH  2021  Sermon by Pastor Marc E Simeon</dc:title>
  <dc:creator>MARC EDOUARD SIMEON</dc:creator>
  <cp:lastModifiedBy>MARC EDOUARD SIMEON</cp:lastModifiedBy>
  <cp:revision>8</cp:revision>
  <dcterms:created xsi:type="dcterms:W3CDTF">2021-07-01T15:44:16Z</dcterms:created>
  <dcterms:modified xsi:type="dcterms:W3CDTF">2021-12-25T16:04:21Z</dcterms:modified>
</cp:coreProperties>
</file>