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7" r:id="rId2"/>
    <p:sldId id="359" r:id="rId3"/>
    <p:sldId id="512" r:id="rId4"/>
    <p:sldId id="440" r:id="rId5"/>
    <p:sldId id="511" r:id="rId6"/>
    <p:sldId id="466" r:id="rId7"/>
    <p:sldId id="513" r:id="rId8"/>
    <p:sldId id="514" r:id="rId9"/>
    <p:sldId id="467" r:id="rId10"/>
    <p:sldId id="515" r:id="rId11"/>
    <p:sldId id="516" r:id="rId12"/>
    <p:sldId id="468" r:id="rId13"/>
    <p:sldId id="517" r:id="rId14"/>
    <p:sldId id="518" r:id="rId15"/>
    <p:sldId id="519" r:id="rId16"/>
    <p:sldId id="469" r:id="rId17"/>
    <p:sldId id="524" r:id="rId18"/>
    <p:sldId id="520" r:id="rId19"/>
    <p:sldId id="521" r:id="rId20"/>
    <p:sldId id="403" r:id="rId21"/>
    <p:sldId id="525" r:id="rId22"/>
    <p:sldId id="526" r:id="rId23"/>
    <p:sldId id="531" r:id="rId24"/>
    <p:sldId id="527" r:id="rId25"/>
    <p:sldId id="528" r:id="rId26"/>
    <p:sldId id="463" r:id="rId27"/>
    <p:sldId id="532" r:id="rId28"/>
    <p:sldId id="533" r:id="rId29"/>
    <p:sldId id="534" r:id="rId30"/>
    <p:sldId id="538" r:id="rId31"/>
    <p:sldId id="535" r:id="rId32"/>
    <p:sldId id="539" r:id="rId33"/>
    <p:sldId id="442" r:id="rId34"/>
    <p:sldId id="540" r:id="rId35"/>
    <p:sldId id="545" r:id="rId36"/>
    <p:sldId id="541" r:id="rId37"/>
    <p:sldId id="542" r:id="rId38"/>
    <p:sldId id="443" r:id="rId39"/>
    <p:sldId id="546" r:id="rId40"/>
    <p:sldId id="474" r:id="rId41"/>
    <p:sldId id="548" r:id="rId42"/>
    <p:sldId id="549" r:id="rId43"/>
    <p:sldId id="475" r:id="rId44"/>
    <p:sldId id="554" r:id="rId45"/>
    <p:sldId id="550" r:id="rId46"/>
    <p:sldId id="555" r:id="rId47"/>
    <p:sldId id="556" r:id="rId48"/>
    <p:sldId id="551" r:id="rId49"/>
    <p:sldId id="557" r:id="rId50"/>
    <p:sldId id="558" r:id="rId51"/>
    <p:sldId id="388"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11509"/>
    <a:srgbClr val="0000FF"/>
    <a:srgbClr val="212911"/>
    <a:srgbClr val="CCFF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4576" autoAdjust="0"/>
  </p:normalViewPr>
  <p:slideViewPr>
    <p:cSldViewPr>
      <p:cViewPr varScale="1">
        <p:scale>
          <a:sx n="69" d="100"/>
          <a:sy n="69" d="100"/>
        </p:scale>
        <p:origin x="-1104"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B5E275C-2448-4AF4-AEA2-FCC1DB6E8B52}" type="datetimeFigureOut">
              <a:rPr lang="en-US" smtClean="0"/>
              <a:t>12/11/2021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F880ED-E0B6-458A-94E2-421600CD0C8A}"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BF880ED-E0B6-458A-94E2-421600CD0C8A}" type="slidenum">
              <a:rPr lang="en-US" smtClean="0"/>
              <a:t>51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12/10/2021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12/10/2021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106342-519B-44B4-BD6C-43AA2680CE12}" type="datetimeFigureOut">
              <a:rPr lang="en-US" smtClean="0"/>
              <a:pPr/>
              <a:t>12/10/2021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0106342-519B-44B4-BD6C-43AA2680CE12}" type="datetimeFigureOut">
              <a:rPr lang="en-US" smtClean="0"/>
              <a:pPr/>
              <a:t>12/10/2021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0106342-519B-44B4-BD6C-43AA2680CE12}" type="datetimeFigureOut">
              <a:rPr lang="en-US" smtClean="0"/>
              <a:pPr/>
              <a:t>12/10/2021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0106342-519B-44B4-BD6C-43AA2680CE12}" type="datetimeFigureOut">
              <a:rPr lang="en-US" smtClean="0"/>
              <a:pPr/>
              <a:t>12/10/2021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106342-519B-44B4-BD6C-43AA2680CE12}" type="datetimeFigureOut">
              <a:rPr lang="en-US" smtClean="0"/>
              <a:pPr/>
              <a:t>12/10/2021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12/10/2021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12/10/2021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12/10/2021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12/10/2021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06342-519B-44B4-BD6C-43AA2680CE12}" type="datetimeFigureOut">
              <a:rPr lang="en-US" smtClean="0"/>
              <a:pPr/>
              <a:t>12/10/2021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0AA541-2B2B-40EF-9932-B1DA36E1807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rgbClr val="00B0F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tabLst>
                <a:tab pos="1939925" algn="l"/>
              </a:tabLst>
            </a:pPr>
            <a:r>
              <a:rPr lang="en-US" b="1" dirty="0" smtClean="0">
                <a:solidFill>
                  <a:schemeClr val="tx1"/>
                </a:solidFill>
              </a:rPr>
              <a:t>CHRIST THE ROCK CONGREGATION</a:t>
            </a:r>
            <a:br>
              <a:rPr lang="en-US" b="1" dirty="0" smtClean="0">
                <a:solidFill>
                  <a:schemeClr val="tx1"/>
                </a:solidFill>
              </a:rPr>
            </a:br>
            <a:r>
              <a:rPr lang="en-US" b="1" dirty="0" smtClean="0">
                <a:solidFill>
                  <a:schemeClr val="bg1"/>
                </a:solidFill>
              </a:rPr>
              <a:t>SUNDAY </a:t>
            </a:r>
            <a:r>
              <a:rPr lang="en-US" b="1" dirty="0" smtClean="0">
                <a:solidFill>
                  <a:schemeClr val="bg1"/>
                </a:solidFill>
              </a:rPr>
              <a:t>DECEMBER</a:t>
            </a:r>
            <a:r>
              <a:rPr lang="en-US" b="1" dirty="0" smtClean="0">
                <a:solidFill>
                  <a:schemeClr val="bg1"/>
                </a:solidFill>
              </a:rPr>
              <a:t> 12</a:t>
            </a:r>
            <a:r>
              <a:rPr lang="en-US" b="1" baseline="30000" dirty="0" smtClean="0">
                <a:solidFill>
                  <a:schemeClr val="bg1"/>
                </a:solidFill>
              </a:rPr>
              <a:t>TH</a:t>
            </a:r>
            <a:r>
              <a:rPr lang="en-US" b="1" dirty="0" smtClean="0">
                <a:solidFill>
                  <a:schemeClr val="bg1"/>
                </a:solidFill>
              </a:rPr>
              <a:t> 2021</a:t>
            </a:r>
            <a:r>
              <a:rPr lang="en-US" b="1" dirty="0" smtClean="0">
                <a:solidFill>
                  <a:schemeClr val="tx1"/>
                </a:solidFill>
              </a:rPr>
              <a:t/>
            </a:r>
            <a:br>
              <a:rPr lang="en-US" b="1" dirty="0" smtClean="0">
                <a:solidFill>
                  <a:schemeClr val="tx1"/>
                </a:solidFill>
              </a:rPr>
            </a:br>
            <a:r>
              <a:rPr lang="en-US" b="1" dirty="0" smtClean="0">
                <a:solidFill>
                  <a:srgbClr val="FF0000"/>
                </a:solidFill>
              </a:rPr>
              <a:t>Pasteur Jean Claude Jean </a:t>
            </a:r>
            <a:r>
              <a:rPr lang="en-US" b="1" dirty="0" err="1" smtClean="0">
                <a:solidFill>
                  <a:srgbClr val="FF0000"/>
                </a:solidFill>
              </a:rPr>
              <a:t>Baptiste</a:t>
            </a:r>
            <a:endParaRPr lang="en-US" dirty="0">
              <a:solidFill>
                <a:srgbClr val="FF0000"/>
              </a:solidFill>
            </a:endParaRPr>
          </a:p>
        </p:txBody>
      </p:sp>
      <p:sp>
        <p:nvSpPr>
          <p:cNvPr id="3" name="Subtitle 2"/>
          <p:cNvSpPr>
            <a:spLocks noGrp="1"/>
          </p:cNvSpPr>
          <p:nvPr>
            <p:ph type="subTitle" idx="1"/>
          </p:nvPr>
        </p:nvSpPr>
        <p:spPr>
          <a:xfrm>
            <a:off x="0" y="2743200"/>
            <a:ext cx="9144000" cy="4114800"/>
          </a:xfrm>
          <a:solidFill>
            <a:schemeClr val="tx1"/>
          </a:solidFill>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r>
              <a:rPr lang="fr-FR" sz="6000" b="1" dirty="0" smtClean="0">
                <a:solidFill>
                  <a:srgbClr val="FFFF00"/>
                </a:solidFill>
              </a:rPr>
              <a:t>L’ETERNEL COMBATTRA POUR VOUS ; ET VOUS, GARDEZ LE SILENCE</a:t>
            </a:r>
            <a:endParaRPr lang="en-US" sz="6000" dirty="0" smtClean="0">
              <a:solidFill>
                <a:srgbClr val="FFFF00"/>
              </a:solidFill>
            </a:endParaRPr>
          </a:p>
          <a:p>
            <a:r>
              <a:rPr lang="en-US" sz="6000" b="1" dirty="0" smtClean="0">
                <a:solidFill>
                  <a:schemeClr val="accent1">
                    <a:lumMod val="40000"/>
                    <a:lumOff val="60000"/>
                  </a:schemeClr>
                </a:solidFill>
              </a:rPr>
              <a:t>THE LORD WILL FIGHT FOR YOU; AND YOU SHALL HOLD YOUR PEACE.</a:t>
            </a:r>
            <a:endParaRPr lang="en-US" sz="6000" dirty="0">
              <a:solidFill>
                <a:schemeClr val="accent1">
                  <a:lumMod val="40000"/>
                  <a:lumOff val="6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5400" b="1" dirty="0" smtClean="0">
                <a:solidFill>
                  <a:srgbClr val="FF0000"/>
                </a:solidFill>
                <a:latin typeface="Arial Unicode MS" pitchFamily="34" charset="-128"/>
                <a:ea typeface="Arial Unicode MS" pitchFamily="34" charset="-128"/>
                <a:cs typeface="Arial Unicode MS" pitchFamily="34" charset="-128"/>
              </a:rPr>
              <a:t>Lecture </a:t>
            </a:r>
            <a:r>
              <a:rPr lang="fr-FR" sz="5400" b="1" dirty="0" smtClean="0">
                <a:solidFill>
                  <a:srgbClr val="FF0000"/>
                </a:solidFill>
                <a:latin typeface="Arial Unicode MS" pitchFamily="34" charset="-128"/>
                <a:ea typeface="Arial Unicode MS" pitchFamily="34" charset="-128"/>
                <a:cs typeface="Arial Unicode MS" pitchFamily="34" charset="-128"/>
              </a:rPr>
              <a:t>: Exode 14: 14 </a:t>
            </a:r>
            <a:endParaRPr lang="fr-FR" sz="5400" b="1" dirty="0" smtClean="0">
              <a:solidFill>
                <a:srgbClr val="FF0000"/>
              </a:solidFill>
              <a:latin typeface="Arial Unicode MS" pitchFamily="34" charset="-128"/>
              <a:ea typeface="Arial Unicode MS" pitchFamily="34" charset="-128"/>
              <a:cs typeface="Arial Unicode MS" pitchFamily="34" charset="-128"/>
            </a:endParaRPr>
          </a:p>
          <a:p>
            <a:pPr algn="just"/>
            <a:r>
              <a:rPr lang="fr-FR" sz="5400" b="1" dirty="0" smtClean="0">
                <a:latin typeface="Arial Unicode MS" pitchFamily="34" charset="-128"/>
                <a:ea typeface="Arial Unicode MS" pitchFamily="34" charset="-128"/>
                <a:cs typeface="Arial Unicode MS" pitchFamily="34" charset="-128"/>
              </a:rPr>
              <a:t>“ </a:t>
            </a:r>
            <a:r>
              <a:rPr lang="fr-FR" sz="5400" b="1" dirty="0" smtClean="0">
                <a:latin typeface="Arial Unicode MS" pitchFamily="34" charset="-128"/>
                <a:ea typeface="Arial Unicode MS" pitchFamily="34" charset="-128"/>
                <a:cs typeface="Arial Unicode MS" pitchFamily="34" charset="-128"/>
              </a:rPr>
              <a:t>L’Eternel combattra pour vous ; et </a:t>
            </a:r>
            <a:r>
              <a:rPr lang="fr-FR" sz="5400" b="1" dirty="0" smtClean="0">
                <a:latin typeface="Arial Unicode MS" pitchFamily="34" charset="-128"/>
                <a:ea typeface="Arial Unicode MS" pitchFamily="34" charset="-128"/>
                <a:cs typeface="Arial Unicode MS" pitchFamily="34" charset="-128"/>
              </a:rPr>
              <a:t>vous, </a:t>
            </a:r>
            <a:r>
              <a:rPr lang="fr-FR" sz="5400" b="1" dirty="0" smtClean="0">
                <a:latin typeface="Arial Unicode MS" pitchFamily="34" charset="-128"/>
                <a:ea typeface="Arial Unicode MS" pitchFamily="34" charset="-128"/>
                <a:cs typeface="Arial Unicode MS" pitchFamily="34" charset="-128"/>
              </a:rPr>
              <a:t>gardez le </a:t>
            </a:r>
            <a:r>
              <a:rPr lang="fr-FR" sz="5400" b="1" dirty="0" smtClean="0">
                <a:latin typeface="Arial Unicode MS" pitchFamily="34" charset="-128"/>
                <a:ea typeface="Arial Unicode MS" pitchFamily="34" charset="-128"/>
                <a:cs typeface="Arial Unicode MS" pitchFamily="34" charset="-128"/>
              </a:rPr>
              <a:t>silence,”</a:t>
            </a:r>
            <a:r>
              <a:rPr lang="fr-FR" sz="5400" b="1" dirty="0" smtClean="0">
                <a:latin typeface="Arial Unicode MS" pitchFamily="34" charset="-128"/>
                <a:ea typeface="Arial Unicode MS" pitchFamily="34" charset="-128"/>
                <a:cs typeface="Arial Unicode MS" pitchFamily="34" charset="-128"/>
              </a:rPr>
              <a:t> </a:t>
            </a:r>
            <a:endParaRPr lang="en-US" sz="5400" b="1" dirty="0" smtClean="0">
              <a:latin typeface="Arial Unicode MS" pitchFamily="34" charset="-128"/>
              <a:ea typeface="Arial Unicode MS" pitchFamily="34" charset="-128"/>
              <a:cs typeface="Arial Unicode MS" pitchFamily="34" charset="-128"/>
            </a:endParaRPr>
          </a:p>
          <a:p>
            <a:pPr algn="just"/>
            <a:r>
              <a:rPr lang="en-US" sz="5400" b="1" dirty="0" smtClean="0">
                <a:solidFill>
                  <a:srgbClr val="FF0000"/>
                </a:solidFill>
                <a:latin typeface="Arial Unicode MS" pitchFamily="34" charset="-128"/>
                <a:ea typeface="Arial Unicode MS" pitchFamily="34" charset="-128"/>
                <a:cs typeface="Arial Unicode MS" pitchFamily="34" charset="-128"/>
              </a:rPr>
              <a:t>The Lord will fight for you, and you shall hold your peace.</a:t>
            </a:r>
          </a:p>
          <a:p>
            <a:pPr algn="just"/>
            <a:endParaRPr lang="en-US" sz="4000"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4"/>
          </a:lnRef>
          <a:fillRef idx="2">
            <a:schemeClr val="accent4"/>
          </a:fillRef>
          <a:effectRef idx="1">
            <a:schemeClr val="accent4"/>
          </a:effectRef>
          <a:fontRef idx="minor">
            <a:schemeClr val="dk1"/>
          </a:fontRef>
        </p:style>
        <p:txBody>
          <a:bodyPr>
            <a:normAutofit/>
          </a:bodyPr>
          <a:lstStyle/>
          <a:p>
            <a:pPr algn="ctr">
              <a:buNone/>
            </a:pPr>
            <a:r>
              <a:rPr lang="en-US" sz="4400" b="1" dirty="0" smtClean="0">
                <a:solidFill>
                  <a:srgbClr val="0000FF"/>
                </a:solidFill>
                <a:latin typeface="Arial Unicode MS" pitchFamily="34" charset="-128"/>
                <a:ea typeface="Arial Unicode MS" pitchFamily="34" charset="-128"/>
                <a:cs typeface="Arial Unicode MS" pitchFamily="34" charset="-128"/>
              </a:rPr>
              <a:t>INTRODUCTION</a:t>
            </a:r>
            <a:endParaRPr lang="en-US" sz="4400" b="1" dirty="0" smtClean="0">
              <a:solidFill>
                <a:srgbClr val="0000FF"/>
              </a:solidFill>
              <a:latin typeface="Arial Unicode MS" pitchFamily="34" charset="-128"/>
              <a:ea typeface="Arial Unicode MS" pitchFamily="34" charset="-128"/>
              <a:cs typeface="Arial Unicode MS" pitchFamily="34" charset="-128"/>
            </a:endParaRPr>
          </a:p>
          <a:p>
            <a:pPr lvl="0" algn="just"/>
            <a:r>
              <a:rPr lang="en-US" sz="4400" b="1" dirty="0" smtClean="0">
                <a:latin typeface="Arial Unicode MS" pitchFamily="34" charset="-128"/>
                <a:ea typeface="Arial Unicode MS" pitchFamily="34" charset="-128"/>
                <a:cs typeface="Arial Unicode MS" pitchFamily="34" charset="-128"/>
              </a:rPr>
              <a:t>We are living in a very turbulent world and fear seems everywhere. </a:t>
            </a:r>
          </a:p>
          <a:p>
            <a:pPr lvl="0" algn="just"/>
            <a:r>
              <a:rPr lang="en-US" sz="4400" b="1" dirty="0" smtClean="0">
                <a:solidFill>
                  <a:srgbClr val="0000FF"/>
                </a:solidFill>
                <a:latin typeface="Arial Unicode MS" pitchFamily="34" charset="-128"/>
                <a:ea typeface="Arial Unicode MS" pitchFamily="34" charset="-128"/>
                <a:cs typeface="Arial Unicode MS" pitchFamily="34" charset="-128"/>
              </a:rPr>
              <a:t>We are troubled by the past, tormented by the present, and very anxious about the future. </a:t>
            </a:r>
          </a:p>
          <a:p>
            <a:pPr lvl="0" algn="just"/>
            <a:r>
              <a:rPr lang="en-US" sz="4400" b="1" dirty="0" smtClean="0">
                <a:latin typeface="Arial Unicode MS" pitchFamily="34" charset="-128"/>
                <a:ea typeface="Arial Unicode MS" pitchFamily="34" charset="-128"/>
                <a:cs typeface="Arial Unicode MS" pitchFamily="34" charset="-128"/>
              </a:rPr>
              <a:t>Sometimes, Life delivers disagreeable surprises.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As </a:t>
            </a:r>
            <a:r>
              <a:rPr lang="en-US" sz="4400" b="1" dirty="0" smtClean="0">
                <a:latin typeface="Arial Unicode MS" pitchFamily="34" charset="-128"/>
                <a:ea typeface="Arial Unicode MS" pitchFamily="34" charset="-128"/>
                <a:cs typeface="Arial Unicode MS" pitchFamily="34" charset="-128"/>
              </a:rPr>
              <a:t>humans, we have no control over some circumstances; we have no capacity to navigate through the high tides, the raging seas of unexpected situations. </a:t>
            </a:r>
          </a:p>
          <a:p>
            <a:pPr lvl="0" algn="just"/>
            <a:r>
              <a:rPr lang="en-US" sz="4400" b="1" dirty="0" smtClean="0">
                <a:solidFill>
                  <a:srgbClr val="0000FF"/>
                </a:solidFill>
                <a:latin typeface="Arial Unicode MS" pitchFamily="34" charset="-128"/>
                <a:ea typeface="Arial Unicode MS" pitchFamily="34" charset="-128"/>
                <a:cs typeface="Arial Unicode MS" pitchFamily="34" charset="-128"/>
              </a:rPr>
              <a:t>We constantly need someone to lean on, somebody that’s not flesh and blood like us.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en-US" sz="6000" b="1" dirty="0" smtClean="0">
                <a:latin typeface="Arial Unicode MS" pitchFamily="34" charset="-128"/>
                <a:ea typeface="Arial Unicode MS" pitchFamily="34" charset="-128"/>
                <a:cs typeface="Arial Unicode MS" pitchFamily="34" charset="-128"/>
              </a:rPr>
              <a:t>Somebody </a:t>
            </a:r>
            <a:r>
              <a:rPr lang="en-US" sz="6000" b="1" dirty="0" smtClean="0">
                <a:latin typeface="Arial Unicode MS" pitchFamily="34" charset="-128"/>
                <a:ea typeface="Arial Unicode MS" pitchFamily="34" charset="-128"/>
                <a:cs typeface="Arial Unicode MS" pitchFamily="34" charset="-128"/>
              </a:rPr>
              <a:t>that can successfully intervene when we are deeply in crisis and looking for a way out of our troubles, pains and sufferings.</a:t>
            </a:r>
            <a:endParaRPr lang="en-US" sz="6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algn="ctr">
              <a:buNone/>
            </a:pPr>
            <a:r>
              <a:rPr lang="en-US" sz="4800" b="1" dirty="0" smtClean="0">
                <a:solidFill>
                  <a:srgbClr val="0000FF"/>
                </a:solidFill>
                <a:latin typeface="Arial Unicode MS" pitchFamily="34" charset="-128"/>
                <a:ea typeface="Arial Unicode MS" pitchFamily="34" charset="-128"/>
                <a:cs typeface="Arial Unicode MS" pitchFamily="34" charset="-128"/>
              </a:rPr>
              <a:t>The word of God says: </a:t>
            </a:r>
          </a:p>
          <a:p>
            <a:pPr algn="just"/>
            <a:r>
              <a:rPr lang="en-US" sz="4800" b="1" dirty="0" smtClean="0">
                <a:latin typeface="Arial Unicode MS" pitchFamily="34" charset="-128"/>
                <a:ea typeface="Arial Unicode MS" pitchFamily="34" charset="-128"/>
                <a:cs typeface="Arial Unicode MS" pitchFamily="34" charset="-128"/>
              </a:rPr>
              <a:t>“God is our refuge and strength, and ever present help in trouble. Therefore we will not fear though the earth gives way and the mountains fall into the heart of the sea,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en-US" sz="5400" b="1" dirty="0" smtClean="0">
                <a:latin typeface="Arial Unicode MS" pitchFamily="34" charset="-128"/>
                <a:ea typeface="Arial Unicode MS" pitchFamily="34" charset="-128"/>
                <a:cs typeface="Arial Unicode MS" pitchFamily="34" charset="-128"/>
              </a:rPr>
              <a:t>though </a:t>
            </a:r>
            <a:r>
              <a:rPr lang="en-US" sz="5400" b="1" dirty="0" smtClean="0">
                <a:latin typeface="Arial Unicode MS" pitchFamily="34" charset="-128"/>
                <a:ea typeface="Arial Unicode MS" pitchFamily="34" charset="-128"/>
                <a:cs typeface="Arial Unicode MS" pitchFamily="34" charset="-128"/>
              </a:rPr>
              <a:t>its waters roar and foam and the mountains quake with their surging</a:t>
            </a:r>
            <a:r>
              <a:rPr lang="en-US" sz="5400" b="1" dirty="0" smtClean="0">
                <a:latin typeface="Arial Unicode MS" pitchFamily="34" charset="-128"/>
                <a:ea typeface="Arial Unicode MS" pitchFamily="34" charset="-128"/>
                <a:cs typeface="Arial Unicode MS" pitchFamily="34" charset="-128"/>
              </a:rPr>
              <a:t>.</a:t>
            </a:r>
          </a:p>
          <a:p>
            <a:pPr algn="just"/>
            <a:r>
              <a:rPr lang="en-US" sz="5400" b="1" dirty="0" smtClean="0">
                <a:solidFill>
                  <a:srgbClr val="0000FF"/>
                </a:solidFill>
                <a:latin typeface="Arial Unicode MS" pitchFamily="34" charset="-128"/>
                <a:ea typeface="Arial Unicode MS" pitchFamily="34" charset="-128"/>
                <a:cs typeface="Arial Unicode MS" pitchFamily="34" charset="-128"/>
              </a:rPr>
              <a:t>V7 </a:t>
            </a:r>
            <a:r>
              <a:rPr lang="en-US" sz="5400" b="1" dirty="0" smtClean="0">
                <a:solidFill>
                  <a:srgbClr val="0000FF"/>
                </a:solidFill>
                <a:latin typeface="Arial Unicode MS" pitchFamily="34" charset="-128"/>
                <a:ea typeface="Arial Unicode MS" pitchFamily="34" charset="-128"/>
                <a:cs typeface="Arial Unicode MS" pitchFamily="34" charset="-128"/>
              </a:rPr>
              <a:t>The Lord almighty is with us, the God of Jacob is our refuge” </a:t>
            </a:r>
            <a:r>
              <a:rPr lang="en-US" sz="5400" b="1" dirty="0" smtClean="0">
                <a:solidFill>
                  <a:srgbClr val="0000FF"/>
                </a:solidFill>
                <a:latin typeface="Arial Unicode MS" pitchFamily="34" charset="-128"/>
                <a:ea typeface="Arial Unicode MS" pitchFamily="34" charset="-128"/>
                <a:cs typeface="Arial Unicode MS" pitchFamily="34" charset="-128"/>
              </a:rPr>
              <a:t>(our </a:t>
            </a:r>
            <a:r>
              <a:rPr lang="en-US" sz="5400" b="1" dirty="0" smtClean="0">
                <a:solidFill>
                  <a:srgbClr val="0000FF"/>
                </a:solidFill>
                <a:latin typeface="Arial Unicode MS" pitchFamily="34" charset="-128"/>
                <a:ea typeface="Arial Unicode MS" pitchFamily="34" charset="-128"/>
                <a:cs typeface="Arial Unicode MS" pitchFamily="34" charset="-128"/>
              </a:rPr>
              <a:t>rest, our </a:t>
            </a:r>
            <a:r>
              <a:rPr lang="en-US" sz="5400" b="1" dirty="0" smtClean="0">
                <a:solidFill>
                  <a:srgbClr val="0000FF"/>
                </a:solidFill>
                <a:latin typeface="Arial Unicode MS" pitchFamily="34" charset="-128"/>
                <a:ea typeface="Arial Unicode MS" pitchFamily="34" charset="-128"/>
                <a:cs typeface="Arial Unicode MS" pitchFamily="34" charset="-128"/>
              </a:rPr>
              <a:t>peace)</a:t>
            </a:r>
            <a:endParaRPr lang="en-US" sz="5400" b="1" dirty="0" smtClean="0">
              <a:solidFill>
                <a:srgbClr val="0000FF"/>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algn="just">
              <a:buNone/>
            </a:pPr>
            <a:r>
              <a:rPr lang="fr-FR" sz="4800" b="1" dirty="0" smtClean="0">
                <a:solidFill>
                  <a:schemeClr val="tx1"/>
                </a:solidFill>
                <a:latin typeface="Arial Unicode MS" pitchFamily="34" charset="-128"/>
                <a:ea typeface="Arial Unicode MS" pitchFamily="34" charset="-128"/>
                <a:cs typeface="Arial Unicode MS" pitchFamily="34" charset="-128"/>
              </a:rPr>
              <a:t>1-</a:t>
            </a:r>
            <a:r>
              <a:rPr lang="fr-FR" sz="4800" b="1" dirty="0" smtClean="0">
                <a:solidFill>
                  <a:schemeClr val="tx1"/>
                </a:solidFill>
                <a:latin typeface="Arial Unicode MS" pitchFamily="34" charset="-128"/>
                <a:ea typeface="Arial Unicode MS" pitchFamily="34" charset="-128"/>
                <a:cs typeface="Arial Unicode MS" pitchFamily="34" charset="-128"/>
              </a:rPr>
              <a:t>  Devant les troubles du présent il ne faut jamais oublier les interventions passées de Dieu dans nos affaires. </a:t>
            </a:r>
            <a:endParaRPr lang="fr-FR" sz="48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800" b="1" dirty="0" smtClean="0">
                <a:solidFill>
                  <a:srgbClr val="0000FF"/>
                </a:solidFill>
                <a:latin typeface="Arial Unicode MS" pitchFamily="34" charset="-128"/>
                <a:ea typeface="Arial Unicode MS" pitchFamily="34" charset="-128"/>
                <a:cs typeface="Arial Unicode MS" pitchFamily="34" charset="-128"/>
              </a:rPr>
              <a:t>Les </a:t>
            </a:r>
            <a:r>
              <a:rPr lang="fr-FR" sz="4800" b="1" dirty="0" smtClean="0">
                <a:solidFill>
                  <a:srgbClr val="0000FF"/>
                </a:solidFill>
                <a:latin typeface="Arial Unicode MS" pitchFamily="34" charset="-128"/>
                <a:ea typeface="Arial Unicode MS" pitchFamily="34" charset="-128"/>
                <a:cs typeface="Arial Unicode MS" pitchFamily="34" charset="-128"/>
              </a:rPr>
              <a:t>expériences du passé doivent nous stimuler pour toujours croire en Dieu.</a:t>
            </a:r>
            <a:endParaRPr lang="en-US" sz="4800" b="1" dirty="0">
              <a:solidFill>
                <a:srgbClr val="0000FF"/>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FF"/>
          </a:solidFill>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algn="ctr">
              <a:buNone/>
            </a:pPr>
            <a:r>
              <a:rPr lang="fr-FR" sz="4400" b="1" dirty="0" smtClean="0">
                <a:solidFill>
                  <a:srgbClr val="FFFF00"/>
                </a:solidFill>
              </a:rPr>
              <a:t>Exode 3: 7-8 and verset 10-12</a:t>
            </a:r>
            <a:endParaRPr lang="en-US" sz="4400" b="1" dirty="0" smtClean="0">
              <a:solidFill>
                <a:srgbClr val="FFFF00"/>
              </a:solidFill>
            </a:endParaRPr>
          </a:p>
          <a:p>
            <a:pPr algn="just"/>
            <a:r>
              <a:rPr lang="fr-FR" sz="4400" b="1" dirty="0" smtClean="0">
                <a:solidFill>
                  <a:schemeClr val="bg1"/>
                </a:solidFill>
              </a:rPr>
              <a:t>Ex 3:7 ¶ L'Éternel dit: J'ai vu la souffrance de mon peuple qui est en Égypte, et j'ai entendu les cris que lui font pousser ses oppresseurs, car je connais ses douleurs.</a:t>
            </a:r>
            <a:endParaRPr lang="en-US" sz="4400" b="1" dirty="0" smtClean="0">
              <a:solidFill>
                <a:schemeClr val="bg1"/>
              </a:solidFill>
            </a:endParaRPr>
          </a:p>
          <a:p>
            <a:pPr algn="just"/>
            <a:r>
              <a:rPr lang="fr-FR" sz="4400" b="1" dirty="0" smtClean="0">
                <a:solidFill>
                  <a:srgbClr val="FFFF00"/>
                </a:solidFill>
              </a:rPr>
              <a:t>Ex 3:8 Je suis descendu pour le délivrer de la main des Égyptiens, et pour le faire monter de ce pays dans un bon et vaste pays, dans un pays où coulent le lait et le miel</a:t>
            </a:r>
            <a:endParaRPr lang="en-US" sz="4400" b="1" dirty="0" smtClean="0">
              <a:solidFill>
                <a:srgbClr val="FFFF00"/>
              </a:solidFill>
            </a:endParaRPr>
          </a:p>
          <a:p>
            <a:pPr algn="just">
              <a:buNone/>
            </a:pPr>
            <a:endParaRPr lang="en-US" sz="4400" b="1"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FF"/>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sz="4800" b="1" dirty="0" smtClean="0">
                <a:solidFill>
                  <a:schemeClr val="bg1"/>
                </a:solidFill>
              </a:rPr>
              <a:t> 10 Maintenant, va, je t'enverrai auprès de Pharaon, et tu feras sortir d'Égypte mon peuple, les enfants d'Israël.</a:t>
            </a:r>
            <a:endParaRPr lang="en-US" sz="4800" b="1" dirty="0" smtClean="0">
              <a:solidFill>
                <a:schemeClr val="bg1"/>
              </a:solidFill>
            </a:endParaRPr>
          </a:p>
          <a:p>
            <a:pPr algn="just"/>
            <a:r>
              <a:rPr lang="fr-FR" sz="4800" b="1" dirty="0" smtClean="0">
                <a:solidFill>
                  <a:srgbClr val="FFFF00"/>
                </a:solidFill>
              </a:rPr>
              <a:t> 11 ¶ Moïse dit à Dieu: Qui suis-je, pour aller vers Pharaon, et pour faire sortir d'Égypte les enfants d'Israël?</a:t>
            </a:r>
            <a:endParaRPr lang="en-US" sz="4800" b="1" dirty="0" smtClean="0">
              <a:solidFill>
                <a:srgbClr val="FFFF00"/>
              </a:solidFill>
            </a:endParaRPr>
          </a:p>
          <a:p>
            <a:pPr algn="just">
              <a:buNone/>
            </a:pPr>
            <a:endParaRPr lang="en-US" sz="4400" b="1" dirty="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FF"/>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sz="5400" b="1" dirty="0" smtClean="0">
                <a:solidFill>
                  <a:schemeClr val="bg1"/>
                </a:solidFill>
              </a:rPr>
              <a:t> 12 Dieu dit: Je serai avec toi; et ceci sera pour toi le signe que c'est moi qui t'envoie: </a:t>
            </a:r>
            <a:r>
              <a:rPr lang="fr-FR" sz="5400" b="1" dirty="0" smtClean="0">
                <a:solidFill>
                  <a:srgbClr val="FFFF00"/>
                </a:solidFill>
              </a:rPr>
              <a:t>quand tu auras fait sortir d'Égypte le peuple, vous servirez Dieu sur cette montagne.</a:t>
            </a:r>
            <a:endParaRPr lang="en-US" sz="5400" b="1" dirty="0">
              <a:solidFill>
                <a:srgbClr val="FFFF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en-US" sz="4800" dirty="0" smtClean="0">
                <a:latin typeface="Arial Unicode MS" pitchFamily="34" charset="-128"/>
                <a:ea typeface="Arial Unicode MS" pitchFamily="34" charset="-128"/>
                <a:cs typeface="Arial Unicode MS" pitchFamily="34" charset="-128"/>
              </a:rPr>
              <a:t>Ex 3:7 ¶ And the LORD said: "I have surely seen the oppression of My people who are in Egypt, </a:t>
            </a:r>
            <a:r>
              <a:rPr lang="en-US" sz="4800" dirty="0" smtClean="0">
                <a:solidFill>
                  <a:srgbClr val="0000FF"/>
                </a:solidFill>
                <a:latin typeface="Arial Unicode MS" pitchFamily="34" charset="-128"/>
                <a:ea typeface="Arial Unicode MS" pitchFamily="34" charset="-128"/>
                <a:cs typeface="Arial Unicode MS" pitchFamily="34" charset="-128"/>
              </a:rPr>
              <a:t>and have heard their cry because of their taskmasters, for I know their sorrows</a:t>
            </a:r>
            <a:r>
              <a:rPr lang="en-US" sz="4800" dirty="0" smtClean="0">
                <a:solidFill>
                  <a:srgbClr val="0000FF"/>
                </a:solidFill>
                <a:latin typeface="Arial Unicode MS" pitchFamily="34" charset="-128"/>
                <a:ea typeface="Arial Unicode MS" pitchFamily="34" charset="-128"/>
                <a:cs typeface="Arial Unicode MS" pitchFamily="34" charset="-128"/>
              </a:rPr>
              <a:t>.</a:t>
            </a:r>
            <a:endParaRPr lang="en-US" sz="4800" dirty="0" smtClean="0">
              <a:solidFill>
                <a:srgbClr val="0000FF"/>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en-US" sz="5400" dirty="0" smtClean="0">
                <a:latin typeface="Arial Unicode MS" pitchFamily="34" charset="-128"/>
                <a:ea typeface="Arial Unicode MS" pitchFamily="34" charset="-128"/>
                <a:cs typeface="Arial Unicode MS" pitchFamily="34" charset="-128"/>
              </a:rPr>
              <a:t>8 </a:t>
            </a:r>
            <a:r>
              <a:rPr lang="en-US" sz="5400" dirty="0" smtClean="0">
                <a:latin typeface="Arial Unicode MS" pitchFamily="34" charset="-128"/>
                <a:ea typeface="Arial Unicode MS" pitchFamily="34" charset="-128"/>
                <a:cs typeface="Arial Unicode MS" pitchFamily="34" charset="-128"/>
              </a:rPr>
              <a:t>"So I have come down to deliver them out of the hand of the Egyptians, and to bring them up from that land to a good and large land, </a:t>
            </a:r>
            <a:r>
              <a:rPr lang="en-US" sz="5400" dirty="0" smtClean="0">
                <a:solidFill>
                  <a:srgbClr val="0000FF"/>
                </a:solidFill>
                <a:latin typeface="Arial Unicode MS" pitchFamily="34" charset="-128"/>
                <a:ea typeface="Arial Unicode MS" pitchFamily="34" charset="-128"/>
                <a:cs typeface="Arial Unicode MS" pitchFamily="34" charset="-128"/>
              </a:rPr>
              <a:t>to a land flowing with milk and honey</a:t>
            </a:r>
            <a:r>
              <a:rPr lang="en-US" sz="5400" dirty="0" smtClean="0">
                <a:solidFill>
                  <a:srgbClr val="0000FF"/>
                </a:solidFill>
                <a:latin typeface="Arial Unicode MS" pitchFamily="34" charset="-128"/>
                <a:ea typeface="Arial Unicode MS" pitchFamily="34" charset="-128"/>
                <a:cs typeface="Arial Unicode MS" pitchFamily="34" charset="-128"/>
              </a:rPr>
              <a:t>,</a:t>
            </a:r>
            <a:endParaRPr lang="en-US" sz="5400" dirty="0" smtClean="0">
              <a:solidFill>
                <a:srgbClr val="0000FF"/>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en-US" sz="4800" dirty="0" smtClean="0">
                <a:latin typeface="Arial Unicode MS" pitchFamily="34" charset="-128"/>
                <a:ea typeface="Arial Unicode MS" pitchFamily="34" charset="-128"/>
                <a:cs typeface="Arial Unicode MS" pitchFamily="34" charset="-128"/>
              </a:rPr>
              <a:t>10 </a:t>
            </a:r>
            <a:r>
              <a:rPr lang="en-US" sz="4800" dirty="0" smtClean="0">
                <a:latin typeface="Arial Unicode MS" pitchFamily="34" charset="-128"/>
                <a:ea typeface="Arial Unicode MS" pitchFamily="34" charset="-128"/>
                <a:cs typeface="Arial Unicode MS" pitchFamily="34" charset="-128"/>
              </a:rPr>
              <a:t>"Come now, therefore, and I will send you to Pharaoh that you may bring My people, the children of Israel, out of Egypt."</a:t>
            </a:r>
          </a:p>
          <a:p>
            <a:pPr algn="just"/>
            <a:r>
              <a:rPr lang="en-US" sz="4800" dirty="0" smtClean="0">
                <a:solidFill>
                  <a:srgbClr val="0000FF"/>
                </a:solidFill>
                <a:latin typeface="Arial Unicode MS" pitchFamily="34" charset="-128"/>
                <a:ea typeface="Arial Unicode MS" pitchFamily="34" charset="-128"/>
                <a:cs typeface="Arial Unicode MS" pitchFamily="34" charset="-128"/>
              </a:rPr>
              <a:t>11 ¶ But Moses said to God, "Who am I that I should go to Pharaoh, and that I should bring the children of Israel out of Egypt?"</a:t>
            </a:r>
          </a:p>
          <a:p>
            <a:pPr algn="just"/>
            <a:endParaRPr lang="en-US" sz="48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en-US" sz="4800" dirty="0" smtClean="0">
                <a:latin typeface="Arial Unicode MS" pitchFamily="34" charset="-128"/>
                <a:ea typeface="Arial Unicode MS" pitchFamily="34" charset="-128"/>
                <a:cs typeface="Arial Unicode MS" pitchFamily="34" charset="-128"/>
              </a:rPr>
              <a:t> 12 So He said, "I will certainly be with you. And this shall be a sign to you that I have sent you: </a:t>
            </a:r>
            <a:r>
              <a:rPr lang="en-US" sz="4800" dirty="0" smtClean="0">
                <a:solidFill>
                  <a:srgbClr val="0000FF"/>
                </a:solidFill>
                <a:latin typeface="Arial Unicode MS" pitchFamily="34" charset="-128"/>
                <a:ea typeface="Arial Unicode MS" pitchFamily="34" charset="-128"/>
                <a:cs typeface="Arial Unicode MS" pitchFamily="34" charset="-128"/>
              </a:rPr>
              <a:t>When you have brought the people out of Egypt, you shall serve God on this mountain."</a:t>
            </a:r>
            <a:endParaRPr lang="en-US" sz="4800" dirty="0">
              <a:solidFill>
                <a:srgbClr val="0000FF"/>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5400" dirty="0" smtClean="0">
                <a:solidFill>
                  <a:srgbClr val="0000FF"/>
                </a:solidFill>
                <a:latin typeface="Arial Unicode MS" pitchFamily="34" charset="-128"/>
                <a:ea typeface="Arial Unicode MS" pitchFamily="34" charset="-128"/>
                <a:cs typeface="Arial Unicode MS" pitchFamily="34" charset="-128"/>
              </a:rPr>
              <a:t>Le peuple d'Israël était bien imbu du plan de Dieu communiqué par Moïse aux Anciens d'Israël d’abord et ensuite à toute l’assemblée d'Israël. Ex </a:t>
            </a:r>
            <a:r>
              <a:rPr lang="fr-FR" sz="5400" dirty="0" smtClean="0">
                <a:solidFill>
                  <a:srgbClr val="0000FF"/>
                </a:solidFill>
                <a:latin typeface="Arial Unicode MS" pitchFamily="34" charset="-128"/>
                <a:ea typeface="Arial Unicode MS" pitchFamily="34" charset="-128"/>
                <a:cs typeface="Arial Unicode MS" pitchFamily="34" charset="-128"/>
              </a:rPr>
              <a:t>3:16-21</a:t>
            </a:r>
            <a:endParaRPr lang="en-US" sz="5400" dirty="0" smtClean="0">
              <a:solidFill>
                <a:srgbClr val="0000FF"/>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algn="ctr">
              <a:buNone/>
            </a:pPr>
            <a:r>
              <a:rPr lang="fr-FR" sz="5400" b="1" dirty="0" smtClean="0">
                <a:solidFill>
                  <a:srgbClr val="FF0000"/>
                </a:solidFill>
                <a:latin typeface="Arial Unicode MS" pitchFamily="34" charset="-128"/>
                <a:ea typeface="Arial Unicode MS" pitchFamily="34" charset="-128"/>
                <a:cs typeface="Arial Unicode MS" pitchFamily="34" charset="-128"/>
              </a:rPr>
              <a:t>Dieu </a:t>
            </a:r>
            <a:r>
              <a:rPr lang="fr-FR" sz="5400" b="1" dirty="0" smtClean="0">
                <a:solidFill>
                  <a:srgbClr val="FF0000"/>
                </a:solidFill>
                <a:latin typeface="Arial Unicode MS" pitchFamily="34" charset="-128"/>
                <a:ea typeface="Arial Unicode MS" pitchFamily="34" charset="-128"/>
                <a:cs typeface="Arial Unicode MS" pitchFamily="34" charset="-128"/>
              </a:rPr>
              <a:t>soutient sa </a:t>
            </a:r>
            <a:r>
              <a:rPr lang="fr-FR" sz="5400" b="1" dirty="0" smtClean="0">
                <a:solidFill>
                  <a:srgbClr val="FF0000"/>
                </a:solidFill>
                <a:latin typeface="Arial Unicode MS" pitchFamily="34" charset="-128"/>
                <a:ea typeface="Arial Unicode MS" pitchFamily="34" charset="-128"/>
                <a:cs typeface="Arial Unicode MS" pitchFamily="34" charset="-128"/>
              </a:rPr>
              <a:t>promesse</a:t>
            </a:r>
            <a:r>
              <a:rPr lang="fr-FR" sz="5400" dirty="0" smtClean="0">
                <a:solidFill>
                  <a:srgbClr val="FF0000"/>
                </a:solidFill>
                <a:latin typeface="Arial Unicode MS" pitchFamily="34" charset="-128"/>
                <a:ea typeface="Arial Unicode MS" pitchFamily="34" charset="-128"/>
                <a:cs typeface="Arial Unicode MS" pitchFamily="34" charset="-128"/>
              </a:rPr>
              <a:t> </a:t>
            </a:r>
            <a:r>
              <a:rPr lang="fr-FR" sz="5400" dirty="0" smtClean="0">
                <a:solidFill>
                  <a:srgbClr val="0000FF"/>
                </a:solidFill>
                <a:latin typeface="Arial Unicode MS" pitchFamily="34" charset="-128"/>
                <a:ea typeface="Arial Unicode MS" pitchFamily="34" charset="-128"/>
                <a:cs typeface="Arial Unicode MS" pitchFamily="34" charset="-128"/>
              </a:rPr>
              <a:t> </a:t>
            </a:r>
            <a:endParaRPr lang="en-US" sz="5400" dirty="0" smtClean="0">
              <a:solidFill>
                <a:srgbClr val="0000FF"/>
              </a:solidFill>
              <a:latin typeface="Arial Unicode MS" pitchFamily="34" charset="-128"/>
              <a:ea typeface="Arial Unicode MS" pitchFamily="34" charset="-128"/>
              <a:cs typeface="Arial Unicode MS" pitchFamily="34" charset="-128"/>
            </a:endParaRPr>
          </a:p>
          <a:p>
            <a:pPr algn="just">
              <a:buNone/>
            </a:pPr>
            <a:r>
              <a:rPr lang="fr-FR" sz="4400" dirty="0" smtClean="0">
                <a:solidFill>
                  <a:srgbClr val="0000FF"/>
                </a:solidFill>
                <a:latin typeface="Arial Unicode MS" pitchFamily="34" charset="-128"/>
                <a:ea typeface="Arial Unicode MS" pitchFamily="34" charset="-128"/>
                <a:cs typeface="Arial Unicode MS" pitchFamily="34" charset="-128"/>
              </a:rPr>
              <a:t>2 - La résistance de Pharaon était dans le plan de Dieu pour faire éclater sa Gloire . Exode 7 : 1 -</a:t>
            </a:r>
            <a:r>
              <a:rPr lang="fr-FR" sz="4400" dirty="0" smtClean="0">
                <a:solidFill>
                  <a:srgbClr val="0000FF"/>
                </a:solidFill>
                <a:latin typeface="Arial Unicode MS" pitchFamily="34" charset="-128"/>
                <a:ea typeface="Arial Unicode MS" pitchFamily="34" charset="-128"/>
                <a:cs typeface="Arial Unicode MS" pitchFamily="34" charset="-128"/>
              </a:rPr>
              <a:t>5</a:t>
            </a:r>
          </a:p>
          <a:p>
            <a:pPr algn="just">
              <a:buNone/>
            </a:pPr>
            <a:r>
              <a:rPr lang="fr-FR" sz="4400" dirty="0" smtClean="0">
                <a:solidFill>
                  <a:srgbClr val="FF0000"/>
                </a:solidFill>
                <a:latin typeface="Arial Unicode MS" pitchFamily="34" charset="-128"/>
                <a:ea typeface="Arial Unicode MS" pitchFamily="34" charset="-128"/>
                <a:cs typeface="Arial Unicode MS" pitchFamily="34" charset="-128"/>
              </a:rPr>
              <a:t>Ex 7:1 ¶ L'Éternel dit à Moïse: Vois, je te fais Dieu pour Pharaon: et Aaron, ton frère, sera ton prophète</a:t>
            </a:r>
            <a:r>
              <a:rPr lang="fr-FR" sz="4400" dirty="0" smtClean="0">
                <a:solidFill>
                  <a:srgbClr val="FF0000"/>
                </a:solidFill>
                <a:latin typeface="Arial Unicode MS" pitchFamily="34" charset="-128"/>
                <a:ea typeface="Arial Unicode MS" pitchFamily="34" charset="-128"/>
                <a:cs typeface="Arial Unicode MS" pitchFamily="34" charset="-128"/>
              </a:rPr>
              <a:t>.</a:t>
            </a:r>
          </a:p>
          <a:p>
            <a:pPr algn="just">
              <a:buNone/>
            </a:pPr>
            <a:endParaRPr lang="en-US" sz="4400" dirty="0" smtClean="0">
              <a:solidFill>
                <a:srgbClr val="0000FF"/>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algn="just">
              <a:buNone/>
            </a:pPr>
            <a:r>
              <a:rPr lang="fr-FR" sz="5400" dirty="0" smtClean="0">
                <a:solidFill>
                  <a:srgbClr val="0000FF"/>
                </a:solidFill>
                <a:latin typeface="Arial Unicode MS" pitchFamily="34" charset="-128"/>
                <a:ea typeface="Arial Unicode MS" pitchFamily="34" charset="-128"/>
                <a:cs typeface="Arial Unicode MS" pitchFamily="34" charset="-128"/>
              </a:rPr>
              <a:t> 2 Toi, tu diras tout ce que je t'ordonnerai; et Aaron, ton frère, parlera à Pharaon, pour qu'il laisse aller les enfants d'Israël hors de son pays.</a:t>
            </a:r>
            <a:endParaRPr lang="en-US" sz="5400" dirty="0" smtClean="0">
              <a:solidFill>
                <a:srgbClr val="0000FF"/>
              </a:solidFill>
              <a:latin typeface="Arial Unicode MS" pitchFamily="34" charset="-128"/>
              <a:ea typeface="Arial Unicode MS" pitchFamily="34" charset="-128"/>
              <a:cs typeface="Arial Unicode MS" pitchFamily="34" charset="-128"/>
            </a:endParaRPr>
          </a:p>
          <a:p>
            <a:pPr algn="just">
              <a:buNone/>
            </a:pPr>
            <a:r>
              <a:rPr lang="fr-FR" sz="5400" dirty="0" smtClean="0">
                <a:solidFill>
                  <a:srgbClr val="FF0000"/>
                </a:solidFill>
                <a:latin typeface="Arial Unicode MS" pitchFamily="34" charset="-128"/>
                <a:ea typeface="Arial Unicode MS" pitchFamily="34" charset="-128"/>
                <a:cs typeface="Arial Unicode MS" pitchFamily="34" charset="-128"/>
              </a:rPr>
              <a:t> 3 Et moi, j'endurcirai le cœur de Pharaon, et je multiplierai mes signes et mes miracles dans le pays d'Égypte.</a:t>
            </a:r>
            <a:endParaRPr lang="en-US" sz="5400" dirty="0" smtClean="0">
              <a:solidFill>
                <a:srgbClr val="FF0000"/>
              </a:solidFill>
              <a:latin typeface="Arial Unicode MS" pitchFamily="34" charset="-128"/>
              <a:ea typeface="Arial Unicode MS" pitchFamily="34" charset="-128"/>
              <a:cs typeface="Arial Unicode MS" pitchFamily="34" charset="-128"/>
            </a:endParaRPr>
          </a:p>
          <a:p>
            <a:pPr algn="just"/>
            <a:endParaRPr lang="en-US" sz="5400" dirty="0">
              <a:solidFill>
                <a:srgbClr val="0000FF"/>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fontScale="85000" lnSpcReduction="20000"/>
          </a:bodyPr>
          <a:lstStyle/>
          <a:p>
            <a:pPr algn="just">
              <a:buNone/>
            </a:pPr>
            <a:r>
              <a:rPr lang="fr-FR" sz="5400" dirty="0" smtClean="0">
                <a:solidFill>
                  <a:srgbClr val="0000FF"/>
                </a:solidFill>
                <a:latin typeface="Arial Unicode MS" pitchFamily="34" charset="-128"/>
                <a:ea typeface="Arial Unicode MS" pitchFamily="34" charset="-128"/>
                <a:cs typeface="Arial Unicode MS" pitchFamily="34" charset="-128"/>
              </a:rPr>
              <a:t> 4 Pharaon ne vous écoutera point. Je mettrai ma main sur l'Égypte, et je ferai sortir du pays d'Égypte mes armées, mon peuple, les enfants d'Israël, par de grands jugements.</a:t>
            </a:r>
            <a:endParaRPr lang="en-US" sz="5400" dirty="0" smtClean="0">
              <a:solidFill>
                <a:srgbClr val="0000FF"/>
              </a:solidFill>
              <a:latin typeface="Arial Unicode MS" pitchFamily="34" charset="-128"/>
              <a:ea typeface="Arial Unicode MS" pitchFamily="34" charset="-128"/>
              <a:cs typeface="Arial Unicode MS" pitchFamily="34" charset="-128"/>
            </a:endParaRPr>
          </a:p>
          <a:p>
            <a:pPr algn="just">
              <a:buNone/>
            </a:pPr>
            <a:r>
              <a:rPr lang="fr-FR" sz="5400" dirty="0" smtClean="0">
                <a:solidFill>
                  <a:srgbClr val="FF0000"/>
                </a:solidFill>
                <a:latin typeface="Arial Unicode MS" pitchFamily="34" charset="-128"/>
                <a:ea typeface="Arial Unicode MS" pitchFamily="34" charset="-128"/>
                <a:cs typeface="Arial Unicode MS" pitchFamily="34" charset="-128"/>
              </a:rPr>
              <a:t> 5 Les Égyptiens connaîtront que je suis l'Éternel, lorsque j'étendrai ma main sur l'Égypte, et que je ferai sortir du milieu d'eux les enfants d'Israël.</a:t>
            </a:r>
            <a:endParaRPr lang="en-US" sz="5400"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just">
              <a:buNone/>
            </a:pPr>
            <a:r>
              <a:rPr lang="en-US" sz="4400" dirty="0" smtClean="0">
                <a:latin typeface="Arial Unicode MS" pitchFamily="34" charset="-128"/>
                <a:ea typeface="Arial Unicode MS" pitchFamily="34" charset="-128"/>
                <a:cs typeface="Arial Unicode MS" pitchFamily="34" charset="-128"/>
              </a:rPr>
              <a:t>Ex 7:1 ¶ So the LORD said to Moses: "See, I have made you as God to Pharaoh, and Aaron your brother shall be your prophet.</a:t>
            </a:r>
          </a:p>
          <a:p>
            <a:pPr algn="just">
              <a:buNone/>
            </a:pPr>
            <a:r>
              <a:rPr lang="en-US" sz="4400" dirty="0" smtClean="0">
                <a:latin typeface="Arial Unicode MS" pitchFamily="34" charset="-128"/>
                <a:ea typeface="Arial Unicode MS" pitchFamily="34" charset="-128"/>
                <a:cs typeface="Arial Unicode MS" pitchFamily="34" charset="-128"/>
              </a:rPr>
              <a:t> </a:t>
            </a:r>
            <a:r>
              <a:rPr lang="en-US" sz="4400" dirty="0" smtClean="0">
                <a:solidFill>
                  <a:srgbClr val="0000FF"/>
                </a:solidFill>
                <a:latin typeface="Arial Unicode MS" pitchFamily="34" charset="-128"/>
                <a:ea typeface="Arial Unicode MS" pitchFamily="34" charset="-128"/>
                <a:cs typeface="Arial Unicode MS" pitchFamily="34" charset="-128"/>
              </a:rPr>
              <a:t>2 "You shall speak all that I command you. And Aaron your brother shall speak to Pharaoh to send the children of Israel out of his land.</a:t>
            </a:r>
          </a:p>
          <a:p>
            <a:pPr algn="just"/>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just"/>
            <a:r>
              <a:rPr lang="en-US" sz="4400" dirty="0" smtClean="0">
                <a:latin typeface="Arial Unicode MS" pitchFamily="34" charset="-128"/>
                <a:ea typeface="Arial Unicode MS" pitchFamily="34" charset="-128"/>
                <a:cs typeface="Arial Unicode MS" pitchFamily="34" charset="-128"/>
              </a:rPr>
              <a:t> 3 "And I will harden Pharaoh's heart, and multiply My signs and My wonders in the land of Egypt.</a:t>
            </a:r>
          </a:p>
          <a:p>
            <a:pPr algn="just"/>
            <a:r>
              <a:rPr lang="en-US" sz="4400" dirty="0" smtClean="0">
                <a:solidFill>
                  <a:srgbClr val="0000FF"/>
                </a:solidFill>
                <a:latin typeface="Arial Unicode MS" pitchFamily="34" charset="-128"/>
                <a:ea typeface="Arial Unicode MS" pitchFamily="34" charset="-128"/>
                <a:cs typeface="Arial Unicode MS" pitchFamily="34" charset="-128"/>
              </a:rPr>
              <a:t> 4 "But Pharaoh will not heed you, so that I may lay My hand on Egypt and bring My armies and My people, the children of Israel, out of the land of Egypt by great judgments.</a:t>
            </a:r>
          </a:p>
          <a:p>
            <a:pPr algn="just"/>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just"/>
            <a:r>
              <a:rPr lang="en-US" sz="6000" dirty="0" smtClean="0">
                <a:latin typeface="Arial Unicode MS" pitchFamily="34" charset="-128"/>
                <a:ea typeface="Arial Unicode MS" pitchFamily="34" charset="-128"/>
                <a:cs typeface="Arial Unicode MS" pitchFamily="34" charset="-128"/>
              </a:rPr>
              <a:t> 5 "And the Egyptians shall know that I am the LORD, when I stretch out My hand on Egypt and bring out the children of Israel from among them."</a:t>
            </a:r>
            <a:endParaRPr lang="en-US" sz="60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en-US" sz="4400" b="1" dirty="0" smtClean="0">
                <a:latin typeface="Copperplate Gothic Bold" pitchFamily="34" charset="0"/>
                <a:ea typeface="Arial Unicode MS" pitchFamily="34" charset="-128"/>
                <a:cs typeface="Arial Unicode MS" pitchFamily="34" charset="-128"/>
              </a:rPr>
              <a:t>The ten plagues: </a:t>
            </a:r>
          </a:p>
          <a:p>
            <a:pPr algn="just"/>
            <a:r>
              <a:rPr lang="en-US" sz="4400" b="1" dirty="0" smtClean="0">
                <a:latin typeface="Arial Unicode MS" pitchFamily="34" charset="-128"/>
                <a:ea typeface="Arial Unicode MS" pitchFamily="34" charset="-128"/>
                <a:cs typeface="Arial Unicode MS" pitchFamily="34" charset="-128"/>
              </a:rPr>
              <a:t>1 Blood/ </a:t>
            </a:r>
            <a:r>
              <a:rPr lang="en-US" sz="4400" b="1" dirty="0" smtClean="0">
                <a:solidFill>
                  <a:srgbClr val="FFFF00"/>
                </a:solidFill>
                <a:latin typeface="Arial Unicode MS" pitchFamily="34" charset="-128"/>
                <a:ea typeface="Arial Unicode MS" pitchFamily="34" charset="-128"/>
                <a:cs typeface="Arial Unicode MS" pitchFamily="34" charset="-128"/>
              </a:rPr>
              <a:t>sang </a:t>
            </a:r>
            <a:r>
              <a:rPr lang="en-US" sz="4400" b="1" dirty="0" smtClean="0">
                <a:latin typeface="Arial Unicode MS" pitchFamily="34" charset="-128"/>
                <a:ea typeface="Arial Unicode MS" pitchFamily="34" charset="-128"/>
                <a:cs typeface="Arial Unicode MS" pitchFamily="34" charset="-128"/>
              </a:rPr>
              <a:t> </a:t>
            </a:r>
          </a:p>
          <a:p>
            <a:pPr algn="just"/>
            <a:r>
              <a:rPr lang="en-US" sz="4400" b="1" dirty="0" smtClean="0">
                <a:latin typeface="Arial Unicode MS" pitchFamily="34" charset="-128"/>
                <a:ea typeface="Arial Unicode MS" pitchFamily="34" charset="-128"/>
                <a:cs typeface="Arial Unicode MS" pitchFamily="34" charset="-128"/>
              </a:rPr>
              <a:t>2- Frogs / </a:t>
            </a:r>
            <a:r>
              <a:rPr lang="en-US" sz="4400" b="1" dirty="0" err="1" smtClean="0">
                <a:solidFill>
                  <a:srgbClr val="FFFF00"/>
                </a:solidFill>
                <a:latin typeface="Arial Unicode MS" pitchFamily="34" charset="-128"/>
                <a:ea typeface="Arial Unicode MS" pitchFamily="34" charset="-128"/>
                <a:cs typeface="Arial Unicode MS" pitchFamily="34" charset="-128"/>
              </a:rPr>
              <a:t>Grenouilles</a:t>
            </a:r>
            <a:r>
              <a:rPr lang="en-US" sz="4400" b="1" dirty="0" smtClean="0">
                <a:solidFill>
                  <a:srgbClr val="FFFF00"/>
                </a:solidFill>
                <a:latin typeface="Arial Unicode MS" pitchFamily="34" charset="-128"/>
                <a:ea typeface="Arial Unicode MS" pitchFamily="34" charset="-128"/>
                <a:cs typeface="Arial Unicode MS" pitchFamily="34" charset="-128"/>
              </a:rPr>
              <a:t> </a:t>
            </a:r>
          </a:p>
          <a:p>
            <a:pPr algn="just"/>
            <a:r>
              <a:rPr lang="fr-FR" sz="4400" b="1" dirty="0" smtClean="0">
                <a:latin typeface="Arial Unicode MS" pitchFamily="34" charset="-128"/>
                <a:ea typeface="Arial Unicode MS" pitchFamily="34" charset="-128"/>
                <a:cs typeface="Arial Unicode MS" pitchFamily="34" charset="-128"/>
              </a:rPr>
              <a:t>3- </a:t>
            </a:r>
            <a:r>
              <a:rPr lang="fr-FR" sz="4400" b="1" dirty="0" err="1" smtClean="0">
                <a:latin typeface="Arial Unicode MS" pitchFamily="34" charset="-128"/>
                <a:ea typeface="Arial Unicode MS" pitchFamily="34" charset="-128"/>
                <a:cs typeface="Arial Unicode MS" pitchFamily="34" charset="-128"/>
              </a:rPr>
              <a:t>Gnats</a:t>
            </a:r>
            <a:r>
              <a:rPr lang="fr-FR" sz="4400" b="1" dirty="0" smtClean="0">
                <a:latin typeface="Arial Unicode MS" pitchFamily="34" charset="-128"/>
                <a:ea typeface="Arial Unicode MS" pitchFamily="34" charset="-128"/>
                <a:cs typeface="Arial Unicode MS" pitchFamily="34" charset="-128"/>
              </a:rPr>
              <a:t> / </a:t>
            </a:r>
            <a:r>
              <a:rPr lang="fr-FR" sz="4400" b="1" dirty="0" smtClean="0">
                <a:solidFill>
                  <a:srgbClr val="FFFF00"/>
                </a:solidFill>
                <a:latin typeface="Arial Unicode MS" pitchFamily="34" charset="-128"/>
                <a:ea typeface="Arial Unicode MS" pitchFamily="34" charset="-128"/>
                <a:cs typeface="Arial Unicode MS" pitchFamily="34" charset="-128"/>
              </a:rPr>
              <a:t>Poux</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4- The </a:t>
            </a:r>
            <a:r>
              <a:rPr lang="fr-FR" sz="4400" b="1" dirty="0" err="1" smtClean="0">
                <a:latin typeface="Arial Unicode MS" pitchFamily="34" charset="-128"/>
                <a:ea typeface="Arial Unicode MS" pitchFamily="34" charset="-128"/>
                <a:cs typeface="Arial Unicode MS" pitchFamily="34" charset="-128"/>
              </a:rPr>
              <a:t>plagues</a:t>
            </a:r>
            <a:r>
              <a:rPr lang="fr-FR" sz="4400" b="1" dirty="0" smtClean="0">
                <a:latin typeface="Arial Unicode MS" pitchFamily="34" charset="-128"/>
                <a:ea typeface="Arial Unicode MS" pitchFamily="34" charset="-128"/>
                <a:cs typeface="Arial Unicode MS" pitchFamily="34" charset="-128"/>
              </a:rPr>
              <a:t> of </a:t>
            </a:r>
            <a:r>
              <a:rPr lang="fr-FR" sz="4400" b="1" dirty="0" err="1" smtClean="0">
                <a:latin typeface="Arial Unicode MS" pitchFamily="34" charset="-128"/>
                <a:ea typeface="Arial Unicode MS" pitchFamily="34" charset="-128"/>
                <a:cs typeface="Arial Unicode MS" pitchFamily="34" charset="-128"/>
              </a:rPr>
              <a:t>flies</a:t>
            </a:r>
            <a:r>
              <a:rPr lang="fr-FR" sz="4400" b="1" dirty="0" smtClean="0">
                <a:latin typeface="Arial Unicode MS" pitchFamily="34" charset="-128"/>
                <a:ea typeface="Arial Unicode MS" pitchFamily="34" charset="-128"/>
                <a:cs typeface="Arial Unicode MS" pitchFamily="34" charset="-128"/>
              </a:rPr>
              <a:t> / </a:t>
            </a:r>
            <a:r>
              <a:rPr lang="fr-FR" sz="4400" b="1" dirty="0" smtClean="0">
                <a:solidFill>
                  <a:srgbClr val="FFFF00"/>
                </a:solidFill>
                <a:latin typeface="Arial Unicode MS" pitchFamily="34" charset="-128"/>
                <a:ea typeface="Arial Unicode MS" pitchFamily="34" charset="-128"/>
                <a:cs typeface="Arial Unicode MS" pitchFamily="34" charset="-128"/>
              </a:rPr>
              <a:t>Les mouches venimeuses </a:t>
            </a:r>
          </a:p>
          <a:p>
            <a:pPr algn="just"/>
            <a:r>
              <a:rPr lang="en-US" sz="4400" b="1" dirty="0" smtClean="0">
                <a:latin typeface="Arial Unicode MS" pitchFamily="34" charset="-128"/>
                <a:ea typeface="Arial Unicode MS" pitchFamily="34" charset="-128"/>
                <a:cs typeface="Arial Unicode MS" pitchFamily="34" charset="-128"/>
              </a:rPr>
              <a:t>5- The plague of livestock / </a:t>
            </a:r>
            <a:r>
              <a:rPr lang="en-US" sz="4400" b="1" dirty="0" err="1" smtClean="0">
                <a:solidFill>
                  <a:srgbClr val="FFFF00"/>
                </a:solidFill>
                <a:latin typeface="Arial Unicode MS" pitchFamily="34" charset="-128"/>
                <a:ea typeface="Arial Unicode MS" pitchFamily="34" charset="-128"/>
                <a:cs typeface="Arial Unicode MS" pitchFamily="34" charset="-128"/>
              </a:rPr>
              <a:t>Mortalité</a:t>
            </a:r>
            <a:r>
              <a:rPr lang="en-US" sz="4400" b="1" dirty="0" smtClean="0">
                <a:solidFill>
                  <a:srgbClr val="FFFF00"/>
                </a:solidFill>
                <a:latin typeface="Arial Unicode MS" pitchFamily="34" charset="-128"/>
                <a:ea typeface="Arial Unicode MS" pitchFamily="34" charset="-128"/>
                <a:cs typeface="Arial Unicode MS" pitchFamily="34" charset="-128"/>
              </a:rPr>
              <a:t> du </a:t>
            </a:r>
            <a:r>
              <a:rPr lang="en-US" sz="4400" b="1" dirty="0" err="1" smtClean="0">
                <a:solidFill>
                  <a:srgbClr val="FFFF00"/>
                </a:solidFill>
                <a:latin typeface="Arial Unicode MS" pitchFamily="34" charset="-128"/>
                <a:ea typeface="Arial Unicode MS" pitchFamily="34" charset="-128"/>
                <a:cs typeface="Arial Unicode MS" pitchFamily="34" charset="-128"/>
              </a:rPr>
              <a:t>bétail</a:t>
            </a:r>
            <a:r>
              <a:rPr lang="en-US" sz="4400" b="1" dirty="0" smtClean="0">
                <a:solidFill>
                  <a:srgbClr val="FFFF00"/>
                </a:solidFill>
                <a:latin typeface="Arial Unicode MS" pitchFamily="34" charset="-128"/>
                <a:ea typeface="Arial Unicode MS" pitchFamily="34" charset="-128"/>
                <a:cs typeface="Arial Unicode MS" pitchFamily="34" charset="-128"/>
              </a:rPr>
              <a:t>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5400" b="1" dirty="0" smtClean="0">
                <a:latin typeface="Arial Unicode MS" pitchFamily="34" charset="-128"/>
                <a:ea typeface="Arial Unicode MS" pitchFamily="34" charset="-128"/>
                <a:cs typeface="Arial Unicode MS" pitchFamily="34" charset="-128"/>
              </a:rPr>
              <a:t>6- </a:t>
            </a:r>
            <a:r>
              <a:rPr lang="fr-FR" sz="5400" b="1" dirty="0" smtClean="0">
                <a:latin typeface="Arial Unicode MS" pitchFamily="34" charset="-128"/>
                <a:ea typeface="Arial Unicode MS" pitchFamily="34" charset="-128"/>
                <a:cs typeface="Arial Unicode MS" pitchFamily="34" charset="-128"/>
              </a:rPr>
              <a:t>The </a:t>
            </a:r>
            <a:r>
              <a:rPr lang="fr-FR" sz="5400" b="1" dirty="0" err="1" smtClean="0">
                <a:latin typeface="Arial Unicode MS" pitchFamily="34" charset="-128"/>
                <a:ea typeface="Arial Unicode MS" pitchFamily="34" charset="-128"/>
                <a:cs typeface="Arial Unicode MS" pitchFamily="34" charset="-128"/>
              </a:rPr>
              <a:t>plague</a:t>
            </a:r>
            <a:r>
              <a:rPr lang="fr-FR" sz="5400" b="1" dirty="0" smtClean="0">
                <a:latin typeface="Arial Unicode MS" pitchFamily="34" charset="-128"/>
                <a:ea typeface="Arial Unicode MS" pitchFamily="34" charset="-128"/>
                <a:cs typeface="Arial Unicode MS" pitchFamily="34" charset="-128"/>
              </a:rPr>
              <a:t> of </a:t>
            </a:r>
            <a:r>
              <a:rPr lang="fr-FR" sz="5400" b="1" dirty="0" err="1" smtClean="0">
                <a:latin typeface="Arial Unicode MS" pitchFamily="34" charset="-128"/>
                <a:ea typeface="Arial Unicode MS" pitchFamily="34" charset="-128"/>
                <a:cs typeface="Arial Unicode MS" pitchFamily="34" charset="-128"/>
              </a:rPr>
              <a:t>Boils</a:t>
            </a:r>
            <a:r>
              <a:rPr lang="fr-FR" sz="5400" b="1" dirty="0" smtClean="0">
                <a:latin typeface="Arial Unicode MS" pitchFamily="34" charset="-128"/>
                <a:ea typeface="Arial Unicode MS" pitchFamily="34" charset="-128"/>
                <a:cs typeface="Arial Unicode MS" pitchFamily="34" charset="-128"/>
              </a:rPr>
              <a:t> / </a:t>
            </a:r>
            <a:r>
              <a:rPr lang="fr-FR" sz="5400" b="1" dirty="0" smtClean="0">
                <a:solidFill>
                  <a:srgbClr val="FFFF00"/>
                </a:solidFill>
                <a:latin typeface="Arial Unicode MS" pitchFamily="34" charset="-128"/>
                <a:ea typeface="Arial Unicode MS" pitchFamily="34" charset="-128"/>
                <a:cs typeface="Arial Unicode MS" pitchFamily="34" charset="-128"/>
              </a:rPr>
              <a:t>Ulcères sur les hommes et les animaux </a:t>
            </a:r>
            <a:endParaRPr lang="en-US" sz="54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5400" b="1" dirty="0" smtClean="0">
                <a:latin typeface="Arial Unicode MS" pitchFamily="34" charset="-128"/>
                <a:ea typeface="Arial Unicode MS" pitchFamily="34" charset="-128"/>
                <a:cs typeface="Arial Unicode MS" pitchFamily="34" charset="-128"/>
              </a:rPr>
              <a:t>7- The </a:t>
            </a:r>
            <a:r>
              <a:rPr lang="fr-FR" sz="5400" b="1" dirty="0" err="1" smtClean="0">
                <a:latin typeface="Arial Unicode MS" pitchFamily="34" charset="-128"/>
                <a:ea typeface="Arial Unicode MS" pitchFamily="34" charset="-128"/>
                <a:cs typeface="Arial Unicode MS" pitchFamily="34" charset="-128"/>
              </a:rPr>
              <a:t>plague</a:t>
            </a:r>
            <a:r>
              <a:rPr lang="fr-FR" sz="5400" b="1" dirty="0" smtClean="0">
                <a:latin typeface="Arial Unicode MS" pitchFamily="34" charset="-128"/>
                <a:ea typeface="Arial Unicode MS" pitchFamily="34" charset="-128"/>
                <a:cs typeface="Arial Unicode MS" pitchFamily="34" charset="-128"/>
              </a:rPr>
              <a:t> of </a:t>
            </a:r>
            <a:r>
              <a:rPr lang="fr-FR" sz="5400" b="1" dirty="0" err="1" smtClean="0">
                <a:latin typeface="Arial Unicode MS" pitchFamily="34" charset="-128"/>
                <a:ea typeface="Arial Unicode MS" pitchFamily="34" charset="-128"/>
                <a:cs typeface="Arial Unicode MS" pitchFamily="34" charset="-128"/>
              </a:rPr>
              <a:t>Hail</a:t>
            </a:r>
            <a:r>
              <a:rPr lang="fr-FR" sz="5400" b="1" dirty="0" smtClean="0">
                <a:latin typeface="Arial Unicode MS" pitchFamily="34" charset="-128"/>
                <a:ea typeface="Arial Unicode MS" pitchFamily="34" charset="-128"/>
                <a:cs typeface="Arial Unicode MS" pitchFamily="34" charset="-128"/>
              </a:rPr>
              <a:t> / </a:t>
            </a:r>
            <a:r>
              <a:rPr lang="fr-FR" sz="5400" b="1" dirty="0" smtClean="0">
                <a:solidFill>
                  <a:srgbClr val="FFFF00"/>
                </a:solidFill>
                <a:latin typeface="Arial Unicode MS" pitchFamily="34" charset="-128"/>
                <a:ea typeface="Arial Unicode MS" pitchFamily="34" charset="-128"/>
                <a:cs typeface="Arial Unicode MS" pitchFamily="34" charset="-128"/>
              </a:rPr>
              <a:t>La grêle et le feu </a:t>
            </a:r>
            <a:endParaRPr lang="en-US" sz="54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5400" b="1" dirty="0" smtClean="0">
                <a:latin typeface="Arial Unicode MS" pitchFamily="34" charset="-128"/>
                <a:ea typeface="Arial Unicode MS" pitchFamily="34" charset="-128"/>
                <a:cs typeface="Arial Unicode MS" pitchFamily="34" charset="-128"/>
              </a:rPr>
              <a:t>8- The </a:t>
            </a:r>
            <a:r>
              <a:rPr lang="fr-FR" sz="5400" b="1" dirty="0" err="1" smtClean="0">
                <a:latin typeface="Arial Unicode MS" pitchFamily="34" charset="-128"/>
                <a:ea typeface="Arial Unicode MS" pitchFamily="34" charset="-128"/>
                <a:cs typeface="Arial Unicode MS" pitchFamily="34" charset="-128"/>
              </a:rPr>
              <a:t>plagues</a:t>
            </a:r>
            <a:r>
              <a:rPr lang="fr-FR" sz="5400" b="1" dirty="0" smtClean="0">
                <a:latin typeface="Arial Unicode MS" pitchFamily="34" charset="-128"/>
                <a:ea typeface="Arial Unicode MS" pitchFamily="34" charset="-128"/>
                <a:cs typeface="Arial Unicode MS" pitchFamily="34" charset="-128"/>
              </a:rPr>
              <a:t> of </a:t>
            </a:r>
            <a:r>
              <a:rPr lang="fr-FR" sz="5400" b="1" dirty="0" err="1" smtClean="0">
                <a:latin typeface="Arial Unicode MS" pitchFamily="34" charset="-128"/>
                <a:ea typeface="Arial Unicode MS" pitchFamily="34" charset="-128"/>
                <a:cs typeface="Arial Unicode MS" pitchFamily="34" charset="-128"/>
              </a:rPr>
              <a:t>Locusts</a:t>
            </a:r>
            <a:r>
              <a:rPr lang="fr-FR" sz="5400" b="1" dirty="0" smtClean="0">
                <a:latin typeface="Arial Unicode MS" pitchFamily="34" charset="-128"/>
                <a:ea typeface="Arial Unicode MS" pitchFamily="34" charset="-128"/>
                <a:cs typeface="Arial Unicode MS" pitchFamily="34" charset="-128"/>
              </a:rPr>
              <a:t> / </a:t>
            </a:r>
            <a:r>
              <a:rPr lang="fr-FR" sz="5400" b="1" dirty="0" smtClean="0">
                <a:solidFill>
                  <a:srgbClr val="FFFF00"/>
                </a:solidFill>
                <a:latin typeface="Arial Unicode MS" pitchFamily="34" charset="-128"/>
                <a:ea typeface="Arial Unicode MS" pitchFamily="34" charset="-128"/>
                <a:cs typeface="Arial Unicode MS" pitchFamily="34" charset="-128"/>
              </a:rPr>
              <a:t>Les sauterelles </a:t>
            </a:r>
            <a:endParaRPr lang="en-US" sz="5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6000" b="1" dirty="0" smtClean="0">
                <a:latin typeface="Arial Unicode MS" pitchFamily="34" charset="-128"/>
                <a:ea typeface="Arial Unicode MS" pitchFamily="34" charset="-128"/>
                <a:cs typeface="Arial Unicode MS" pitchFamily="34" charset="-128"/>
              </a:rPr>
              <a:t>9 </a:t>
            </a:r>
            <a:r>
              <a:rPr lang="fr-FR" sz="6000" b="1" dirty="0" smtClean="0">
                <a:latin typeface="Arial Unicode MS" pitchFamily="34" charset="-128"/>
                <a:ea typeface="Arial Unicode MS" pitchFamily="34" charset="-128"/>
                <a:cs typeface="Arial Unicode MS" pitchFamily="34" charset="-128"/>
              </a:rPr>
              <a:t>- The </a:t>
            </a:r>
            <a:r>
              <a:rPr lang="fr-FR" sz="6000" b="1" dirty="0" err="1" smtClean="0">
                <a:latin typeface="Arial Unicode MS" pitchFamily="34" charset="-128"/>
                <a:ea typeface="Arial Unicode MS" pitchFamily="34" charset="-128"/>
                <a:cs typeface="Arial Unicode MS" pitchFamily="34" charset="-128"/>
              </a:rPr>
              <a:t>plague</a:t>
            </a:r>
            <a:r>
              <a:rPr lang="fr-FR" sz="6000" b="1" dirty="0" smtClean="0">
                <a:latin typeface="Arial Unicode MS" pitchFamily="34" charset="-128"/>
                <a:ea typeface="Arial Unicode MS" pitchFamily="34" charset="-128"/>
                <a:cs typeface="Arial Unicode MS" pitchFamily="34" charset="-128"/>
              </a:rPr>
              <a:t> of </a:t>
            </a:r>
            <a:r>
              <a:rPr lang="fr-FR" sz="6000" b="1" dirty="0" err="1" smtClean="0">
                <a:latin typeface="Arial Unicode MS" pitchFamily="34" charset="-128"/>
                <a:ea typeface="Arial Unicode MS" pitchFamily="34" charset="-128"/>
                <a:cs typeface="Arial Unicode MS" pitchFamily="34" charset="-128"/>
              </a:rPr>
              <a:t>darkness</a:t>
            </a:r>
            <a:r>
              <a:rPr lang="fr-FR" sz="6000" b="1" dirty="0" smtClean="0">
                <a:latin typeface="Arial Unicode MS" pitchFamily="34" charset="-128"/>
                <a:ea typeface="Arial Unicode MS" pitchFamily="34" charset="-128"/>
                <a:cs typeface="Arial Unicode MS" pitchFamily="34" charset="-128"/>
              </a:rPr>
              <a:t> / </a:t>
            </a:r>
            <a:r>
              <a:rPr lang="fr-FR" sz="6000" b="1" dirty="0" smtClean="0">
                <a:solidFill>
                  <a:srgbClr val="FFFF00"/>
                </a:solidFill>
                <a:latin typeface="Arial Unicode MS" pitchFamily="34" charset="-128"/>
                <a:ea typeface="Arial Unicode MS" pitchFamily="34" charset="-128"/>
                <a:cs typeface="Arial Unicode MS" pitchFamily="34" charset="-128"/>
              </a:rPr>
              <a:t>Les ténèbres en Egypte  </a:t>
            </a:r>
            <a:endParaRPr lang="en-US" sz="60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6000" b="1" dirty="0" smtClean="0">
                <a:latin typeface="Arial Unicode MS" pitchFamily="34" charset="-128"/>
                <a:ea typeface="Arial Unicode MS" pitchFamily="34" charset="-128"/>
                <a:cs typeface="Arial Unicode MS" pitchFamily="34" charset="-128"/>
              </a:rPr>
              <a:t>10- The </a:t>
            </a:r>
            <a:r>
              <a:rPr lang="fr-FR" sz="6000" b="1" dirty="0" err="1" smtClean="0">
                <a:latin typeface="Arial Unicode MS" pitchFamily="34" charset="-128"/>
                <a:ea typeface="Arial Unicode MS" pitchFamily="34" charset="-128"/>
                <a:cs typeface="Arial Unicode MS" pitchFamily="34" charset="-128"/>
              </a:rPr>
              <a:t>plague</a:t>
            </a:r>
            <a:r>
              <a:rPr lang="fr-FR" sz="6000" b="1" dirty="0" smtClean="0">
                <a:latin typeface="Arial Unicode MS" pitchFamily="34" charset="-128"/>
                <a:ea typeface="Arial Unicode MS" pitchFamily="34" charset="-128"/>
                <a:cs typeface="Arial Unicode MS" pitchFamily="34" charset="-128"/>
              </a:rPr>
              <a:t> of the first </a:t>
            </a:r>
            <a:r>
              <a:rPr lang="fr-FR" sz="6000" b="1" dirty="0" err="1" smtClean="0">
                <a:latin typeface="Arial Unicode MS" pitchFamily="34" charset="-128"/>
                <a:ea typeface="Arial Unicode MS" pitchFamily="34" charset="-128"/>
                <a:cs typeface="Arial Unicode MS" pitchFamily="34" charset="-128"/>
              </a:rPr>
              <a:t>born</a:t>
            </a:r>
            <a:r>
              <a:rPr lang="fr-FR" sz="6000" b="1" dirty="0" smtClean="0">
                <a:latin typeface="Arial Unicode MS" pitchFamily="34" charset="-128"/>
                <a:ea typeface="Arial Unicode MS" pitchFamily="34" charset="-128"/>
                <a:cs typeface="Arial Unicode MS" pitchFamily="34" charset="-128"/>
              </a:rPr>
              <a:t> / </a:t>
            </a:r>
            <a:r>
              <a:rPr lang="fr-FR" sz="6000" b="1" dirty="0" smtClean="0">
                <a:solidFill>
                  <a:srgbClr val="FFFF00"/>
                </a:solidFill>
                <a:latin typeface="Arial Unicode MS" pitchFamily="34" charset="-128"/>
                <a:ea typeface="Arial Unicode MS" pitchFamily="34" charset="-128"/>
                <a:cs typeface="Arial Unicode MS" pitchFamily="34" charset="-128"/>
              </a:rPr>
              <a:t>Pharaon et la mort des premiers nés. </a:t>
            </a:r>
            <a:endParaRPr lang="en-US" sz="60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70C0"/>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ctr">
              <a:buNone/>
            </a:pPr>
            <a:r>
              <a:rPr lang="fr-FR" sz="4400" b="1" dirty="0" smtClean="0">
                <a:solidFill>
                  <a:schemeClr val="tx1"/>
                </a:solidFill>
                <a:latin typeface="Copperplate Gothic Bold" pitchFamily="34" charset="0"/>
                <a:ea typeface="Arial Unicode MS" pitchFamily="34" charset="-128"/>
                <a:cs typeface="Arial Unicode MS" pitchFamily="34" charset="-128"/>
              </a:rPr>
              <a:t>The </a:t>
            </a:r>
            <a:r>
              <a:rPr lang="fr-FR" sz="4400" b="1" dirty="0" err="1" smtClean="0">
                <a:solidFill>
                  <a:schemeClr val="tx1"/>
                </a:solidFill>
                <a:latin typeface="Copperplate Gothic Bold" pitchFamily="34" charset="0"/>
                <a:ea typeface="Arial Unicode MS" pitchFamily="34" charset="-128"/>
                <a:cs typeface="Arial Unicode MS" pitchFamily="34" charset="-128"/>
              </a:rPr>
              <a:t>Passover</a:t>
            </a:r>
            <a:r>
              <a:rPr lang="fr-FR" sz="4400" b="1" dirty="0" smtClean="0">
                <a:solidFill>
                  <a:schemeClr val="tx1"/>
                </a:solidFill>
                <a:latin typeface="Copperplate Gothic Bold" pitchFamily="34" charset="0"/>
                <a:ea typeface="Arial Unicode MS" pitchFamily="34" charset="-128"/>
                <a:cs typeface="Arial Unicode MS" pitchFamily="34" charset="-128"/>
              </a:rPr>
              <a:t> </a:t>
            </a:r>
            <a:r>
              <a:rPr lang="fr-FR" sz="4400" b="1" dirty="0" smtClean="0">
                <a:solidFill>
                  <a:schemeClr val="tx1"/>
                </a:solidFill>
                <a:latin typeface="Copperplate Gothic Bold" pitchFamily="34" charset="0"/>
                <a:ea typeface="Arial Unicode MS" pitchFamily="34" charset="-128"/>
                <a:cs typeface="Arial Unicode MS" pitchFamily="34" charset="-128"/>
              </a:rPr>
              <a:t> /</a:t>
            </a:r>
            <a:r>
              <a:rPr lang="fr-FR" sz="4400" b="1" dirty="0" smtClean="0">
                <a:solidFill>
                  <a:schemeClr val="tx1"/>
                </a:solidFill>
                <a:latin typeface="Copperplate Gothic Bold" pitchFamily="34" charset="0"/>
                <a:ea typeface="Arial Unicode MS" pitchFamily="34" charset="-128"/>
                <a:cs typeface="Arial Unicode MS" pitchFamily="34" charset="-128"/>
              </a:rPr>
              <a:t>  The </a:t>
            </a:r>
            <a:r>
              <a:rPr lang="fr-FR" sz="4400" b="1" dirty="0" err="1" smtClean="0">
                <a:solidFill>
                  <a:schemeClr val="tx1"/>
                </a:solidFill>
                <a:latin typeface="Copperplate Gothic Bold" pitchFamily="34" charset="0"/>
                <a:ea typeface="Arial Unicode MS" pitchFamily="34" charset="-128"/>
                <a:cs typeface="Arial Unicode MS" pitchFamily="34" charset="-128"/>
              </a:rPr>
              <a:t>exodus</a:t>
            </a:r>
            <a:r>
              <a:rPr lang="fr-FR" sz="4400" b="1" dirty="0" smtClean="0">
                <a:solidFill>
                  <a:schemeClr val="tx1"/>
                </a:solidFill>
                <a:latin typeface="Copperplate Gothic Bold" pitchFamily="34" charset="0"/>
                <a:ea typeface="Arial Unicode MS" pitchFamily="34" charset="-128"/>
                <a:cs typeface="Arial Unicode MS" pitchFamily="34" charset="-128"/>
              </a:rPr>
              <a:t>  </a:t>
            </a:r>
            <a:endParaRPr lang="en-US" sz="4400" dirty="0" smtClean="0">
              <a:solidFill>
                <a:schemeClr val="tx1"/>
              </a:solidFill>
              <a:latin typeface="Copperplate Gothic Bold" pitchFamily="34" charset="0"/>
              <a:ea typeface="Arial Unicode MS" pitchFamily="34" charset="-128"/>
              <a:cs typeface="Arial Unicode MS" pitchFamily="34" charset="-128"/>
            </a:endParaRPr>
          </a:p>
          <a:p>
            <a:pPr algn="just"/>
            <a:r>
              <a:rPr lang="fr-FR" sz="4400" dirty="0" smtClean="0">
                <a:latin typeface="Arial Unicode MS" pitchFamily="34" charset="-128"/>
                <a:ea typeface="Arial Unicode MS" pitchFamily="34" charset="-128"/>
                <a:cs typeface="Arial Unicode MS" pitchFamily="34" charset="-128"/>
              </a:rPr>
              <a:t>3- </a:t>
            </a:r>
            <a:r>
              <a:rPr lang="fr-FR" sz="4400" dirty="0" err="1" smtClean="0">
                <a:latin typeface="Arial Unicode MS" pitchFamily="34" charset="-128"/>
                <a:ea typeface="Arial Unicode MS" pitchFamily="34" charset="-128"/>
                <a:cs typeface="Arial Unicode MS" pitchFamily="34" charset="-128"/>
              </a:rPr>
              <a:t>God’s</a:t>
            </a:r>
            <a:r>
              <a:rPr lang="fr-FR" sz="4400" dirty="0" smtClean="0">
                <a:latin typeface="Arial Unicode MS" pitchFamily="34" charset="-128"/>
                <a:ea typeface="Arial Unicode MS" pitchFamily="34" charset="-128"/>
                <a:cs typeface="Arial Unicode MS" pitchFamily="34" charset="-128"/>
              </a:rPr>
              <a:t> plan / le plan de Dieu . </a:t>
            </a:r>
            <a:endParaRPr lang="en-US" sz="4400" dirty="0" smtClean="0">
              <a:latin typeface="Arial Unicode MS" pitchFamily="34" charset="-128"/>
              <a:ea typeface="Arial Unicode MS" pitchFamily="34" charset="-128"/>
              <a:cs typeface="Arial Unicode MS" pitchFamily="34" charset="-128"/>
            </a:endParaRPr>
          </a:p>
          <a:p>
            <a:pPr algn="just"/>
            <a:r>
              <a:rPr lang="fr-FR" sz="4400" b="1" dirty="0" smtClean="0">
                <a:solidFill>
                  <a:schemeClr val="tx1"/>
                </a:solidFill>
                <a:latin typeface="Arial Unicode MS" pitchFamily="34" charset="-128"/>
                <a:ea typeface="Arial Unicode MS" pitchFamily="34" charset="-128"/>
                <a:cs typeface="Arial Unicode MS" pitchFamily="34" charset="-128"/>
              </a:rPr>
              <a:t>Exode 13: 17-22   14: 1-9 </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Ex 13:17 ¶ Lorsque Pharaon laissa aller le peuple, Dieu ne le conduisit point par le chemin du pays des Philistins, quoique le plus proche; </a:t>
            </a:r>
            <a:r>
              <a:rPr lang="fr-FR" sz="4400" b="1" dirty="0" smtClean="0">
                <a:solidFill>
                  <a:schemeClr val="tx1"/>
                </a:solidFill>
                <a:latin typeface="Arial Unicode MS" pitchFamily="34" charset="-128"/>
                <a:ea typeface="Arial Unicode MS" pitchFamily="34" charset="-128"/>
                <a:cs typeface="Arial Unicode MS" pitchFamily="34" charset="-128"/>
              </a:rPr>
              <a:t>car Dieu dit: Le peuple pourrait se repentir en voyant la guerre, et retourner en Égypte</a:t>
            </a:r>
            <a:r>
              <a:rPr lang="fr-FR" sz="4400" b="1" dirty="0" smtClean="0">
                <a:solidFill>
                  <a:schemeClr val="tx1"/>
                </a:solidFill>
                <a:latin typeface="Arial Unicode MS" pitchFamily="34" charset="-128"/>
                <a:ea typeface="Arial Unicode MS" pitchFamily="34" charset="-128"/>
                <a:cs typeface="Arial Unicode MS" pitchFamily="34" charset="-128"/>
              </a:rPr>
              <a:t>.</a:t>
            </a:r>
            <a:endParaRPr lang="en-US" sz="44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70C0"/>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buNone/>
            </a:pPr>
            <a:r>
              <a:rPr lang="fr-FR" sz="4400" b="1" dirty="0" smtClean="0">
                <a:solidFill>
                  <a:schemeClr val="tx1"/>
                </a:solidFill>
                <a:latin typeface="Arial Unicode MS" pitchFamily="34" charset="-128"/>
                <a:ea typeface="Arial Unicode MS" pitchFamily="34" charset="-128"/>
                <a:cs typeface="Arial Unicode MS" pitchFamily="34" charset="-128"/>
              </a:rPr>
              <a:t> 18 Mais Dieu fit faire au peuple un détour par le chemin du désert, vers la mer Rouge. Les enfants d'Israël montèrent en armes hors du pays d'Égypte.</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just">
              <a:buNone/>
            </a:pPr>
            <a:r>
              <a:rPr lang="fr-FR" sz="4400" b="1" dirty="0" smtClean="0">
                <a:latin typeface="Arial Unicode MS" pitchFamily="34" charset="-128"/>
                <a:ea typeface="Arial Unicode MS" pitchFamily="34" charset="-128"/>
                <a:cs typeface="Arial Unicode MS" pitchFamily="34" charset="-128"/>
              </a:rPr>
              <a:t> 19 Moïse prit avec lui les os de Joseph; car Joseph avait fait jurer les fils d'Israël, en disant: </a:t>
            </a:r>
            <a:r>
              <a:rPr lang="fr-FR" sz="4400" b="1" dirty="0" smtClean="0">
                <a:solidFill>
                  <a:schemeClr val="tx1"/>
                </a:solidFill>
                <a:latin typeface="Arial Unicode MS" pitchFamily="34" charset="-128"/>
                <a:ea typeface="Arial Unicode MS" pitchFamily="34" charset="-128"/>
                <a:cs typeface="Arial Unicode MS" pitchFamily="34" charset="-128"/>
              </a:rPr>
              <a:t>Dieu vous visitera, et vous ferez remonter avec vous mes os loin d'ici</a:t>
            </a:r>
            <a:r>
              <a:rPr lang="fr-FR" sz="4400" b="1" dirty="0" smtClean="0">
                <a:solidFill>
                  <a:schemeClr val="tx1"/>
                </a:solidFill>
                <a:latin typeface="Arial Unicode MS" pitchFamily="34" charset="-128"/>
                <a:ea typeface="Arial Unicode MS" pitchFamily="34" charset="-128"/>
                <a:cs typeface="Arial Unicode MS" pitchFamily="34" charset="-128"/>
              </a:rPr>
              <a:t>.</a:t>
            </a:r>
            <a:endParaRPr lang="en-US" sz="44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70C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buNone/>
            </a:pPr>
            <a:r>
              <a:rPr lang="fr-FR" sz="4400" dirty="0" smtClean="0">
                <a:latin typeface="Arial Unicode MS" pitchFamily="34" charset="-128"/>
                <a:ea typeface="Arial Unicode MS" pitchFamily="34" charset="-128"/>
                <a:cs typeface="Arial Unicode MS" pitchFamily="34" charset="-128"/>
              </a:rPr>
              <a:t> </a:t>
            </a:r>
            <a:r>
              <a:rPr lang="fr-FR" sz="4400" b="1" dirty="0" smtClean="0">
                <a:solidFill>
                  <a:schemeClr val="tx1"/>
                </a:solidFill>
                <a:latin typeface="Arial Unicode MS" pitchFamily="34" charset="-128"/>
                <a:ea typeface="Arial Unicode MS" pitchFamily="34" charset="-128"/>
                <a:cs typeface="Arial Unicode MS" pitchFamily="34" charset="-128"/>
              </a:rPr>
              <a:t>20 Ils partirent de </a:t>
            </a:r>
            <a:r>
              <a:rPr lang="fr-FR" sz="4400" b="1" dirty="0" err="1" smtClean="0">
                <a:solidFill>
                  <a:schemeClr val="tx1"/>
                </a:solidFill>
                <a:latin typeface="Arial Unicode MS" pitchFamily="34" charset="-128"/>
                <a:ea typeface="Arial Unicode MS" pitchFamily="34" charset="-128"/>
                <a:cs typeface="Arial Unicode MS" pitchFamily="34" charset="-128"/>
              </a:rPr>
              <a:t>Succoth</a:t>
            </a:r>
            <a:r>
              <a:rPr lang="fr-FR" sz="4400" b="1" dirty="0" smtClean="0">
                <a:solidFill>
                  <a:schemeClr val="tx1"/>
                </a:solidFill>
                <a:latin typeface="Arial Unicode MS" pitchFamily="34" charset="-128"/>
                <a:ea typeface="Arial Unicode MS" pitchFamily="34" charset="-128"/>
                <a:cs typeface="Arial Unicode MS" pitchFamily="34" charset="-128"/>
              </a:rPr>
              <a:t>, et ils campèrent à </a:t>
            </a:r>
            <a:r>
              <a:rPr lang="fr-FR" sz="4400" b="1" dirty="0" err="1" smtClean="0">
                <a:solidFill>
                  <a:schemeClr val="tx1"/>
                </a:solidFill>
                <a:latin typeface="Arial Unicode MS" pitchFamily="34" charset="-128"/>
                <a:ea typeface="Arial Unicode MS" pitchFamily="34" charset="-128"/>
                <a:cs typeface="Arial Unicode MS" pitchFamily="34" charset="-128"/>
              </a:rPr>
              <a:t>Étham</a:t>
            </a:r>
            <a:r>
              <a:rPr lang="fr-FR" sz="4400" b="1" dirty="0" smtClean="0">
                <a:solidFill>
                  <a:schemeClr val="tx1"/>
                </a:solidFill>
                <a:latin typeface="Arial Unicode MS" pitchFamily="34" charset="-128"/>
                <a:ea typeface="Arial Unicode MS" pitchFamily="34" charset="-128"/>
                <a:cs typeface="Arial Unicode MS" pitchFamily="34" charset="-128"/>
              </a:rPr>
              <a:t>, à l'extrémité du désert.</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just">
              <a:buNone/>
            </a:pPr>
            <a:r>
              <a:rPr lang="fr-FR" sz="4400" b="1" dirty="0" smtClean="0">
                <a:latin typeface="Arial Unicode MS" pitchFamily="34" charset="-128"/>
                <a:ea typeface="Arial Unicode MS" pitchFamily="34" charset="-128"/>
                <a:cs typeface="Arial Unicode MS" pitchFamily="34" charset="-128"/>
              </a:rPr>
              <a:t> 21 L'Éternel allait devant eux, le jour dans une colonne de nuée pour les guider dans leur chemin, et la nuit dans une colonne de feu pour les éclairer, </a:t>
            </a:r>
            <a:r>
              <a:rPr lang="fr-FR" sz="4400" b="1" dirty="0" smtClean="0">
                <a:solidFill>
                  <a:schemeClr val="tx1"/>
                </a:solidFill>
                <a:latin typeface="Arial Unicode MS" pitchFamily="34" charset="-128"/>
                <a:ea typeface="Arial Unicode MS" pitchFamily="34" charset="-128"/>
                <a:cs typeface="Arial Unicode MS" pitchFamily="34" charset="-128"/>
              </a:rPr>
              <a:t>afin qu'ils marchassent jour et nuit.</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just"/>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70C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6000" dirty="0" smtClean="0">
                <a:solidFill>
                  <a:schemeClr val="tx1"/>
                </a:solidFill>
                <a:latin typeface="Arial Unicode MS" pitchFamily="34" charset="-128"/>
                <a:ea typeface="Arial Unicode MS" pitchFamily="34" charset="-128"/>
                <a:cs typeface="Arial Unicode MS" pitchFamily="34" charset="-128"/>
              </a:rPr>
              <a:t> 22 La colonne de nuée ne se retirait point de devant le peuple pendant le jour, </a:t>
            </a:r>
            <a:r>
              <a:rPr lang="fr-FR" sz="6000" dirty="0" smtClean="0">
                <a:solidFill>
                  <a:schemeClr val="bg1"/>
                </a:solidFill>
                <a:latin typeface="Arial Unicode MS" pitchFamily="34" charset="-128"/>
                <a:ea typeface="Arial Unicode MS" pitchFamily="34" charset="-128"/>
                <a:cs typeface="Arial Unicode MS" pitchFamily="34" charset="-128"/>
              </a:rPr>
              <a:t>ni la colonne de feu pendant la nuit</a:t>
            </a:r>
            <a:r>
              <a:rPr lang="fr-FR" sz="6000" dirty="0" smtClean="0">
                <a:solidFill>
                  <a:schemeClr val="bg1"/>
                </a:solidFill>
                <a:latin typeface="Arial Unicode MS" pitchFamily="34" charset="-128"/>
                <a:ea typeface="Arial Unicode MS" pitchFamily="34" charset="-128"/>
                <a:cs typeface="Arial Unicode MS" pitchFamily="34" charset="-128"/>
              </a:rPr>
              <a:t>.</a:t>
            </a:r>
            <a:endParaRPr lang="en-US" sz="6000" dirty="0" smtClean="0">
              <a:solidFill>
                <a:schemeClr val="bg1"/>
              </a:solidFill>
              <a:latin typeface="Arial Unicode MS" pitchFamily="34" charset="-128"/>
              <a:ea typeface="Arial Unicode MS" pitchFamily="34" charset="-128"/>
              <a:cs typeface="Arial Unicode MS" pitchFamily="34" charset="-128"/>
            </a:endParaRPr>
          </a:p>
          <a:p>
            <a:pPr algn="just"/>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en-US" sz="4800" b="1" dirty="0" smtClean="0">
                <a:solidFill>
                  <a:schemeClr val="tx1"/>
                </a:solidFill>
                <a:latin typeface="Arial Unicode MS" pitchFamily="34" charset="-128"/>
                <a:ea typeface="Arial Unicode MS" pitchFamily="34" charset="-128"/>
                <a:cs typeface="Arial Unicode MS" pitchFamily="34" charset="-128"/>
              </a:rPr>
              <a:t>Ex </a:t>
            </a:r>
            <a:r>
              <a:rPr lang="en-US" sz="4800" b="1" dirty="0" smtClean="0">
                <a:solidFill>
                  <a:schemeClr val="tx1"/>
                </a:solidFill>
                <a:latin typeface="Arial Unicode MS" pitchFamily="34" charset="-128"/>
                <a:ea typeface="Arial Unicode MS" pitchFamily="34" charset="-128"/>
                <a:cs typeface="Arial Unicode MS" pitchFamily="34" charset="-128"/>
              </a:rPr>
              <a:t>13:17 ¶ Then it came to pass, when Pharaoh had let the people go, that God did not lead them by way of the land of the Philistines, although that was near</a:t>
            </a:r>
            <a:r>
              <a:rPr lang="en-US" sz="4800" b="1" dirty="0" smtClean="0">
                <a:latin typeface="Arial Unicode MS" pitchFamily="34" charset="-128"/>
                <a:ea typeface="Arial Unicode MS" pitchFamily="34" charset="-128"/>
                <a:cs typeface="Arial Unicode MS" pitchFamily="34" charset="-128"/>
              </a:rPr>
              <a:t>; for God said, "Lest perhaps the people change their minds when they see war, and return to Egypt."</a:t>
            </a:r>
          </a:p>
          <a:p>
            <a:pPr algn="just"/>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buNone/>
            </a:pPr>
            <a:r>
              <a:rPr lang="en-US" sz="4400" b="1" dirty="0" smtClean="0">
                <a:solidFill>
                  <a:schemeClr val="tx1"/>
                </a:solidFill>
                <a:latin typeface="Arial Unicode MS" pitchFamily="34" charset="-128"/>
                <a:ea typeface="Arial Unicode MS" pitchFamily="34" charset="-128"/>
                <a:cs typeface="Arial Unicode MS" pitchFamily="34" charset="-128"/>
              </a:rPr>
              <a:t>18 </a:t>
            </a:r>
            <a:r>
              <a:rPr lang="en-US" sz="4400" b="1" dirty="0" smtClean="0">
                <a:solidFill>
                  <a:schemeClr val="tx1"/>
                </a:solidFill>
                <a:latin typeface="Arial Unicode MS" pitchFamily="34" charset="-128"/>
                <a:ea typeface="Arial Unicode MS" pitchFamily="34" charset="-128"/>
                <a:cs typeface="Arial Unicode MS" pitchFamily="34" charset="-128"/>
              </a:rPr>
              <a:t>So God led the people around by way of the wilderness of the Red Sea. And the children of Israel went up in orderly ranks out of the land of Egypt.</a:t>
            </a:r>
          </a:p>
          <a:p>
            <a:pPr algn="just">
              <a:buNone/>
            </a:pPr>
            <a:r>
              <a:rPr lang="en-US" sz="4400" b="1" dirty="0" smtClean="0">
                <a:latin typeface="Arial Unicode MS" pitchFamily="34" charset="-128"/>
                <a:ea typeface="Arial Unicode MS" pitchFamily="34" charset="-128"/>
                <a:cs typeface="Arial Unicode MS" pitchFamily="34" charset="-128"/>
              </a:rPr>
              <a:t>19 </a:t>
            </a:r>
            <a:r>
              <a:rPr lang="en-US" sz="4400" b="1" dirty="0" smtClean="0">
                <a:latin typeface="Arial Unicode MS" pitchFamily="34" charset="-128"/>
                <a:ea typeface="Arial Unicode MS" pitchFamily="34" charset="-128"/>
                <a:cs typeface="Arial Unicode MS" pitchFamily="34" charset="-128"/>
              </a:rPr>
              <a:t>And Moses took the bones of Joseph with him, for he had placed the children of Israel under solemn oath, saying, "God will surely visit you, and you shall carry up my bones from here with you</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buNone/>
            </a:pPr>
            <a:r>
              <a:rPr lang="en-US" sz="4400" b="1" dirty="0" smtClean="0">
                <a:solidFill>
                  <a:schemeClr val="tx1"/>
                </a:solidFill>
                <a:latin typeface="Arial Unicode MS" pitchFamily="34" charset="-128"/>
                <a:ea typeface="Arial Unicode MS" pitchFamily="34" charset="-128"/>
                <a:cs typeface="Arial Unicode MS" pitchFamily="34" charset="-128"/>
              </a:rPr>
              <a:t>20 </a:t>
            </a:r>
            <a:r>
              <a:rPr lang="en-US" sz="4400" b="1" dirty="0" smtClean="0">
                <a:solidFill>
                  <a:schemeClr val="tx1"/>
                </a:solidFill>
                <a:latin typeface="Arial Unicode MS" pitchFamily="34" charset="-128"/>
                <a:ea typeface="Arial Unicode MS" pitchFamily="34" charset="-128"/>
                <a:cs typeface="Arial Unicode MS" pitchFamily="34" charset="-128"/>
              </a:rPr>
              <a:t>So they took their journey from Succoth and camped in </a:t>
            </a:r>
            <a:r>
              <a:rPr lang="en-US" sz="4400" b="1" dirty="0" err="1" smtClean="0">
                <a:solidFill>
                  <a:schemeClr val="tx1"/>
                </a:solidFill>
                <a:latin typeface="Arial Unicode MS" pitchFamily="34" charset="-128"/>
                <a:ea typeface="Arial Unicode MS" pitchFamily="34" charset="-128"/>
                <a:cs typeface="Arial Unicode MS" pitchFamily="34" charset="-128"/>
              </a:rPr>
              <a:t>Etham</a:t>
            </a:r>
            <a:r>
              <a:rPr lang="en-US" sz="4400" b="1" dirty="0" smtClean="0">
                <a:solidFill>
                  <a:schemeClr val="tx1"/>
                </a:solidFill>
                <a:latin typeface="Arial Unicode MS" pitchFamily="34" charset="-128"/>
                <a:ea typeface="Arial Unicode MS" pitchFamily="34" charset="-128"/>
                <a:cs typeface="Arial Unicode MS" pitchFamily="34" charset="-128"/>
              </a:rPr>
              <a:t> at the edge of the wilderness.</a:t>
            </a:r>
          </a:p>
          <a:p>
            <a:pPr algn="just">
              <a:buNone/>
            </a:pPr>
            <a:r>
              <a:rPr lang="en-US" sz="4400" b="1" dirty="0" smtClean="0">
                <a:latin typeface="Arial Unicode MS" pitchFamily="34" charset="-128"/>
                <a:ea typeface="Arial Unicode MS" pitchFamily="34" charset="-128"/>
                <a:cs typeface="Arial Unicode MS" pitchFamily="34" charset="-128"/>
              </a:rPr>
              <a:t>21 </a:t>
            </a:r>
            <a:r>
              <a:rPr lang="en-US" sz="4400" b="1" dirty="0" smtClean="0">
                <a:latin typeface="Arial Unicode MS" pitchFamily="34" charset="-128"/>
                <a:ea typeface="Arial Unicode MS" pitchFamily="34" charset="-128"/>
                <a:cs typeface="Arial Unicode MS" pitchFamily="34" charset="-128"/>
              </a:rPr>
              <a:t>And the LORD went before them by day in a pillar of cloud to lead the way, and by night in a pillar of fire to give them light, so as to go by day and night.</a:t>
            </a:r>
          </a:p>
          <a:p>
            <a:pPr algn="just">
              <a:buNone/>
            </a:pPr>
            <a:r>
              <a:rPr lang="en-US" sz="4400" b="1" dirty="0" smtClean="0">
                <a:solidFill>
                  <a:schemeClr val="tx1"/>
                </a:solidFill>
                <a:latin typeface="Arial Unicode MS" pitchFamily="34" charset="-128"/>
                <a:ea typeface="Arial Unicode MS" pitchFamily="34" charset="-128"/>
                <a:cs typeface="Arial Unicode MS" pitchFamily="34" charset="-128"/>
              </a:rPr>
              <a:t>22 </a:t>
            </a:r>
            <a:r>
              <a:rPr lang="en-US" sz="4400" b="1" dirty="0" smtClean="0">
                <a:solidFill>
                  <a:schemeClr val="tx1"/>
                </a:solidFill>
                <a:latin typeface="Arial Unicode MS" pitchFamily="34" charset="-128"/>
                <a:ea typeface="Arial Unicode MS" pitchFamily="34" charset="-128"/>
                <a:cs typeface="Arial Unicode MS" pitchFamily="34" charset="-128"/>
              </a:rPr>
              <a:t>He did not take away the pillar of cloud by day or the pillar of fire by night from before the people.</a:t>
            </a:r>
            <a:endParaRPr lang="en-US" sz="44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just">
              <a:buNone/>
            </a:pPr>
            <a:r>
              <a:rPr lang="fr-FR" sz="4800" b="1" dirty="0" smtClean="0">
                <a:latin typeface="Arial Unicode MS" pitchFamily="34" charset="-128"/>
                <a:ea typeface="Arial Unicode MS" pitchFamily="34" charset="-128"/>
                <a:cs typeface="Arial Unicode MS" pitchFamily="34" charset="-128"/>
              </a:rPr>
              <a:t>Ex 14:1 ¶ L'Éternel parla à Moïse, et dit:</a:t>
            </a:r>
            <a:endParaRPr lang="en-US" sz="4800" b="1" dirty="0" smtClean="0">
              <a:latin typeface="Arial Unicode MS" pitchFamily="34" charset="-128"/>
              <a:ea typeface="Arial Unicode MS" pitchFamily="34" charset="-128"/>
              <a:cs typeface="Arial Unicode MS" pitchFamily="34" charset="-128"/>
            </a:endParaRPr>
          </a:p>
          <a:p>
            <a:pPr algn="just">
              <a:buNone/>
            </a:pPr>
            <a:r>
              <a:rPr lang="fr-FR" sz="4800" b="1" dirty="0" smtClean="0">
                <a:solidFill>
                  <a:srgbClr val="0000FF"/>
                </a:solidFill>
                <a:latin typeface="Arial Unicode MS" pitchFamily="34" charset="-128"/>
                <a:ea typeface="Arial Unicode MS" pitchFamily="34" charset="-128"/>
                <a:cs typeface="Arial Unicode MS" pitchFamily="34" charset="-128"/>
              </a:rPr>
              <a:t> 2 Parle aux enfants d'Israël; qu'ils se détournent, et qu'ils campent devant Pi-</a:t>
            </a:r>
            <a:r>
              <a:rPr lang="fr-FR" sz="4800" b="1" dirty="0" err="1" smtClean="0">
                <a:solidFill>
                  <a:srgbClr val="0000FF"/>
                </a:solidFill>
                <a:latin typeface="Arial Unicode MS" pitchFamily="34" charset="-128"/>
                <a:ea typeface="Arial Unicode MS" pitchFamily="34" charset="-128"/>
                <a:cs typeface="Arial Unicode MS" pitchFamily="34" charset="-128"/>
              </a:rPr>
              <a:t>Hahiroth</a:t>
            </a:r>
            <a:r>
              <a:rPr lang="fr-FR" sz="4800" b="1" dirty="0" smtClean="0">
                <a:solidFill>
                  <a:srgbClr val="0000FF"/>
                </a:solidFill>
                <a:latin typeface="Arial Unicode MS" pitchFamily="34" charset="-128"/>
                <a:ea typeface="Arial Unicode MS" pitchFamily="34" charset="-128"/>
                <a:cs typeface="Arial Unicode MS" pitchFamily="34" charset="-128"/>
              </a:rPr>
              <a:t>, entre </a:t>
            </a:r>
            <a:r>
              <a:rPr lang="fr-FR" sz="4800" b="1" dirty="0" err="1" smtClean="0">
                <a:solidFill>
                  <a:srgbClr val="0000FF"/>
                </a:solidFill>
                <a:latin typeface="Arial Unicode MS" pitchFamily="34" charset="-128"/>
                <a:ea typeface="Arial Unicode MS" pitchFamily="34" charset="-128"/>
                <a:cs typeface="Arial Unicode MS" pitchFamily="34" charset="-128"/>
              </a:rPr>
              <a:t>Migdol</a:t>
            </a:r>
            <a:r>
              <a:rPr lang="fr-FR" sz="4800" b="1" dirty="0" smtClean="0">
                <a:solidFill>
                  <a:srgbClr val="0000FF"/>
                </a:solidFill>
                <a:latin typeface="Arial Unicode MS" pitchFamily="34" charset="-128"/>
                <a:ea typeface="Arial Unicode MS" pitchFamily="34" charset="-128"/>
                <a:cs typeface="Arial Unicode MS" pitchFamily="34" charset="-128"/>
              </a:rPr>
              <a:t> et la mer, vis-à-vis de Baal-</a:t>
            </a:r>
            <a:r>
              <a:rPr lang="fr-FR" sz="4800" b="1" dirty="0" err="1" smtClean="0">
                <a:solidFill>
                  <a:srgbClr val="0000FF"/>
                </a:solidFill>
                <a:latin typeface="Arial Unicode MS" pitchFamily="34" charset="-128"/>
                <a:ea typeface="Arial Unicode MS" pitchFamily="34" charset="-128"/>
                <a:cs typeface="Arial Unicode MS" pitchFamily="34" charset="-128"/>
              </a:rPr>
              <a:t>Tsephon</a:t>
            </a:r>
            <a:r>
              <a:rPr lang="fr-FR" sz="4800" b="1" dirty="0" smtClean="0">
                <a:solidFill>
                  <a:srgbClr val="0000FF"/>
                </a:solidFill>
                <a:latin typeface="Arial Unicode MS" pitchFamily="34" charset="-128"/>
                <a:ea typeface="Arial Unicode MS" pitchFamily="34" charset="-128"/>
                <a:cs typeface="Arial Unicode MS" pitchFamily="34" charset="-128"/>
              </a:rPr>
              <a:t>; c'est en face de ce lieu que vous camperez, près de la mer.</a:t>
            </a:r>
            <a:endParaRPr lang="en-US" sz="4800" b="1" dirty="0" smtClean="0">
              <a:solidFill>
                <a:srgbClr val="0000FF"/>
              </a:solidFill>
              <a:latin typeface="Arial Unicode MS" pitchFamily="34" charset="-128"/>
              <a:ea typeface="Arial Unicode MS" pitchFamily="34" charset="-128"/>
              <a:cs typeface="Arial Unicode MS" pitchFamily="34" charset="-128"/>
            </a:endParaRPr>
          </a:p>
          <a:p>
            <a:pPr algn="just">
              <a:buNone/>
            </a:pPr>
            <a:r>
              <a:rPr lang="fr-FR" sz="4800" b="1" dirty="0" smtClean="0">
                <a:latin typeface="Arial Unicode MS" pitchFamily="34" charset="-128"/>
                <a:ea typeface="Arial Unicode MS" pitchFamily="34" charset="-128"/>
                <a:cs typeface="Arial Unicode MS" pitchFamily="34" charset="-128"/>
              </a:rPr>
              <a:t> 3 Pharaon dira des enfants d'Israël: Ils sont égarés dans le pays; le désert les enferme.</a:t>
            </a:r>
            <a:endParaRPr lang="en-US" sz="4800" b="1" dirty="0" smtClean="0">
              <a:latin typeface="Arial Unicode MS" pitchFamily="34" charset="-128"/>
              <a:ea typeface="Arial Unicode MS" pitchFamily="34" charset="-128"/>
              <a:cs typeface="Arial Unicode MS" pitchFamily="34" charset="-128"/>
            </a:endParaRPr>
          </a:p>
          <a:p>
            <a:pPr algn="just"/>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algn="just">
              <a:buNone/>
            </a:pPr>
            <a:r>
              <a:rPr lang="fr-FR" sz="4800" b="1" dirty="0" smtClean="0">
                <a:latin typeface="Arial Unicode MS" pitchFamily="34" charset="-128"/>
                <a:ea typeface="Arial Unicode MS" pitchFamily="34" charset="-128"/>
                <a:cs typeface="Arial Unicode MS" pitchFamily="34" charset="-128"/>
              </a:rPr>
              <a:t> 4 J'endurcirai le </a:t>
            </a:r>
            <a:r>
              <a:rPr lang="fr-FR" sz="4800" b="1" dirty="0" smtClean="0">
                <a:latin typeface="Arial Unicode MS" pitchFamily="34" charset="-128"/>
                <a:ea typeface="Arial Unicode MS" pitchFamily="34" charset="-128"/>
                <a:cs typeface="Arial Unicode MS" pitchFamily="34" charset="-128"/>
              </a:rPr>
              <a:t>cœur </a:t>
            </a:r>
            <a:r>
              <a:rPr lang="fr-FR" sz="4800" b="1" dirty="0" smtClean="0">
                <a:latin typeface="Arial Unicode MS" pitchFamily="34" charset="-128"/>
                <a:ea typeface="Arial Unicode MS" pitchFamily="34" charset="-128"/>
                <a:cs typeface="Arial Unicode MS" pitchFamily="34" charset="-128"/>
              </a:rPr>
              <a:t>de Pharaon, et il les poursuivra; mais Pharaon et toute son armée serviront à faire éclater ma gloire, </a:t>
            </a:r>
            <a:r>
              <a:rPr lang="fr-FR" sz="4800" b="1" dirty="0" smtClean="0">
                <a:solidFill>
                  <a:srgbClr val="0000FF"/>
                </a:solidFill>
                <a:latin typeface="Arial Unicode MS" pitchFamily="34" charset="-128"/>
                <a:ea typeface="Arial Unicode MS" pitchFamily="34" charset="-128"/>
                <a:cs typeface="Arial Unicode MS" pitchFamily="34" charset="-128"/>
              </a:rPr>
              <a:t>et les Égyptiens sauront que je suis l'Éternel. Et les enfants d'Israël firent ainsi.</a:t>
            </a:r>
            <a:endParaRPr lang="en-US" sz="4800" b="1" dirty="0" smtClean="0">
              <a:solidFill>
                <a:srgbClr val="0000FF"/>
              </a:solidFill>
              <a:latin typeface="Arial Unicode MS" pitchFamily="34" charset="-128"/>
              <a:ea typeface="Arial Unicode MS" pitchFamily="34" charset="-128"/>
              <a:cs typeface="Arial Unicode MS" pitchFamily="34" charset="-128"/>
            </a:endParaRPr>
          </a:p>
          <a:p>
            <a:pPr algn="just">
              <a:buNone/>
            </a:pP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algn="just">
              <a:buNone/>
            </a:pPr>
            <a:r>
              <a:rPr lang="fr-FR" sz="4800" b="1" dirty="0" smtClean="0">
                <a:latin typeface="Arial Unicode MS" pitchFamily="34" charset="-128"/>
                <a:ea typeface="Arial Unicode MS" pitchFamily="34" charset="-128"/>
                <a:cs typeface="Arial Unicode MS" pitchFamily="34" charset="-128"/>
              </a:rPr>
              <a:t> 5 On annonça au roi d'Égypte que le peuple avait pris la fuite. Alors le cœur de Pharaon et celui de ses serviteurs furent changés à l'égard du peuple. Ils dirent: </a:t>
            </a:r>
            <a:r>
              <a:rPr lang="fr-FR" sz="4800" b="1" dirty="0" smtClean="0">
                <a:solidFill>
                  <a:srgbClr val="0000FF"/>
                </a:solidFill>
                <a:latin typeface="Arial Unicode MS" pitchFamily="34" charset="-128"/>
                <a:ea typeface="Arial Unicode MS" pitchFamily="34" charset="-128"/>
                <a:cs typeface="Arial Unicode MS" pitchFamily="34" charset="-128"/>
              </a:rPr>
              <a:t>Qu'avons-nous fait, en laissant aller Israël, dont nous n'aurons plus les services?</a:t>
            </a:r>
            <a:endParaRPr lang="en-US" sz="4800" b="1" dirty="0" smtClean="0">
              <a:solidFill>
                <a:srgbClr val="0000FF"/>
              </a:solidFill>
              <a:latin typeface="Arial Unicode MS" pitchFamily="34" charset="-128"/>
              <a:ea typeface="Arial Unicode MS" pitchFamily="34" charset="-128"/>
              <a:cs typeface="Arial Unicode MS" pitchFamily="34" charset="-128"/>
            </a:endParaRPr>
          </a:p>
          <a:p>
            <a:pPr algn="just"/>
            <a:endParaRPr lang="en-US" sz="4800" b="1" dirty="0">
              <a:solidFill>
                <a:srgbClr val="0000FF"/>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algn="just">
              <a:buNone/>
            </a:pPr>
            <a:r>
              <a:rPr lang="fr-FR" sz="5400" b="1" dirty="0" smtClean="0">
                <a:latin typeface="Arial Unicode MS" pitchFamily="34" charset="-128"/>
                <a:ea typeface="Arial Unicode MS" pitchFamily="34" charset="-128"/>
                <a:cs typeface="Arial Unicode MS" pitchFamily="34" charset="-128"/>
              </a:rPr>
              <a:t> 6 Et Pharaon attela son char, et il prit son peuple avec lui.</a:t>
            </a:r>
            <a:endParaRPr lang="en-US" sz="5400" b="1" dirty="0" smtClean="0">
              <a:latin typeface="Arial Unicode MS" pitchFamily="34" charset="-128"/>
              <a:ea typeface="Arial Unicode MS" pitchFamily="34" charset="-128"/>
              <a:cs typeface="Arial Unicode MS" pitchFamily="34" charset="-128"/>
            </a:endParaRPr>
          </a:p>
          <a:p>
            <a:pPr algn="just">
              <a:buNone/>
            </a:pPr>
            <a:r>
              <a:rPr lang="fr-FR" sz="5400" b="1" dirty="0" smtClean="0">
                <a:latin typeface="Arial Unicode MS" pitchFamily="34" charset="-128"/>
                <a:ea typeface="Arial Unicode MS" pitchFamily="34" charset="-128"/>
                <a:cs typeface="Arial Unicode MS" pitchFamily="34" charset="-128"/>
              </a:rPr>
              <a:t> </a:t>
            </a:r>
            <a:r>
              <a:rPr lang="fr-FR" sz="5400" b="1" dirty="0" smtClean="0">
                <a:solidFill>
                  <a:srgbClr val="0000FF"/>
                </a:solidFill>
                <a:latin typeface="Arial Unicode MS" pitchFamily="34" charset="-128"/>
                <a:ea typeface="Arial Unicode MS" pitchFamily="34" charset="-128"/>
                <a:cs typeface="Arial Unicode MS" pitchFamily="34" charset="-128"/>
              </a:rPr>
              <a:t>7 Il prit six cents chars d'élite, et tous les chars de l'Égypte; il y avait sur tous des combattants</a:t>
            </a:r>
            <a:r>
              <a:rPr lang="fr-FR" sz="5400" b="1" dirty="0" smtClean="0">
                <a:solidFill>
                  <a:srgbClr val="0000FF"/>
                </a:solidFill>
                <a:latin typeface="Arial Unicode MS" pitchFamily="34" charset="-128"/>
                <a:ea typeface="Arial Unicode MS" pitchFamily="34" charset="-128"/>
                <a:cs typeface="Arial Unicode MS" pitchFamily="34" charset="-128"/>
              </a:rPr>
              <a:t>.</a:t>
            </a:r>
            <a:endParaRPr lang="en-US" sz="5400" b="1" dirty="0" smtClean="0">
              <a:solidFill>
                <a:srgbClr val="0000FF"/>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r>
              <a:rPr lang="fr-FR" sz="4800" b="1" dirty="0" smtClean="0">
                <a:latin typeface="Arial Unicode MS" pitchFamily="34" charset="-128"/>
                <a:ea typeface="Arial Unicode MS" pitchFamily="34" charset="-128"/>
                <a:cs typeface="Arial Unicode MS" pitchFamily="34" charset="-128"/>
              </a:rPr>
              <a:t>Un </a:t>
            </a:r>
            <a:r>
              <a:rPr lang="fr-FR" sz="4800" b="1" dirty="0" smtClean="0">
                <a:latin typeface="Arial Unicode MS" pitchFamily="34" charset="-128"/>
                <a:ea typeface="Arial Unicode MS" pitchFamily="34" charset="-128"/>
                <a:cs typeface="Arial Unicode MS" pitchFamily="34" charset="-128"/>
              </a:rPr>
              <a:t>ordre précis qui renferme une stratégie qui fera connaître à Pharaon l’échec le plus cuisant et qui mettra fin à son règne</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0000FF"/>
                </a:solidFill>
                <a:latin typeface="Arial Unicode MS" pitchFamily="34" charset="-128"/>
                <a:ea typeface="Arial Unicode MS" pitchFamily="34" charset="-128"/>
                <a:cs typeface="Arial Unicode MS" pitchFamily="34" charset="-128"/>
              </a:rPr>
              <a:t>L'entêtement </a:t>
            </a:r>
            <a:r>
              <a:rPr lang="fr-FR" sz="4800" b="1" dirty="0" smtClean="0">
                <a:solidFill>
                  <a:srgbClr val="0000FF"/>
                </a:solidFill>
                <a:latin typeface="Arial Unicode MS" pitchFamily="34" charset="-128"/>
                <a:ea typeface="Arial Unicode MS" pitchFamily="34" charset="-128"/>
                <a:cs typeface="Arial Unicode MS" pitchFamily="34" charset="-128"/>
              </a:rPr>
              <a:t>des méchants cause toujours leur ruine: </a:t>
            </a:r>
            <a:r>
              <a:rPr lang="fr-FR" sz="4800" b="1" dirty="0" smtClean="0">
                <a:solidFill>
                  <a:srgbClr val="0000FF"/>
                </a:solidFill>
                <a:latin typeface="Arial Unicode MS" pitchFamily="34" charset="-128"/>
                <a:ea typeface="Arial Unicode MS" pitchFamily="34" charset="-128"/>
                <a:cs typeface="Arial Unicode MS" pitchFamily="34" charset="-128"/>
              </a:rPr>
              <a:t>« Qu’avons </a:t>
            </a:r>
            <a:r>
              <a:rPr lang="fr-FR" sz="4800" b="1" dirty="0" smtClean="0">
                <a:solidFill>
                  <a:srgbClr val="0000FF"/>
                </a:solidFill>
                <a:latin typeface="Arial Unicode MS" pitchFamily="34" charset="-128"/>
                <a:ea typeface="Arial Unicode MS" pitchFamily="34" charset="-128"/>
                <a:cs typeface="Arial Unicode MS" pitchFamily="34" charset="-128"/>
              </a:rPr>
              <a:t>nous fait en laissant aller Israël dont nous n’aurons plus les services</a:t>
            </a:r>
            <a:r>
              <a:rPr lang="fr-FR" sz="4800" b="1" dirty="0" smtClean="0">
                <a:solidFill>
                  <a:srgbClr val="0000FF"/>
                </a:solidFill>
                <a:latin typeface="Arial Unicode MS" pitchFamily="34" charset="-128"/>
                <a:ea typeface="Arial Unicode MS" pitchFamily="34" charset="-128"/>
                <a:cs typeface="Arial Unicode MS" pitchFamily="34" charset="-128"/>
              </a:rPr>
              <a:t>? »</a:t>
            </a:r>
            <a:r>
              <a:rPr lang="fr-FR" sz="4800" b="1" dirty="0" smtClean="0">
                <a:solidFill>
                  <a:srgbClr val="0000FF"/>
                </a:solidFill>
                <a:latin typeface="Arial Unicode MS" pitchFamily="34" charset="-128"/>
                <a:ea typeface="Arial Unicode MS" pitchFamily="34" charset="-128"/>
                <a:cs typeface="Arial Unicode MS" pitchFamily="34" charset="-128"/>
              </a:rPr>
              <a:t> </a:t>
            </a:r>
            <a:endParaRPr lang="en-US" sz="4800" b="1" dirty="0">
              <a:solidFill>
                <a:srgbClr val="0000FF"/>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4"/>
          </a:lnRef>
          <a:fillRef idx="3">
            <a:schemeClr val="accent4"/>
          </a:fillRef>
          <a:effectRef idx="2">
            <a:schemeClr val="accent4"/>
          </a:effectRef>
          <a:fontRef idx="minor">
            <a:schemeClr val="lt1"/>
          </a:fontRef>
        </p:style>
        <p:txBody>
          <a:bodyPr>
            <a:normAutofit fontScale="92500"/>
          </a:bodyPr>
          <a:lstStyle/>
          <a:p>
            <a:pPr algn="ctr">
              <a:buNone/>
            </a:pPr>
            <a:r>
              <a:rPr lang="fr-FR" sz="5400" b="1" dirty="0" smtClean="0">
                <a:latin typeface="Copperplate Gothic Bold" pitchFamily="34" charset="0"/>
              </a:rPr>
              <a:t>La poursuite d'Israël </a:t>
            </a:r>
            <a:r>
              <a:rPr lang="fr-FR" sz="5400" b="1" dirty="0" smtClean="0">
                <a:solidFill>
                  <a:srgbClr val="FFFF00"/>
                </a:solidFill>
                <a:latin typeface="Copperplate Gothic Bold" pitchFamily="34" charset="0"/>
              </a:rPr>
              <a:t>Exode 14: 8-9</a:t>
            </a:r>
            <a:endParaRPr lang="en-US" sz="5400" dirty="0" smtClean="0">
              <a:solidFill>
                <a:srgbClr val="FFFF00"/>
              </a:solidFill>
              <a:latin typeface="Copperplate Gothic Bold" pitchFamily="34" charset="0"/>
            </a:endParaRPr>
          </a:p>
          <a:p>
            <a:pPr algn="just">
              <a:buNone/>
            </a:pPr>
            <a:r>
              <a:rPr lang="fr-FR" sz="5400" dirty="0" smtClean="0"/>
              <a:t> </a:t>
            </a:r>
            <a:r>
              <a:rPr lang="fr-FR" sz="5400" dirty="0" smtClean="0">
                <a:latin typeface="Arial Unicode MS" pitchFamily="34" charset="-128"/>
                <a:ea typeface="Arial Unicode MS" pitchFamily="34" charset="-128"/>
                <a:cs typeface="Arial Unicode MS" pitchFamily="34" charset="-128"/>
              </a:rPr>
              <a:t>8 L'Éternel endurcit le cœur de Pharaon, roi d'Égypte, et Pharaon poursuivit les enfants d'Israël. Les enfants d'Israël étaient sortis la main levée.</a:t>
            </a:r>
            <a:endParaRPr lang="en-US" sz="5400" dirty="0" smtClean="0">
              <a:latin typeface="Arial Unicode MS" pitchFamily="34" charset="-128"/>
              <a:ea typeface="Arial Unicode MS" pitchFamily="34" charset="-128"/>
              <a:cs typeface="Arial Unicode MS" pitchFamily="34" charset="-128"/>
            </a:endParaRPr>
          </a:p>
          <a:p>
            <a:pPr algn="just">
              <a:buNone/>
            </a:pPr>
            <a:r>
              <a:rPr lang="fr-FR" sz="5400" dirty="0" smtClean="0">
                <a:latin typeface="Arial Unicode MS" pitchFamily="34" charset="-128"/>
                <a:ea typeface="Arial Unicode MS" pitchFamily="34" charset="-128"/>
                <a:cs typeface="Arial Unicode MS" pitchFamily="34" charset="-128"/>
              </a:rPr>
              <a:t> </a:t>
            </a:r>
            <a:endParaRPr lang="en-US" sz="54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4"/>
          </a:lnRef>
          <a:fillRef idx="3">
            <a:schemeClr val="accent4"/>
          </a:fillRef>
          <a:effectRef idx="2">
            <a:schemeClr val="accent4"/>
          </a:effectRef>
          <a:fontRef idx="minor">
            <a:schemeClr val="lt1"/>
          </a:fontRef>
        </p:style>
        <p:txBody>
          <a:bodyPr>
            <a:normAutofit/>
          </a:bodyPr>
          <a:lstStyle/>
          <a:p>
            <a:pPr algn="just">
              <a:buNone/>
            </a:pPr>
            <a:r>
              <a:rPr lang="fr-FR" sz="5400" dirty="0" smtClean="0">
                <a:latin typeface="Arial Unicode MS" pitchFamily="34" charset="-128"/>
                <a:ea typeface="Arial Unicode MS" pitchFamily="34" charset="-128"/>
                <a:cs typeface="Arial Unicode MS" pitchFamily="34" charset="-128"/>
              </a:rPr>
              <a:t> 9 Les Égyptiens les poursuivirent; et tous les chevaux, les chars de Pharaon, ses cavaliers et son armée, </a:t>
            </a:r>
            <a:r>
              <a:rPr lang="fr-FR" sz="5400" dirty="0" smtClean="0">
                <a:solidFill>
                  <a:srgbClr val="FFFF00"/>
                </a:solidFill>
                <a:latin typeface="Arial Unicode MS" pitchFamily="34" charset="-128"/>
                <a:ea typeface="Arial Unicode MS" pitchFamily="34" charset="-128"/>
                <a:cs typeface="Arial Unicode MS" pitchFamily="34" charset="-128"/>
              </a:rPr>
              <a:t>les atteignirent campés près de la mer, vers Pi-</a:t>
            </a:r>
            <a:r>
              <a:rPr lang="fr-FR" sz="5400" dirty="0" err="1" smtClean="0">
                <a:solidFill>
                  <a:srgbClr val="FFFF00"/>
                </a:solidFill>
                <a:latin typeface="Arial Unicode MS" pitchFamily="34" charset="-128"/>
                <a:ea typeface="Arial Unicode MS" pitchFamily="34" charset="-128"/>
                <a:cs typeface="Arial Unicode MS" pitchFamily="34" charset="-128"/>
              </a:rPr>
              <a:t>Hahiroth</a:t>
            </a:r>
            <a:r>
              <a:rPr lang="fr-FR" sz="5400" dirty="0" smtClean="0">
                <a:solidFill>
                  <a:srgbClr val="FFFF00"/>
                </a:solidFill>
                <a:latin typeface="Arial Unicode MS" pitchFamily="34" charset="-128"/>
                <a:ea typeface="Arial Unicode MS" pitchFamily="34" charset="-128"/>
                <a:cs typeface="Arial Unicode MS" pitchFamily="34" charset="-128"/>
              </a:rPr>
              <a:t>, vis-à-vis de Baal-</a:t>
            </a:r>
            <a:r>
              <a:rPr lang="fr-FR" sz="5400" dirty="0" err="1" smtClean="0">
                <a:solidFill>
                  <a:srgbClr val="FFFF00"/>
                </a:solidFill>
                <a:latin typeface="Arial Unicode MS" pitchFamily="34" charset="-128"/>
                <a:ea typeface="Arial Unicode MS" pitchFamily="34" charset="-128"/>
                <a:cs typeface="Arial Unicode MS" pitchFamily="34" charset="-128"/>
              </a:rPr>
              <a:t>Tsephon</a:t>
            </a:r>
            <a:r>
              <a:rPr lang="fr-FR" sz="5400" dirty="0" smtClean="0">
                <a:solidFill>
                  <a:srgbClr val="FFFF00"/>
                </a:solidFill>
                <a:latin typeface="Arial Unicode MS" pitchFamily="34" charset="-128"/>
                <a:ea typeface="Arial Unicode MS" pitchFamily="34" charset="-128"/>
                <a:cs typeface="Arial Unicode MS" pitchFamily="34" charset="-128"/>
              </a:rPr>
              <a:t>.</a:t>
            </a:r>
            <a:endParaRPr lang="en-US" sz="5400"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20000"/>
          </a:bodyPr>
          <a:lstStyle/>
          <a:p>
            <a:pPr algn="ctr">
              <a:buNone/>
            </a:pPr>
            <a:r>
              <a:rPr lang="fr-FR" sz="5400" b="1" dirty="0" smtClean="0">
                <a:latin typeface="Copperplate Gothic Bold" pitchFamily="34" charset="0"/>
                <a:ea typeface="Arial Unicode MS" pitchFamily="34" charset="-128"/>
                <a:cs typeface="Arial Unicode MS" pitchFamily="34" charset="-128"/>
              </a:rPr>
              <a:t>Peur / Réaction populaire </a:t>
            </a:r>
            <a:endParaRPr lang="fr-FR" sz="5400" b="1" dirty="0" smtClean="0">
              <a:latin typeface="Copperplate Gothic Bold" pitchFamily="34" charset="0"/>
              <a:ea typeface="Arial Unicode MS" pitchFamily="34" charset="-128"/>
              <a:cs typeface="Arial Unicode MS" pitchFamily="34" charset="-128"/>
            </a:endParaRPr>
          </a:p>
          <a:p>
            <a:pPr algn="ctr">
              <a:buNone/>
            </a:pPr>
            <a:r>
              <a:rPr lang="fr-FR" sz="5400" b="1" dirty="0" smtClean="0">
                <a:solidFill>
                  <a:srgbClr val="FFFF00"/>
                </a:solidFill>
                <a:latin typeface="Arial Unicode MS" pitchFamily="34" charset="-128"/>
                <a:ea typeface="Arial Unicode MS" pitchFamily="34" charset="-128"/>
                <a:cs typeface="Arial Unicode MS" pitchFamily="34" charset="-128"/>
              </a:rPr>
              <a:t>- </a:t>
            </a:r>
            <a:r>
              <a:rPr lang="fr-FR" sz="5400" b="1" dirty="0" smtClean="0">
                <a:solidFill>
                  <a:srgbClr val="FFFF00"/>
                </a:solidFill>
                <a:latin typeface="Arial Unicode MS" pitchFamily="34" charset="-128"/>
                <a:ea typeface="Arial Unicode MS" pitchFamily="34" charset="-128"/>
                <a:cs typeface="Arial Unicode MS" pitchFamily="34" charset="-128"/>
              </a:rPr>
              <a:t>Exode 14: 10-12</a:t>
            </a:r>
            <a:endParaRPr lang="en-US" sz="5400" b="1" dirty="0" smtClean="0">
              <a:solidFill>
                <a:srgbClr val="FFFF00"/>
              </a:solidFill>
              <a:latin typeface="Arial Unicode MS" pitchFamily="34" charset="-128"/>
              <a:ea typeface="Arial Unicode MS" pitchFamily="34" charset="-128"/>
              <a:cs typeface="Arial Unicode MS" pitchFamily="34" charset="-128"/>
            </a:endParaRPr>
          </a:p>
          <a:p>
            <a:pPr algn="just">
              <a:buNone/>
            </a:pPr>
            <a:r>
              <a:rPr lang="fr-FR" sz="5400" b="1" dirty="0" smtClean="0">
                <a:latin typeface="Arial Unicode MS" pitchFamily="34" charset="-128"/>
                <a:ea typeface="Arial Unicode MS" pitchFamily="34" charset="-128"/>
                <a:cs typeface="Arial Unicode MS" pitchFamily="34" charset="-128"/>
              </a:rPr>
              <a:t>10 </a:t>
            </a:r>
            <a:r>
              <a:rPr lang="fr-FR" sz="5400" b="1" dirty="0" smtClean="0">
                <a:latin typeface="Arial Unicode MS" pitchFamily="34" charset="-128"/>
                <a:ea typeface="Arial Unicode MS" pitchFamily="34" charset="-128"/>
                <a:cs typeface="Arial Unicode MS" pitchFamily="34" charset="-128"/>
              </a:rPr>
              <a:t>¶ Pharaon approchait. Les enfants d'Israël levèrent les yeux, et voici, les Égyptiens étaient en marche derrière eux. </a:t>
            </a:r>
            <a:r>
              <a:rPr lang="fr-FR" sz="5400" b="1" dirty="0" smtClean="0">
                <a:solidFill>
                  <a:srgbClr val="FFFF00"/>
                </a:solidFill>
                <a:latin typeface="Arial Unicode MS" pitchFamily="34" charset="-128"/>
                <a:ea typeface="Arial Unicode MS" pitchFamily="34" charset="-128"/>
                <a:cs typeface="Arial Unicode MS" pitchFamily="34" charset="-128"/>
              </a:rPr>
              <a:t>Et les enfants d'Israël eurent une grande frayeur, et crièrent à l'Éternel.</a:t>
            </a:r>
            <a:endParaRPr lang="en-US" sz="5400" b="1" dirty="0" smtClean="0">
              <a:solidFill>
                <a:srgbClr val="FFFF00"/>
              </a:solidFill>
              <a:latin typeface="Arial Unicode MS" pitchFamily="34" charset="-128"/>
              <a:ea typeface="Arial Unicode MS" pitchFamily="34" charset="-128"/>
              <a:cs typeface="Arial Unicode MS" pitchFamily="34" charset="-128"/>
            </a:endParaRPr>
          </a:p>
          <a:p>
            <a:pPr algn="just">
              <a:buNone/>
            </a:pP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77500" lnSpcReduction="20000"/>
          </a:bodyPr>
          <a:lstStyle/>
          <a:p>
            <a:pPr algn="just">
              <a:buNone/>
            </a:pPr>
            <a:r>
              <a:rPr lang="fr-FR" sz="5700" b="1" dirty="0" smtClean="0">
                <a:latin typeface="Arial Unicode MS" pitchFamily="34" charset="-128"/>
                <a:ea typeface="Arial Unicode MS" pitchFamily="34" charset="-128"/>
                <a:cs typeface="Arial Unicode MS" pitchFamily="34" charset="-128"/>
              </a:rPr>
              <a:t> 11 Ils dirent à Moïse: N'y avait-il pas des sépulcres en Égypte, sans qu'il fût besoin de nous mener mourir au désert? Que nous as-tu fait en nous faisant sortir d'Égypte?</a:t>
            </a:r>
            <a:endParaRPr lang="en-US" sz="5700" b="1" dirty="0" smtClean="0">
              <a:latin typeface="Arial Unicode MS" pitchFamily="34" charset="-128"/>
              <a:ea typeface="Arial Unicode MS" pitchFamily="34" charset="-128"/>
              <a:cs typeface="Arial Unicode MS" pitchFamily="34" charset="-128"/>
            </a:endParaRPr>
          </a:p>
          <a:p>
            <a:pPr algn="just">
              <a:buNone/>
            </a:pPr>
            <a:r>
              <a:rPr lang="fr-FR" sz="5700" b="1" dirty="0" smtClean="0">
                <a:latin typeface="Arial Unicode MS" pitchFamily="34" charset="-128"/>
                <a:ea typeface="Arial Unicode MS" pitchFamily="34" charset="-128"/>
                <a:cs typeface="Arial Unicode MS" pitchFamily="34" charset="-128"/>
              </a:rPr>
              <a:t> </a:t>
            </a:r>
            <a:r>
              <a:rPr lang="fr-FR" sz="5700" b="1" dirty="0" smtClean="0">
                <a:solidFill>
                  <a:srgbClr val="FFFF00"/>
                </a:solidFill>
                <a:latin typeface="Arial Unicode MS" pitchFamily="34" charset="-128"/>
                <a:ea typeface="Arial Unicode MS" pitchFamily="34" charset="-128"/>
                <a:cs typeface="Arial Unicode MS" pitchFamily="34" charset="-128"/>
              </a:rPr>
              <a:t>12 N'est-ce pas là ce que nous te disions en Égypte: Laisse-nous servir les Égyptiens, car nous aimons mieux servir les Égyptiens que de mourir au désert?</a:t>
            </a:r>
            <a:endParaRPr lang="en-US" sz="5700" b="1" dirty="0" smtClean="0">
              <a:solidFill>
                <a:srgbClr val="FFFF00"/>
              </a:solidFill>
              <a:latin typeface="Arial Unicode MS" pitchFamily="34" charset="-128"/>
              <a:ea typeface="Arial Unicode MS" pitchFamily="34" charset="-128"/>
              <a:cs typeface="Arial Unicode MS" pitchFamily="34" charset="-128"/>
            </a:endParaRPr>
          </a:p>
          <a:p>
            <a:pPr algn="just">
              <a:buNone/>
            </a:pP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a:bodyPr>
          <a:lstStyle/>
          <a:p>
            <a:pPr algn="just"/>
            <a:r>
              <a:rPr lang="fr-FR" sz="5400" b="1" dirty="0" smtClean="0">
                <a:latin typeface="Arial Unicode MS" pitchFamily="34" charset="-128"/>
                <a:ea typeface="Arial Unicode MS" pitchFamily="34" charset="-128"/>
                <a:cs typeface="Arial Unicode MS" pitchFamily="34" charset="-128"/>
              </a:rPr>
              <a:t>Un </a:t>
            </a:r>
            <a:r>
              <a:rPr lang="fr-FR" sz="5400" b="1" dirty="0" smtClean="0">
                <a:latin typeface="Arial Unicode MS" pitchFamily="34" charset="-128"/>
                <a:ea typeface="Arial Unicode MS" pitchFamily="34" charset="-128"/>
                <a:cs typeface="Arial Unicode MS" pitchFamily="34" charset="-128"/>
              </a:rPr>
              <a:t>peuple qui ne fait pas confiance à son leader restera un peuple faible, égare, que tout vent d'idéologies fera changer d’avis. </a:t>
            </a:r>
            <a:endParaRPr lang="fr-FR" sz="5400" b="1" dirty="0" smtClean="0">
              <a:latin typeface="Arial Unicode MS" pitchFamily="34" charset="-128"/>
              <a:ea typeface="Arial Unicode MS" pitchFamily="34" charset="-128"/>
              <a:cs typeface="Arial Unicode MS" pitchFamily="34" charset="-128"/>
            </a:endParaRPr>
          </a:p>
          <a:p>
            <a:pPr algn="just"/>
            <a:r>
              <a:rPr lang="fr-FR" sz="5400" b="1" dirty="0" smtClean="0">
                <a:solidFill>
                  <a:srgbClr val="FFFF00"/>
                </a:solidFill>
                <a:latin typeface="Arial Unicode MS" pitchFamily="34" charset="-128"/>
                <a:ea typeface="Arial Unicode MS" pitchFamily="34" charset="-128"/>
                <a:cs typeface="Arial Unicode MS" pitchFamily="34" charset="-128"/>
              </a:rPr>
              <a:t>Pour </a:t>
            </a:r>
            <a:r>
              <a:rPr lang="fr-FR" sz="5400" b="1" dirty="0" smtClean="0">
                <a:solidFill>
                  <a:srgbClr val="FFFF00"/>
                </a:solidFill>
                <a:latin typeface="Arial Unicode MS" pitchFamily="34" charset="-128"/>
                <a:ea typeface="Arial Unicode MS" pitchFamily="34" charset="-128"/>
                <a:cs typeface="Arial Unicode MS" pitchFamily="34" charset="-128"/>
              </a:rPr>
              <a:t>réussir il nous faut un leader compétent et marcher sur sa trace</a:t>
            </a:r>
            <a:endParaRPr lang="en-US" sz="5400" b="1" dirty="0" smtClean="0">
              <a:solidFill>
                <a:srgbClr val="FFFF00"/>
              </a:solidFill>
              <a:latin typeface="Arial Unicode MS" pitchFamily="34" charset="-128"/>
              <a:ea typeface="Arial Unicode MS" pitchFamily="34" charset="-128"/>
              <a:cs typeface="Arial Unicode MS" pitchFamily="34" charset="-128"/>
            </a:endParaRPr>
          </a:p>
          <a:p>
            <a:pPr algn="just">
              <a:buNone/>
            </a:pP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2">
            <a:schemeClr val="dk1">
              <a:shade val="50000"/>
            </a:schemeClr>
          </a:lnRef>
          <a:fillRef idx="1">
            <a:schemeClr val="dk1"/>
          </a:fillRef>
          <a:effectRef idx="0">
            <a:schemeClr val="dk1"/>
          </a:effectRef>
          <a:fontRef idx="minor">
            <a:schemeClr val="lt1"/>
          </a:fontRef>
        </p:style>
        <p:txBody>
          <a:bodyPr>
            <a:normAutofit fontScale="85000" lnSpcReduction="10000"/>
          </a:bodyPr>
          <a:lstStyle/>
          <a:p>
            <a:pPr algn="just"/>
            <a:r>
              <a:rPr lang="fr-FR" sz="5400" b="1" dirty="0" smtClean="0">
                <a:latin typeface="Arial Unicode MS" pitchFamily="34" charset="-128"/>
                <a:ea typeface="Arial Unicode MS" pitchFamily="34" charset="-128"/>
                <a:cs typeface="Arial Unicode MS" pitchFamily="34" charset="-128"/>
              </a:rPr>
              <a:t>5- Les hostilités commencent- La bataille s’engage- Dieu prend position pour son peuple en établissant une séparation entre les deux camps. </a:t>
            </a:r>
            <a:endParaRPr lang="en-US" sz="5400" b="1" dirty="0" smtClean="0">
              <a:latin typeface="Arial Unicode MS" pitchFamily="34" charset="-128"/>
              <a:ea typeface="Arial Unicode MS" pitchFamily="34" charset="-128"/>
              <a:cs typeface="Arial Unicode MS" pitchFamily="34" charset="-128"/>
            </a:endParaRPr>
          </a:p>
          <a:p>
            <a:pPr algn="just"/>
            <a:r>
              <a:rPr lang="fr-FR" sz="5400" b="1" dirty="0" smtClean="0">
                <a:solidFill>
                  <a:srgbClr val="FFFF00"/>
                </a:solidFill>
                <a:latin typeface="Arial Unicode MS" pitchFamily="34" charset="-128"/>
                <a:ea typeface="Arial Unicode MS" pitchFamily="34" charset="-128"/>
                <a:cs typeface="Arial Unicode MS" pitchFamily="34" charset="-128"/>
              </a:rPr>
              <a:t>A buffer zone, une nuée ténébreuse d’un côté et éclairante nuit de l’autre côté. </a:t>
            </a:r>
            <a:endParaRPr lang="en-US" sz="54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5400" b="1" dirty="0" smtClean="0">
                <a:latin typeface="Arial Unicode MS" pitchFamily="34" charset="-128"/>
                <a:ea typeface="Arial Unicode MS" pitchFamily="34" charset="-128"/>
                <a:cs typeface="Arial Unicode MS" pitchFamily="34" charset="-128"/>
              </a:rPr>
              <a:t>Le privilège d’avoir Dieu dans son camp  Exode 14:19-20</a:t>
            </a:r>
            <a:endParaRPr lang="en-US" sz="5400" b="1" dirty="0" smtClean="0">
              <a:latin typeface="Arial Unicode MS" pitchFamily="34" charset="-128"/>
              <a:ea typeface="Arial Unicode MS" pitchFamily="34" charset="-128"/>
              <a:cs typeface="Arial Unicode MS" pitchFamily="34" charset="-128"/>
            </a:endParaRPr>
          </a:p>
          <a:p>
            <a:pPr algn="just"/>
            <a:endParaRPr lang="en-US" sz="5400"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2">
            <a:schemeClr val="dk1">
              <a:shade val="50000"/>
            </a:schemeClr>
          </a:lnRef>
          <a:fillRef idx="1">
            <a:schemeClr val="dk1"/>
          </a:fillRef>
          <a:effectRef idx="0">
            <a:schemeClr val="dk1"/>
          </a:effectRef>
          <a:fontRef idx="minor">
            <a:schemeClr val="lt1"/>
          </a:fontRef>
        </p:style>
        <p:txBody>
          <a:bodyPr>
            <a:normAutofit fontScale="77500" lnSpcReduction="20000"/>
          </a:bodyPr>
          <a:lstStyle/>
          <a:p>
            <a:pPr algn="just">
              <a:buNone/>
            </a:pPr>
            <a:r>
              <a:rPr lang="fr-FR" sz="5400" b="1" dirty="0" smtClean="0">
                <a:latin typeface="Arial Unicode MS" pitchFamily="34" charset="-128"/>
                <a:ea typeface="Arial Unicode MS" pitchFamily="34" charset="-128"/>
                <a:cs typeface="Arial Unicode MS" pitchFamily="34" charset="-128"/>
              </a:rPr>
              <a:t>Ex 14:19 L'ange de Dieu, qui allait devant le camp d'Israël, partit et alla derrière eux; et la colonne de nuée qui les précédait, partit et se tint derrière eux.</a:t>
            </a:r>
          </a:p>
          <a:p>
            <a:pPr algn="just">
              <a:buNone/>
            </a:pPr>
            <a:r>
              <a:rPr lang="fr-FR" sz="5400" b="1" dirty="0" smtClean="0">
                <a:latin typeface="Arial Unicode MS" pitchFamily="34" charset="-128"/>
                <a:ea typeface="Arial Unicode MS" pitchFamily="34" charset="-128"/>
                <a:cs typeface="Arial Unicode MS" pitchFamily="34" charset="-128"/>
              </a:rPr>
              <a:t> </a:t>
            </a:r>
            <a:r>
              <a:rPr lang="fr-FR" sz="5400" b="1" dirty="0" smtClean="0">
                <a:solidFill>
                  <a:srgbClr val="FFFF00"/>
                </a:solidFill>
                <a:latin typeface="Arial Unicode MS" pitchFamily="34" charset="-128"/>
                <a:ea typeface="Arial Unicode MS" pitchFamily="34" charset="-128"/>
                <a:cs typeface="Arial Unicode MS" pitchFamily="34" charset="-128"/>
              </a:rPr>
              <a:t>20 Elle se plaça entre le camp des Égyptiens et le camp d'Israël. Cette nuée était ténébreuse d'un côté, et de l'autre elle éclairait la nuit. Et les deux camps n'approchèrent point l'un de l'autre pendant toute la nuit.</a:t>
            </a:r>
            <a:endParaRPr lang="en-US" sz="5400"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50000"/>
            </a:schemeClr>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ctr">
              <a:buNone/>
            </a:pPr>
            <a:r>
              <a:rPr lang="fr-FR" sz="5400" b="1" dirty="0" smtClean="0">
                <a:latin typeface="Arial Unicode MS" pitchFamily="34" charset="-128"/>
                <a:ea typeface="Arial Unicode MS" pitchFamily="34" charset="-128"/>
                <a:cs typeface="Arial Unicode MS" pitchFamily="34" charset="-128"/>
              </a:rPr>
              <a:t> </a:t>
            </a:r>
            <a:r>
              <a:rPr lang="fr-FR" sz="5400" b="1" dirty="0" smtClean="0">
                <a:latin typeface="Copperplate Gothic Bold" pitchFamily="34" charset="0"/>
                <a:ea typeface="Arial Unicode MS" pitchFamily="34" charset="-128"/>
                <a:cs typeface="Arial Unicode MS" pitchFamily="34" charset="-128"/>
              </a:rPr>
              <a:t>Obéissance </a:t>
            </a:r>
            <a:r>
              <a:rPr lang="fr-FR" sz="5400" b="1" dirty="0" smtClean="0">
                <a:latin typeface="Copperplate Gothic Bold" pitchFamily="34" charset="0"/>
                <a:ea typeface="Arial Unicode MS" pitchFamily="34" charset="-128"/>
                <a:cs typeface="Arial Unicode MS" pitchFamily="34" charset="-128"/>
              </a:rPr>
              <a:t>et prouesses de Moïse </a:t>
            </a:r>
            <a:endParaRPr lang="fr-FR" sz="5400" b="1" dirty="0" smtClean="0">
              <a:latin typeface="Copperplate Gothic Bold" pitchFamily="34" charset="0"/>
              <a:ea typeface="Arial Unicode MS" pitchFamily="34" charset="-128"/>
              <a:cs typeface="Arial Unicode MS" pitchFamily="34" charset="-128"/>
            </a:endParaRPr>
          </a:p>
          <a:p>
            <a:pPr algn="ctr">
              <a:buNone/>
            </a:pPr>
            <a:r>
              <a:rPr lang="fr-FR" sz="5400" b="1" dirty="0" smtClean="0">
                <a:solidFill>
                  <a:srgbClr val="FFFF00"/>
                </a:solidFill>
                <a:latin typeface="Copperplate Gothic Bold" pitchFamily="34" charset="0"/>
                <a:ea typeface="Arial Unicode MS" pitchFamily="34" charset="-128"/>
                <a:cs typeface="Arial Unicode MS" pitchFamily="34" charset="-128"/>
              </a:rPr>
              <a:t>Exode </a:t>
            </a:r>
            <a:r>
              <a:rPr lang="fr-FR" sz="5400" b="1" dirty="0" smtClean="0">
                <a:solidFill>
                  <a:srgbClr val="FFFF00"/>
                </a:solidFill>
                <a:latin typeface="Copperplate Gothic Bold" pitchFamily="34" charset="0"/>
                <a:ea typeface="Arial Unicode MS" pitchFamily="34" charset="-128"/>
                <a:cs typeface="Arial Unicode MS" pitchFamily="34" charset="-128"/>
              </a:rPr>
              <a:t>14: 21-25</a:t>
            </a:r>
            <a:endParaRPr lang="en-US" sz="5400" b="1" dirty="0" smtClean="0">
              <a:solidFill>
                <a:srgbClr val="FFFF00"/>
              </a:solidFill>
              <a:latin typeface="Copperplate Gothic Bold" pitchFamily="34" charset="0"/>
              <a:ea typeface="Arial Unicode MS" pitchFamily="34" charset="-128"/>
              <a:cs typeface="Arial Unicode MS" pitchFamily="34" charset="-128"/>
            </a:endParaRPr>
          </a:p>
          <a:p>
            <a:pPr algn="just"/>
            <a:r>
              <a:rPr lang="fr-FR" sz="5400" b="1" dirty="0" smtClean="0">
                <a:latin typeface="Arial Unicode MS" pitchFamily="34" charset="-128"/>
                <a:ea typeface="Arial Unicode MS" pitchFamily="34" charset="-128"/>
                <a:cs typeface="Arial Unicode MS" pitchFamily="34" charset="-128"/>
              </a:rPr>
              <a:t>Ex 14:21 ¶ Moïse étendit sa main sur la mer. Et l'Éternel refoula la mer par un vent d'orient, qui souffla avec impétuosité toute la nuit; il mit la mer à sec, et les eaux se fendirent.</a:t>
            </a:r>
            <a:endParaRPr lang="en-US" sz="5400" b="1" dirty="0" smtClean="0">
              <a:latin typeface="Arial Unicode MS" pitchFamily="34" charset="-128"/>
              <a:ea typeface="Arial Unicode MS" pitchFamily="34" charset="-128"/>
              <a:cs typeface="Arial Unicode MS" pitchFamily="34" charset="-128"/>
            </a:endParaRPr>
          </a:p>
          <a:p>
            <a:pPr algn="just"/>
            <a:endParaRPr lang="en-US" sz="5400"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50000"/>
            </a:schemeClr>
          </a:solidFill>
        </p:spPr>
        <p:style>
          <a:lnRef idx="2">
            <a:schemeClr val="dk1">
              <a:shade val="50000"/>
            </a:schemeClr>
          </a:lnRef>
          <a:fillRef idx="1">
            <a:schemeClr val="dk1"/>
          </a:fillRef>
          <a:effectRef idx="0">
            <a:schemeClr val="dk1"/>
          </a:effectRef>
          <a:fontRef idx="minor">
            <a:schemeClr val="lt1"/>
          </a:fontRef>
        </p:style>
        <p:txBody>
          <a:bodyPr>
            <a:normAutofit fontScale="85000" lnSpcReduction="10000"/>
          </a:bodyPr>
          <a:lstStyle/>
          <a:p>
            <a:pPr algn="just">
              <a:buNone/>
            </a:pPr>
            <a:r>
              <a:rPr lang="fr-FR" sz="5400" b="1" dirty="0" smtClean="0">
                <a:latin typeface="Arial Unicode MS" pitchFamily="34" charset="-128"/>
                <a:ea typeface="Arial Unicode MS" pitchFamily="34" charset="-128"/>
                <a:cs typeface="Arial Unicode MS" pitchFamily="34" charset="-128"/>
              </a:rPr>
              <a:t> 22 Les enfants d'Israël entrèrent au milieu de la mer à sec, et les eaux formaient comme une muraille à leur droite et à leur </a:t>
            </a:r>
            <a:r>
              <a:rPr lang="fr-FR" sz="5400" b="1" dirty="0" smtClean="0">
                <a:latin typeface="Arial Unicode MS" pitchFamily="34" charset="-128"/>
                <a:ea typeface="Arial Unicode MS" pitchFamily="34" charset="-128"/>
                <a:cs typeface="Arial Unicode MS" pitchFamily="34" charset="-128"/>
              </a:rPr>
              <a:t>gauche.</a:t>
            </a:r>
            <a:endParaRPr lang="en-US" sz="5400" b="1" dirty="0" smtClean="0">
              <a:latin typeface="Arial Unicode MS" pitchFamily="34" charset="-128"/>
              <a:ea typeface="Arial Unicode MS" pitchFamily="34" charset="-128"/>
              <a:cs typeface="Arial Unicode MS" pitchFamily="34" charset="-128"/>
            </a:endParaRPr>
          </a:p>
          <a:p>
            <a:pPr algn="just">
              <a:buNone/>
            </a:pPr>
            <a:r>
              <a:rPr lang="fr-FR" sz="5400" b="1" dirty="0" smtClean="0">
                <a:solidFill>
                  <a:srgbClr val="FFFF00"/>
                </a:solidFill>
                <a:latin typeface="Arial Unicode MS" pitchFamily="34" charset="-128"/>
                <a:ea typeface="Arial Unicode MS" pitchFamily="34" charset="-128"/>
                <a:cs typeface="Arial Unicode MS" pitchFamily="34" charset="-128"/>
              </a:rPr>
              <a:t>23 </a:t>
            </a:r>
            <a:r>
              <a:rPr lang="fr-FR" sz="5400" b="1" dirty="0" smtClean="0">
                <a:solidFill>
                  <a:srgbClr val="FFFF00"/>
                </a:solidFill>
                <a:latin typeface="Arial Unicode MS" pitchFamily="34" charset="-128"/>
                <a:ea typeface="Arial Unicode MS" pitchFamily="34" charset="-128"/>
                <a:cs typeface="Arial Unicode MS" pitchFamily="34" charset="-128"/>
              </a:rPr>
              <a:t>Les Égyptiens les poursuivirent; et tous les chevaux de Pharaon, ses chars et ses cavaliers, entrèrent après eux au milieu de la mer</a:t>
            </a:r>
            <a:r>
              <a:rPr lang="fr-FR" sz="5400" b="1" dirty="0" smtClean="0">
                <a:solidFill>
                  <a:srgbClr val="FFFF00"/>
                </a:solidFill>
                <a:latin typeface="Arial Unicode MS" pitchFamily="34" charset="-128"/>
                <a:ea typeface="Arial Unicode MS" pitchFamily="34" charset="-128"/>
                <a:cs typeface="Arial Unicode MS" pitchFamily="34" charset="-128"/>
              </a:rPr>
              <a:t>.</a:t>
            </a:r>
            <a:endParaRPr lang="en-US" sz="5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50000"/>
            </a:schemeClr>
          </a:solidFill>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pPr algn="just"/>
            <a:r>
              <a:rPr lang="fr-FR" sz="5400" b="1" dirty="0" smtClean="0">
                <a:latin typeface="Arial Unicode MS" pitchFamily="34" charset="-128"/>
                <a:ea typeface="Arial Unicode MS" pitchFamily="34" charset="-128"/>
                <a:cs typeface="Arial Unicode MS" pitchFamily="34" charset="-128"/>
              </a:rPr>
              <a:t> 24 A la veille du matin, l'Éternel, de la colonne de feu et de nuée, regarda le camp des Égyptiens, et mit en désordre le camp des Égyptiens.</a:t>
            </a:r>
            <a:endParaRPr lang="en-US" sz="5400" b="1" dirty="0" smtClean="0">
              <a:latin typeface="Arial Unicode MS" pitchFamily="34" charset="-128"/>
              <a:ea typeface="Arial Unicode MS" pitchFamily="34" charset="-128"/>
              <a:cs typeface="Arial Unicode MS" pitchFamily="34" charset="-128"/>
            </a:endParaRPr>
          </a:p>
          <a:p>
            <a:pPr algn="just"/>
            <a:r>
              <a:rPr lang="fr-FR" sz="5400" b="1" dirty="0" smtClean="0">
                <a:latin typeface="Arial Unicode MS" pitchFamily="34" charset="-128"/>
                <a:ea typeface="Arial Unicode MS" pitchFamily="34" charset="-128"/>
                <a:cs typeface="Arial Unicode MS" pitchFamily="34" charset="-128"/>
              </a:rPr>
              <a:t> </a:t>
            </a:r>
            <a:r>
              <a:rPr lang="fr-FR" sz="5400" b="1" dirty="0" smtClean="0">
                <a:solidFill>
                  <a:srgbClr val="FFFF00"/>
                </a:solidFill>
                <a:latin typeface="Arial Unicode MS" pitchFamily="34" charset="-128"/>
                <a:ea typeface="Arial Unicode MS" pitchFamily="34" charset="-128"/>
                <a:cs typeface="Arial Unicode MS" pitchFamily="34" charset="-128"/>
              </a:rPr>
              <a:t>25 Il ôta les roues de leurs chars et en rendit la marche difficile. Les Égyptiens dirent alors: Fuyons devant Israël, car l'Éternel combat pour lui contre les Égyptiens.</a:t>
            </a:r>
            <a:endParaRPr lang="en-US" sz="5400" b="1" dirty="0" smtClean="0">
              <a:solidFill>
                <a:srgbClr val="FFFF00"/>
              </a:solidFill>
              <a:latin typeface="Arial Unicode MS" pitchFamily="34" charset="-128"/>
              <a:ea typeface="Arial Unicode MS" pitchFamily="34" charset="-128"/>
              <a:cs typeface="Arial Unicode MS" pitchFamily="34" charset="-128"/>
            </a:endParaRPr>
          </a:p>
          <a:p>
            <a:pPr algn="just"/>
            <a:endParaRPr lang="en-US" sz="5400"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111509"/>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buNone/>
            </a:pPr>
            <a:r>
              <a:rPr lang="fr-FR" sz="4000" b="1" dirty="0" smtClean="0">
                <a:latin typeface="Arial Unicode MS" pitchFamily="34" charset="-128"/>
                <a:ea typeface="Arial Unicode MS" pitchFamily="34" charset="-128"/>
                <a:cs typeface="Arial Unicode MS" pitchFamily="34" charset="-128"/>
              </a:rPr>
              <a:t>Moïse a ouvert la mer sur l’ordre de l’Eternel. Il a fermé la mer sur l’ordre de L’éternel. Les enfants d'Israël ont marché à sec au milieu de la mer ( </a:t>
            </a:r>
            <a:r>
              <a:rPr lang="fr-FR" sz="4000" b="1" dirty="0" err="1" smtClean="0">
                <a:latin typeface="Aharoni" pitchFamily="2" charset="-79"/>
                <a:ea typeface="Arial Unicode MS" pitchFamily="34" charset="-128"/>
                <a:cs typeface="Aharoni" pitchFamily="2" charset="-79"/>
              </a:rPr>
              <a:t>yo</a:t>
            </a:r>
            <a:r>
              <a:rPr lang="fr-FR" sz="4000" b="1" dirty="0" smtClean="0">
                <a:latin typeface="Aharoni" pitchFamily="2" charset="-79"/>
                <a:ea typeface="Arial Unicode MS" pitchFamily="34" charset="-128"/>
                <a:cs typeface="Aharoni" pitchFamily="2" charset="-79"/>
              </a:rPr>
              <a:t> </a:t>
            </a:r>
            <a:r>
              <a:rPr lang="fr-FR" sz="4000" b="1" dirty="0" err="1" smtClean="0">
                <a:latin typeface="Aharoni" pitchFamily="2" charset="-79"/>
                <a:ea typeface="Arial Unicode MS" pitchFamily="34" charset="-128"/>
                <a:cs typeface="Aharoni" pitchFamily="2" charset="-79"/>
              </a:rPr>
              <a:t>travèse</a:t>
            </a:r>
            <a:r>
              <a:rPr lang="fr-FR" sz="4000" b="1" dirty="0" smtClean="0">
                <a:latin typeface="Aharoni" pitchFamily="2" charset="-79"/>
                <a:ea typeface="Arial Unicode MS" pitchFamily="34" charset="-128"/>
                <a:cs typeface="Aharoni" pitchFamily="2" charset="-79"/>
              </a:rPr>
              <a:t> </a:t>
            </a:r>
            <a:r>
              <a:rPr lang="fr-FR" sz="4000" b="1" dirty="0" err="1" smtClean="0">
                <a:latin typeface="Aharoni" pitchFamily="2" charset="-79"/>
                <a:ea typeface="Arial Unicode MS" pitchFamily="34" charset="-128"/>
                <a:cs typeface="Aharoni" pitchFamily="2" charset="-79"/>
              </a:rPr>
              <a:t>dlo</a:t>
            </a:r>
            <a:r>
              <a:rPr lang="fr-FR" sz="4000" b="1" dirty="0" smtClean="0">
                <a:latin typeface="Aharoni" pitchFamily="2" charset="-79"/>
                <a:ea typeface="Arial Unicode MS" pitchFamily="34" charset="-128"/>
                <a:cs typeface="Aharoni" pitchFamily="2" charset="-79"/>
              </a:rPr>
              <a:t> </a:t>
            </a:r>
            <a:r>
              <a:rPr lang="fr-FR" sz="4000" b="1" dirty="0" err="1" smtClean="0">
                <a:latin typeface="Aharoni" pitchFamily="2" charset="-79"/>
                <a:ea typeface="Arial Unicode MS" pitchFamily="34" charset="-128"/>
                <a:cs typeface="Aharoni" pitchFamily="2" charset="-79"/>
              </a:rPr>
              <a:t>yo</a:t>
            </a:r>
            <a:r>
              <a:rPr lang="fr-FR" sz="4000" b="1" dirty="0" smtClean="0">
                <a:latin typeface="Aharoni" pitchFamily="2" charset="-79"/>
                <a:ea typeface="Arial Unicode MS" pitchFamily="34" charset="-128"/>
                <a:cs typeface="Aharoni" pitchFamily="2" charset="-79"/>
              </a:rPr>
              <a:t> </a:t>
            </a:r>
            <a:r>
              <a:rPr lang="fr-FR" sz="4000" b="1" dirty="0" err="1" smtClean="0">
                <a:latin typeface="Aharoni" pitchFamily="2" charset="-79"/>
                <a:ea typeface="Arial Unicode MS" pitchFamily="34" charset="-128"/>
                <a:cs typeface="Aharoni" pitchFamily="2" charset="-79"/>
              </a:rPr>
              <a:t>pa</a:t>
            </a:r>
            <a:r>
              <a:rPr lang="fr-FR" sz="4000" b="1" dirty="0" smtClean="0">
                <a:latin typeface="Aharoni" pitchFamily="2" charset="-79"/>
                <a:ea typeface="Arial Unicode MS" pitchFamily="34" charset="-128"/>
                <a:cs typeface="Aharoni" pitchFamily="2" charset="-79"/>
              </a:rPr>
              <a:t> </a:t>
            </a:r>
            <a:r>
              <a:rPr lang="fr-FR" sz="4000" b="1" dirty="0" err="1" smtClean="0">
                <a:latin typeface="Aharoni" pitchFamily="2" charset="-79"/>
                <a:ea typeface="Arial Unicode MS" pitchFamily="34" charset="-128"/>
                <a:cs typeface="Aharoni" pitchFamily="2" charset="-79"/>
              </a:rPr>
              <a:t>mouye</a:t>
            </a:r>
            <a:r>
              <a:rPr lang="fr-FR" sz="4000" b="1" dirty="0" smtClean="0">
                <a:latin typeface="Arial Unicode MS" pitchFamily="34" charset="-128"/>
                <a:ea typeface="Arial Unicode MS" pitchFamily="34" charset="-128"/>
                <a:cs typeface="Arial Unicode MS" pitchFamily="34" charset="-128"/>
              </a:rPr>
              <a:t> </a:t>
            </a:r>
            <a:r>
              <a:rPr lang="fr-FR" sz="4000" b="1" dirty="0" smtClean="0">
                <a:latin typeface="Arial Unicode MS" pitchFamily="34" charset="-128"/>
                <a:ea typeface="Arial Unicode MS" pitchFamily="34" charset="-128"/>
                <a:cs typeface="Arial Unicode MS" pitchFamily="34" charset="-128"/>
              </a:rPr>
              <a:t>) </a:t>
            </a:r>
            <a:endParaRPr lang="fr-FR"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solidFill>
                  <a:srgbClr val="92D050"/>
                </a:solidFill>
                <a:latin typeface="Arial Unicode MS" pitchFamily="34" charset="-128"/>
                <a:ea typeface="Arial Unicode MS" pitchFamily="34" charset="-128"/>
                <a:cs typeface="Arial Unicode MS" pitchFamily="34" charset="-128"/>
              </a:rPr>
              <a:t>Mais </a:t>
            </a:r>
            <a:r>
              <a:rPr lang="fr-FR" sz="4000" b="1" dirty="0" smtClean="0">
                <a:solidFill>
                  <a:srgbClr val="92D050"/>
                </a:solidFill>
                <a:latin typeface="Arial Unicode MS" pitchFamily="34" charset="-128"/>
                <a:ea typeface="Arial Unicode MS" pitchFamily="34" charset="-128"/>
                <a:cs typeface="Arial Unicode MS" pitchFamily="34" charset="-128"/>
              </a:rPr>
              <a:t>les eaux revinrent et couvrirent les chars, les cavaliers et toutes l’armée de </a:t>
            </a:r>
            <a:r>
              <a:rPr lang="fr-FR" sz="4000" b="1" dirty="0" smtClean="0">
                <a:solidFill>
                  <a:srgbClr val="92D050"/>
                </a:solidFill>
                <a:latin typeface="Arial Unicode MS" pitchFamily="34" charset="-128"/>
                <a:ea typeface="Arial Unicode MS" pitchFamily="34" charset="-128"/>
                <a:cs typeface="Arial Unicode MS" pitchFamily="34" charset="-128"/>
              </a:rPr>
              <a:t>Pharaon, qui </a:t>
            </a:r>
            <a:r>
              <a:rPr lang="fr-FR" sz="4000" b="1" dirty="0" smtClean="0">
                <a:solidFill>
                  <a:srgbClr val="92D050"/>
                </a:solidFill>
                <a:latin typeface="Arial Unicode MS" pitchFamily="34" charset="-128"/>
                <a:ea typeface="Arial Unicode MS" pitchFamily="34" charset="-128"/>
                <a:cs typeface="Arial Unicode MS" pitchFamily="34" charset="-128"/>
              </a:rPr>
              <a:t>étaient entrés dan la mer après les enfants d'Israël, et il n’en échappa pas un seul.</a:t>
            </a:r>
            <a:endParaRPr lang="en-US" sz="4000" b="1" dirty="0" smtClean="0">
              <a:solidFill>
                <a:srgbClr val="92D050"/>
              </a:solidFill>
              <a:latin typeface="Arial Unicode MS" pitchFamily="34" charset="-128"/>
              <a:ea typeface="Arial Unicode MS" pitchFamily="34" charset="-128"/>
              <a:cs typeface="Arial Unicode MS" pitchFamily="34" charset="-128"/>
            </a:endParaRPr>
          </a:p>
          <a:p>
            <a:pPr algn="just">
              <a:buNone/>
            </a:pPr>
            <a:r>
              <a:rPr lang="fr-FR" sz="2800" b="1" dirty="0" smtClean="0">
                <a:latin typeface="Arial Unicode MS" pitchFamily="34" charset="-128"/>
                <a:ea typeface="Arial Unicode MS" pitchFamily="34" charset="-128"/>
                <a:cs typeface="Arial Unicode MS" pitchFamily="34" charset="-128"/>
              </a:rPr>
              <a:t> </a:t>
            </a:r>
            <a:endParaRPr lang="en-US" sz="5400"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111509"/>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b="1" dirty="0" smtClean="0">
                <a:solidFill>
                  <a:srgbClr val="92D050"/>
                </a:solidFill>
                <a:latin typeface="Arial Unicode MS" pitchFamily="34" charset="-128"/>
                <a:ea typeface="Arial Unicode MS" pitchFamily="34" charset="-128"/>
                <a:cs typeface="Arial Unicode MS" pitchFamily="34" charset="-128"/>
              </a:rPr>
              <a:t>Exode </a:t>
            </a:r>
            <a:r>
              <a:rPr lang="fr-FR" sz="4000" b="1" dirty="0" smtClean="0">
                <a:solidFill>
                  <a:srgbClr val="92D050"/>
                </a:solidFill>
                <a:latin typeface="Arial Unicode MS" pitchFamily="34" charset="-128"/>
                <a:ea typeface="Arial Unicode MS" pitchFamily="34" charset="-128"/>
                <a:cs typeface="Arial Unicode MS" pitchFamily="34" charset="-128"/>
              </a:rPr>
              <a:t>14-30-31</a:t>
            </a:r>
            <a:endParaRPr lang="en-US" sz="4000" b="1" dirty="0" smtClean="0">
              <a:solidFill>
                <a:srgbClr val="92D050"/>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Ex 14:30 En ce jour, l'Éternel délivra Israël de la main des Égyptiens; et Israël vit sur le rivage de la mer les Égyptiens qui étaient morts.</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solidFill>
                  <a:srgbClr val="92D050"/>
                </a:solidFill>
                <a:latin typeface="Arial Unicode MS" pitchFamily="34" charset="-128"/>
                <a:ea typeface="Arial Unicode MS" pitchFamily="34" charset="-128"/>
                <a:cs typeface="Arial Unicode MS" pitchFamily="34" charset="-128"/>
              </a:rPr>
              <a:t> 31 Israël vit la main puissante que l'Éternel avait dirigée contre les Égyptiens. Et le peuple craignit l'Éternel, et il crut en l'Éternel et en Moïse, son serviteur.</a:t>
            </a:r>
            <a:endParaRPr lang="en-US" sz="4000" b="1" dirty="0" smtClean="0">
              <a:solidFill>
                <a:srgbClr val="92D050"/>
              </a:solidFill>
              <a:latin typeface="Arial Unicode MS" pitchFamily="34" charset="-128"/>
              <a:ea typeface="Arial Unicode MS" pitchFamily="34" charset="-128"/>
              <a:cs typeface="Arial Unicode MS" pitchFamily="34" charset="-128"/>
            </a:endParaRPr>
          </a:p>
          <a:p>
            <a:pPr algn="just">
              <a:buNone/>
            </a:pPr>
            <a:endParaRPr lang="en-US" sz="5400" dirty="0" smtClean="0">
              <a:solidFill>
                <a:srgbClr val="92D05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111509"/>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000" b="1" dirty="0" smtClean="0">
                <a:latin typeface="Arial Unicode MS" pitchFamily="34" charset="-128"/>
                <a:ea typeface="Arial Unicode MS" pitchFamily="34" charset="-128"/>
                <a:cs typeface="Arial Unicode MS" pitchFamily="34" charset="-128"/>
              </a:rPr>
              <a:t>La </a:t>
            </a:r>
            <a:r>
              <a:rPr lang="fr-FR" sz="4000" b="1" dirty="0" smtClean="0">
                <a:latin typeface="Arial Unicode MS" pitchFamily="34" charset="-128"/>
                <a:ea typeface="Arial Unicode MS" pitchFamily="34" charset="-128"/>
                <a:cs typeface="Arial Unicode MS" pitchFamily="34" charset="-128"/>
              </a:rPr>
              <a:t>route peut sembler longue et pénible parfois pour le peuple de Dieu mais la victoire qui nous attend est spectaculaire. </a:t>
            </a:r>
            <a:endParaRPr lang="en-US" sz="4000" b="1" dirty="0" smtClean="0">
              <a:latin typeface="Arial Unicode MS" pitchFamily="34" charset="-128"/>
              <a:ea typeface="Arial Unicode MS" pitchFamily="34" charset="-128"/>
              <a:cs typeface="Arial Unicode MS" pitchFamily="34" charset="-128"/>
            </a:endParaRPr>
          </a:p>
          <a:p>
            <a:pPr algn="just">
              <a:buNone/>
            </a:pPr>
            <a:r>
              <a:rPr lang="en-US" sz="4000" b="1" dirty="0" smtClean="0">
                <a:latin typeface="Arial Unicode MS" pitchFamily="34" charset="-128"/>
                <a:ea typeface="Arial Unicode MS" pitchFamily="34" charset="-128"/>
                <a:cs typeface="Arial Unicode MS" pitchFamily="34" charset="-128"/>
              </a:rPr>
              <a:t>“</a:t>
            </a:r>
            <a:r>
              <a:rPr lang="en-US" sz="4000" b="1" dirty="0" smtClean="0">
                <a:solidFill>
                  <a:srgbClr val="92D050"/>
                </a:solidFill>
                <a:latin typeface="Arial Unicode MS" pitchFamily="34" charset="-128"/>
                <a:ea typeface="Arial Unicode MS" pitchFamily="34" charset="-128"/>
                <a:cs typeface="Arial Unicode MS" pitchFamily="34" charset="-128"/>
              </a:rPr>
              <a:t>Do not be afraid. Stand still, and see the salvation of the Lord, which he will accomplish for you today, for the Egyptians whom you see today, you shall see again no more forever. </a:t>
            </a:r>
          </a:p>
          <a:p>
            <a:pPr algn="just">
              <a:buNone/>
            </a:pPr>
            <a:r>
              <a:rPr lang="en-US" sz="4000" b="1" dirty="0" smtClean="0">
                <a:latin typeface="Arial Unicode MS" pitchFamily="34" charset="-128"/>
                <a:ea typeface="Arial Unicode MS" pitchFamily="34" charset="-128"/>
                <a:cs typeface="Arial Unicode MS" pitchFamily="34" charset="-128"/>
              </a:rPr>
              <a:t>The Lord will fight for you, and you shall hold your peace.’’ </a:t>
            </a:r>
            <a:endParaRPr lang="en-US" sz="40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buNone/>
            </a:pPr>
            <a:r>
              <a:rPr lang="fr-FR" sz="4000" b="1" dirty="0" smtClean="0">
                <a:latin typeface="Copperplate Gothic Bold" pitchFamily="34" charset="0"/>
              </a:rPr>
              <a:t>Conclusion</a:t>
            </a:r>
            <a:endParaRPr lang="en-US" sz="4000" dirty="0" smtClean="0">
              <a:latin typeface="Copperplate Gothic Bold" pitchFamily="34" charset="0"/>
            </a:endParaRPr>
          </a:p>
          <a:p>
            <a:pPr algn="just"/>
            <a:r>
              <a:rPr lang="fr-FR" sz="4000" b="1" dirty="0" smtClean="0">
                <a:solidFill>
                  <a:srgbClr val="0000FF"/>
                </a:solidFill>
                <a:latin typeface="Arial Unicode MS" pitchFamily="34" charset="-128"/>
                <a:ea typeface="Arial Unicode MS" pitchFamily="34" charset="-128"/>
                <a:cs typeface="Arial Unicode MS" pitchFamily="34" charset="-128"/>
              </a:rPr>
              <a:t> </a:t>
            </a:r>
            <a:r>
              <a:rPr lang="fr-FR" sz="4400" b="1" dirty="0" smtClean="0">
                <a:solidFill>
                  <a:srgbClr val="0000FF"/>
                </a:solidFill>
                <a:latin typeface="Arial Unicode MS" pitchFamily="34" charset="-128"/>
                <a:ea typeface="Arial Unicode MS" pitchFamily="34" charset="-128"/>
                <a:cs typeface="Arial Unicode MS" pitchFamily="34" charset="-128"/>
              </a:rPr>
              <a:t>Pour vaincre l’adversaire il faut garder la foi quels que soient les tournants que prennent les événements. </a:t>
            </a:r>
            <a:endParaRPr lang="en-US" sz="4400" b="1" dirty="0" smtClean="0">
              <a:solidFill>
                <a:srgbClr val="0000FF"/>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Il </a:t>
            </a:r>
            <a:r>
              <a:rPr lang="fr-FR" sz="4400" b="1" dirty="0" smtClean="0">
                <a:latin typeface="Arial Unicode MS" pitchFamily="34" charset="-128"/>
                <a:ea typeface="Arial Unicode MS" pitchFamily="34" charset="-128"/>
                <a:cs typeface="Arial Unicode MS" pitchFamily="34" charset="-128"/>
              </a:rPr>
              <a:t>faut garder les yeux fixés sur Dieu, sur sa promesse et sa fidélité. </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00FF"/>
                </a:solidFill>
                <a:latin typeface="Arial Unicode MS" pitchFamily="34" charset="-128"/>
                <a:ea typeface="Arial Unicode MS" pitchFamily="34" charset="-128"/>
                <a:cs typeface="Arial Unicode MS" pitchFamily="34" charset="-128"/>
              </a:rPr>
              <a:t>Notre </a:t>
            </a:r>
            <a:r>
              <a:rPr lang="fr-FR" sz="4400" b="1" dirty="0" smtClean="0">
                <a:solidFill>
                  <a:srgbClr val="0000FF"/>
                </a:solidFill>
                <a:latin typeface="Arial Unicode MS" pitchFamily="34" charset="-128"/>
                <a:ea typeface="Arial Unicode MS" pitchFamily="34" charset="-128"/>
                <a:cs typeface="Arial Unicode MS" pitchFamily="34" charset="-128"/>
              </a:rPr>
              <a:t>victoire est à ce prix.</a:t>
            </a:r>
            <a:endParaRPr lang="en-US" sz="4400" b="1" dirty="0" smtClean="0">
              <a:solidFill>
                <a:srgbClr val="0000FF"/>
              </a:solidFill>
              <a:latin typeface="Arial Unicode MS" pitchFamily="34" charset="-128"/>
              <a:ea typeface="Arial Unicode MS" pitchFamily="34" charset="-128"/>
              <a:cs typeface="Arial Unicode MS" pitchFamily="34" charset="-128"/>
            </a:endParaRPr>
          </a:p>
          <a:p>
            <a:pPr algn="r">
              <a:buNone/>
            </a:pPr>
            <a:r>
              <a:rPr lang="en-US" sz="4000" b="1" dirty="0" smtClean="0">
                <a:solidFill>
                  <a:srgbClr val="111509"/>
                </a:solidFill>
                <a:latin typeface="Arial Unicode MS" pitchFamily="34" charset="-128"/>
                <a:ea typeface="Arial Unicode MS" pitchFamily="34" charset="-128"/>
                <a:cs typeface="Arial Unicode MS" pitchFamily="34" charset="-128"/>
              </a:rPr>
              <a:t>Amen</a:t>
            </a:r>
            <a:r>
              <a:rPr lang="en-US" sz="4000" b="1" dirty="0" smtClean="0">
                <a:solidFill>
                  <a:srgbClr val="002060"/>
                </a:solidFill>
                <a:latin typeface="Arial Unicode MS" pitchFamily="34" charset="-128"/>
                <a:ea typeface="Arial Unicode MS" pitchFamily="34" charset="-128"/>
                <a:cs typeface="Arial Unicode MS" pitchFamily="34" charset="-128"/>
              </a:rPr>
              <a:t>!</a:t>
            </a:r>
            <a:endParaRPr lang="en-US" sz="4000" dirty="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21536</TotalTime>
  <Words>1201</Words>
  <Application>Microsoft Office PowerPoint</Application>
  <PresentationFormat>On-screen Show (4:3)</PresentationFormat>
  <Paragraphs>116</Paragraphs>
  <Slides>51</Slides>
  <Notes>1</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CHRIST THE ROCK CONGREGATION SUNDAY DECEMBER 12TH 2021 Pasteur Jean Claude Jean Baptiste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NOVEMBER 15TH 2020  Sermon by Pastor Marc E Simeon</dc:title>
  <dc:creator>MARC EDOUARD SIMEON</dc:creator>
  <cp:lastModifiedBy>MARC EDOUARD SIMEON</cp:lastModifiedBy>
  <cp:revision>37</cp:revision>
  <dcterms:created xsi:type="dcterms:W3CDTF">2020-11-14T18:23:53Z</dcterms:created>
  <dcterms:modified xsi:type="dcterms:W3CDTF">2021-12-12T12:06:23Z</dcterms:modified>
</cp:coreProperties>
</file>