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88" r:id="rId4"/>
    <p:sldId id="336" r:id="rId5"/>
    <p:sldId id="331" r:id="rId6"/>
    <p:sldId id="337" r:id="rId7"/>
    <p:sldId id="338" r:id="rId8"/>
    <p:sldId id="332" r:id="rId9"/>
    <p:sldId id="339" r:id="rId10"/>
    <p:sldId id="340" r:id="rId11"/>
    <p:sldId id="289" r:id="rId12"/>
    <p:sldId id="260" r:id="rId13"/>
    <p:sldId id="341" r:id="rId14"/>
    <p:sldId id="262" r:id="rId15"/>
    <p:sldId id="292" r:id="rId16"/>
    <p:sldId id="342" r:id="rId17"/>
    <p:sldId id="263" r:id="rId18"/>
    <p:sldId id="343" r:id="rId19"/>
    <p:sldId id="264" r:id="rId20"/>
    <p:sldId id="345" r:id="rId21"/>
    <p:sldId id="265" r:id="rId22"/>
    <p:sldId id="347" r:id="rId23"/>
    <p:sldId id="346" r:id="rId24"/>
    <p:sldId id="297" r:id="rId25"/>
    <p:sldId id="348" r:id="rId26"/>
    <p:sldId id="349" r:id="rId27"/>
    <p:sldId id="350" r:id="rId28"/>
    <p:sldId id="351" r:id="rId29"/>
    <p:sldId id="352" r:id="rId30"/>
    <p:sldId id="266" r:id="rId31"/>
    <p:sldId id="353" r:id="rId32"/>
    <p:sldId id="354" r:id="rId33"/>
    <p:sldId id="355" r:id="rId34"/>
    <p:sldId id="298" r:id="rId35"/>
    <p:sldId id="357" r:id="rId36"/>
    <p:sldId id="356" r:id="rId37"/>
    <p:sldId id="299" r:id="rId38"/>
    <p:sldId id="358" r:id="rId39"/>
    <p:sldId id="359" r:id="rId40"/>
    <p:sldId id="360" r:id="rId41"/>
    <p:sldId id="361" r:id="rId42"/>
    <p:sldId id="362" r:id="rId43"/>
    <p:sldId id="363" r:id="rId44"/>
    <p:sldId id="267" r:id="rId45"/>
    <p:sldId id="364" r:id="rId46"/>
    <p:sldId id="300" r:id="rId47"/>
    <p:sldId id="365" r:id="rId48"/>
    <p:sldId id="303" r:id="rId49"/>
    <p:sldId id="366" r:id="rId50"/>
    <p:sldId id="367" r:id="rId51"/>
    <p:sldId id="368" r:id="rId52"/>
    <p:sldId id="370" r:id="rId53"/>
    <p:sldId id="371" r:id="rId54"/>
    <p:sldId id="372" r:id="rId55"/>
    <p:sldId id="373"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0000CC"/>
    <a:srgbClr val="0033CC"/>
    <a:srgbClr val="0066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3199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EB9C77-00F1-4DE6-9539-89C738A6ECA0}" type="datetimeFigureOut">
              <a:rPr lang="en-US" smtClean="0"/>
              <a:pPr/>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EB9C77-00F1-4DE6-9539-89C738A6ECA0}" type="datetimeFigureOut">
              <a:rPr lang="en-US" smtClean="0"/>
              <a:pPr/>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EB9C77-00F1-4DE6-9539-89C738A6ECA0}" type="datetimeFigureOut">
              <a:rPr lang="en-US" smtClean="0"/>
              <a:pPr/>
              <a:t>11/5/2021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EB9C77-00F1-4DE6-9539-89C738A6ECA0}" type="datetimeFigureOut">
              <a:rPr lang="en-US" smtClean="0"/>
              <a:pPr/>
              <a:t>11/5/2021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EB9C77-00F1-4DE6-9539-89C738A6ECA0}" type="datetimeFigureOut">
              <a:rPr lang="en-US" smtClean="0"/>
              <a:pPr/>
              <a:t>11/5/2021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EB9C77-00F1-4DE6-9539-89C738A6ECA0}" type="datetimeFigureOut">
              <a:rPr lang="en-US" smtClean="0"/>
              <a:pPr/>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EB9C77-00F1-4DE6-9539-89C738A6ECA0}" type="datetimeFigureOut">
              <a:rPr lang="en-US" smtClean="0"/>
              <a:pPr/>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EB9C77-00F1-4DE6-9539-89C738A6ECA0}" type="datetimeFigureOut">
              <a:rPr lang="en-US" smtClean="0"/>
              <a:pPr/>
              <a:t>11/5/2021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B0111C-D43C-4E59-977C-0AE9F4B01F0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209799"/>
          </a:xfrm>
          <a:solidFill>
            <a:schemeClr val="accent4">
              <a:lumMod val="60000"/>
              <a:lumOff val="40000"/>
            </a:schemeClr>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a:solidFill>
                  <a:schemeClr val="tx1"/>
                </a:solidFill>
              </a:rPr>
              <a:t>CHRIST THE ROCK CONGREGATION</a:t>
            </a:r>
            <a:br>
              <a:rPr lang="en-US" b="1" dirty="0">
                <a:solidFill>
                  <a:schemeClr val="tx1"/>
                </a:solidFill>
              </a:rPr>
            </a:br>
            <a:r>
              <a:rPr lang="en-US" b="1" dirty="0" smtClean="0">
                <a:solidFill>
                  <a:schemeClr val="bg1"/>
                </a:solidFill>
              </a:rPr>
              <a:t>SUNDAY </a:t>
            </a:r>
            <a:r>
              <a:rPr lang="en-US" b="1" dirty="0" smtClean="0">
                <a:solidFill>
                  <a:schemeClr val="bg1"/>
                </a:solidFill>
              </a:rPr>
              <a:t>NOVEMBER 7</a:t>
            </a:r>
            <a:r>
              <a:rPr lang="en-US" b="1" baseline="30000" dirty="0" smtClean="0">
                <a:solidFill>
                  <a:schemeClr val="bg1"/>
                </a:solidFill>
              </a:rPr>
              <a:t>TH</a:t>
            </a:r>
            <a:r>
              <a:rPr lang="en-US" b="1" dirty="0" smtClean="0">
                <a:solidFill>
                  <a:schemeClr val="bg1"/>
                </a:solidFill>
              </a:rPr>
              <a:t> 2021</a:t>
            </a:r>
            <a:r>
              <a:rPr lang="en-US" b="1" dirty="0" smtClean="0">
                <a:solidFill>
                  <a:schemeClr val="bg1"/>
                </a:solidFill>
              </a:rPr>
              <a:t> </a:t>
            </a:r>
            <a:r>
              <a:rPr lang="en-US" b="1" dirty="0">
                <a:solidFill>
                  <a:schemeClr val="tx1"/>
                </a:solidFill>
              </a:rPr>
              <a:t/>
            </a:r>
            <a:br>
              <a:rPr lang="en-US" b="1" dirty="0">
                <a:solidFill>
                  <a:schemeClr val="tx1"/>
                </a:solidFill>
              </a:rPr>
            </a:br>
            <a:r>
              <a:rPr lang="en-US" b="1" dirty="0">
                <a:solidFill>
                  <a:schemeClr val="tx1"/>
                </a:solidFill>
              </a:rPr>
              <a:t>Sermon by </a:t>
            </a:r>
            <a:r>
              <a:rPr lang="en-US" b="1" dirty="0" err="1" smtClean="0">
                <a:solidFill>
                  <a:schemeClr val="tx1"/>
                </a:solidFill>
              </a:rPr>
              <a:t>Pst</a:t>
            </a:r>
            <a:r>
              <a:rPr lang="en-US" b="1" dirty="0" smtClean="0">
                <a:solidFill>
                  <a:schemeClr val="tx1"/>
                </a:solidFill>
              </a:rPr>
              <a:t>. </a:t>
            </a:r>
            <a:r>
              <a:rPr lang="en-US" b="1" dirty="0" smtClean="0">
                <a:solidFill>
                  <a:schemeClr val="tx1"/>
                </a:solidFill>
              </a:rPr>
              <a:t>Marc </a:t>
            </a:r>
            <a:r>
              <a:rPr lang="en-US" b="1" dirty="0" err="1" smtClean="0">
                <a:solidFill>
                  <a:schemeClr val="tx1"/>
                </a:solidFill>
              </a:rPr>
              <a:t>Edouard</a:t>
            </a:r>
            <a:r>
              <a:rPr lang="en-US" b="1" dirty="0" smtClean="0">
                <a:solidFill>
                  <a:schemeClr val="tx1"/>
                </a:solidFill>
              </a:rPr>
              <a:t> Simeon</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286000"/>
            <a:ext cx="9144000" cy="4572000"/>
          </a:xfrm>
          <a:solidFill>
            <a:srgbClr val="0033CC"/>
          </a:solidFill>
        </p:spPr>
        <p:style>
          <a:lnRef idx="1">
            <a:schemeClr val="accent4"/>
          </a:lnRef>
          <a:fillRef idx="2">
            <a:schemeClr val="accent4"/>
          </a:fillRef>
          <a:effectRef idx="1">
            <a:schemeClr val="accent4"/>
          </a:effectRef>
          <a:fontRef idx="minor">
            <a:schemeClr val="dk1"/>
          </a:fontRef>
        </p:style>
        <p:txBody>
          <a:bodyPr>
            <a:normAutofit/>
          </a:bodyPr>
          <a:lstStyle/>
          <a:p>
            <a:r>
              <a:rPr lang="fr-FR" sz="4800" b="1" dirty="0" smtClean="0">
                <a:solidFill>
                  <a:schemeClr val="bg1"/>
                </a:solidFill>
              </a:rPr>
              <a:t>UNE FRANCHE COMMUNICATION AVEC </a:t>
            </a:r>
            <a:r>
              <a:rPr lang="fr-FR" sz="4800" b="1" dirty="0" smtClean="0">
                <a:solidFill>
                  <a:schemeClr val="bg1"/>
                </a:solidFill>
              </a:rPr>
              <a:t>DIEU</a:t>
            </a:r>
          </a:p>
          <a:p>
            <a:endParaRPr lang="en-US" sz="4800" dirty="0" smtClean="0">
              <a:solidFill>
                <a:schemeClr val="bg1"/>
              </a:solidFill>
            </a:endParaRPr>
          </a:p>
          <a:p>
            <a:r>
              <a:rPr lang="fr-FR" sz="4800" b="1" dirty="0" smtClean="0">
                <a:solidFill>
                  <a:srgbClr val="FFFF00"/>
                </a:solidFill>
              </a:rPr>
              <a:t>AN HONEST COMMUNICATION WITH GOD</a:t>
            </a:r>
            <a:endParaRPr lang="en-US" sz="4800"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txBody>
          <a:bodyPr>
            <a:normAutofit/>
          </a:bodyPr>
          <a:lstStyle/>
          <a:p>
            <a:pPr algn="ctr">
              <a:buNone/>
            </a:pPr>
            <a:r>
              <a:rPr lang="fr-FR" sz="4800" b="1" dirty="0" smtClean="0">
                <a:solidFill>
                  <a:schemeClr val="bg1"/>
                </a:solidFill>
                <a:latin typeface="Arial Unicode MS" pitchFamily="34" charset="-128"/>
                <a:ea typeface="Arial Unicode MS" pitchFamily="34" charset="-128"/>
                <a:cs typeface="Arial Unicode MS" pitchFamily="34" charset="-128"/>
              </a:rPr>
              <a:t>HABAKKUK 2 :1b</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800" dirty="0" smtClean="0">
                <a:latin typeface="Arial Unicode MS" pitchFamily="34" charset="-128"/>
                <a:ea typeface="Arial Unicode MS" pitchFamily="34" charset="-128"/>
                <a:cs typeface="Arial Unicode MS" pitchFamily="34" charset="-128"/>
              </a:rPr>
              <a:t>Je veillais, pour voir ce que l'Éternel me dirait, Et ce que je répliquerais après ma plainte.</a:t>
            </a:r>
            <a:endParaRPr lang="en-US" sz="4800" dirty="0" smtClean="0">
              <a:latin typeface="Arial Unicode MS" pitchFamily="34" charset="-128"/>
              <a:ea typeface="Arial Unicode MS" pitchFamily="34" charset="-128"/>
              <a:cs typeface="Arial Unicode MS" pitchFamily="34" charset="-128"/>
            </a:endParaRPr>
          </a:p>
          <a:p>
            <a:pPr algn="just"/>
            <a:r>
              <a:rPr lang="en-US" sz="4800" dirty="0" smtClean="0">
                <a:solidFill>
                  <a:schemeClr val="bg1"/>
                </a:solidFill>
                <a:latin typeface="Arial Unicode MS" pitchFamily="34" charset="-128"/>
                <a:ea typeface="Arial Unicode MS" pitchFamily="34" charset="-128"/>
                <a:cs typeface="Arial Unicode MS" pitchFamily="34" charset="-128"/>
              </a:rPr>
              <a:t>I looked forth to see what the Lord will speak with me, and what I shall answer concerning my complaint.</a:t>
            </a:r>
            <a:endParaRPr lang="en-US" sz="4800"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buNone/>
            </a:pPr>
            <a:r>
              <a:rPr lang="en-US" sz="4400" b="1" dirty="0" smtClean="0">
                <a:solidFill>
                  <a:srgbClr val="FF0066"/>
                </a:solidFill>
                <a:latin typeface="Arial Unicode MS" pitchFamily="34" charset="-128"/>
                <a:ea typeface="Arial Unicode MS" pitchFamily="34" charset="-128"/>
                <a:cs typeface="Arial Unicode MS" pitchFamily="34" charset="-128"/>
              </a:rPr>
              <a:t>INTRODUCTION</a:t>
            </a:r>
          </a:p>
          <a:p>
            <a:pPr lvl="0" algn="just"/>
            <a:r>
              <a:rPr lang="fr-FR" sz="4400" dirty="0" smtClean="0">
                <a:solidFill>
                  <a:srgbClr val="0033CC"/>
                </a:solidFill>
                <a:latin typeface="Arial Unicode MS" pitchFamily="34" charset="-128"/>
                <a:ea typeface="Arial Unicode MS" pitchFamily="34" charset="-128"/>
                <a:cs typeface="Arial Unicode MS" pitchFamily="34" charset="-128"/>
              </a:rPr>
              <a:t>Il y a plusieurs types de communication.</a:t>
            </a:r>
            <a:endParaRPr lang="en-US" sz="4400"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dirty="0" smtClean="0">
                <a:solidFill>
                  <a:srgbClr val="FF0066"/>
                </a:solidFill>
                <a:latin typeface="Arial Unicode MS" pitchFamily="34" charset="-128"/>
                <a:ea typeface="Arial Unicode MS" pitchFamily="34" charset="-128"/>
                <a:cs typeface="Arial Unicode MS" pitchFamily="34" charset="-128"/>
              </a:rPr>
              <a:t>La plus grande </a:t>
            </a:r>
            <a:r>
              <a:rPr lang="fr-FR" sz="4400" dirty="0" smtClean="0">
                <a:solidFill>
                  <a:srgbClr val="FF0066"/>
                </a:solidFill>
                <a:latin typeface="Arial Unicode MS" pitchFamily="34" charset="-128"/>
                <a:ea typeface="Arial Unicode MS" pitchFamily="34" charset="-128"/>
                <a:cs typeface="Arial Unicode MS" pitchFamily="34" charset="-128"/>
              </a:rPr>
              <a:t>partie </a:t>
            </a:r>
            <a:r>
              <a:rPr lang="fr-FR" sz="4400" dirty="0" smtClean="0">
                <a:solidFill>
                  <a:srgbClr val="FF0066"/>
                </a:solidFill>
                <a:latin typeface="Arial Unicode MS" pitchFamily="34" charset="-128"/>
                <a:ea typeface="Arial Unicode MS" pitchFamily="34" charset="-128"/>
                <a:cs typeface="Arial Unicode MS" pitchFamily="34" charset="-128"/>
              </a:rPr>
              <a:t>de nos </a:t>
            </a:r>
            <a:r>
              <a:rPr lang="fr-FR" sz="4400" dirty="0" smtClean="0">
                <a:solidFill>
                  <a:srgbClr val="FF0066"/>
                </a:solidFill>
                <a:latin typeface="Arial Unicode MS" pitchFamily="34" charset="-128"/>
                <a:ea typeface="Arial Unicode MS" pitchFamily="34" charset="-128"/>
                <a:cs typeface="Arial Unicode MS" pitchFamily="34" charset="-128"/>
              </a:rPr>
              <a:t>interactions </a:t>
            </a:r>
            <a:r>
              <a:rPr lang="fr-FR" sz="4400" dirty="0" smtClean="0">
                <a:solidFill>
                  <a:srgbClr val="FF0066"/>
                </a:solidFill>
                <a:latin typeface="Arial Unicode MS" pitchFamily="34" charset="-128"/>
                <a:ea typeface="Arial Unicode MS" pitchFamily="34" charset="-128"/>
                <a:cs typeface="Arial Unicode MS" pitchFamily="34" charset="-128"/>
              </a:rPr>
              <a:t>sont des communications restreintes.</a:t>
            </a:r>
            <a:endParaRPr lang="en-US" sz="4400" dirty="0" smtClean="0">
              <a:solidFill>
                <a:srgbClr val="FF0066"/>
              </a:solidFill>
              <a:latin typeface="Arial Unicode MS" pitchFamily="34" charset="-128"/>
              <a:ea typeface="Arial Unicode MS" pitchFamily="34" charset="-128"/>
              <a:cs typeface="Arial Unicode MS" pitchFamily="34" charset="-128"/>
            </a:endParaRPr>
          </a:p>
          <a:p>
            <a:pPr lvl="0" algn="just"/>
            <a:r>
              <a:rPr lang="fr-FR" sz="4400" dirty="0" smtClean="0">
                <a:solidFill>
                  <a:srgbClr val="0033CC"/>
                </a:solidFill>
                <a:latin typeface="Arial Unicode MS" pitchFamily="34" charset="-128"/>
                <a:ea typeface="Arial Unicode MS" pitchFamily="34" charset="-128"/>
                <a:cs typeface="Arial Unicode MS" pitchFamily="34" charset="-128"/>
              </a:rPr>
              <a:t>Bien des fois </a:t>
            </a:r>
            <a:r>
              <a:rPr lang="fr-FR" sz="4400" dirty="0" smtClean="0">
                <a:solidFill>
                  <a:srgbClr val="0033CC"/>
                </a:solidFill>
                <a:latin typeface="Arial Unicode MS" pitchFamily="34" charset="-128"/>
                <a:ea typeface="Arial Unicode MS" pitchFamily="34" charset="-128"/>
                <a:cs typeface="Arial Unicode MS" pitchFamily="34" charset="-128"/>
              </a:rPr>
              <a:t>nous nous bornons à dire que </a:t>
            </a:r>
            <a:r>
              <a:rPr lang="fr-FR" sz="4400" dirty="0" smtClean="0">
                <a:solidFill>
                  <a:srgbClr val="0033CC"/>
                </a:solidFill>
                <a:latin typeface="Arial Unicode MS" pitchFamily="34" charset="-128"/>
                <a:ea typeface="Arial Unicode MS" pitchFamily="34" charset="-128"/>
                <a:cs typeface="Arial Unicode MS" pitchFamily="34" charset="-128"/>
              </a:rPr>
              <a:t>le nécessaire et nous retenons le reste</a:t>
            </a:r>
            <a:r>
              <a:rPr lang="fr-FR" sz="4400" dirty="0" smtClean="0">
                <a:solidFill>
                  <a:srgbClr val="0033CC"/>
                </a:solidFill>
                <a:latin typeface="Arial Unicode MS" pitchFamily="34" charset="-128"/>
                <a:ea typeface="Arial Unicode MS" pitchFamily="34" charset="-128"/>
                <a:cs typeface="Arial Unicode MS" pitchFamily="34" charset="-128"/>
              </a:rPr>
              <a:t>.</a:t>
            </a:r>
            <a:endParaRPr lang="en-US" sz="4400"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4000" b="1" dirty="0" smtClean="0">
                <a:solidFill>
                  <a:srgbClr val="0033CC"/>
                </a:solidFill>
                <a:latin typeface="Arial Unicode MS" pitchFamily="34" charset="-128"/>
                <a:ea typeface="Arial Unicode MS" pitchFamily="34" charset="-128"/>
                <a:cs typeface="Arial Unicode MS" pitchFamily="34" charset="-128"/>
              </a:rPr>
              <a:t>Une </a:t>
            </a:r>
            <a:r>
              <a:rPr lang="fr-FR" sz="4000" b="1" dirty="0" smtClean="0">
                <a:solidFill>
                  <a:srgbClr val="0033CC"/>
                </a:solidFill>
                <a:latin typeface="Arial Unicode MS" pitchFamily="34" charset="-128"/>
                <a:ea typeface="Arial Unicode MS" pitchFamily="34" charset="-128"/>
                <a:cs typeface="Arial Unicode MS" pitchFamily="34" charset="-128"/>
              </a:rPr>
              <a:t>franche communication met </a:t>
            </a:r>
            <a:r>
              <a:rPr lang="fr-FR" sz="4000" b="1" dirty="0" err="1" smtClean="0">
                <a:solidFill>
                  <a:srgbClr val="0033CC"/>
                </a:solidFill>
                <a:latin typeface="Arial Unicode MS" pitchFamily="34" charset="-128"/>
                <a:ea typeface="Arial Unicode MS" pitchFamily="34" charset="-128"/>
                <a:cs typeface="Arial Unicode MS" pitchFamily="34" charset="-128"/>
              </a:rPr>
              <a:t>ànue</a:t>
            </a:r>
            <a:r>
              <a:rPr lang="fr-FR" sz="4000" b="1" dirty="0" smtClean="0">
                <a:solidFill>
                  <a:srgbClr val="0033CC"/>
                </a:solidFill>
                <a:latin typeface="Arial Unicode MS" pitchFamily="34" charset="-128"/>
                <a:ea typeface="Arial Unicode MS" pitchFamily="34" charset="-128"/>
                <a:cs typeface="Arial Unicode MS" pitchFamily="34" charset="-128"/>
              </a:rPr>
              <a:t> </a:t>
            </a:r>
            <a:r>
              <a:rPr lang="fr-FR" sz="4000" b="1" dirty="0" smtClean="0">
                <a:solidFill>
                  <a:srgbClr val="0033CC"/>
                </a:solidFill>
                <a:latin typeface="Arial Unicode MS" pitchFamily="34" charset="-128"/>
                <a:ea typeface="Arial Unicode MS" pitchFamily="34" charset="-128"/>
                <a:cs typeface="Arial Unicode MS" pitchFamily="34" charset="-128"/>
              </a:rPr>
              <a:t>l’état de notre âme.</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66"/>
                </a:solidFill>
                <a:latin typeface="Arial Unicode MS" pitchFamily="34" charset="-128"/>
                <a:ea typeface="Arial Unicode MS" pitchFamily="34" charset="-128"/>
                <a:cs typeface="Arial Unicode MS" pitchFamily="34" charset="-128"/>
              </a:rPr>
              <a:t>Une franche et libre communication est très rare.</a:t>
            </a:r>
            <a:endParaRPr lang="en-US" sz="4000" b="1" dirty="0" smtClean="0">
              <a:solidFill>
                <a:srgbClr val="FF0066"/>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033CC"/>
                </a:solidFill>
                <a:latin typeface="Arial Unicode MS" pitchFamily="34" charset="-128"/>
                <a:ea typeface="Arial Unicode MS" pitchFamily="34" charset="-128"/>
                <a:cs typeface="Arial Unicode MS" pitchFamily="34" charset="-128"/>
              </a:rPr>
              <a:t>Une franche et libre communication réclame les suivants :</a:t>
            </a:r>
            <a:endParaRPr lang="en-US" sz="4000" b="1" dirty="0" smtClean="0">
              <a:solidFill>
                <a:srgbClr val="0033CC"/>
              </a:solidFill>
              <a:latin typeface="Arial Unicode MS" pitchFamily="34" charset="-128"/>
              <a:ea typeface="Arial Unicode MS" pitchFamily="34" charset="-128"/>
              <a:cs typeface="Arial Unicode MS" pitchFamily="34" charset="-128"/>
            </a:endParaRPr>
          </a:p>
          <a:p>
            <a:pPr lvl="1" algn="just"/>
            <a:r>
              <a:rPr lang="fr-FR" sz="4000" b="1" dirty="0" smtClean="0">
                <a:solidFill>
                  <a:srgbClr val="FF0066"/>
                </a:solidFill>
                <a:latin typeface="Arial Unicode MS" pitchFamily="34" charset="-128"/>
                <a:ea typeface="Arial Unicode MS" pitchFamily="34" charset="-128"/>
                <a:cs typeface="Arial Unicode MS" pitchFamily="34" charset="-128"/>
              </a:rPr>
              <a:t>Pouvoir communiquer sans aucune hésitation.</a:t>
            </a:r>
            <a:endParaRPr lang="en-US" sz="4000" b="1" dirty="0" smtClean="0">
              <a:solidFill>
                <a:srgbClr val="FF0066"/>
              </a:solidFill>
              <a:latin typeface="Arial Unicode MS" pitchFamily="34" charset="-128"/>
              <a:ea typeface="Arial Unicode MS" pitchFamily="34" charset="-128"/>
              <a:cs typeface="Arial Unicode MS" pitchFamily="34" charset="-128"/>
            </a:endParaRPr>
          </a:p>
          <a:p>
            <a:pPr lvl="1" algn="just"/>
            <a:r>
              <a:rPr lang="fr-FR" sz="4000" b="1" dirty="0" smtClean="0">
                <a:solidFill>
                  <a:srgbClr val="0033CC"/>
                </a:solidFill>
                <a:latin typeface="Arial Unicode MS" pitchFamily="34" charset="-128"/>
                <a:ea typeface="Arial Unicode MS" pitchFamily="34" charset="-128"/>
                <a:cs typeface="Arial Unicode MS" pitchFamily="34" charset="-128"/>
              </a:rPr>
              <a:t>Sans crainte d’être mésinterprété</a:t>
            </a:r>
            <a:r>
              <a:rPr lang="fr-FR" sz="4000" b="1" dirty="0" smtClean="0">
                <a:solidFill>
                  <a:srgbClr val="0033CC"/>
                </a:solidFill>
                <a:latin typeface="Arial Unicode MS" pitchFamily="34" charset="-128"/>
                <a:ea typeface="Arial Unicode MS" pitchFamily="34" charset="-128"/>
                <a:cs typeface="Arial Unicode MS" pitchFamily="34" charset="-128"/>
              </a:rPr>
              <a:t>.</a:t>
            </a:r>
            <a:endParaRPr lang="en-US" sz="40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1" algn="just"/>
            <a:r>
              <a:rPr lang="fr-FR" sz="4800" b="1" dirty="0" smtClean="0">
                <a:solidFill>
                  <a:srgbClr val="0033CC"/>
                </a:solidFill>
                <a:latin typeface="Arial Unicode MS" pitchFamily="34" charset="-128"/>
                <a:ea typeface="Arial Unicode MS" pitchFamily="34" charset="-128"/>
                <a:cs typeface="Arial Unicode MS" pitchFamily="34" charset="-128"/>
              </a:rPr>
              <a:t>Sans </a:t>
            </a:r>
            <a:r>
              <a:rPr lang="fr-FR" sz="4800" b="1" dirty="0" smtClean="0">
                <a:solidFill>
                  <a:srgbClr val="0033CC"/>
                </a:solidFill>
                <a:latin typeface="Arial Unicode MS" pitchFamily="34" charset="-128"/>
                <a:ea typeface="Arial Unicode MS" pitchFamily="34" charset="-128"/>
                <a:cs typeface="Arial Unicode MS" pitchFamily="34" charset="-128"/>
              </a:rPr>
              <a:t>crainte d’être répudié ou moqué par la suite.</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lvl="1" algn="just"/>
            <a:r>
              <a:rPr lang="fr-FR" sz="4800" b="1" dirty="0" smtClean="0">
                <a:solidFill>
                  <a:srgbClr val="FF0066"/>
                </a:solidFill>
                <a:latin typeface="Arial Unicode MS" pitchFamily="34" charset="-128"/>
                <a:ea typeface="Arial Unicode MS" pitchFamily="34" charset="-128"/>
                <a:cs typeface="Arial Unicode MS" pitchFamily="34" charset="-128"/>
              </a:rPr>
              <a:t>Sans crainte de froisser la personne avec qui on communique.</a:t>
            </a:r>
            <a:endParaRPr lang="en-US" sz="4800" b="1" dirty="0" smtClean="0">
              <a:solidFill>
                <a:srgbClr val="FF0066"/>
              </a:solidFill>
              <a:latin typeface="Arial Unicode MS" pitchFamily="34" charset="-128"/>
              <a:ea typeface="Arial Unicode MS" pitchFamily="34" charset="-128"/>
              <a:cs typeface="Arial Unicode MS" pitchFamily="34" charset="-128"/>
            </a:endParaRPr>
          </a:p>
          <a:p>
            <a:pPr lvl="1" algn="just"/>
            <a:r>
              <a:rPr lang="fr-FR" sz="4800" b="1" dirty="0" smtClean="0">
                <a:solidFill>
                  <a:srgbClr val="0033CC"/>
                </a:solidFill>
                <a:latin typeface="Arial Unicode MS" pitchFamily="34" charset="-128"/>
                <a:ea typeface="Arial Unicode MS" pitchFamily="34" charset="-128"/>
                <a:cs typeface="Arial Unicode MS" pitchFamily="34" charset="-128"/>
              </a:rPr>
              <a:t>Sans crainte d’être ignoré ou de ne pas être entendu</a:t>
            </a:r>
            <a:r>
              <a:rPr lang="fr-FR" sz="4800" b="1" dirty="0" smtClean="0">
                <a:solidFill>
                  <a:srgbClr val="0033CC"/>
                </a:solidFill>
                <a:latin typeface="Arial Unicode MS" pitchFamily="34" charset="-128"/>
                <a:ea typeface="Arial Unicode MS" pitchFamily="34" charset="-128"/>
                <a:cs typeface="Arial Unicode MS" pitchFamily="34" charset="-128"/>
              </a:rPr>
              <a:t>.</a:t>
            </a:r>
            <a:endParaRPr lang="en-US" sz="48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1" algn="just"/>
            <a:r>
              <a:rPr lang="fr-FR" sz="4400" b="1" dirty="0" smtClean="0">
                <a:solidFill>
                  <a:srgbClr val="0033CC"/>
                </a:solidFill>
                <a:latin typeface="Arial Unicode MS" pitchFamily="34" charset="-128"/>
                <a:ea typeface="Arial Unicode MS" pitchFamily="34" charset="-128"/>
                <a:cs typeface="Arial Unicode MS" pitchFamily="34" charset="-128"/>
              </a:rPr>
              <a:t>Sans </a:t>
            </a:r>
            <a:r>
              <a:rPr lang="fr-FR" sz="4400" b="1" dirty="0" smtClean="0">
                <a:solidFill>
                  <a:srgbClr val="0033CC"/>
                </a:solidFill>
                <a:latin typeface="Arial Unicode MS" pitchFamily="34" charset="-128"/>
                <a:ea typeface="Arial Unicode MS" pitchFamily="34" charset="-128"/>
                <a:cs typeface="Arial Unicode MS" pitchFamily="34" charset="-128"/>
              </a:rPr>
              <a:t>crainte à avoir à prétendre ou a mentir pour faire passer </a:t>
            </a:r>
            <a:r>
              <a:rPr lang="fr-FR" sz="4400" b="1" dirty="0" smtClean="0">
                <a:solidFill>
                  <a:srgbClr val="0033CC"/>
                </a:solidFill>
                <a:latin typeface="Arial Unicode MS" pitchFamily="34" charset="-128"/>
                <a:ea typeface="Arial Unicode MS" pitchFamily="34" charset="-128"/>
                <a:cs typeface="Arial Unicode MS" pitchFamily="34" charset="-128"/>
              </a:rPr>
              <a:t>son </a:t>
            </a:r>
            <a:r>
              <a:rPr lang="fr-FR" sz="4400" b="1" dirty="0" smtClean="0">
                <a:solidFill>
                  <a:srgbClr val="0033CC"/>
                </a:solidFill>
                <a:latin typeface="Arial Unicode MS" pitchFamily="34" charset="-128"/>
                <a:ea typeface="Arial Unicode MS" pitchFamily="34" charset="-128"/>
                <a:cs typeface="Arial Unicode MS" pitchFamily="34" charset="-128"/>
              </a:rPr>
              <a:t>point.</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1" algn="just"/>
            <a:r>
              <a:rPr lang="fr-FR" sz="4400" b="1" dirty="0" smtClean="0">
                <a:solidFill>
                  <a:srgbClr val="FF0066"/>
                </a:solidFill>
                <a:latin typeface="Arial Unicode MS" pitchFamily="34" charset="-128"/>
                <a:ea typeface="Arial Unicode MS" pitchFamily="34" charset="-128"/>
                <a:cs typeface="Arial Unicode MS" pitchFamily="34" charset="-128"/>
              </a:rPr>
              <a:t>Sans </a:t>
            </a:r>
            <a:r>
              <a:rPr lang="fr-FR" sz="4400" b="1" dirty="0" smtClean="0">
                <a:solidFill>
                  <a:srgbClr val="FF0066"/>
                </a:solidFill>
                <a:latin typeface="Arial Unicode MS" pitchFamily="34" charset="-128"/>
                <a:ea typeface="Arial Unicode MS" pitchFamily="34" charset="-128"/>
                <a:cs typeface="Arial Unicode MS" pitchFamily="34" charset="-128"/>
              </a:rPr>
              <a:t>vouloir être manipulé ou manipuler les autres.</a:t>
            </a:r>
            <a:endParaRPr lang="en-US" sz="4400" b="1" dirty="0" smtClean="0">
              <a:solidFill>
                <a:srgbClr val="FF0066"/>
              </a:solidFill>
              <a:latin typeface="Arial Unicode MS" pitchFamily="34" charset="-128"/>
              <a:ea typeface="Arial Unicode MS" pitchFamily="34" charset="-128"/>
              <a:cs typeface="Arial Unicode MS" pitchFamily="34" charset="-128"/>
            </a:endParaRPr>
          </a:p>
          <a:p>
            <a:pPr lvl="1" algn="just"/>
            <a:r>
              <a:rPr lang="fr-FR" sz="4400" b="1" dirty="0" smtClean="0">
                <a:solidFill>
                  <a:srgbClr val="0033CC"/>
                </a:solidFill>
                <a:latin typeface="Arial Unicode MS" pitchFamily="34" charset="-128"/>
                <a:ea typeface="Arial Unicode MS" pitchFamily="34" charset="-128"/>
                <a:cs typeface="Arial Unicode MS" pitchFamily="34" charset="-128"/>
              </a:rPr>
              <a:t>Sans crainte de fermer la porte </a:t>
            </a:r>
            <a:r>
              <a:rPr lang="fr-FR" sz="4400" b="1" dirty="0" smtClean="0">
                <a:solidFill>
                  <a:srgbClr val="0033CC"/>
                </a:solidFill>
                <a:latin typeface="Arial Unicode MS" pitchFamily="34" charset="-128"/>
                <a:ea typeface="Arial Unicode MS" pitchFamily="34" charset="-128"/>
                <a:cs typeface="Arial Unicode MS" pitchFamily="34" charset="-128"/>
              </a:rPr>
              <a:t>de la </a:t>
            </a:r>
            <a:r>
              <a:rPr lang="fr-FR" sz="4400" b="1" dirty="0" smtClean="0">
                <a:solidFill>
                  <a:srgbClr val="0033CC"/>
                </a:solidFill>
                <a:latin typeface="Arial Unicode MS" pitchFamily="34" charset="-128"/>
                <a:ea typeface="Arial Unicode MS" pitchFamily="34" charset="-128"/>
                <a:cs typeface="Arial Unicode MS" pitchFamily="34" charset="-128"/>
              </a:rPr>
              <a:t>communication par nos propos</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La </a:t>
            </a:r>
            <a:r>
              <a:rPr lang="fr-FR" sz="4400" b="1" dirty="0" smtClean="0">
                <a:solidFill>
                  <a:srgbClr val="0033CC"/>
                </a:solidFill>
                <a:latin typeface="Arial Unicode MS" pitchFamily="34" charset="-128"/>
                <a:ea typeface="Arial Unicode MS" pitchFamily="34" charset="-128"/>
                <a:cs typeface="Arial Unicode MS" pitchFamily="34" charset="-128"/>
              </a:rPr>
              <a:t>communication avec les supérieurs est souvent compliquée, superficielle  et mécanique.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0066"/>
                </a:solidFill>
                <a:latin typeface="Arial Unicode MS" pitchFamily="34" charset="-128"/>
                <a:ea typeface="Arial Unicode MS" pitchFamily="34" charset="-128"/>
                <a:cs typeface="Arial Unicode MS" pitchFamily="34" charset="-128"/>
              </a:rPr>
              <a:t>On s’occupe beaucoup plus à la réaction de la personne que de communiquer un fait.</a:t>
            </a:r>
            <a:endParaRPr lang="en-US" sz="4400" b="1" dirty="0" smtClean="0">
              <a:solidFill>
                <a:srgbClr val="FF0066"/>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Il y a des coutumes où on ne peut même objecter à un supérieur</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lvl="0" algn="just"/>
            <a:r>
              <a:rPr lang="fr-FR" sz="4300" b="1" dirty="0" smtClean="0">
                <a:solidFill>
                  <a:srgbClr val="0033CC"/>
                </a:solidFill>
                <a:latin typeface="Arial Unicode MS" pitchFamily="34" charset="-128"/>
                <a:ea typeface="Arial Unicode MS" pitchFamily="34" charset="-128"/>
                <a:cs typeface="Arial Unicode MS" pitchFamily="34" charset="-128"/>
              </a:rPr>
              <a:t>Il </a:t>
            </a:r>
            <a:r>
              <a:rPr lang="fr-FR" sz="4300" b="1" dirty="0" smtClean="0">
                <a:solidFill>
                  <a:srgbClr val="0033CC"/>
                </a:solidFill>
                <a:latin typeface="Arial Unicode MS" pitchFamily="34" charset="-128"/>
                <a:ea typeface="Arial Unicode MS" pitchFamily="34" charset="-128"/>
                <a:cs typeface="Arial Unicode MS" pitchFamily="34" charset="-128"/>
              </a:rPr>
              <a:t>y a des personnes qui ne peuvent avoir une franche communication même avec leurs parents bien qu’elles soient </a:t>
            </a:r>
            <a:r>
              <a:rPr lang="fr-FR" sz="4300" b="1" dirty="0" smtClean="0">
                <a:solidFill>
                  <a:srgbClr val="0033CC"/>
                </a:solidFill>
                <a:latin typeface="Arial Unicode MS" pitchFamily="34" charset="-128"/>
                <a:ea typeface="Arial Unicode MS" pitchFamily="34" charset="-128"/>
                <a:cs typeface="Arial Unicode MS" pitchFamily="34" charset="-128"/>
              </a:rPr>
              <a:t>elles-mêmes </a:t>
            </a:r>
            <a:r>
              <a:rPr lang="fr-FR" sz="4300" b="1" dirty="0" smtClean="0">
                <a:solidFill>
                  <a:srgbClr val="0033CC"/>
                </a:solidFill>
                <a:latin typeface="Arial Unicode MS" pitchFamily="34" charset="-128"/>
                <a:ea typeface="Arial Unicode MS" pitchFamily="34" charset="-128"/>
                <a:cs typeface="Arial Unicode MS" pitchFamily="34" charset="-128"/>
              </a:rPr>
              <a:t>adultes. </a:t>
            </a:r>
            <a:endParaRPr lang="en-US" sz="43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300" b="1" dirty="0" smtClean="0">
                <a:solidFill>
                  <a:srgbClr val="FF0066"/>
                </a:solidFill>
                <a:latin typeface="Arial Unicode MS" pitchFamily="34" charset="-128"/>
                <a:ea typeface="Arial Unicode MS" pitchFamily="34" charset="-128"/>
                <a:cs typeface="Arial Unicode MS" pitchFamily="34" charset="-128"/>
              </a:rPr>
              <a:t>On dit : </a:t>
            </a:r>
            <a:r>
              <a:rPr lang="fr-FR" sz="4300" b="1" dirty="0" smtClean="0">
                <a:solidFill>
                  <a:srgbClr val="0033CC"/>
                </a:solidFill>
                <a:latin typeface="Arial Unicode MS" pitchFamily="34" charset="-128"/>
                <a:ea typeface="Arial Unicode MS" pitchFamily="34" charset="-128"/>
                <a:cs typeface="Arial Unicode MS" pitchFamily="34" charset="-128"/>
              </a:rPr>
              <a:t>« </a:t>
            </a:r>
            <a:r>
              <a:rPr lang="fr-FR" sz="4300" b="1" i="1" dirty="0" smtClean="0">
                <a:latin typeface="Arial Unicode MS" pitchFamily="34" charset="-128"/>
                <a:ea typeface="Arial Unicode MS" pitchFamily="34" charset="-128"/>
                <a:cs typeface="Arial Unicode MS" pitchFamily="34" charset="-128"/>
              </a:rPr>
              <a:t>La raison du plus fort est toujours la meilleure</a:t>
            </a:r>
            <a:r>
              <a:rPr lang="fr-FR" sz="4300" b="1" dirty="0" smtClean="0">
                <a:latin typeface="Arial Unicode MS" pitchFamily="34" charset="-128"/>
                <a:ea typeface="Arial Unicode MS" pitchFamily="34" charset="-128"/>
                <a:cs typeface="Arial Unicode MS" pitchFamily="34" charset="-128"/>
              </a:rPr>
              <a:t>.</a:t>
            </a:r>
            <a:r>
              <a:rPr lang="fr-FR" sz="4300" b="1" dirty="0" smtClean="0">
                <a:solidFill>
                  <a:srgbClr val="0033CC"/>
                </a:solidFill>
                <a:latin typeface="Arial Unicode MS" pitchFamily="34" charset="-128"/>
                <a:ea typeface="Arial Unicode MS" pitchFamily="34" charset="-128"/>
                <a:cs typeface="Arial Unicode MS" pitchFamily="34" charset="-128"/>
              </a:rPr>
              <a:t> » </a:t>
            </a:r>
            <a:r>
              <a:rPr lang="fr-FR" sz="4300" b="1" dirty="0" smtClean="0">
                <a:solidFill>
                  <a:srgbClr val="FF0066"/>
                </a:solidFill>
                <a:latin typeface="Arial Unicode MS" pitchFamily="34" charset="-128"/>
                <a:ea typeface="Arial Unicode MS" pitchFamily="34" charset="-128"/>
                <a:cs typeface="Arial Unicode MS" pitchFamily="34" charset="-128"/>
              </a:rPr>
              <a:t>la personne la plus faible </a:t>
            </a:r>
            <a:r>
              <a:rPr lang="fr-FR" sz="4300" b="1" dirty="0" smtClean="0">
                <a:solidFill>
                  <a:srgbClr val="FF0066"/>
                </a:solidFill>
                <a:latin typeface="Arial Unicode MS" pitchFamily="34" charset="-128"/>
                <a:ea typeface="Arial Unicode MS" pitchFamily="34" charset="-128"/>
                <a:cs typeface="Arial Unicode MS" pitchFamily="34" charset="-128"/>
              </a:rPr>
              <a:t>éprouve beaucoup de difficulté pour communiquer </a:t>
            </a:r>
            <a:r>
              <a:rPr lang="fr-FR" sz="4300" b="1" dirty="0" smtClean="0">
                <a:solidFill>
                  <a:srgbClr val="FF0066"/>
                </a:solidFill>
                <a:latin typeface="Arial Unicode MS" pitchFamily="34" charset="-128"/>
                <a:ea typeface="Arial Unicode MS" pitchFamily="34" charset="-128"/>
                <a:cs typeface="Arial Unicode MS" pitchFamily="34" charset="-128"/>
              </a:rPr>
              <a:t>avec pleine franchise. </a:t>
            </a:r>
            <a:endParaRPr lang="en-US" sz="4300" b="1" dirty="0" smtClean="0">
              <a:solidFill>
                <a:srgbClr val="FF0066"/>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4800" b="1" dirty="0" smtClean="0">
                <a:solidFill>
                  <a:srgbClr val="0033CC"/>
                </a:solidFill>
                <a:latin typeface="Arial Unicode MS" pitchFamily="34" charset="-128"/>
                <a:ea typeface="Arial Unicode MS" pitchFamily="34" charset="-128"/>
                <a:cs typeface="Arial Unicode MS" pitchFamily="34" charset="-128"/>
              </a:rPr>
              <a:t>Cet </a:t>
            </a:r>
            <a:r>
              <a:rPr lang="fr-FR" sz="4800" b="1" dirty="0" smtClean="0">
                <a:solidFill>
                  <a:srgbClr val="0033CC"/>
                </a:solidFill>
                <a:latin typeface="Arial Unicode MS" pitchFamily="34" charset="-128"/>
                <a:ea typeface="Arial Unicode MS" pitchFamily="34" charset="-128"/>
                <a:cs typeface="Arial Unicode MS" pitchFamily="34" charset="-128"/>
              </a:rPr>
              <a:t>ordre </a:t>
            </a:r>
            <a:r>
              <a:rPr lang="fr-FR" sz="4800" b="1" dirty="0" smtClean="0">
                <a:solidFill>
                  <a:srgbClr val="0033CC"/>
                </a:solidFill>
                <a:latin typeface="Arial Unicode MS" pitchFamily="34" charset="-128"/>
                <a:ea typeface="Arial Unicode MS" pitchFamily="34" charset="-128"/>
                <a:cs typeface="Arial Unicode MS" pitchFamily="34" charset="-128"/>
              </a:rPr>
              <a:t>d’idée et ce cycle vicieux transcendent  </a:t>
            </a:r>
            <a:r>
              <a:rPr lang="fr-FR" sz="4800" b="1" dirty="0" smtClean="0">
                <a:solidFill>
                  <a:srgbClr val="0033CC"/>
                </a:solidFill>
                <a:latin typeface="Arial Unicode MS" pitchFamily="34" charset="-128"/>
                <a:ea typeface="Arial Unicode MS" pitchFamily="34" charset="-128"/>
                <a:cs typeface="Arial Unicode MS" pitchFamily="34" charset="-128"/>
              </a:rPr>
              <a:t>malheureusement </a:t>
            </a:r>
            <a:r>
              <a:rPr lang="fr-FR" sz="4800" b="1" dirty="0" smtClean="0">
                <a:solidFill>
                  <a:srgbClr val="0033CC"/>
                </a:solidFill>
                <a:latin typeface="Arial Unicode MS" pitchFamily="34" charset="-128"/>
                <a:ea typeface="Arial Unicode MS" pitchFamily="34" charset="-128"/>
                <a:cs typeface="Arial Unicode MS" pitchFamily="34" charset="-128"/>
              </a:rPr>
              <a:t>trop souvent </a:t>
            </a:r>
            <a:r>
              <a:rPr lang="fr-FR" sz="4800" b="1" dirty="0" smtClean="0">
                <a:solidFill>
                  <a:srgbClr val="0033CC"/>
                </a:solidFill>
                <a:latin typeface="Arial Unicode MS" pitchFamily="34" charset="-128"/>
                <a:ea typeface="Arial Unicode MS" pitchFamily="34" charset="-128"/>
                <a:cs typeface="Arial Unicode MS" pitchFamily="34" charset="-128"/>
              </a:rPr>
              <a:t>dans nos relations avec Dieu.</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66"/>
                </a:solidFill>
                <a:latin typeface="Arial Unicode MS" pitchFamily="34" charset="-128"/>
                <a:ea typeface="Arial Unicode MS" pitchFamily="34" charset="-128"/>
                <a:cs typeface="Arial Unicode MS" pitchFamily="34" charset="-128"/>
              </a:rPr>
              <a:t>Bien des fois nos prières ne sont que des jargons et des vaines répétitions au lieu d’être une </a:t>
            </a:r>
            <a:r>
              <a:rPr lang="fr-FR" sz="4800" b="1" dirty="0" smtClean="0">
                <a:solidFill>
                  <a:srgbClr val="FF0066"/>
                </a:solidFill>
                <a:latin typeface="Arial Unicode MS" pitchFamily="34" charset="-128"/>
                <a:ea typeface="Arial Unicode MS" pitchFamily="34" charset="-128"/>
                <a:cs typeface="Arial Unicode MS" pitchFamily="34" charset="-128"/>
              </a:rPr>
              <a:t>franche expression </a:t>
            </a:r>
            <a:r>
              <a:rPr lang="fr-FR" sz="4800" b="1" dirty="0" smtClean="0">
                <a:solidFill>
                  <a:srgbClr val="FF0066"/>
                </a:solidFill>
                <a:latin typeface="Arial Unicode MS" pitchFamily="34" charset="-128"/>
                <a:ea typeface="Arial Unicode MS" pitchFamily="34" charset="-128"/>
                <a:cs typeface="Arial Unicode MS" pitchFamily="34" charset="-128"/>
              </a:rPr>
              <a:t>du cœur</a:t>
            </a:r>
            <a:r>
              <a:rPr lang="fr-FR" sz="4800" b="1" dirty="0" smtClean="0">
                <a:solidFill>
                  <a:srgbClr val="FF0066"/>
                </a:solidFill>
                <a:latin typeface="Arial Unicode MS" pitchFamily="34" charset="-128"/>
                <a:ea typeface="Arial Unicode MS" pitchFamily="34" charset="-128"/>
                <a:cs typeface="Arial Unicode MS" pitchFamily="34" charset="-128"/>
              </a:rPr>
              <a:t>.</a:t>
            </a:r>
            <a:endParaRPr lang="en-US" sz="4800" b="1" dirty="0" smtClean="0">
              <a:solidFill>
                <a:srgbClr val="FF0066"/>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5400" b="1" dirty="0" smtClean="0">
                <a:solidFill>
                  <a:srgbClr val="0033CC"/>
                </a:solidFill>
                <a:latin typeface="Arial Unicode MS" pitchFamily="34" charset="-128"/>
                <a:ea typeface="Arial Unicode MS" pitchFamily="34" charset="-128"/>
                <a:cs typeface="Arial Unicode MS" pitchFamily="34" charset="-128"/>
              </a:rPr>
              <a:t>Des </a:t>
            </a:r>
            <a:r>
              <a:rPr lang="fr-FR" sz="5400" b="1" dirty="0" smtClean="0">
                <a:solidFill>
                  <a:srgbClr val="0033CC"/>
                </a:solidFill>
                <a:latin typeface="Arial Unicode MS" pitchFamily="34" charset="-128"/>
                <a:ea typeface="Arial Unicode MS" pitchFamily="34" charset="-128"/>
                <a:cs typeface="Arial Unicode MS" pitchFamily="34" charset="-128"/>
              </a:rPr>
              <a:t>fois nous répétons le contraire de ce que nous ressentons dans nos prières à Dieu.</a:t>
            </a:r>
            <a:endParaRPr lang="en-US" sz="5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5400" b="1" dirty="0" smtClean="0">
                <a:solidFill>
                  <a:srgbClr val="FF0066"/>
                </a:solidFill>
                <a:latin typeface="Arial Unicode MS" pitchFamily="34" charset="-128"/>
                <a:ea typeface="Arial Unicode MS" pitchFamily="34" charset="-128"/>
                <a:cs typeface="Arial Unicode MS" pitchFamily="34" charset="-128"/>
              </a:rPr>
              <a:t>Nous oublions facilement que Dieu entend ce que disent nos cœurs et non </a:t>
            </a:r>
            <a:r>
              <a:rPr lang="fr-FR" sz="5400" b="1" dirty="0" smtClean="0">
                <a:solidFill>
                  <a:srgbClr val="FF0066"/>
                </a:solidFill>
                <a:latin typeface="Arial Unicode MS" pitchFamily="34" charset="-128"/>
                <a:ea typeface="Arial Unicode MS" pitchFamily="34" charset="-128"/>
                <a:cs typeface="Arial Unicode MS" pitchFamily="34" charset="-128"/>
              </a:rPr>
              <a:t>ce que répètent nos </a:t>
            </a:r>
            <a:r>
              <a:rPr lang="fr-FR" sz="5400" b="1" dirty="0" smtClean="0">
                <a:solidFill>
                  <a:srgbClr val="FF0066"/>
                </a:solidFill>
                <a:latin typeface="Arial Unicode MS" pitchFamily="34" charset="-128"/>
                <a:ea typeface="Arial Unicode MS" pitchFamily="34" charset="-128"/>
                <a:cs typeface="Arial Unicode MS" pitchFamily="34" charset="-128"/>
              </a:rPr>
              <a:t>lèvres.</a:t>
            </a:r>
            <a:endParaRPr lang="en-US" sz="5400" b="1" dirty="0">
              <a:solidFill>
                <a:srgbClr val="FF0066"/>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4400" b="1" dirty="0" smtClean="0">
                <a:solidFill>
                  <a:srgbClr val="C00000"/>
                </a:solidFill>
              </a:rPr>
              <a:t>LES EXPRESSIONS DANS LES PSAUMES</a:t>
            </a:r>
            <a:endParaRPr lang="en-US" sz="4400" dirty="0" smtClean="0">
              <a:solidFill>
                <a:srgbClr val="C00000"/>
              </a:solidFill>
            </a:endParaRPr>
          </a:p>
          <a:p>
            <a:pPr lvl="0" algn="just"/>
            <a:r>
              <a:rPr lang="fr-FR" sz="4400" b="1" dirty="0" smtClean="0">
                <a:solidFill>
                  <a:srgbClr val="0033CC"/>
                </a:solidFill>
              </a:rPr>
              <a:t>Nous aimons les psaumes parce qu’ils expriment les sentiments de nos cœurs sans aucune filtration.</a:t>
            </a:r>
            <a:endParaRPr lang="en-US" sz="4400" b="1" dirty="0" smtClean="0">
              <a:solidFill>
                <a:srgbClr val="0033CC"/>
              </a:solidFill>
            </a:endParaRPr>
          </a:p>
          <a:p>
            <a:pPr lvl="0" algn="just"/>
            <a:r>
              <a:rPr lang="fr-FR" sz="4400" b="1" dirty="0" smtClean="0"/>
              <a:t>Quand nous voulons louer Dieu, nous en servons des psaumes de louange comme entre autres, le psaume 100, psaume 150.</a:t>
            </a:r>
            <a:endParaRPr lang="en-US" sz="4400" b="1" dirty="0" smtClean="0"/>
          </a:p>
          <a:p>
            <a:pPr algn="ctr">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400" b="1" dirty="0" smtClean="0">
                <a:latin typeface="Arial Unicode MS" pitchFamily="34" charset="-128"/>
                <a:ea typeface="Arial Unicode MS" pitchFamily="34" charset="-128"/>
                <a:cs typeface="Arial Unicode MS" pitchFamily="34" charset="-128"/>
              </a:rPr>
              <a:t>Ps 100 Poussez vers l'Éternel des cris de joie, Vous tous, habitants de la terre!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2 Servez l'Éternel, avec joie, Venez avec allégresse en sa présence!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3 Sachez que l'Éternel est Dieu! C'est lui qui nous a faits, et nous lui appartenons; Nous sommes son peuple, et le troupeau de son pâturage.</a:t>
            </a:r>
            <a:endParaRPr lang="en-US" sz="4400" b="1" dirty="0" smtClean="0">
              <a:latin typeface="Arial Unicode MS" pitchFamily="34" charset="-128"/>
              <a:ea typeface="Arial Unicode MS" pitchFamily="34" charset="-128"/>
              <a:cs typeface="Arial Unicode MS" pitchFamily="34" charset="-128"/>
            </a:endParaRPr>
          </a:p>
          <a:p>
            <a:pPr algn="just"/>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4 </a:t>
            </a:r>
            <a:r>
              <a:rPr lang="fr-FR" sz="4800" b="1" dirty="0" smtClean="0">
                <a:latin typeface="Arial Unicode MS" pitchFamily="34" charset="-128"/>
                <a:ea typeface="Arial Unicode MS" pitchFamily="34" charset="-128"/>
                <a:cs typeface="Arial Unicode MS" pitchFamily="34" charset="-128"/>
              </a:rPr>
              <a:t>Entrez dans ses portes avec des louanges, Dans ses parvis avec des cantiques! Célébrez-le, bénissez son nom!</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 5 Car l'Éternel est bon; sa bonté dure toujours, Et sa fidélité de génération en génération.</a:t>
            </a:r>
            <a:endParaRPr lang="en-US" sz="48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Quand nous nous sentons </a:t>
            </a:r>
            <a:r>
              <a:rPr lang="fr-FR" sz="4400" b="1" dirty="0" smtClean="0">
                <a:solidFill>
                  <a:srgbClr val="0033CC"/>
                </a:solidFill>
                <a:latin typeface="Arial Unicode MS" pitchFamily="34" charset="-128"/>
                <a:ea typeface="Arial Unicode MS" pitchFamily="34" charset="-128"/>
                <a:cs typeface="Arial Unicode MS" pitchFamily="34" charset="-128"/>
              </a:rPr>
              <a:t>mécontents </a:t>
            </a:r>
            <a:r>
              <a:rPr lang="fr-FR" sz="4400" b="1" dirty="0" smtClean="0">
                <a:solidFill>
                  <a:srgbClr val="0033CC"/>
                </a:solidFill>
                <a:latin typeface="Arial Unicode MS" pitchFamily="34" charset="-128"/>
                <a:ea typeface="Arial Unicode MS" pitchFamily="34" charset="-128"/>
                <a:cs typeface="Arial Unicode MS" pitchFamily="34" charset="-128"/>
              </a:rPr>
              <a:t>ou impatients avec Dieu, nous lisons entre autres les psaumes 13, 42, 44, 73</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2060"/>
                </a:solidFill>
                <a:latin typeface="Arial Unicode MS" pitchFamily="34" charset="-128"/>
                <a:ea typeface="Arial Unicode MS" pitchFamily="34" charset="-128"/>
                <a:cs typeface="Arial Unicode MS" pitchFamily="34" charset="-128"/>
              </a:rPr>
              <a:t>Il y même des psaumes de revendication et de malédiction.</a:t>
            </a:r>
            <a:endParaRPr lang="en-US" sz="4400" b="1"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Regardons le psaume 13 par exemple. </a:t>
            </a:r>
            <a:endParaRPr lang="en-US" sz="4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400" dirty="0" smtClean="0">
                <a:latin typeface="Arial Unicode MS" pitchFamily="34" charset="-128"/>
                <a:ea typeface="Arial Unicode MS" pitchFamily="34" charset="-128"/>
                <a:cs typeface="Arial Unicode MS" pitchFamily="34" charset="-128"/>
              </a:rPr>
              <a:t>Ps 13:1 ¶ </a:t>
            </a:r>
            <a:r>
              <a:rPr lang="fr-FR" sz="4400" dirty="0" smtClean="0">
                <a:latin typeface="Arial Unicode MS" pitchFamily="34" charset="-128"/>
                <a:ea typeface="Arial Unicode MS" pitchFamily="34" charset="-128"/>
                <a:cs typeface="Arial Unicode MS" pitchFamily="34" charset="-128"/>
              </a:rPr>
              <a:t>Jusques </a:t>
            </a:r>
            <a:r>
              <a:rPr lang="fr-FR" sz="4400" dirty="0" smtClean="0">
                <a:latin typeface="Arial Unicode MS" pitchFamily="34" charset="-128"/>
                <a:ea typeface="Arial Unicode MS" pitchFamily="34" charset="-128"/>
                <a:cs typeface="Arial Unicode MS" pitchFamily="34" charset="-128"/>
              </a:rPr>
              <a:t>à quand, Éternel! m'oublieras-tu sans cesse? Jusques à quand me cacheras-tu ta face?</a:t>
            </a:r>
            <a:endParaRPr lang="en-US" sz="4400" dirty="0" smtClean="0">
              <a:latin typeface="Arial Unicode MS" pitchFamily="34" charset="-128"/>
              <a:ea typeface="Arial Unicode MS" pitchFamily="34" charset="-128"/>
              <a:cs typeface="Arial Unicode MS" pitchFamily="34" charset="-128"/>
            </a:endParaRPr>
          </a:p>
          <a:p>
            <a:pPr algn="just"/>
            <a:r>
              <a:rPr lang="fr-FR" sz="4400" dirty="0" smtClean="0">
                <a:solidFill>
                  <a:srgbClr val="0033CC"/>
                </a:solidFill>
                <a:latin typeface="Arial Unicode MS" pitchFamily="34" charset="-128"/>
                <a:ea typeface="Arial Unicode MS" pitchFamily="34" charset="-128"/>
                <a:cs typeface="Arial Unicode MS" pitchFamily="34" charset="-128"/>
              </a:rPr>
              <a:t> </a:t>
            </a:r>
            <a:r>
              <a:rPr lang="fr-FR" sz="4400" b="1" dirty="0" smtClean="0">
                <a:solidFill>
                  <a:srgbClr val="0033CC"/>
                </a:solidFill>
                <a:latin typeface="Arial Unicode MS" pitchFamily="34" charset="-128"/>
                <a:ea typeface="Arial Unicode MS" pitchFamily="34" charset="-128"/>
                <a:cs typeface="Arial Unicode MS" pitchFamily="34" charset="-128"/>
              </a:rPr>
              <a:t>2 Jusques à quand aurai-je des soucis dans mon âme, Et chaque jour des chagrins dans mon cœur? Jusques à quand mon ennemi s'élèvera-t-il contre moi?</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ctr">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3 </a:t>
            </a:r>
            <a:r>
              <a:rPr lang="fr-FR" sz="4400" b="1" dirty="0" smtClean="0">
                <a:latin typeface="Arial Unicode MS" pitchFamily="34" charset="-128"/>
                <a:ea typeface="Arial Unicode MS" pitchFamily="34" charset="-128"/>
                <a:cs typeface="Arial Unicode MS" pitchFamily="34" charset="-128"/>
              </a:rPr>
              <a:t>Regarde, réponds-moi, Éternel, mon Dieu! Donne à mes yeux la clarté, Afin que je ne m'endorme pas du sommeil de la mort,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4 Afin que mon ennemi ne dise pas: Je l'ai vaincu! Et que mes adversaires ne se réjouissent pas, si je chancelle.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ctr">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Ps 42:6 ¶ Mon âme est abattue au dedans de moi: Aussi c'est à toi que je pense, depuis le pays du Jourdain, Depuis l'Hermon, depuis la montagne de </a:t>
            </a:r>
            <a:r>
              <a:rPr lang="fr-FR" sz="4400" b="1" dirty="0" err="1" smtClean="0">
                <a:latin typeface="Arial Unicode MS" pitchFamily="34" charset="-128"/>
                <a:ea typeface="Arial Unicode MS" pitchFamily="34" charset="-128"/>
                <a:cs typeface="Arial Unicode MS" pitchFamily="34" charset="-128"/>
              </a:rPr>
              <a:t>Mitsear</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33CC"/>
                </a:solidFill>
                <a:latin typeface="Arial Unicode MS" pitchFamily="34" charset="-128"/>
                <a:ea typeface="Arial Unicode MS" pitchFamily="34" charset="-128"/>
                <a:cs typeface="Arial Unicode MS" pitchFamily="34" charset="-128"/>
              </a:rPr>
              <a:t>7 Un flot appelle un autre flot au bruit de tes ondées; Toutes tes vagues et tous tes flots passent sur moi</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9 </a:t>
            </a:r>
            <a:r>
              <a:rPr lang="fr-FR" sz="4400" b="1" dirty="0" smtClean="0">
                <a:latin typeface="Arial Unicode MS" pitchFamily="34" charset="-128"/>
                <a:ea typeface="Arial Unicode MS" pitchFamily="34" charset="-128"/>
                <a:cs typeface="Arial Unicode MS" pitchFamily="34" charset="-128"/>
              </a:rPr>
              <a:t>Je dis à Dieu, mon rocher: Pourquoi m'oublies-tu? Pourquoi dois-je marcher dans la tristesse, Sous l'oppression de l'ennemi?</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33CC"/>
                </a:solidFill>
                <a:latin typeface="Arial Unicode MS" pitchFamily="34" charset="-128"/>
                <a:ea typeface="Arial Unicode MS" pitchFamily="34" charset="-128"/>
                <a:cs typeface="Arial Unicode MS" pitchFamily="34" charset="-128"/>
              </a:rPr>
              <a:t>10 Mes os se brisent quand mes persécuteurs m'outragent, En me disant sans cesse: Où est ton Dieu?</a:t>
            </a:r>
            <a:endParaRPr lang="en-US" sz="4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Ps 44:22 Mais c'est à cause de toi qu'on nous égorge tous les jours, Qu'on nous regarde comme des brebis destinées à la boucherie.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23 Réveille-toi! Pourquoi dors-tu, Seigneur? Réveille-toi! ne nous repousse pas à jamais!</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24 </a:t>
            </a:r>
            <a:r>
              <a:rPr lang="fr-FR" sz="4400" b="1" dirty="0" smtClean="0">
                <a:latin typeface="Arial Unicode MS" pitchFamily="34" charset="-128"/>
                <a:ea typeface="Arial Unicode MS" pitchFamily="34" charset="-128"/>
                <a:cs typeface="Arial Unicode MS" pitchFamily="34" charset="-128"/>
              </a:rPr>
              <a:t>Pourquoi caches-tu ta face? Pourquoi oublies-tu notre misère et notre oppression?</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25 Car notre âme est abattue dans la poussière, Notre corps est attaché à la terre.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26 Lève-toi, pour nous secourir! Délivre-nous à cause de ta bonté!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CC"/>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Les psaumes nous facilitent à exprimer à Dieu des sentiments que nous </a:t>
            </a:r>
            <a:r>
              <a:rPr lang="fr-FR" sz="4400" b="1" dirty="0" smtClean="0">
                <a:latin typeface="Arial Unicode MS" pitchFamily="34" charset="-128"/>
                <a:ea typeface="Arial Unicode MS" pitchFamily="34" charset="-128"/>
                <a:cs typeface="Arial Unicode MS" pitchFamily="34" charset="-128"/>
              </a:rPr>
              <a:t>n’aurions </a:t>
            </a:r>
            <a:r>
              <a:rPr lang="fr-FR" sz="4400" b="1" dirty="0" smtClean="0">
                <a:latin typeface="Arial Unicode MS" pitchFamily="34" charset="-128"/>
                <a:ea typeface="Arial Unicode MS" pitchFamily="34" charset="-128"/>
                <a:cs typeface="Arial Unicode MS" pitchFamily="34" charset="-128"/>
              </a:rPr>
              <a:t>jamais </a:t>
            </a:r>
            <a:r>
              <a:rPr lang="fr-FR" sz="4400" b="1" dirty="0" smtClean="0">
                <a:latin typeface="Arial Unicode MS" pitchFamily="34" charset="-128"/>
                <a:ea typeface="Arial Unicode MS" pitchFamily="34" charset="-128"/>
                <a:cs typeface="Arial Unicode MS" pitchFamily="34" charset="-128"/>
              </a:rPr>
              <a:t>osé de </a:t>
            </a:r>
            <a:r>
              <a:rPr lang="fr-FR" sz="4400" b="1" dirty="0" smtClean="0">
                <a:latin typeface="Arial Unicode MS" pitchFamily="34" charset="-128"/>
                <a:ea typeface="Arial Unicode MS" pitchFamily="34" charset="-128"/>
                <a:cs typeface="Arial Unicode MS" pitchFamily="34" charset="-128"/>
              </a:rPr>
              <a:t>formuler dans nos prières.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Aujourd’hui nous allons apprendre des leçons salutaires sur la bonne communication avec Dieu.</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Nous allons parcourir le livre d’Habacuc pour puiser une sagesse qui s’avérera utile dans nos communications avec Dieu.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CC"/>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5400" b="1" dirty="0" smtClean="0">
                <a:latin typeface="Arial Unicode MS" pitchFamily="34" charset="-128"/>
                <a:ea typeface="Arial Unicode MS" pitchFamily="34" charset="-128"/>
                <a:cs typeface="Arial Unicode MS" pitchFamily="34" charset="-128"/>
              </a:rPr>
              <a:t>Le </a:t>
            </a:r>
            <a:r>
              <a:rPr lang="fr-FR" sz="5400" b="1" dirty="0" smtClean="0">
                <a:latin typeface="Arial Unicode MS" pitchFamily="34" charset="-128"/>
                <a:ea typeface="Arial Unicode MS" pitchFamily="34" charset="-128"/>
                <a:cs typeface="Arial Unicode MS" pitchFamily="34" charset="-128"/>
              </a:rPr>
              <a:t>livre d’Habacuc peut être résumé comme suit : Le jugement imminent de Dieu contre la nation d’Israël </a:t>
            </a:r>
            <a:r>
              <a:rPr lang="fr-FR" sz="5400" b="1" dirty="0" smtClean="0">
                <a:solidFill>
                  <a:schemeClr val="bg1"/>
                </a:solidFill>
                <a:latin typeface="Arial Unicode MS" pitchFamily="34" charset="-128"/>
                <a:ea typeface="Arial Unicode MS" pitchFamily="34" charset="-128"/>
                <a:cs typeface="Arial Unicode MS" pitchFamily="34" charset="-128"/>
              </a:rPr>
              <a:t>et les instances du prophète Habacuc pour prélever les arrêts de Dieu à l’exécution</a:t>
            </a:r>
            <a:r>
              <a:rPr lang="fr-FR" sz="5400" b="1" dirty="0" smtClean="0">
                <a:solidFill>
                  <a:schemeClr val="bg1"/>
                </a:solidFill>
                <a:latin typeface="Arial Unicode MS" pitchFamily="34" charset="-128"/>
                <a:ea typeface="Arial Unicode MS" pitchFamily="34" charset="-128"/>
                <a:cs typeface="Arial Unicode MS" pitchFamily="34" charset="-128"/>
              </a:rPr>
              <a:t>.</a:t>
            </a:r>
            <a:endParaRPr lang="en-US" sz="5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CC"/>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800" b="1" dirty="0" smtClean="0">
                <a:solidFill>
                  <a:schemeClr val="tx1"/>
                </a:solidFill>
                <a:latin typeface="Arial Unicode MS" pitchFamily="34" charset="-128"/>
                <a:ea typeface="Arial Unicode MS" pitchFamily="34" charset="-128"/>
                <a:cs typeface="Arial Unicode MS" pitchFamily="34" charset="-128"/>
              </a:rPr>
              <a:t>Dieu </a:t>
            </a:r>
            <a:r>
              <a:rPr lang="fr-FR" sz="4800" b="1" dirty="0" smtClean="0">
                <a:solidFill>
                  <a:schemeClr val="tx1"/>
                </a:solidFill>
                <a:latin typeface="Arial Unicode MS" pitchFamily="34" charset="-128"/>
                <a:ea typeface="Arial Unicode MS" pitchFamily="34" charset="-128"/>
                <a:cs typeface="Arial Unicode MS" pitchFamily="34" charset="-128"/>
              </a:rPr>
              <a:t>décida qu’il </a:t>
            </a:r>
            <a:r>
              <a:rPr lang="fr-FR" sz="4800" b="1" dirty="0" smtClean="0">
                <a:solidFill>
                  <a:schemeClr val="tx1"/>
                </a:solidFill>
                <a:latin typeface="Arial Unicode MS" pitchFamily="34" charset="-128"/>
                <a:ea typeface="Arial Unicode MS" pitchFamily="34" charset="-128"/>
                <a:cs typeface="Arial Unicode MS" pitchFamily="34" charset="-128"/>
              </a:rPr>
              <a:t>allait </a:t>
            </a:r>
            <a:r>
              <a:rPr lang="fr-FR" sz="4800" b="1" dirty="0" smtClean="0">
                <a:solidFill>
                  <a:schemeClr val="tx1"/>
                </a:solidFill>
                <a:latin typeface="Arial Unicode MS" pitchFamily="34" charset="-128"/>
                <a:ea typeface="Arial Unicode MS" pitchFamily="34" charset="-128"/>
                <a:cs typeface="Arial Unicode MS" pitchFamily="34" charset="-128"/>
              </a:rPr>
              <a:t>s’en servir des Chaldéens pour châtier les enfants D’Israël.</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lvl="0" algn="just"/>
            <a:r>
              <a:rPr lang="fr-FR" sz="4800" b="1" dirty="0" smtClean="0">
                <a:solidFill>
                  <a:schemeClr val="bg1"/>
                </a:solidFill>
                <a:latin typeface="Arial Unicode MS" pitchFamily="34" charset="-128"/>
                <a:ea typeface="Arial Unicode MS" pitchFamily="34" charset="-128"/>
                <a:cs typeface="Arial Unicode MS" pitchFamily="34" charset="-128"/>
              </a:rPr>
              <a:t>Habacuc fut </a:t>
            </a:r>
            <a:r>
              <a:rPr lang="fr-FR" sz="4800" b="1" dirty="0" smtClean="0">
                <a:solidFill>
                  <a:schemeClr val="bg1"/>
                </a:solidFill>
                <a:latin typeface="Arial Unicode MS" pitchFamily="34" charset="-128"/>
                <a:ea typeface="Arial Unicode MS" pitchFamily="34" charset="-128"/>
                <a:cs typeface="Arial Unicode MS" pitchFamily="34" charset="-128"/>
              </a:rPr>
              <a:t>mécontent </a:t>
            </a:r>
            <a:r>
              <a:rPr lang="fr-FR" sz="4800" b="1" dirty="0" smtClean="0">
                <a:solidFill>
                  <a:schemeClr val="bg1"/>
                </a:solidFill>
                <a:latin typeface="Arial Unicode MS" pitchFamily="34" charset="-128"/>
                <a:ea typeface="Arial Unicode MS" pitchFamily="34" charset="-128"/>
                <a:cs typeface="Arial Unicode MS" pitchFamily="34" charset="-128"/>
              </a:rPr>
              <a:t>de la sévérité du châtiment de Dieu et également </a:t>
            </a:r>
            <a:r>
              <a:rPr lang="fr-FR" sz="4800" b="1" dirty="0" smtClean="0">
                <a:solidFill>
                  <a:schemeClr val="bg1"/>
                </a:solidFill>
                <a:latin typeface="Arial Unicode MS" pitchFamily="34" charset="-128"/>
                <a:ea typeface="Arial Unicode MS" pitchFamily="34" charset="-128"/>
                <a:cs typeface="Arial Unicode MS" pitchFamily="34" charset="-128"/>
              </a:rPr>
              <a:t>mécontent </a:t>
            </a:r>
            <a:r>
              <a:rPr lang="fr-FR" sz="4800" b="1" dirty="0" smtClean="0">
                <a:solidFill>
                  <a:schemeClr val="bg1"/>
                </a:solidFill>
                <a:latin typeface="Arial Unicode MS" pitchFamily="34" charset="-128"/>
                <a:ea typeface="Arial Unicode MS" pitchFamily="34" charset="-128"/>
                <a:cs typeface="Arial Unicode MS" pitchFamily="34" charset="-128"/>
              </a:rPr>
              <a:t>de la méthode que Dieu proposa </a:t>
            </a:r>
            <a:r>
              <a:rPr lang="fr-FR" sz="4800" b="1" dirty="0" smtClean="0">
                <a:solidFill>
                  <a:schemeClr val="bg1"/>
                </a:solidFill>
                <a:latin typeface="Arial Unicode MS" pitchFamily="34" charset="-128"/>
                <a:ea typeface="Arial Unicode MS" pitchFamily="34" charset="-128"/>
                <a:cs typeface="Arial Unicode MS" pitchFamily="34" charset="-128"/>
              </a:rPr>
              <a:t>pour en faire.</a:t>
            </a:r>
            <a:r>
              <a:rPr lang="fr-FR" sz="4800" dirty="0" smtClean="0">
                <a:solidFill>
                  <a:schemeClr val="bg1"/>
                </a:solidFill>
                <a:latin typeface="Arial Unicode MS" pitchFamily="34" charset="-128"/>
                <a:ea typeface="Arial Unicode MS" pitchFamily="34" charset="-128"/>
                <a:cs typeface="Arial Unicode MS" pitchFamily="34" charset="-128"/>
              </a:rPr>
              <a:t>                                                                                                                                                       </a:t>
            </a:r>
            <a:endParaRPr lang="en-US" sz="48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buNone/>
            </a:pPr>
            <a:r>
              <a:rPr lang="fr-FR" sz="5400" b="1" dirty="0" smtClean="0">
                <a:solidFill>
                  <a:srgbClr val="0033CC"/>
                </a:solidFill>
                <a:latin typeface="Arial Unicode MS" pitchFamily="34" charset="-128"/>
                <a:ea typeface="Arial Unicode MS" pitchFamily="34" charset="-128"/>
                <a:cs typeface="Arial Unicode MS" pitchFamily="34" charset="-128"/>
              </a:rPr>
              <a:t>Première complainte du prophète Habacuc</a:t>
            </a:r>
            <a:endParaRPr lang="en-US" sz="5400" dirty="0" smtClean="0">
              <a:solidFill>
                <a:srgbClr val="0033CC"/>
              </a:solidFill>
              <a:latin typeface="Arial Unicode MS" pitchFamily="34" charset="-128"/>
              <a:ea typeface="Arial Unicode MS" pitchFamily="34" charset="-128"/>
              <a:cs typeface="Arial Unicode MS" pitchFamily="34" charset="-128"/>
            </a:endParaRPr>
          </a:p>
          <a:p>
            <a:pPr algn="just"/>
            <a:r>
              <a:rPr lang="fr-FR" sz="5400" dirty="0" err="1" smtClean="0">
                <a:latin typeface="Arial Unicode MS" pitchFamily="34" charset="-128"/>
                <a:ea typeface="Arial Unicode MS" pitchFamily="34" charset="-128"/>
                <a:cs typeface="Arial Unicode MS" pitchFamily="34" charset="-128"/>
              </a:rPr>
              <a:t>Hab</a:t>
            </a:r>
            <a:r>
              <a:rPr lang="fr-FR" sz="5400" dirty="0" smtClean="0">
                <a:latin typeface="Arial Unicode MS" pitchFamily="34" charset="-128"/>
                <a:ea typeface="Arial Unicode MS" pitchFamily="34" charset="-128"/>
                <a:cs typeface="Arial Unicode MS" pitchFamily="34" charset="-128"/>
              </a:rPr>
              <a:t> </a:t>
            </a:r>
            <a:r>
              <a:rPr lang="fr-FR" sz="5400" dirty="0" smtClean="0">
                <a:latin typeface="Arial Unicode MS" pitchFamily="34" charset="-128"/>
                <a:ea typeface="Arial Unicode MS" pitchFamily="34" charset="-128"/>
                <a:cs typeface="Arial Unicode MS" pitchFamily="34" charset="-128"/>
              </a:rPr>
              <a:t>1:2-5</a:t>
            </a:r>
          </a:p>
          <a:p>
            <a:pPr algn="just"/>
            <a:r>
              <a:rPr lang="fr-FR" sz="5400" dirty="0" smtClean="0">
                <a:latin typeface="Arial Unicode MS" pitchFamily="34" charset="-128"/>
                <a:ea typeface="Arial Unicode MS" pitchFamily="34" charset="-128"/>
                <a:cs typeface="Arial Unicode MS" pitchFamily="34" charset="-128"/>
              </a:rPr>
              <a:t>2</a:t>
            </a:r>
            <a:r>
              <a:rPr lang="fr-FR" sz="5400" dirty="0" smtClean="0">
                <a:latin typeface="Arial Unicode MS" pitchFamily="34" charset="-128"/>
                <a:ea typeface="Arial Unicode MS" pitchFamily="34" charset="-128"/>
                <a:cs typeface="Arial Unicode MS" pitchFamily="34" charset="-128"/>
              </a:rPr>
              <a:t> </a:t>
            </a:r>
            <a:r>
              <a:rPr lang="fr-FR" sz="5400" dirty="0" smtClean="0">
                <a:latin typeface="Arial Unicode MS" pitchFamily="34" charset="-128"/>
                <a:ea typeface="Arial Unicode MS" pitchFamily="34" charset="-128"/>
                <a:cs typeface="Arial Unicode MS" pitchFamily="34" charset="-128"/>
              </a:rPr>
              <a:t>Jusqu'à quand, ô Éternel?... J'ai crié, Et tu n'écoutes pas! J'ai crié vers toi à la violence, Et tu ne secours pas!</a:t>
            </a:r>
            <a:endParaRPr lang="en-US" sz="5400" dirty="0" smtClean="0">
              <a:latin typeface="Arial Unicode MS" pitchFamily="34" charset="-128"/>
              <a:ea typeface="Arial Unicode MS" pitchFamily="34" charset="-128"/>
              <a:cs typeface="Arial Unicode MS" pitchFamily="34" charset="-128"/>
            </a:endParaRPr>
          </a:p>
          <a:p>
            <a:pPr algn="just"/>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3 </a:t>
            </a:r>
            <a:r>
              <a:rPr lang="fr-FR" sz="4400" b="1" dirty="0" smtClean="0">
                <a:solidFill>
                  <a:srgbClr val="0033CC"/>
                </a:solidFill>
                <a:latin typeface="Arial Unicode MS" pitchFamily="34" charset="-128"/>
                <a:ea typeface="Arial Unicode MS" pitchFamily="34" charset="-128"/>
                <a:cs typeface="Arial Unicode MS" pitchFamily="34" charset="-128"/>
              </a:rPr>
              <a:t>Pourquoi me fais-tu voir l'iniquité, Et contemples-tu l'injustice? Pourquoi l'oppression et la violence sont-elles devant moi? Il y a des querelles, et la discorde s'élève.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4 Aussi la loi n'a point de vie, La justice n'a point de force; Car le méchant triomphe du juste, Et l'on rend des jugements iniques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r>
              <a:rPr lang="fr-FR" sz="4800" b="1" dirty="0" smtClean="0">
                <a:solidFill>
                  <a:srgbClr val="FFFF00"/>
                </a:solidFill>
              </a:rPr>
              <a:t>Première Réponse de Dieu</a:t>
            </a:r>
            <a:endParaRPr lang="en-US" sz="4800" dirty="0" smtClean="0">
              <a:solidFill>
                <a:srgbClr val="FFFF00"/>
              </a:solidFill>
            </a:endParaRPr>
          </a:p>
          <a:p>
            <a:pPr algn="just"/>
            <a:r>
              <a:rPr lang="fr-FR" sz="4800" b="1" dirty="0" err="1" smtClean="0">
                <a:solidFill>
                  <a:srgbClr val="FFFF00"/>
                </a:solidFill>
                <a:latin typeface="Arial Unicode MS" pitchFamily="34" charset="-128"/>
                <a:ea typeface="Arial Unicode MS" pitchFamily="34" charset="-128"/>
                <a:cs typeface="Arial Unicode MS" pitchFamily="34" charset="-128"/>
              </a:rPr>
              <a:t>Hab</a:t>
            </a:r>
            <a:r>
              <a:rPr lang="fr-FR" sz="4800" b="1" dirty="0" smtClean="0">
                <a:solidFill>
                  <a:srgbClr val="FFFF00"/>
                </a:solidFill>
                <a:latin typeface="Arial Unicode MS" pitchFamily="34" charset="-128"/>
                <a:ea typeface="Arial Unicode MS" pitchFamily="34" charset="-128"/>
                <a:cs typeface="Arial Unicode MS" pitchFamily="34" charset="-128"/>
              </a:rPr>
              <a:t> </a:t>
            </a:r>
            <a:r>
              <a:rPr lang="fr-FR" sz="4800" b="1" dirty="0" smtClean="0">
                <a:solidFill>
                  <a:srgbClr val="FFFF00"/>
                </a:solidFill>
                <a:latin typeface="Arial Unicode MS" pitchFamily="34" charset="-128"/>
                <a:ea typeface="Arial Unicode MS" pitchFamily="34" charset="-128"/>
                <a:cs typeface="Arial Unicode MS" pitchFamily="34" charset="-128"/>
              </a:rPr>
              <a:t>1:5-11</a:t>
            </a:r>
            <a:endParaRPr lang="fr-FR"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chemeClr val="bg1"/>
                </a:solidFill>
                <a:latin typeface="Arial Unicode MS" pitchFamily="34" charset="-128"/>
                <a:ea typeface="Arial Unicode MS" pitchFamily="34" charset="-128"/>
                <a:cs typeface="Arial Unicode MS" pitchFamily="34" charset="-128"/>
              </a:rPr>
              <a:t>5 </a:t>
            </a:r>
            <a:r>
              <a:rPr lang="fr-FR" sz="4800" b="1" dirty="0" smtClean="0">
                <a:solidFill>
                  <a:schemeClr val="bg1"/>
                </a:solidFill>
                <a:latin typeface="Arial Unicode MS" pitchFamily="34" charset="-128"/>
                <a:ea typeface="Arial Unicode MS" pitchFamily="34" charset="-128"/>
                <a:cs typeface="Arial Unicode MS" pitchFamily="34" charset="-128"/>
              </a:rPr>
              <a:t>¶ Jetez les yeux parmi les nations, regardez, Et soyez saisis d'étonnement, d'épouvante!</a:t>
            </a:r>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FFFF00"/>
                </a:solidFill>
                <a:latin typeface="Arial Unicode MS" pitchFamily="34" charset="-128"/>
                <a:ea typeface="Arial Unicode MS" pitchFamily="34" charset="-128"/>
                <a:cs typeface="Arial Unicode MS" pitchFamily="34" charset="-128"/>
              </a:rPr>
              <a:t>Car je vais faire en vos jours une </a:t>
            </a:r>
            <a:r>
              <a:rPr lang="fr-FR" sz="4800" b="1" dirty="0" err="1" smtClean="0">
                <a:solidFill>
                  <a:srgbClr val="FFFF00"/>
                </a:solidFill>
                <a:latin typeface="Arial Unicode MS" pitchFamily="34" charset="-128"/>
                <a:ea typeface="Arial Unicode MS" pitchFamily="34" charset="-128"/>
                <a:cs typeface="Arial Unicode MS" pitchFamily="34" charset="-128"/>
              </a:rPr>
              <a:t>oeuvre</a:t>
            </a:r>
            <a:r>
              <a:rPr lang="fr-FR" sz="4800" b="1" dirty="0" smtClean="0">
                <a:solidFill>
                  <a:srgbClr val="FFFF00"/>
                </a:solidFill>
                <a:latin typeface="Arial Unicode MS" pitchFamily="34" charset="-128"/>
                <a:ea typeface="Arial Unicode MS" pitchFamily="34" charset="-128"/>
                <a:cs typeface="Arial Unicode MS" pitchFamily="34" charset="-128"/>
              </a:rPr>
              <a:t>, Que vous ne croiriez pas si on la racontait.</a:t>
            </a:r>
            <a:endParaRPr lang="en-US" sz="48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6 </a:t>
            </a:r>
            <a:r>
              <a:rPr lang="fr-FR" sz="4400" b="1" dirty="0" smtClean="0">
                <a:solidFill>
                  <a:schemeClr val="bg1"/>
                </a:solidFill>
                <a:latin typeface="Arial Unicode MS" pitchFamily="34" charset="-128"/>
                <a:ea typeface="Arial Unicode MS" pitchFamily="34" charset="-128"/>
                <a:cs typeface="Arial Unicode MS" pitchFamily="34" charset="-128"/>
              </a:rPr>
              <a:t>Voici, je vais susciter les Chaldéens, Peuple furibond et impétueux, Qui traverse de vastes étendues de pays, Pour s'emparer de demeures qui ne sont pas à lui.</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rgbClr val="FFFF00"/>
                </a:solidFill>
                <a:latin typeface="Arial Unicode MS" pitchFamily="34" charset="-128"/>
                <a:ea typeface="Arial Unicode MS" pitchFamily="34" charset="-128"/>
                <a:cs typeface="Arial Unicode MS" pitchFamily="34" charset="-128"/>
              </a:rPr>
              <a:t>7 Il est terrible et formidable; De lui seul viennent son droit et sa grandeur</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8 </a:t>
            </a:r>
            <a:r>
              <a:rPr lang="fr-FR" sz="4000" b="1" dirty="0" smtClean="0">
                <a:solidFill>
                  <a:schemeClr val="bg1"/>
                </a:solidFill>
                <a:latin typeface="Arial Unicode MS" pitchFamily="34" charset="-128"/>
                <a:ea typeface="Arial Unicode MS" pitchFamily="34" charset="-128"/>
                <a:cs typeface="Arial Unicode MS" pitchFamily="34" charset="-128"/>
              </a:rPr>
              <a:t>Ses chevaux sont plus rapides que les léopards, Plus agiles que les loups du soir, Et ses cavaliers s'avancent avec orgueil; Ses cavaliers arrivent de loin, Ils volent comme l'aigle qui fond sur sa proie.</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9 Tout ce peuple vient pour se livrer au pillage; Ses regards avides se portent en avant, Et il assemble des prisonniers comme du sable</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10 </a:t>
            </a:r>
            <a:r>
              <a:rPr lang="fr-FR" sz="4400" b="1" dirty="0" smtClean="0">
                <a:solidFill>
                  <a:schemeClr val="bg1"/>
                </a:solidFill>
                <a:latin typeface="Arial Unicode MS" pitchFamily="34" charset="-128"/>
                <a:ea typeface="Arial Unicode MS" pitchFamily="34" charset="-128"/>
                <a:cs typeface="Arial Unicode MS" pitchFamily="34" charset="-128"/>
              </a:rPr>
              <a:t>Il se moque des rois, Et les princes font l'objet de ses railleries; Il se rit de toutes les forteresses, Il amoncelle de la terre, et il les prend.</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11 Alors son ardeur redouble, Il poursuit sa marche, et il se rend coupable. Sa force à lui, voilà son dieu!</a:t>
            </a:r>
            <a:endParaRPr lang="en-US" sz="44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4400" b="1" dirty="0" smtClean="0">
                <a:solidFill>
                  <a:srgbClr val="0033CC"/>
                </a:solidFill>
                <a:latin typeface="Arial Unicode MS" pitchFamily="34" charset="-128"/>
                <a:ea typeface="Arial Unicode MS" pitchFamily="34" charset="-128"/>
                <a:cs typeface="Arial Unicode MS" pitchFamily="34" charset="-128"/>
              </a:rPr>
              <a:t>Deuxième Complainte d’Habacuc</a:t>
            </a:r>
            <a:endParaRPr lang="en-US" sz="4400"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dirty="0" err="1" smtClean="0">
                <a:latin typeface="Arial Unicode MS" pitchFamily="34" charset="-128"/>
                <a:ea typeface="Arial Unicode MS" pitchFamily="34" charset="-128"/>
                <a:cs typeface="Arial Unicode MS" pitchFamily="34" charset="-128"/>
              </a:rPr>
              <a:t>Hab</a:t>
            </a:r>
            <a:r>
              <a:rPr lang="fr-FR" sz="4400" dirty="0" smtClean="0">
                <a:latin typeface="Arial Unicode MS" pitchFamily="34" charset="-128"/>
                <a:ea typeface="Arial Unicode MS" pitchFamily="34" charset="-128"/>
                <a:cs typeface="Arial Unicode MS" pitchFamily="34" charset="-128"/>
              </a:rPr>
              <a:t> </a:t>
            </a:r>
            <a:r>
              <a:rPr lang="fr-FR" sz="4400" dirty="0" smtClean="0">
                <a:latin typeface="Arial Unicode MS" pitchFamily="34" charset="-128"/>
                <a:ea typeface="Arial Unicode MS" pitchFamily="34" charset="-128"/>
                <a:cs typeface="Arial Unicode MS" pitchFamily="34" charset="-128"/>
              </a:rPr>
              <a:t>1:12-17</a:t>
            </a:r>
          </a:p>
          <a:p>
            <a:pPr algn="just"/>
            <a:r>
              <a:rPr lang="fr-FR" sz="4400" b="1" dirty="0" smtClean="0">
                <a:latin typeface="Arial Unicode MS" pitchFamily="34" charset="-128"/>
                <a:ea typeface="Arial Unicode MS" pitchFamily="34" charset="-128"/>
                <a:cs typeface="Arial Unicode MS" pitchFamily="34" charset="-128"/>
              </a:rPr>
              <a:t>12 </a:t>
            </a:r>
            <a:r>
              <a:rPr lang="fr-FR" sz="4400" b="1" dirty="0" smtClean="0">
                <a:latin typeface="Arial Unicode MS" pitchFamily="34" charset="-128"/>
                <a:ea typeface="Arial Unicode MS" pitchFamily="34" charset="-128"/>
                <a:cs typeface="Arial Unicode MS" pitchFamily="34" charset="-128"/>
              </a:rPr>
              <a:t>¶ N'es-tu pas de toute éternité, Éternel, mon Dieu, mon Saint? Nous ne mourrons pas! O Éternel, tu as établi ce peuple pour exercer tes jugements; </a:t>
            </a:r>
            <a:r>
              <a:rPr lang="fr-FR" sz="4400" b="1" dirty="0" smtClean="0">
                <a:solidFill>
                  <a:srgbClr val="0033CC"/>
                </a:solidFill>
                <a:latin typeface="Arial Unicode MS" pitchFamily="34" charset="-128"/>
                <a:ea typeface="Arial Unicode MS" pitchFamily="34" charset="-128"/>
                <a:cs typeface="Arial Unicode MS" pitchFamily="34" charset="-128"/>
              </a:rPr>
              <a:t>O mon rocher, tu l'as suscité pour infliger tes châtiments.</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13 </a:t>
            </a:r>
            <a:r>
              <a:rPr lang="fr-FR" sz="4400" b="1" dirty="0" smtClean="0">
                <a:latin typeface="Arial Unicode MS" pitchFamily="34" charset="-128"/>
                <a:ea typeface="Arial Unicode MS" pitchFamily="34" charset="-128"/>
                <a:cs typeface="Arial Unicode MS" pitchFamily="34" charset="-128"/>
              </a:rPr>
              <a:t>Tes yeux sont trop purs pour voir le mal, Et tu ne peux pas regarder l'iniquité. Pourquoi regarderais-tu les perfides, et te tairais-tu, Quand le méchant dévore celui qui est plus juste que lui?</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14 Traiterais-tu l'homme comme les poissons de la mer, Comme le reptile qui n'a point de maître?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6000" b="1" dirty="0" smtClean="0">
                <a:latin typeface="Arial Unicode MS" pitchFamily="34" charset="-128"/>
                <a:ea typeface="Arial Unicode MS" pitchFamily="34" charset="-128"/>
                <a:cs typeface="Arial Unicode MS" pitchFamily="34" charset="-128"/>
              </a:rPr>
              <a:t>15 </a:t>
            </a:r>
            <a:r>
              <a:rPr lang="fr-FR" sz="6000" b="1" dirty="0" smtClean="0">
                <a:latin typeface="Arial Unicode MS" pitchFamily="34" charset="-128"/>
                <a:ea typeface="Arial Unicode MS" pitchFamily="34" charset="-128"/>
                <a:cs typeface="Arial Unicode MS" pitchFamily="34" charset="-128"/>
              </a:rPr>
              <a:t>Il les fait tous monter avec l'hameçon, Il les attire dans son filet, </a:t>
            </a:r>
            <a:r>
              <a:rPr lang="fr-FR" sz="6000" b="1" dirty="0" smtClean="0">
                <a:solidFill>
                  <a:srgbClr val="0033CC"/>
                </a:solidFill>
                <a:latin typeface="Arial Unicode MS" pitchFamily="34" charset="-128"/>
                <a:ea typeface="Arial Unicode MS" pitchFamily="34" charset="-128"/>
                <a:cs typeface="Arial Unicode MS" pitchFamily="34" charset="-128"/>
              </a:rPr>
              <a:t>Il les assemble dans ses rets: Aussi est-il dans la joie et dans l'allégresse.</a:t>
            </a:r>
            <a:endParaRPr lang="en-US" sz="6000" b="1" dirty="0" smtClean="0">
              <a:solidFill>
                <a:srgbClr val="0033CC"/>
              </a:solidFill>
              <a:latin typeface="Arial Unicode MS" pitchFamily="34" charset="-128"/>
              <a:ea typeface="Arial Unicode MS" pitchFamily="34" charset="-128"/>
              <a:cs typeface="Arial Unicode MS" pitchFamily="34" charset="-128"/>
            </a:endParaRPr>
          </a:p>
          <a:p>
            <a:pPr algn="just"/>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16 </a:t>
            </a:r>
            <a:r>
              <a:rPr lang="fr-FR" sz="4800" b="1" dirty="0" smtClean="0">
                <a:latin typeface="Arial Unicode MS" pitchFamily="34" charset="-128"/>
                <a:ea typeface="Arial Unicode MS" pitchFamily="34" charset="-128"/>
                <a:cs typeface="Arial Unicode MS" pitchFamily="34" charset="-128"/>
              </a:rPr>
              <a:t>C'est pourquoi il sacrifie à son filet, Il offre de l'encens à ses rets; Car par eux sa portion est grasse, Et sa nourriture succulente.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33CC"/>
                </a:solidFill>
                <a:latin typeface="Arial Unicode MS" pitchFamily="34" charset="-128"/>
                <a:ea typeface="Arial Unicode MS" pitchFamily="34" charset="-128"/>
                <a:cs typeface="Arial Unicode MS" pitchFamily="34" charset="-128"/>
              </a:rPr>
              <a:t> 17 Videra-t-il pour cela son filet, Et toujours égorgera-t-il sans pitié les nations?</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algn="ctr">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txBody>
          <a:bodyPr>
            <a:normAutofit fontScale="92500"/>
          </a:bodyPr>
          <a:lstStyle/>
          <a:p>
            <a:pPr algn="ctr">
              <a:buNone/>
            </a:pPr>
            <a:r>
              <a:rPr lang="en-US" sz="4400" b="1" dirty="0" smtClean="0">
                <a:solidFill>
                  <a:schemeClr val="bg1"/>
                </a:solidFill>
                <a:latin typeface="Arial Unicode MS" pitchFamily="34" charset="-128"/>
                <a:ea typeface="Arial Unicode MS" pitchFamily="34" charset="-128"/>
                <a:cs typeface="Arial Unicode MS" pitchFamily="34" charset="-128"/>
              </a:rPr>
              <a:t>THE </a:t>
            </a:r>
            <a:r>
              <a:rPr lang="en-US" sz="4400" b="1" dirty="0" smtClean="0">
                <a:solidFill>
                  <a:schemeClr val="bg1"/>
                </a:solidFill>
                <a:latin typeface="Arial Unicode MS" pitchFamily="34" charset="-128"/>
                <a:ea typeface="Arial Unicode MS" pitchFamily="34" charset="-128"/>
                <a:cs typeface="Arial Unicode MS" pitchFamily="34" charset="-128"/>
              </a:rPr>
              <a:t> EAGERNESS  OF  THE PROPHET  </a:t>
            </a:r>
            <a:r>
              <a:rPr lang="en-US" sz="4400" b="1" dirty="0" smtClean="0">
                <a:solidFill>
                  <a:schemeClr val="bg1"/>
                </a:solidFill>
                <a:latin typeface="Arial Unicode MS" pitchFamily="34" charset="-128"/>
                <a:ea typeface="Arial Unicode MS" pitchFamily="34" charset="-128"/>
                <a:cs typeface="Arial Unicode MS" pitchFamily="34" charset="-128"/>
              </a:rPr>
              <a:t>TO </a:t>
            </a:r>
            <a:r>
              <a:rPr lang="en-US" sz="4400" b="1" dirty="0" smtClean="0">
                <a:solidFill>
                  <a:schemeClr val="bg1"/>
                </a:solidFill>
                <a:latin typeface="Arial Unicode MS" pitchFamily="34" charset="-128"/>
                <a:ea typeface="Arial Unicode MS" pitchFamily="34" charset="-128"/>
                <a:cs typeface="Arial Unicode MS" pitchFamily="34" charset="-128"/>
              </a:rPr>
              <a:t> PROLONG  THE </a:t>
            </a:r>
            <a:r>
              <a:rPr lang="en-US" sz="4400" b="1" dirty="0" smtClean="0">
                <a:solidFill>
                  <a:schemeClr val="bg1"/>
                </a:solidFill>
                <a:latin typeface="Arial Unicode MS" pitchFamily="34" charset="-128"/>
                <a:ea typeface="Arial Unicode MS" pitchFamily="34" charset="-128"/>
                <a:cs typeface="Arial Unicode MS" pitchFamily="34" charset="-128"/>
              </a:rPr>
              <a:t>CONVERSATION </a:t>
            </a:r>
            <a:r>
              <a:rPr lang="en-US" sz="4400" b="1" dirty="0" smtClean="0">
                <a:solidFill>
                  <a:schemeClr val="bg1"/>
                </a:solidFill>
                <a:latin typeface="Arial Unicode MS" pitchFamily="34" charset="-128"/>
                <a:ea typeface="Arial Unicode MS" pitchFamily="34" charset="-128"/>
                <a:cs typeface="Arial Unicode MS" pitchFamily="34" charset="-128"/>
              </a:rPr>
              <a:t> WITH  GOD</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400" b="1" dirty="0" smtClean="0">
                <a:solidFill>
                  <a:srgbClr val="FFC000"/>
                </a:solidFill>
                <a:latin typeface="Arial Unicode MS" pitchFamily="34" charset="-128"/>
                <a:ea typeface="Arial Unicode MS" pitchFamily="34" charset="-128"/>
                <a:cs typeface="Arial Unicode MS" pitchFamily="34" charset="-128"/>
              </a:rPr>
              <a:t>Good communication with God is not making God do what you want, but it is to hear what God has to say.</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prophet maintained the proper reverence for God while disagreeing respectfully with </a:t>
            </a:r>
            <a:r>
              <a:rPr lang="en-US" sz="4400" b="1" dirty="0" smtClean="0">
                <a:solidFill>
                  <a:schemeClr val="bg1"/>
                </a:solidFill>
                <a:latin typeface="Arial Unicode MS" pitchFamily="34" charset="-128"/>
                <a:ea typeface="Arial Unicode MS" pitchFamily="34" charset="-128"/>
                <a:cs typeface="Arial Unicode MS" pitchFamily="34" charset="-128"/>
              </a:rPr>
              <a:t>God’s </a:t>
            </a:r>
            <a:r>
              <a:rPr lang="en-US" sz="4400" b="1" dirty="0" smtClean="0">
                <a:solidFill>
                  <a:schemeClr val="bg1"/>
                </a:solidFill>
                <a:latin typeface="Arial Unicode MS" pitchFamily="34" charset="-128"/>
                <a:ea typeface="Arial Unicode MS" pitchFamily="34" charset="-128"/>
                <a:cs typeface="Arial Unicode MS" pitchFamily="34" charset="-128"/>
              </a:rPr>
              <a:t>plans</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Habakkuk </a:t>
            </a:r>
            <a:r>
              <a:rPr lang="en-US" sz="4400" b="1" dirty="0" smtClean="0">
                <a:solidFill>
                  <a:schemeClr val="bg1"/>
                </a:solidFill>
                <a:latin typeface="Arial Unicode MS" pitchFamily="34" charset="-128"/>
                <a:ea typeface="Arial Unicode MS" pitchFamily="34" charset="-128"/>
                <a:cs typeface="Arial Unicode MS" pitchFamily="34" charset="-128"/>
              </a:rPr>
              <a:t>was very enthused just for the opportunity to talk to God and </a:t>
            </a:r>
            <a:r>
              <a:rPr lang="en-US" sz="4400" b="1" dirty="0" smtClean="0">
                <a:solidFill>
                  <a:schemeClr val="bg1"/>
                </a:solidFill>
                <a:latin typeface="Arial Unicode MS" pitchFamily="34" charset="-128"/>
                <a:ea typeface="Arial Unicode MS" pitchFamily="34" charset="-128"/>
                <a:cs typeface="Arial Unicode MS" pitchFamily="34" charset="-128"/>
              </a:rPr>
              <a:t>be </a:t>
            </a:r>
            <a:r>
              <a:rPr lang="en-US" sz="4400" b="1" dirty="0" smtClean="0">
                <a:solidFill>
                  <a:schemeClr val="bg1"/>
                </a:solidFill>
                <a:latin typeface="Arial Unicode MS" pitchFamily="34" charset="-128"/>
                <a:ea typeface="Arial Unicode MS" pitchFamily="34" charset="-128"/>
                <a:cs typeface="Arial Unicode MS" pitchFamily="34" charset="-128"/>
              </a:rPr>
              <a:t>heard by God.</a:t>
            </a:r>
          </a:p>
          <a:p>
            <a:pPr lvl="0" algn="just"/>
            <a:r>
              <a:rPr lang="en-US" sz="4400" b="1" dirty="0" smtClean="0">
                <a:solidFill>
                  <a:srgbClr val="FFC000"/>
                </a:solidFill>
                <a:latin typeface="Arial Unicode MS" pitchFamily="34" charset="-128"/>
                <a:ea typeface="Arial Unicode MS" pitchFamily="34" charset="-128"/>
                <a:cs typeface="Arial Unicode MS" pitchFamily="34" charset="-128"/>
              </a:rPr>
              <a:t>Habakkuk was going to remain on the defensive for his beloved nation </a:t>
            </a:r>
            <a:r>
              <a:rPr lang="en-US" sz="4400" b="1" dirty="0" smtClean="0">
                <a:solidFill>
                  <a:srgbClr val="FFC000"/>
                </a:solidFill>
                <a:latin typeface="Arial Unicode MS" pitchFamily="34" charset="-128"/>
                <a:ea typeface="Arial Unicode MS" pitchFamily="34" charset="-128"/>
                <a:cs typeface="Arial Unicode MS" pitchFamily="34" charset="-128"/>
              </a:rPr>
              <a:t>in aim </a:t>
            </a:r>
            <a:r>
              <a:rPr lang="en-US" sz="4400" b="1" dirty="0" smtClean="0">
                <a:solidFill>
                  <a:srgbClr val="FFC000"/>
                </a:solidFill>
                <a:latin typeface="Arial Unicode MS" pitchFamily="34" charset="-128"/>
                <a:ea typeface="Arial Unicode MS" pitchFamily="34" charset="-128"/>
                <a:cs typeface="Arial Unicode MS" pitchFamily="34" charset="-128"/>
              </a:rPr>
              <a:t>to steer God from carrying out </a:t>
            </a:r>
            <a:r>
              <a:rPr lang="en-US" sz="4400" b="1" dirty="0" smtClean="0">
                <a:solidFill>
                  <a:srgbClr val="FFC000"/>
                </a:solidFill>
                <a:latin typeface="Arial Unicode MS" pitchFamily="34" charset="-128"/>
                <a:ea typeface="Arial Unicode MS" pitchFamily="34" charset="-128"/>
                <a:cs typeface="Arial Unicode MS" pitchFamily="34" charset="-128"/>
              </a:rPr>
              <a:t>His judgment</a:t>
            </a:r>
            <a:r>
              <a:rPr lang="en-US" sz="4400" b="1" dirty="0" smtClean="0">
                <a:solidFill>
                  <a:srgbClr val="FFC000"/>
                </a:solidFill>
                <a:latin typeface="Arial Unicode MS" pitchFamily="34" charset="-128"/>
                <a:ea typeface="Arial Unicode MS" pitchFamily="34" charset="-128"/>
                <a:cs typeface="Arial Unicode MS" pitchFamily="34" charset="-128"/>
              </a:rPr>
              <a:t> </a:t>
            </a:r>
            <a:r>
              <a:rPr lang="en-US" sz="4400" b="1" dirty="0" smtClean="0">
                <a:solidFill>
                  <a:srgbClr val="FFC000"/>
                </a:solidFill>
                <a:latin typeface="Arial Unicode MS" pitchFamily="34" charset="-128"/>
                <a:ea typeface="Arial Unicode MS" pitchFamily="34" charset="-128"/>
                <a:cs typeface="Arial Unicode MS" pitchFamily="34" charset="-128"/>
              </a:rPr>
              <a:t>over Israel.</a:t>
            </a:r>
            <a:endParaRPr lang="en-US" sz="4400" b="1" dirty="0" smtClean="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Chapter </a:t>
            </a:r>
            <a:r>
              <a:rPr lang="en-US" sz="4400" b="1" dirty="0" smtClean="0">
                <a:solidFill>
                  <a:schemeClr val="bg1"/>
                </a:solidFill>
                <a:latin typeface="Arial Unicode MS" pitchFamily="34" charset="-128"/>
                <a:ea typeface="Arial Unicode MS" pitchFamily="34" charset="-128"/>
                <a:cs typeface="Arial Unicode MS" pitchFamily="34" charset="-128"/>
              </a:rPr>
              <a:t>two was a </a:t>
            </a:r>
            <a:r>
              <a:rPr lang="en-US" sz="4400" b="1" dirty="0" smtClean="0">
                <a:solidFill>
                  <a:schemeClr val="bg1"/>
                </a:solidFill>
                <a:latin typeface="Arial Unicode MS" pitchFamily="34" charset="-128"/>
                <a:ea typeface="Arial Unicode MS" pitchFamily="34" charset="-128"/>
                <a:cs typeface="Arial Unicode MS" pitchFamily="34" charset="-128"/>
              </a:rPr>
              <a:t>disaster for Habakkuk. </a:t>
            </a:r>
            <a:r>
              <a:rPr lang="en-US" sz="4400" b="1" dirty="0" smtClean="0">
                <a:solidFill>
                  <a:schemeClr val="bg1"/>
                </a:solidFill>
                <a:latin typeface="Arial Unicode MS" pitchFamily="34" charset="-128"/>
                <a:ea typeface="Arial Unicode MS" pitchFamily="34" charset="-128"/>
                <a:cs typeface="Arial Unicode MS" pitchFamily="34" charset="-128"/>
              </a:rPr>
              <a:t>God kept adding to the </a:t>
            </a:r>
            <a:r>
              <a:rPr lang="en-US" sz="4400" b="1" dirty="0" smtClean="0">
                <a:solidFill>
                  <a:schemeClr val="bg1"/>
                </a:solidFill>
                <a:latin typeface="Arial Unicode MS" pitchFamily="34" charset="-128"/>
                <a:ea typeface="Arial Unicode MS" pitchFamily="34" charset="-128"/>
                <a:cs typeface="Arial Unicode MS" pitchFamily="34" charset="-128"/>
              </a:rPr>
              <a:t>charges </a:t>
            </a:r>
            <a:r>
              <a:rPr lang="en-US" sz="4400" b="1" dirty="0" smtClean="0">
                <a:solidFill>
                  <a:schemeClr val="bg1"/>
                </a:solidFill>
                <a:latin typeface="Arial Unicode MS" pitchFamily="34" charset="-128"/>
                <a:ea typeface="Arial Unicode MS" pitchFamily="34" charset="-128"/>
                <a:cs typeface="Arial Unicode MS" pitchFamily="34" charset="-128"/>
              </a:rPr>
              <a:t>of the nation.</a:t>
            </a:r>
          </a:p>
          <a:p>
            <a:pPr lvl="0" algn="just"/>
            <a:r>
              <a:rPr lang="en-US" sz="4400" b="1" dirty="0" smtClean="0">
                <a:solidFill>
                  <a:srgbClr val="FFC000"/>
                </a:solidFill>
                <a:latin typeface="Arial Unicode MS" pitchFamily="34" charset="-128"/>
                <a:ea typeface="Arial Unicode MS" pitchFamily="34" charset="-128"/>
                <a:cs typeface="Arial Unicode MS" pitchFamily="34" charset="-128"/>
              </a:rPr>
              <a:t>The judgment </a:t>
            </a:r>
            <a:r>
              <a:rPr lang="en-US" sz="4400" b="1" dirty="0" smtClean="0">
                <a:solidFill>
                  <a:srgbClr val="FFC000"/>
                </a:solidFill>
                <a:latin typeface="Arial Unicode MS" pitchFamily="34" charset="-128"/>
                <a:ea typeface="Arial Unicode MS" pitchFamily="34" charset="-128"/>
                <a:cs typeface="Arial Unicode MS" pitchFamily="34" charset="-128"/>
              </a:rPr>
              <a:t>of God was </a:t>
            </a:r>
            <a:r>
              <a:rPr lang="en-US" sz="4400" b="1" dirty="0" smtClean="0">
                <a:solidFill>
                  <a:srgbClr val="FFC000"/>
                </a:solidFill>
                <a:latin typeface="Arial Unicode MS" pitchFamily="34" charset="-128"/>
                <a:ea typeface="Arial Unicode MS" pitchFamily="34" charset="-128"/>
                <a:cs typeface="Arial Unicode MS" pitchFamily="34" charset="-128"/>
              </a:rPr>
              <a:t>imminent; the prophet lost the case to appease God’s anger.</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In chapter three, the communication of Habakkuk took another </a:t>
            </a:r>
            <a:r>
              <a:rPr lang="en-US" sz="4400" b="1" dirty="0" smtClean="0">
                <a:solidFill>
                  <a:schemeClr val="bg1"/>
                </a:solidFill>
                <a:latin typeface="Arial Unicode MS" pitchFamily="34" charset="-128"/>
                <a:ea typeface="Arial Unicode MS" pitchFamily="34" charset="-128"/>
                <a:cs typeface="Arial Unicode MS" pitchFamily="34" charset="-128"/>
              </a:rPr>
              <a:t> tenure</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4400" b="1" dirty="0" err="1" smtClean="0">
                <a:solidFill>
                  <a:srgbClr val="FF0000"/>
                </a:solidFill>
                <a:latin typeface="Arial Unicode MS" pitchFamily="34" charset="-128"/>
                <a:ea typeface="Arial Unicode MS" pitchFamily="34" charset="-128"/>
                <a:cs typeface="Arial Unicode MS" pitchFamily="34" charset="-128"/>
              </a:rPr>
              <a:t>Habakkuk</a:t>
            </a:r>
            <a:r>
              <a:rPr lang="fr-FR" sz="4400" b="1" dirty="0" smtClean="0">
                <a:solidFill>
                  <a:srgbClr val="FF0000"/>
                </a:solidFill>
                <a:latin typeface="Arial Unicode MS" pitchFamily="34" charset="-128"/>
                <a:ea typeface="Arial Unicode MS" pitchFamily="34" charset="-128"/>
                <a:cs typeface="Arial Unicode MS" pitchFamily="34" charset="-128"/>
              </a:rPr>
              <a:t> 3: 1-15</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2 Éternel</a:t>
            </a:r>
            <a:r>
              <a:rPr lang="fr-FR" sz="4400" b="1" dirty="0" smtClean="0">
                <a:solidFill>
                  <a:srgbClr val="0033CC"/>
                </a:solidFill>
                <a:latin typeface="Arial Unicode MS" pitchFamily="34" charset="-128"/>
                <a:ea typeface="Arial Unicode MS" pitchFamily="34" charset="-128"/>
                <a:cs typeface="Arial Unicode MS" pitchFamily="34" charset="-128"/>
              </a:rPr>
              <a:t>, j'ai entendu ce que tu as annoncé, je suis saisi de crainte. Accomplis ton </a:t>
            </a:r>
            <a:r>
              <a:rPr lang="fr-FR" sz="4400" b="1" dirty="0" smtClean="0">
                <a:solidFill>
                  <a:srgbClr val="0033CC"/>
                </a:solidFill>
                <a:latin typeface="Arial Unicode MS" pitchFamily="34" charset="-128"/>
                <a:ea typeface="Arial Unicode MS" pitchFamily="34" charset="-128"/>
                <a:cs typeface="Arial Unicode MS" pitchFamily="34" charset="-128"/>
              </a:rPr>
              <a:t>œuvre </a:t>
            </a:r>
            <a:r>
              <a:rPr lang="fr-FR" sz="4400" b="1" dirty="0" smtClean="0">
                <a:solidFill>
                  <a:srgbClr val="0033CC"/>
                </a:solidFill>
                <a:latin typeface="Arial Unicode MS" pitchFamily="34" charset="-128"/>
                <a:ea typeface="Arial Unicode MS" pitchFamily="34" charset="-128"/>
                <a:cs typeface="Arial Unicode MS" pitchFamily="34" charset="-128"/>
              </a:rPr>
              <a:t>dans le cours des années, </a:t>
            </a:r>
            <a:r>
              <a:rPr lang="fr-FR" sz="4400" b="1" dirty="0" smtClean="0">
                <a:solidFill>
                  <a:srgbClr val="FF0000"/>
                </a:solidFill>
                <a:latin typeface="Arial Unicode MS" pitchFamily="34" charset="-128"/>
                <a:ea typeface="Arial Unicode MS" pitchFamily="34" charset="-128"/>
                <a:cs typeface="Arial Unicode MS" pitchFamily="34" charset="-128"/>
              </a:rPr>
              <a:t>ô Éternel! Dans le cours des années manifeste-la! Mais dans ta colère souviens-toi de tes compassions</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3 </a:t>
            </a:r>
            <a:r>
              <a:rPr lang="fr-FR" sz="4400" b="1" dirty="0" smtClean="0">
                <a:solidFill>
                  <a:srgbClr val="0033CC"/>
                </a:solidFill>
                <a:latin typeface="Arial Unicode MS" pitchFamily="34" charset="-128"/>
                <a:ea typeface="Arial Unicode MS" pitchFamily="34" charset="-128"/>
                <a:cs typeface="Arial Unicode MS" pitchFamily="34" charset="-128"/>
              </a:rPr>
              <a:t>¶ Dieu vient de </a:t>
            </a:r>
            <a:r>
              <a:rPr lang="fr-FR" sz="4400" b="1" dirty="0" err="1" smtClean="0">
                <a:solidFill>
                  <a:srgbClr val="0033CC"/>
                </a:solidFill>
                <a:latin typeface="Arial Unicode MS" pitchFamily="34" charset="-128"/>
                <a:ea typeface="Arial Unicode MS" pitchFamily="34" charset="-128"/>
                <a:cs typeface="Arial Unicode MS" pitchFamily="34" charset="-128"/>
              </a:rPr>
              <a:t>Théman</a:t>
            </a:r>
            <a:r>
              <a:rPr lang="fr-FR" sz="4400" b="1" dirty="0" smtClean="0">
                <a:solidFill>
                  <a:srgbClr val="0033CC"/>
                </a:solidFill>
                <a:latin typeface="Arial Unicode MS" pitchFamily="34" charset="-128"/>
                <a:ea typeface="Arial Unicode MS" pitchFamily="34" charset="-128"/>
                <a:cs typeface="Arial Unicode MS" pitchFamily="34" charset="-128"/>
              </a:rPr>
              <a:t>, Le Saint vient de la montagne de Paran... Pause. Sa majesté couvre les cieux, Et sa gloire remplit la terre.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 4 C'est comme l'éclat de la lumière; Des rayons partent de sa main; Là réside sa force.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5 Devant lui marche la peste, Et la peste est sur ses traces</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6 </a:t>
            </a:r>
            <a:r>
              <a:rPr lang="fr-FR" sz="4400" b="1" dirty="0" smtClean="0">
                <a:solidFill>
                  <a:srgbClr val="0033CC"/>
                </a:solidFill>
                <a:latin typeface="Arial Unicode MS" pitchFamily="34" charset="-128"/>
                <a:ea typeface="Arial Unicode MS" pitchFamily="34" charset="-128"/>
                <a:cs typeface="Arial Unicode MS" pitchFamily="34" charset="-128"/>
              </a:rPr>
              <a:t>Il s'arrête, et de l'</a:t>
            </a:r>
            <a:r>
              <a:rPr lang="fr-FR" sz="4400" b="1" dirty="0" err="1" smtClean="0">
                <a:solidFill>
                  <a:srgbClr val="0033CC"/>
                </a:solidFill>
                <a:latin typeface="Arial Unicode MS" pitchFamily="34" charset="-128"/>
                <a:ea typeface="Arial Unicode MS" pitchFamily="34" charset="-128"/>
                <a:cs typeface="Arial Unicode MS" pitchFamily="34" charset="-128"/>
              </a:rPr>
              <a:t>oeil</a:t>
            </a:r>
            <a:r>
              <a:rPr lang="fr-FR" sz="4400" b="1" dirty="0" smtClean="0">
                <a:solidFill>
                  <a:srgbClr val="0033CC"/>
                </a:solidFill>
                <a:latin typeface="Arial Unicode MS" pitchFamily="34" charset="-128"/>
                <a:ea typeface="Arial Unicode MS" pitchFamily="34" charset="-128"/>
                <a:cs typeface="Arial Unicode MS" pitchFamily="34" charset="-128"/>
              </a:rPr>
              <a:t> il mesure la terre; Il regarde, et il fait trembler les nations; Les montagnes éternelles se brisent, Les collines antiques s'abaissent; Les sentiers d'autrefois s'ouvrent devant lui.</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7 Je vois dans la détresse les tentes de l'Éthiopie, Et les tentes du pays de Madian sont dans l'épouvante.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8 </a:t>
            </a:r>
            <a:r>
              <a:rPr lang="fr-FR" sz="4400" b="1" dirty="0" smtClean="0">
                <a:solidFill>
                  <a:srgbClr val="0033CC"/>
                </a:solidFill>
                <a:latin typeface="Arial Unicode MS" pitchFamily="34" charset="-128"/>
                <a:ea typeface="Arial Unicode MS" pitchFamily="34" charset="-128"/>
                <a:cs typeface="Arial Unicode MS" pitchFamily="34" charset="-128"/>
              </a:rPr>
              <a:t>L'Éternel est-il irrité contre les fleuves? Est-ce contre les fleuves que s'enflamme ta colère, Contre la mer que se répand ta fureur, Pour que tu sois monté sur tes chevaux, Sur ton char de victoire?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9 Ton arc est mis à nu; Les malédictions sont les traits de ta parole... Pause. Tu fends la terre pour donner cours aux fleuves.</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10 </a:t>
            </a:r>
            <a:r>
              <a:rPr lang="fr-FR" sz="4400" b="1" dirty="0" smtClean="0">
                <a:solidFill>
                  <a:srgbClr val="0033CC"/>
                </a:solidFill>
                <a:latin typeface="Arial Unicode MS" pitchFamily="34" charset="-128"/>
                <a:ea typeface="Arial Unicode MS" pitchFamily="34" charset="-128"/>
                <a:cs typeface="Arial Unicode MS" pitchFamily="34" charset="-128"/>
              </a:rPr>
              <a:t>A ton aspect, les montagnes tremblent; Des torrents d'eau se précipitent; L'abîme fait entendre sa voix, Il lève ses mains en haut.</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11 Le soleil et la lune s'arrêtent dans leur demeure, A la lumière de tes flèches qui partent, A la clarté de ta lance qui brille.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12 </a:t>
            </a:r>
            <a:r>
              <a:rPr lang="fr-FR" sz="4400" b="1" dirty="0" smtClean="0">
                <a:solidFill>
                  <a:srgbClr val="0033CC"/>
                </a:solidFill>
                <a:latin typeface="Arial Unicode MS" pitchFamily="34" charset="-128"/>
                <a:ea typeface="Arial Unicode MS" pitchFamily="34" charset="-128"/>
                <a:cs typeface="Arial Unicode MS" pitchFamily="34" charset="-128"/>
              </a:rPr>
              <a:t>Tu parcours la terre dans ta fureur, Tu écrases les nations dans ta colère.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 13 Tu sors pour délivrer ton peuple, Pour délivrer ton oint; Tu brises le faîte de la maison du méchant, Tu la détruis de fond en comble. Pause</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14 </a:t>
            </a:r>
            <a:r>
              <a:rPr lang="fr-FR" sz="4400" b="1" dirty="0" smtClean="0">
                <a:solidFill>
                  <a:srgbClr val="0033CC"/>
                </a:solidFill>
                <a:latin typeface="Arial Unicode MS" pitchFamily="34" charset="-128"/>
                <a:ea typeface="Arial Unicode MS" pitchFamily="34" charset="-128"/>
                <a:cs typeface="Arial Unicode MS" pitchFamily="34" charset="-128"/>
              </a:rPr>
              <a:t>Tu perces de tes traits la tête de ses chefs, Qui se précipitent comme la tempête pour me disperser, Poussant des cris de joie, Comme s'ils dévoraient déjà le malheureux dans leur repaire.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 15 Avec tes chevaux tu foules la mer, La boue des grandes eaux.</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The prophet </a:t>
            </a:r>
            <a:r>
              <a:rPr lang="en-US" sz="4800" b="1" dirty="0" smtClean="0">
                <a:latin typeface="Arial Unicode MS" pitchFamily="34" charset="-128"/>
                <a:ea typeface="Arial Unicode MS" pitchFamily="34" charset="-128"/>
                <a:cs typeface="Arial Unicode MS" pitchFamily="34" charset="-128"/>
              </a:rPr>
              <a:t>addressed God with both fear and praise.</a:t>
            </a:r>
            <a:endParaRPr lang="en-US" sz="4800" b="1" dirty="0" smtClean="0">
              <a:latin typeface="Arial Unicode MS" pitchFamily="34" charset="-128"/>
              <a:ea typeface="Arial Unicode MS" pitchFamily="34" charset="-128"/>
              <a:cs typeface="Arial Unicode MS" pitchFamily="34" charset="-128"/>
            </a:endParaRP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He exalted the majesty of God.</a:t>
            </a:r>
          </a:p>
          <a:p>
            <a:pPr lvl="0" algn="just"/>
            <a:r>
              <a:rPr lang="en-US" sz="4800" b="1" dirty="0" smtClean="0">
                <a:latin typeface="Arial Unicode MS" pitchFamily="34" charset="-128"/>
                <a:ea typeface="Arial Unicode MS" pitchFamily="34" charset="-128"/>
                <a:cs typeface="Arial Unicode MS" pitchFamily="34" charset="-128"/>
              </a:rPr>
              <a:t>He avowed to God how terrified </a:t>
            </a:r>
            <a:r>
              <a:rPr lang="en-US" sz="4800" b="1" dirty="0" smtClean="0">
                <a:latin typeface="Arial Unicode MS" pitchFamily="34" charset="-128"/>
                <a:ea typeface="Arial Unicode MS" pitchFamily="34" charset="-128"/>
                <a:cs typeface="Arial Unicode MS" pitchFamily="34" charset="-128"/>
              </a:rPr>
              <a:t>His </a:t>
            </a:r>
            <a:r>
              <a:rPr lang="en-US" sz="4800" b="1" dirty="0" smtClean="0">
                <a:latin typeface="Arial Unicode MS" pitchFamily="34" charset="-128"/>
                <a:ea typeface="Arial Unicode MS" pitchFamily="34" charset="-128"/>
                <a:cs typeface="Arial Unicode MS" pitchFamily="34" charset="-128"/>
              </a:rPr>
              <a:t>judgments are on the sons of men and over the whole creation</a:t>
            </a:r>
            <a:r>
              <a:rPr lang="en-US"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While </a:t>
            </a:r>
            <a:r>
              <a:rPr lang="en-US" sz="4400" b="1" dirty="0" smtClean="0">
                <a:latin typeface="Arial Unicode MS" pitchFamily="34" charset="-128"/>
                <a:ea typeface="Arial Unicode MS" pitchFamily="34" charset="-128"/>
                <a:cs typeface="Arial Unicode MS" pitchFamily="34" charset="-128"/>
              </a:rPr>
              <a:t>Habakkuk disagreed with God, yet he still praised Him for who He is.</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He reminded God that no one can contest </a:t>
            </a:r>
            <a:r>
              <a:rPr lang="en-US" sz="4400" b="1" dirty="0" smtClean="0">
                <a:solidFill>
                  <a:srgbClr val="FF0000"/>
                </a:solidFill>
                <a:latin typeface="Arial Unicode MS" pitchFamily="34" charset="-128"/>
                <a:ea typeface="Arial Unicode MS" pitchFamily="34" charset="-128"/>
                <a:cs typeface="Arial Unicode MS" pitchFamily="34" charset="-128"/>
              </a:rPr>
              <a:t>with Him </a:t>
            </a:r>
            <a:r>
              <a:rPr lang="en-US" sz="4400" b="1" dirty="0" smtClean="0">
                <a:solidFill>
                  <a:srgbClr val="FF0000"/>
                </a:solidFill>
                <a:latin typeface="Arial Unicode MS" pitchFamily="34" charset="-128"/>
                <a:ea typeface="Arial Unicode MS" pitchFamily="34" charset="-128"/>
                <a:cs typeface="Arial Unicode MS" pitchFamily="34" charset="-128"/>
              </a:rPr>
              <a:t>and win.</a:t>
            </a:r>
          </a:p>
          <a:p>
            <a:pPr lvl="0" algn="just"/>
            <a:r>
              <a:rPr lang="en-US" sz="4400" b="1" dirty="0" smtClean="0">
                <a:latin typeface="Arial Unicode MS" pitchFamily="34" charset="-128"/>
                <a:ea typeface="Arial Unicode MS" pitchFamily="34" charset="-128"/>
                <a:cs typeface="Arial Unicode MS" pitchFamily="34" charset="-128"/>
              </a:rPr>
              <a:t>The prophet </a:t>
            </a:r>
            <a:r>
              <a:rPr lang="en-US" sz="4400" b="1" dirty="0" smtClean="0">
                <a:latin typeface="Arial Unicode MS" pitchFamily="34" charset="-128"/>
                <a:ea typeface="Arial Unicode MS" pitchFamily="34" charset="-128"/>
                <a:cs typeface="Arial Unicode MS" pitchFamily="34" charset="-128"/>
              </a:rPr>
              <a:t>ended </a:t>
            </a:r>
            <a:r>
              <a:rPr lang="en-US" sz="4400" b="1" dirty="0" smtClean="0">
                <a:latin typeface="Arial Unicode MS" pitchFamily="34" charset="-128"/>
                <a:ea typeface="Arial Unicode MS" pitchFamily="34" charset="-128"/>
                <a:cs typeface="Arial Unicode MS" pitchFamily="34" charset="-128"/>
              </a:rPr>
              <a:t>his book with words sadness and personal assurance in God.</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lumMod val="85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800" b="1" dirty="0" err="1" smtClean="0">
                <a:solidFill>
                  <a:srgbClr val="0033CC"/>
                </a:solidFill>
                <a:latin typeface="Arial Unicode MS" pitchFamily="34" charset="-128"/>
                <a:ea typeface="Arial Unicode MS" pitchFamily="34" charset="-128"/>
                <a:cs typeface="Arial Unicode MS" pitchFamily="34" charset="-128"/>
              </a:rPr>
              <a:t>Hab</a:t>
            </a:r>
            <a:r>
              <a:rPr lang="fr-FR" sz="4800" b="1" dirty="0" smtClean="0">
                <a:solidFill>
                  <a:srgbClr val="0033CC"/>
                </a:solidFill>
                <a:latin typeface="Arial Unicode MS" pitchFamily="34" charset="-128"/>
                <a:ea typeface="Arial Unicode MS" pitchFamily="34" charset="-128"/>
                <a:cs typeface="Arial Unicode MS" pitchFamily="34" charset="-128"/>
              </a:rPr>
              <a:t> 3:16 </a:t>
            </a:r>
            <a:r>
              <a:rPr lang="fr-FR" sz="4800" b="1" dirty="0" smtClean="0">
                <a:latin typeface="Arial Unicode MS" pitchFamily="34" charset="-128"/>
                <a:ea typeface="Arial Unicode MS" pitchFamily="34" charset="-128"/>
                <a:cs typeface="Arial Unicode MS" pitchFamily="34" charset="-128"/>
              </a:rPr>
              <a:t>¶ J'ai entendu... Et mes entrailles sont émues. A cette voix, mes lèvres frémissent, Mes os se consument, Et mes genoux chancellent: </a:t>
            </a:r>
            <a:r>
              <a:rPr lang="fr-FR" sz="4800" b="1" dirty="0" smtClean="0">
                <a:solidFill>
                  <a:srgbClr val="0033CC"/>
                </a:solidFill>
                <a:latin typeface="Arial Unicode MS" pitchFamily="34" charset="-128"/>
                <a:ea typeface="Arial Unicode MS" pitchFamily="34" charset="-128"/>
                <a:cs typeface="Arial Unicode MS" pitchFamily="34" charset="-128"/>
              </a:rPr>
              <a:t>En silence je dois attendre le jour de la détresse, Le jour où l'oppresseur marchera contre le peuple.</a:t>
            </a:r>
            <a:endParaRPr lang="en-US" sz="4800" b="1" dirty="0" smtClean="0">
              <a:solidFill>
                <a:srgbClr val="0033CC"/>
              </a:solidFill>
              <a:latin typeface="Arial Unicode MS" pitchFamily="34" charset="-128"/>
              <a:ea typeface="Arial Unicode MS" pitchFamily="34" charset="-128"/>
              <a:cs typeface="Arial Unicode MS" pitchFamily="34" charset="-128"/>
            </a:endParaRPr>
          </a:p>
          <a:p>
            <a:pPr algn="just">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lumMod val="85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17 </a:t>
            </a:r>
            <a:r>
              <a:rPr lang="fr-FR" sz="4800" b="1" dirty="0" smtClean="0">
                <a:latin typeface="Arial Unicode MS" pitchFamily="34" charset="-128"/>
                <a:ea typeface="Arial Unicode MS" pitchFamily="34" charset="-128"/>
                <a:cs typeface="Arial Unicode MS" pitchFamily="34" charset="-128"/>
              </a:rPr>
              <a:t>Car le figuier ne fleurira pas, La vigne ne produira rien, Le fruit de l'olivier manquera, Les champs ne donneront pas de nourriture; </a:t>
            </a:r>
            <a:r>
              <a:rPr lang="fr-FR" sz="4800" b="1" dirty="0" smtClean="0">
                <a:solidFill>
                  <a:srgbClr val="0033CC"/>
                </a:solidFill>
                <a:latin typeface="Arial Unicode MS" pitchFamily="34" charset="-128"/>
                <a:ea typeface="Arial Unicode MS" pitchFamily="34" charset="-128"/>
                <a:cs typeface="Arial Unicode MS" pitchFamily="34" charset="-128"/>
              </a:rPr>
              <a:t>Les brebis disparaîtront du pâturage, Et il n'y aura plus de bœufs dans les étables.</a:t>
            </a:r>
            <a:endParaRPr lang="en-US" sz="48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3"/>
          </a:lnRef>
          <a:fillRef idx="3">
            <a:schemeClr val="accent3"/>
          </a:fillRef>
          <a:effectRef idx="2">
            <a:schemeClr val="accent3"/>
          </a:effectRef>
          <a:fontRef idx="minor">
            <a:schemeClr val="lt1"/>
          </a:fontRef>
        </p:style>
        <p:txBody>
          <a:bodyPr>
            <a:normAutofit lnSpcReduction="10000"/>
          </a:bodyPr>
          <a:lstStyle/>
          <a:p>
            <a:pPr algn="just"/>
            <a:r>
              <a:rPr lang="en-US" sz="4400" b="1" dirty="0" smtClean="0">
                <a:latin typeface="Arial Unicode MS" pitchFamily="34" charset="-128"/>
                <a:ea typeface="Arial Unicode MS" pitchFamily="34" charset="-128"/>
                <a:cs typeface="Arial Unicode MS" pitchFamily="34" charset="-128"/>
              </a:rPr>
              <a:t>PERSONAL </a:t>
            </a:r>
            <a:r>
              <a:rPr lang="en-US" sz="4400" b="1" dirty="0" smtClean="0">
                <a:latin typeface="Arial Unicode MS" pitchFamily="34" charset="-128"/>
                <a:ea typeface="Arial Unicode MS" pitchFamily="34" charset="-128"/>
                <a:cs typeface="Arial Unicode MS" pitchFamily="34" charset="-128"/>
              </a:rPr>
              <a:t>TRIUMPH </a:t>
            </a:r>
            <a:r>
              <a:rPr lang="en-US" sz="4400" b="1" dirty="0" smtClean="0">
                <a:latin typeface="Arial Unicode MS" pitchFamily="34" charset="-128"/>
                <a:ea typeface="Arial Unicode MS" pitchFamily="34" charset="-128"/>
                <a:cs typeface="Arial Unicode MS" pitchFamily="34" charset="-128"/>
              </a:rPr>
              <a:t>IN GOD IN THE MIDST OF ADVERSITY </a:t>
            </a:r>
          </a:p>
          <a:p>
            <a:pPr algn="just"/>
            <a:r>
              <a:rPr lang="fr-FR" sz="4400" b="1" dirty="0" smtClean="0">
                <a:solidFill>
                  <a:srgbClr val="FFFF00"/>
                </a:solidFill>
                <a:latin typeface="Arial Unicode MS" pitchFamily="34" charset="-128"/>
                <a:ea typeface="Arial Unicode MS" pitchFamily="34" charset="-128"/>
                <a:cs typeface="Arial Unicode MS" pitchFamily="34" charset="-128"/>
              </a:rPr>
              <a:t>18 Toutefois, je veux me réjouir en l'Éternel, Je veux me réjouir dans le Dieu de mon salut.</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19 L'Éternel, le Seigneur, est ma force; Il rend mes pieds semblables à ceux des biches, Et il me fait marcher sur mes lieux élevés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3"/>
          </a:lnRef>
          <a:fillRef idx="3">
            <a:schemeClr val="accent3"/>
          </a:fillRef>
          <a:effectRef idx="2">
            <a:schemeClr val="accent3"/>
          </a:effectRef>
          <a:fontRef idx="minor">
            <a:schemeClr val="lt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God </a:t>
            </a:r>
            <a:r>
              <a:rPr lang="en-US" sz="4400" b="1" dirty="0" smtClean="0">
                <a:latin typeface="Arial Unicode MS" pitchFamily="34" charset="-128"/>
                <a:ea typeface="Arial Unicode MS" pitchFamily="34" charset="-128"/>
                <a:cs typeface="Arial Unicode MS" pitchFamily="34" charset="-128"/>
              </a:rPr>
              <a:t>welcomes good and healthy communications with all His Children.</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The general rule is that God is sovereign and </a:t>
            </a:r>
            <a:r>
              <a:rPr lang="en-US" sz="4400" b="1" dirty="0" smtClean="0">
                <a:solidFill>
                  <a:srgbClr val="FFFF00"/>
                </a:solidFill>
                <a:latin typeface="Arial Unicode MS" pitchFamily="34" charset="-128"/>
                <a:ea typeface="Arial Unicode MS" pitchFamily="34" charset="-128"/>
                <a:cs typeface="Arial Unicode MS" pitchFamily="34" charset="-128"/>
              </a:rPr>
              <a:t>He will </a:t>
            </a:r>
            <a:r>
              <a:rPr lang="en-US" sz="4400" b="1" dirty="0" smtClean="0">
                <a:solidFill>
                  <a:srgbClr val="FFFF00"/>
                </a:solidFill>
                <a:latin typeface="Arial Unicode MS" pitchFamily="34" charset="-128"/>
                <a:ea typeface="Arial Unicode MS" pitchFamily="34" charset="-128"/>
                <a:cs typeface="Arial Unicode MS" pitchFamily="34" charset="-128"/>
              </a:rPr>
              <a:t>not respond to our orders but hears all our </a:t>
            </a:r>
            <a:r>
              <a:rPr lang="en-US" sz="4400" b="1" dirty="0" smtClean="0">
                <a:solidFill>
                  <a:srgbClr val="FFFF00"/>
                </a:solidFill>
                <a:latin typeface="Arial Unicode MS" pitchFamily="34" charset="-128"/>
                <a:ea typeface="Arial Unicode MS" pitchFamily="34" charset="-128"/>
                <a:cs typeface="Arial Unicode MS" pitchFamily="34" charset="-128"/>
              </a:rPr>
              <a:t>petitions and our supplications</a:t>
            </a:r>
            <a:r>
              <a:rPr lang="en-US" sz="4400" b="1" dirty="0" smtClean="0">
                <a:solidFill>
                  <a:srgbClr val="FFFF00"/>
                </a:solidFill>
                <a:latin typeface="Arial Unicode MS" pitchFamily="34" charset="-128"/>
                <a:ea typeface="Arial Unicode MS" pitchFamily="34" charset="-128"/>
                <a:cs typeface="Arial Unicode MS" pitchFamily="34" charset="-128"/>
              </a:rPr>
              <a:t>.</a:t>
            </a:r>
          </a:p>
          <a:p>
            <a:pPr lvl="0" algn="just"/>
            <a:r>
              <a:rPr lang="en-US" sz="4400" b="1" dirty="0" smtClean="0">
                <a:latin typeface="Arial Unicode MS" pitchFamily="34" charset="-128"/>
                <a:ea typeface="Arial Unicode MS" pitchFamily="34" charset="-128"/>
                <a:cs typeface="Arial Unicode MS" pitchFamily="34" charset="-128"/>
              </a:rPr>
              <a:t>Our loyalties with God must not waver even if we disagree with </a:t>
            </a:r>
            <a:r>
              <a:rPr lang="en-US" sz="4400" b="1" dirty="0" smtClean="0">
                <a:latin typeface="Arial Unicode MS" pitchFamily="34" charset="-128"/>
                <a:ea typeface="Arial Unicode MS" pitchFamily="34" charset="-128"/>
                <a:cs typeface="Arial Unicode MS" pitchFamily="34" charset="-128"/>
              </a:rPr>
              <a:t>Him.</a:t>
            </a:r>
            <a:endParaRPr lang="en-US" sz="4400" b="1" dirty="0" smtClean="0">
              <a:latin typeface="Arial Unicode MS" pitchFamily="34" charset="-128"/>
              <a:ea typeface="Arial Unicode MS" pitchFamily="34" charset="-128"/>
              <a:cs typeface="Arial Unicode MS" pitchFamily="34" charset="-128"/>
            </a:endParaRPr>
          </a:p>
          <a:p>
            <a:pPr lvl="0"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3"/>
          </a:lnRef>
          <a:fillRef idx="3">
            <a:schemeClr val="accent3"/>
          </a:fillRef>
          <a:effectRef idx="2">
            <a:schemeClr val="accent3"/>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We </a:t>
            </a:r>
            <a:r>
              <a:rPr lang="en-US" sz="4400" b="1" dirty="0" smtClean="0">
                <a:latin typeface="Arial Unicode MS" pitchFamily="34" charset="-128"/>
                <a:ea typeface="Arial Unicode MS" pitchFamily="34" charset="-128"/>
                <a:cs typeface="Arial Unicode MS" pitchFamily="34" charset="-128"/>
              </a:rPr>
              <a:t>must always have faith in the justice and the wisdom of God.</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Our complaints to God must always be seasoned with praise and thanksgiving.</a:t>
            </a:r>
          </a:p>
          <a:p>
            <a:pPr lvl="0" algn="just"/>
            <a:r>
              <a:rPr lang="en-US" sz="4400" b="1" dirty="0" smtClean="0">
                <a:latin typeface="Arial Unicode MS" pitchFamily="34" charset="-128"/>
                <a:ea typeface="Arial Unicode MS" pitchFamily="34" charset="-128"/>
                <a:cs typeface="Arial Unicode MS" pitchFamily="34" charset="-128"/>
              </a:rPr>
              <a:t>We must always value our open communication with God as a dearest privilege and not just a means to vent our frustrations</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3"/>
          </a:lnRef>
          <a:fillRef idx="3">
            <a:schemeClr val="accent3"/>
          </a:fillRef>
          <a:effectRef idx="2">
            <a:schemeClr val="accent3"/>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Habakkuk </a:t>
            </a:r>
            <a:r>
              <a:rPr lang="en-US" sz="4400" b="1" dirty="0" smtClean="0">
                <a:latin typeface="Arial Unicode MS" pitchFamily="34" charset="-128"/>
                <a:ea typeface="Arial Unicode MS" pitchFamily="34" charset="-128"/>
                <a:cs typeface="Arial Unicode MS" pitchFamily="34" charset="-128"/>
              </a:rPr>
              <a:t>had to resume to his personal relationship with God regardless what his nation was up against.</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We Haitians have tested our share of frustration these days.</a:t>
            </a:r>
          </a:p>
          <a:p>
            <a:pPr lvl="0" algn="just"/>
            <a:r>
              <a:rPr lang="en-US" sz="4400" b="1" dirty="0" smtClean="0">
                <a:latin typeface="Arial Unicode MS" pitchFamily="34" charset="-128"/>
                <a:ea typeface="Arial Unicode MS" pitchFamily="34" charset="-128"/>
                <a:cs typeface="Arial Unicode MS" pitchFamily="34" charset="-128"/>
              </a:rPr>
              <a:t>Many </a:t>
            </a:r>
            <a:r>
              <a:rPr lang="en-US" sz="4400" b="1" dirty="0" smtClean="0">
                <a:latin typeface="Arial Unicode MS" pitchFamily="34" charset="-128"/>
                <a:ea typeface="Arial Unicode MS" pitchFamily="34" charset="-128"/>
                <a:cs typeface="Arial Unicode MS" pitchFamily="34" charset="-128"/>
              </a:rPr>
              <a:t>of us have </a:t>
            </a:r>
            <a:r>
              <a:rPr lang="en-US" sz="4400" b="1" dirty="0" smtClean="0">
                <a:latin typeface="Arial Unicode MS" pitchFamily="34" charset="-128"/>
                <a:ea typeface="Arial Unicode MS" pitchFamily="34" charset="-128"/>
                <a:cs typeface="Arial Unicode MS" pitchFamily="34" charset="-128"/>
              </a:rPr>
              <a:t>taken </a:t>
            </a:r>
            <a:r>
              <a:rPr lang="en-US" sz="4400" b="1" dirty="0" smtClean="0">
                <a:latin typeface="Arial Unicode MS" pitchFamily="34" charset="-128"/>
                <a:ea typeface="Arial Unicode MS" pitchFamily="34" charset="-128"/>
                <a:cs typeface="Arial Unicode MS" pitchFamily="34" charset="-128"/>
              </a:rPr>
              <a:t>our </a:t>
            </a:r>
            <a:r>
              <a:rPr lang="en-US" sz="4400" b="1" dirty="0" smtClean="0">
                <a:latin typeface="Arial Unicode MS" pitchFamily="34" charset="-128"/>
                <a:ea typeface="Arial Unicode MS" pitchFamily="34" charset="-128"/>
                <a:cs typeface="Arial Unicode MS" pitchFamily="34" charset="-128"/>
              </a:rPr>
              <a:t>petitions to the Lord in defense our feeble nation</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3"/>
          </a:lnRef>
          <a:fillRef idx="3">
            <a:schemeClr val="accent3"/>
          </a:fillRef>
          <a:effectRef idx="2">
            <a:schemeClr val="accent3"/>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None </a:t>
            </a:r>
            <a:r>
              <a:rPr lang="en-US" sz="4400" b="1" dirty="0" smtClean="0">
                <a:latin typeface="Arial Unicode MS" pitchFamily="34" charset="-128"/>
                <a:ea typeface="Arial Unicode MS" pitchFamily="34" charset="-128"/>
                <a:cs typeface="Arial Unicode MS" pitchFamily="34" charset="-128"/>
              </a:rPr>
              <a:t>of us like the means that God </a:t>
            </a:r>
            <a:r>
              <a:rPr lang="en-US" sz="4400" b="1" dirty="0" smtClean="0">
                <a:latin typeface="Arial Unicode MS" pitchFamily="34" charset="-128"/>
                <a:ea typeface="Arial Unicode MS" pitchFamily="34" charset="-128"/>
                <a:cs typeface="Arial Unicode MS" pitchFamily="34" charset="-128"/>
              </a:rPr>
              <a:t>has been </a:t>
            </a:r>
            <a:r>
              <a:rPr lang="en-US" sz="4400" b="1" dirty="0" smtClean="0">
                <a:latin typeface="Arial Unicode MS" pitchFamily="34" charset="-128"/>
                <a:ea typeface="Arial Unicode MS" pitchFamily="34" charset="-128"/>
                <a:cs typeface="Arial Unicode MS" pitchFamily="34" charset="-128"/>
              </a:rPr>
              <a:t>using to bring </a:t>
            </a:r>
            <a:r>
              <a:rPr lang="en-US" sz="4400" b="1" dirty="0" smtClean="0">
                <a:latin typeface="Arial Unicode MS" pitchFamily="34" charset="-128"/>
                <a:ea typeface="Arial Unicode MS" pitchFamily="34" charset="-128"/>
                <a:cs typeface="Arial Unicode MS" pitchFamily="34" charset="-128"/>
              </a:rPr>
              <a:t>our </a:t>
            </a:r>
            <a:r>
              <a:rPr lang="en-US" sz="4400" b="1" dirty="0" smtClean="0">
                <a:latin typeface="Arial Unicode MS" pitchFamily="34" charset="-128"/>
                <a:ea typeface="Arial Unicode MS" pitchFamily="34" charset="-128"/>
                <a:cs typeface="Arial Unicode MS" pitchFamily="34" charset="-128"/>
              </a:rPr>
              <a:t>nation </a:t>
            </a:r>
            <a:r>
              <a:rPr lang="en-US" sz="4400" b="1" dirty="0" smtClean="0">
                <a:latin typeface="Arial Unicode MS" pitchFamily="34" charset="-128"/>
                <a:ea typeface="Arial Unicode MS" pitchFamily="34" charset="-128"/>
                <a:cs typeface="Arial Unicode MS" pitchFamily="34" charset="-128"/>
              </a:rPr>
              <a:t>into </a:t>
            </a:r>
            <a:r>
              <a:rPr lang="en-US" sz="4400" b="1" dirty="0" smtClean="0">
                <a:latin typeface="Arial Unicode MS" pitchFamily="34" charset="-128"/>
                <a:ea typeface="Arial Unicode MS" pitchFamily="34" charset="-128"/>
                <a:cs typeface="Arial Unicode MS" pitchFamily="34" charset="-128"/>
              </a:rPr>
              <a:t>repentance.</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I am angry; I am impatient; I am frustrated; I am hopeless, but my dedication to God does not </a:t>
            </a:r>
            <a:r>
              <a:rPr lang="en-US" sz="4400" b="1" dirty="0" smtClean="0">
                <a:solidFill>
                  <a:srgbClr val="FFFF00"/>
                </a:solidFill>
                <a:latin typeface="Arial Unicode MS" pitchFamily="34" charset="-128"/>
                <a:ea typeface="Arial Unicode MS" pitchFamily="34" charset="-128"/>
                <a:cs typeface="Arial Unicode MS" pitchFamily="34" charset="-128"/>
              </a:rPr>
              <a:t>budge. </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I will keep on praising Him even if He chooses to ignore my </a:t>
            </a:r>
            <a:r>
              <a:rPr lang="en-US" sz="4400" b="1" dirty="0" smtClean="0">
                <a:latin typeface="Arial Unicode MS" pitchFamily="34" charset="-128"/>
                <a:ea typeface="Arial Unicode MS" pitchFamily="34" charset="-128"/>
                <a:cs typeface="Arial Unicode MS" pitchFamily="34" charset="-128"/>
              </a:rPr>
              <a:t>solicitations </a:t>
            </a:r>
            <a:r>
              <a:rPr lang="en-US" sz="4400" b="1" dirty="0" smtClean="0">
                <a:latin typeface="Arial Unicode MS" pitchFamily="34" charset="-128"/>
                <a:ea typeface="Arial Unicode MS" pitchFamily="34" charset="-128"/>
                <a:cs typeface="Arial Unicode MS" pitchFamily="34" charset="-128"/>
              </a:rPr>
              <a:t>for a better Haiti</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a:ln>
            <a:solidFill>
              <a:schemeClr val="accent1"/>
            </a:solidFill>
          </a:ln>
        </p:spPr>
        <p:style>
          <a:lnRef idx="1">
            <a:schemeClr val="accent3"/>
          </a:lnRef>
          <a:fillRef idx="3">
            <a:schemeClr val="accent3"/>
          </a:fillRef>
          <a:effectRef idx="2">
            <a:schemeClr val="accent3"/>
          </a:effectRef>
          <a:fontRef idx="minor">
            <a:schemeClr val="lt1"/>
          </a:fontRef>
        </p:style>
        <p:txBody>
          <a:bodyPr>
            <a:normAutofit fontScale="92500" lnSpcReduction="20000"/>
          </a:bodyPr>
          <a:lstStyle/>
          <a:p>
            <a:pPr lvl="0" algn="just"/>
            <a:r>
              <a:rPr lang="en-US" sz="4800" b="1" dirty="0" smtClean="0">
                <a:latin typeface="Arial Unicode MS" pitchFamily="34" charset="-128"/>
                <a:ea typeface="Arial Unicode MS" pitchFamily="34" charset="-128"/>
                <a:cs typeface="Arial Unicode MS" pitchFamily="34" charset="-128"/>
              </a:rPr>
              <a:t>I </a:t>
            </a:r>
            <a:r>
              <a:rPr lang="en-US" sz="4800" b="1" dirty="0" smtClean="0">
                <a:latin typeface="Arial Unicode MS" pitchFamily="34" charset="-128"/>
                <a:ea typeface="Arial Unicode MS" pitchFamily="34" charset="-128"/>
                <a:cs typeface="Arial Unicode MS" pitchFamily="34" charset="-128"/>
              </a:rPr>
              <a:t>will accept the sovereignty and the wisdom of God.</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So long </a:t>
            </a:r>
            <a:r>
              <a:rPr lang="en-US" sz="4800" b="1" dirty="0" smtClean="0">
                <a:solidFill>
                  <a:srgbClr val="FFFF00"/>
                </a:solidFill>
                <a:latin typeface="Arial Unicode MS" pitchFamily="34" charset="-128"/>
                <a:ea typeface="Arial Unicode MS" pitchFamily="34" charset="-128"/>
                <a:cs typeface="Arial Unicode MS" pitchFamily="34" charset="-128"/>
              </a:rPr>
              <a:t>that the </a:t>
            </a:r>
            <a:r>
              <a:rPr lang="en-US" sz="4800" b="1" dirty="0" smtClean="0">
                <a:solidFill>
                  <a:srgbClr val="FFFF00"/>
                </a:solidFill>
                <a:latin typeface="Arial Unicode MS" pitchFamily="34" charset="-128"/>
                <a:ea typeface="Arial Unicode MS" pitchFamily="34" charset="-128"/>
                <a:cs typeface="Arial Unicode MS" pitchFamily="34" charset="-128"/>
              </a:rPr>
              <a:t>line of communication remains open, I will keep pouring my </a:t>
            </a:r>
            <a:r>
              <a:rPr lang="en-US" sz="4800" b="1" dirty="0" smtClean="0">
                <a:solidFill>
                  <a:srgbClr val="FFFF00"/>
                </a:solidFill>
                <a:latin typeface="Arial Unicode MS" pitchFamily="34" charset="-128"/>
                <a:ea typeface="Arial Unicode MS" pitchFamily="34" charset="-128"/>
                <a:cs typeface="Arial Unicode MS" pitchFamily="34" charset="-128"/>
              </a:rPr>
              <a:t>request </a:t>
            </a:r>
            <a:r>
              <a:rPr lang="en-US" sz="4800" b="1" dirty="0" smtClean="0">
                <a:solidFill>
                  <a:srgbClr val="FFFF00"/>
                </a:solidFill>
                <a:latin typeface="Arial Unicode MS" pitchFamily="34" charset="-128"/>
                <a:ea typeface="Arial Unicode MS" pitchFamily="34" charset="-128"/>
                <a:cs typeface="Arial Unicode MS" pitchFamily="34" charset="-128"/>
              </a:rPr>
              <a:t>to </a:t>
            </a:r>
            <a:r>
              <a:rPr lang="en-US" sz="4800" b="1" dirty="0" smtClean="0">
                <a:solidFill>
                  <a:srgbClr val="FFFF00"/>
                </a:solidFill>
                <a:latin typeface="Arial Unicode MS" pitchFamily="34" charset="-128"/>
                <a:ea typeface="Arial Unicode MS" pitchFamily="34" charset="-128"/>
                <a:cs typeface="Arial Unicode MS" pitchFamily="34" charset="-128"/>
              </a:rPr>
              <a:t>God.</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800" b="1" dirty="0" smtClean="0">
                <a:latin typeface="Arial Unicode MS" pitchFamily="34" charset="-128"/>
                <a:ea typeface="Arial Unicode MS" pitchFamily="34" charset="-128"/>
                <a:cs typeface="Arial Unicode MS" pitchFamily="34" charset="-128"/>
              </a:rPr>
              <a:t>First: </a:t>
            </a:r>
            <a:r>
              <a:rPr lang="en-US" sz="4800" b="1" dirty="0" smtClean="0">
                <a:latin typeface="Arial Unicode MS" pitchFamily="34" charset="-128"/>
                <a:ea typeface="Arial Unicode MS" pitchFamily="34" charset="-128"/>
                <a:cs typeface="Arial Unicode MS" pitchFamily="34" charset="-128"/>
              </a:rPr>
              <a:t>Because </a:t>
            </a:r>
            <a:r>
              <a:rPr lang="en-US" sz="4800" b="1" dirty="0" smtClean="0">
                <a:latin typeface="Arial Unicode MS" pitchFamily="34" charset="-128"/>
                <a:ea typeface="Arial Unicode MS" pitchFamily="34" charset="-128"/>
                <a:cs typeface="Arial Unicode MS" pitchFamily="34" charset="-128"/>
              </a:rPr>
              <a:t>He along can change the </a:t>
            </a:r>
            <a:r>
              <a:rPr lang="en-US" sz="4800" b="1" dirty="0" smtClean="0">
                <a:latin typeface="Arial Unicode MS" pitchFamily="34" charset="-128"/>
                <a:ea typeface="Arial Unicode MS" pitchFamily="34" charset="-128"/>
                <a:cs typeface="Arial Unicode MS" pitchFamily="34" charset="-128"/>
              </a:rPr>
              <a:t>trajectory </a:t>
            </a:r>
            <a:r>
              <a:rPr lang="en-US" sz="4800" b="1" dirty="0" smtClean="0">
                <a:latin typeface="Arial Unicode MS" pitchFamily="34" charset="-128"/>
                <a:ea typeface="Arial Unicode MS" pitchFamily="34" charset="-128"/>
                <a:cs typeface="Arial Unicode MS" pitchFamily="34" charset="-128"/>
              </a:rPr>
              <a:t>of </a:t>
            </a:r>
            <a:r>
              <a:rPr lang="en-US" sz="4800" b="1" dirty="0" smtClean="0">
                <a:latin typeface="Arial Unicode MS" pitchFamily="34" charset="-128"/>
                <a:ea typeface="Arial Unicode MS" pitchFamily="34" charset="-128"/>
                <a:cs typeface="Arial Unicode MS" pitchFamily="34" charset="-128"/>
              </a:rPr>
              <a:t>the dilemmas of the nation.</a:t>
            </a:r>
          </a:p>
          <a:p>
            <a:pPr algn="just"/>
            <a:r>
              <a:rPr lang="en-US" sz="4800" b="1" dirty="0" smtClean="0">
                <a:solidFill>
                  <a:srgbClr val="FFFF00"/>
                </a:solidFill>
                <a:latin typeface="Arial Unicode MS" pitchFamily="34" charset="-128"/>
                <a:ea typeface="Arial Unicode MS" pitchFamily="34" charset="-128"/>
                <a:cs typeface="Arial Unicode MS" pitchFamily="34" charset="-128"/>
              </a:rPr>
              <a:t>Second: We </a:t>
            </a:r>
            <a:r>
              <a:rPr lang="en-US" sz="4800" b="1" dirty="0" smtClean="0">
                <a:solidFill>
                  <a:srgbClr val="FFFF00"/>
                </a:solidFill>
                <a:latin typeface="Arial Unicode MS" pitchFamily="34" charset="-128"/>
                <a:ea typeface="Arial Unicode MS" pitchFamily="34" charset="-128"/>
                <a:cs typeface="Arial Unicode MS" pitchFamily="34" charset="-128"/>
              </a:rPr>
              <a:t>Haitians as a whole truly </a:t>
            </a:r>
            <a:r>
              <a:rPr lang="en-US" sz="4800" b="1" dirty="0" smtClean="0">
                <a:solidFill>
                  <a:srgbClr val="FFFF00"/>
                </a:solidFill>
                <a:latin typeface="Arial Unicode MS" pitchFamily="34" charset="-128"/>
                <a:ea typeface="Arial Unicode MS" pitchFamily="34" charset="-128"/>
                <a:cs typeface="Arial Unicode MS" pitchFamily="34" charset="-128"/>
              </a:rPr>
              <a:t>deserve all we </a:t>
            </a:r>
            <a:r>
              <a:rPr lang="en-US" sz="4800" b="1" dirty="0" smtClean="0">
                <a:solidFill>
                  <a:srgbClr val="FFFF00"/>
                </a:solidFill>
                <a:latin typeface="Arial Unicode MS" pitchFamily="34" charset="-128"/>
                <a:ea typeface="Arial Unicode MS" pitchFamily="34" charset="-128"/>
                <a:cs typeface="Arial Unicode MS" pitchFamily="34" charset="-128"/>
              </a:rPr>
              <a:t>got </a:t>
            </a:r>
            <a:r>
              <a:rPr lang="en-US" sz="4800" b="1" dirty="0" smtClean="0">
                <a:solidFill>
                  <a:srgbClr val="FFFF00"/>
                </a:solidFill>
                <a:latin typeface="Arial Unicode MS" pitchFamily="34" charset="-128"/>
                <a:ea typeface="Arial Unicode MS" pitchFamily="34" charset="-128"/>
                <a:cs typeface="Arial Unicode MS" pitchFamily="34" charset="-128"/>
              </a:rPr>
              <a:t>coming.</a:t>
            </a:r>
          </a:p>
          <a:p>
            <a:pPr lvl="0" algn="just"/>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accent3"/>
          </a:lnRef>
          <a:fillRef idx="3">
            <a:schemeClr val="accent3"/>
          </a:fillRef>
          <a:effectRef idx="2">
            <a:schemeClr val="accent3"/>
          </a:effectRef>
          <a:fontRef idx="minor">
            <a:schemeClr val="lt1"/>
          </a:fontRef>
        </p:style>
        <p:txBody>
          <a:bodyPr>
            <a:normAutofit lnSpcReduction="10000"/>
          </a:bodyPr>
          <a:lstStyle/>
          <a:p>
            <a:pPr lvl="0" algn="ctr"/>
            <a:r>
              <a:rPr lang="en-US" sz="5400" b="1" dirty="0" smtClean="0">
                <a:solidFill>
                  <a:srgbClr val="FF33CC"/>
                </a:solidFill>
                <a:latin typeface="Arial Unicode MS" pitchFamily="34" charset="-128"/>
                <a:ea typeface="Arial Unicode MS" pitchFamily="34" charset="-128"/>
                <a:cs typeface="Arial Unicode MS" pitchFamily="34" charset="-128"/>
              </a:rPr>
              <a:t>CONCLUSION</a:t>
            </a:r>
          </a:p>
          <a:p>
            <a:pPr lvl="0" algn="just"/>
            <a:r>
              <a:rPr lang="en-US" sz="5400" b="1" dirty="0" smtClean="0">
                <a:solidFill>
                  <a:srgbClr val="FFFF00"/>
                </a:solidFill>
                <a:latin typeface="Arial Unicode MS" pitchFamily="34" charset="-128"/>
                <a:ea typeface="Arial Unicode MS" pitchFamily="34" charset="-128"/>
                <a:cs typeface="Arial Unicode MS" pitchFamily="34" charset="-128"/>
              </a:rPr>
              <a:t>May </a:t>
            </a:r>
            <a:r>
              <a:rPr lang="en-US" sz="5400" b="1" dirty="0" smtClean="0">
                <a:solidFill>
                  <a:srgbClr val="FFFF00"/>
                </a:solidFill>
                <a:latin typeface="Arial Unicode MS" pitchFamily="34" charset="-128"/>
                <a:ea typeface="Arial Unicode MS" pitchFamily="34" charset="-128"/>
                <a:cs typeface="Arial Unicode MS" pitchFamily="34" charset="-128"/>
              </a:rPr>
              <a:t>God Bless all of us to capture the wisdom that is conveyed in the book of Habakkuk. </a:t>
            </a:r>
            <a:endParaRPr lang="en-US" sz="54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5400" b="1" dirty="0" smtClean="0">
                <a:solidFill>
                  <a:schemeClr val="bg1"/>
                </a:solidFill>
                <a:latin typeface="Arial Unicode MS" pitchFamily="34" charset="-128"/>
                <a:ea typeface="Arial Unicode MS" pitchFamily="34" charset="-128"/>
                <a:cs typeface="Arial Unicode MS" pitchFamily="34" charset="-128"/>
              </a:rPr>
              <a:t>Talk to God; tell Him exactly how you feel.</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algn="r">
              <a:buNone/>
            </a:pPr>
            <a:r>
              <a:rPr lang="en-US" sz="5400" b="1" dirty="0" smtClean="0">
                <a:solidFill>
                  <a:srgbClr val="FF33CC"/>
                </a:solidFill>
                <a:latin typeface="Arial Unicode MS" pitchFamily="34" charset="-128"/>
                <a:ea typeface="Arial Unicode MS" pitchFamily="34" charset="-128"/>
                <a:cs typeface="Arial Unicode MS" pitchFamily="34" charset="-128"/>
              </a:rPr>
              <a:t>!</a:t>
            </a:r>
            <a:r>
              <a:rPr lang="en-US" sz="5400" b="1" dirty="0" smtClean="0">
                <a:latin typeface="Arial Unicode MS" pitchFamily="34" charset="-128"/>
                <a:ea typeface="Arial Unicode MS" pitchFamily="34" charset="-128"/>
                <a:cs typeface="Arial Unicode MS" pitchFamily="34" charset="-128"/>
              </a:rPr>
              <a:t> </a:t>
            </a:r>
            <a:endParaRPr lang="en-US" sz="5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accent3"/>
          </a:lnRef>
          <a:fillRef idx="3">
            <a:schemeClr val="accent3"/>
          </a:fillRef>
          <a:effectRef idx="2">
            <a:schemeClr val="accent3"/>
          </a:effectRef>
          <a:fontRef idx="minor">
            <a:schemeClr val="lt1"/>
          </a:fontRef>
        </p:style>
        <p:txBody>
          <a:bodyPr>
            <a:normAutofit fontScale="92500" lnSpcReduction="10000"/>
          </a:bodyPr>
          <a:lstStyle/>
          <a:p>
            <a:pPr lvl="0" algn="just"/>
            <a:r>
              <a:rPr lang="en-US" sz="5400" b="1" dirty="0" smtClean="0">
                <a:solidFill>
                  <a:srgbClr val="FFFF00"/>
                </a:solidFill>
                <a:latin typeface="Arial Unicode MS" pitchFamily="34" charset="-128"/>
                <a:ea typeface="Arial Unicode MS" pitchFamily="34" charset="-128"/>
                <a:cs typeface="Arial Unicode MS" pitchFamily="34" charset="-128"/>
              </a:rPr>
              <a:t>Trust in God and believe that He has everyone’s best interest in heart.</a:t>
            </a:r>
          </a:p>
          <a:p>
            <a:pPr lvl="0" algn="just"/>
            <a:r>
              <a:rPr lang="en-US" sz="5400" b="1" dirty="0" smtClean="0">
                <a:latin typeface="Arial Unicode MS" pitchFamily="34" charset="-128"/>
                <a:ea typeface="Arial Unicode MS" pitchFamily="34" charset="-128"/>
                <a:cs typeface="Arial Unicode MS" pitchFamily="34" charset="-128"/>
              </a:rPr>
              <a:t>Respect the fact the God is sovereign and has the final say in all matters.</a:t>
            </a:r>
          </a:p>
          <a:p>
            <a:pPr lvl="0" algn="just"/>
            <a:r>
              <a:rPr lang="en-US" sz="5400" b="1" dirty="0" smtClean="0">
                <a:solidFill>
                  <a:srgbClr val="FFFF00"/>
                </a:solidFill>
                <a:latin typeface="Arial Unicode MS" pitchFamily="34" charset="-128"/>
                <a:ea typeface="Arial Unicode MS" pitchFamily="34" charset="-128"/>
                <a:cs typeface="Arial Unicode MS" pitchFamily="34" charset="-128"/>
              </a:rPr>
              <a:t>May God add His blessings upon His Word.</a:t>
            </a:r>
          </a:p>
          <a:p>
            <a:pPr lvl="0" algn="r"/>
            <a:r>
              <a:rPr lang="en-US" sz="5400" b="1" dirty="0" smtClean="0">
                <a:latin typeface="Arial Unicode MS" pitchFamily="34" charset="-128"/>
                <a:ea typeface="Arial Unicode MS" pitchFamily="34" charset="-128"/>
                <a:cs typeface="Arial Unicode MS" pitchFamily="34" charset="-128"/>
              </a:rPr>
              <a:t>AMEN!</a:t>
            </a:r>
            <a:endParaRPr lang="en-US" sz="5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3359</TotalTime>
  <Words>2535</Words>
  <Application>Microsoft Office PowerPoint</Application>
  <PresentationFormat>On-screen Show (4:3)</PresentationFormat>
  <Paragraphs>141</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CHRIST THE ROCK CONGREGATION SUNDAY NOVEMBER 7TH 2021  Sermon by Pst. Marc Edouard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MARC EDOUARD SIMEON</dc:creator>
  <cp:lastModifiedBy>MARC EDOUARD SIMEON</cp:lastModifiedBy>
  <cp:revision>10</cp:revision>
  <dcterms:created xsi:type="dcterms:W3CDTF">2021-08-07T15:00:01Z</dcterms:created>
  <dcterms:modified xsi:type="dcterms:W3CDTF">2021-11-07T22:33:38Z</dcterms:modified>
</cp:coreProperties>
</file>