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331" r:id="rId4"/>
    <p:sldId id="332" r:id="rId5"/>
    <p:sldId id="333" r:id="rId6"/>
    <p:sldId id="334" r:id="rId7"/>
    <p:sldId id="288" r:id="rId8"/>
    <p:sldId id="335" r:id="rId9"/>
    <p:sldId id="342" r:id="rId10"/>
    <p:sldId id="336" r:id="rId11"/>
    <p:sldId id="337" r:id="rId12"/>
    <p:sldId id="346" r:id="rId13"/>
    <p:sldId id="338" r:id="rId14"/>
    <p:sldId id="343" r:id="rId15"/>
    <p:sldId id="344" r:id="rId16"/>
    <p:sldId id="345" r:id="rId17"/>
    <p:sldId id="347" r:id="rId18"/>
    <p:sldId id="348" r:id="rId19"/>
    <p:sldId id="289" r:id="rId20"/>
    <p:sldId id="349" r:id="rId21"/>
    <p:sldId id="350" r:id="rId22"/>
    <p:sldId id="351" r:id="rId23"/>
    <p:sldId id="352" r:id="rId24"/>
    <p:sldId id="354" r:id="rId25"/>
    <p:sldId id="356" r:id="rId26"/>
    <p:sldId id="355" r:id="rId27"/>
    <p:sldId id="260" r:id="rId28"/>
    <p:sldId id="357" r:id="rId29"/>
    <p:sldId id="358" r:id="rId30"/>
    <p:sldId id="359" r:id="rId31"/>
    <p:sldId id="360" r:id="rId32"/>
    <p:sldId id="363" r:id="rId33"/>
    <p:sldId id="365" r:id="rId34"/>
    <p:sldId id="262" r:id="rId35"/>
    <p:sldId id="372" r:id="rId36"/>
    <p:sldId id="373" r:id="rId37"/>
    <p:sldId id="375" r:id="rId38"/>
    <p:sldId id="366" r:id="rId39"/>
    <p:sldId id="376" r:id="rId40"/>
    <p:sldId id="380" r:id="rId41"/>
    <p:sldId id="377" r:id="rId42"/>
    <p:sldId id="378" r:id="rId43"/>
    <p:sldId id="379" r:id="rId44"/>
    <p:sldId id="381" r:id="rId45"/>
    <p:sldId id="382" r:id="rId46"/>
    <p:sldId id="270" r:id="rId47"/>
    <p:sldId id="383" r:id="rId48"/>
    <p:sldId id="388" r:id="rId49"/>
    <p:sldId id="384" r:id="rId50"/>
    <p:sldId id="385" r:id="rId51"/>
    <p:sldId id="386"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0" y="4222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11/13/2021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11/13/2021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EB9C77-00F1-4DE6-9539-89C738A6ECA0}" type="datetimeFigureOut">
              <a:rPr lang="en-US" smtClean="0"/>
              <a:pPr/>
              <a:t>11/13/2021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EB9C77-00F1-4DE6-9539-89C738A6ECA0}" type="datetimeFigureOut">
              <a:rPr lang="en-US" smtClean="0"/>
              <a:pPr/>
              <a:t>11/13/2021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BEB9C77-00F1-4DE6-9539-89C738A6ECA0}" type="datetimeFigureOut">
              <a:rPr lang="en-US" smtClean="0"/>
              <a:pPr/>
              <a:t>11/13/2021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BEB9C77-00F1-4DE6-9539-89C738A6ECA0}" type="datetimeFigureOut">
              <a:rPr lang="en-US" smtClean="0"/>
              <a:pPr/>
              <a:t>11/13/2021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EB9C77-00F1-4DE6-9539-89C738A6ECA0}" type="datetimeFigureOut">
              <a:rPr lang="en-US" smtClean="0"/>
              <a:pPr/>
              <a:t>11/13/2021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EB9C77-00F1-4DE6-9539-89C738A6ECA0}" type="datetimeFigureOut">
              <a:rPr lang="en-US" smtClean="0"/>
              <a:pPr/>
              <a:t>11/13/2021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EB9C77-00F1-4DE6-9539-89C738A6ECA0}" type="datetimeFigureOut">
              <a:rPr lang="en-US" smtClean="0"/>
              <a:pPr/>
              <a:t>11/13/2021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11/13/2021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11/13/2021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EB9C77-00F1-4DE6-9539-89C738A6ECA0}" type="datetimeFigureOut">
              <a:rPr lang="en-US" smtClean="0"/>
              <a:pPr/>
              <a:t>11/13/2021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B0111C-D43C-4E59-977C-0AE9F4B01F0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00B0F0"/>
          </a:solidFill>
        </p:spPr>
        <p:style>
          <a:lnRef idx="3">
            <a:schemeClr val="lt1"/>
          </a:lnRef>
          <a:fillRef idx="1">
            <a:schemeClr val="accent1"/>
          </a:fillRef>
          <a:effectRef idx="1">
            <a:schemeClr val="accent1"/>
          </a:effectRef>
          <a:fontRef idx="minor">
            <a:schemeClr val="lt1"/>
          </a:fontRef>
        </p:style>
        <p:txBody>
          <a:bodyPr>
            <a:normAutofit fontScale="90000"/>
          </a:bodyPr>
          <a:lstStyle/>
          <a:p>
            <a:r>
              <a:rPr lang="en-US" b="1" dirty="0">
                <a:solidFill>
                  <a:schemeClr val="tx1"/>
                </a:solidFill>
              </a:rPr>
              <a:t>CHRIST THE ROCK CONGREGATION</a:t>
            </a:r>
            <a:br>
              <a:rPr lang="en-US" b="1" dirty="0">
                <a:solidFill>
                  <a:schemeClr val="tx1"/>
                </a:solidFill>
              </a:rPr>
            </a:br>
            <a:r>
              <a:rPr lang="en-US" b="1" dirty="0" smtClean="0">
                <a:solidFill>
                  <a:schemeClr val="bg1"/>
                </a:solidFill>
              </a:rPr>
              <a:t>SUNDAY </a:t>
            </a:r>
            <a:r>
              <a:rPr lang="en-US" b="1" dirty="0" smtClean="0">
                <a:solidFill>
                  <a:schemeClr val="bg1"/>
                </a:solidFill>
              </a:rPr>
              <a:t>NOVEMBER 14</a:t>
            </a:r>
            <a:r>
              <a:rPr lang="en-US" b="1" baseline="30000" dirty="0" smtClean="0">
                <a:solidFill>
                  <a:schemeClr val="bg1"/>
                </a:solidFill>
              </a:rPr>
              <a:t>TH</a:t>
            </a:r>
            <a:r>
              <a:rPr lang="en-US" b="1" dirty="0" smtClean="0">
                <a:solidFill>
                  <a:schemeClr val="bg1"/>
                </a:solidFill>
              </a:rPr>
              <a:t>  2021 </a:t>
            </a:r>
            <a:r>
              <a:rPr lang="en-US" b="1" dirty="0">
                <a:solidFill>
                  <a:schemeClr val="tx1"/>
                </a:solidFill>
              </a:rPr>
              <a:t/>
            </a:r>
            <a:br>
              <a:rPr lang="en-US" b="1" dirty="0">
                <a:solidFill>
                  <a:schemeClr val="tx1"/>
                </a:solidFill>
              </a:rPr>
            </a:br>
            <a:r>
              <a:rPr lang="en-US" b="1" dirty="0">
                <a:solidFill>
                  <a:schemeClr val="tx1"/>
                </a:solidFill>
              </a:rPr>
              <a:t>Sermon by </a:t>
            </a:r>
            <a:r>
              <a:rPr lang="en-US" b="1" dirty="0" err="1" smtClean="0">
                <a:solidFill>
                  <a:schemeClr val="tx1"/>
                </a:solidFill>
              </a:rPr>
              <a:t>Pst</a:t>
            </a:r>
            <a:r>
              <a:rPr lang="en-US" b="1" dirty="0" smtClean="0">
                <a:solidFill>
                  <a:schemeClr val="tx1"/>
                </a:solidFill>
              </a:rPr>
              <a:t>. Saint Gerard </a:t>
            </a:r>
            <a:r>
              <a:rPr lang="en-US" b="1" dirty="0" err="1" smtClean="0">
                <a:solidFill>
                  <a:schemeClr val="tx1"/>
                </a:solidFill>
              </a:rPr>
              <a:t>Charlestin</a:t>
            </a:r>
            <a:r>
              <a:rPr lang="en-US" b="1" dirty="0">
                <a:solidFill>
                  <a:schemeClr val="tx1"/>
                </a:solidFill>
              </a:rPr>
              <a:t/>
            </a:r>
            <a:br>
              <a:rPr lang="en-US" b="1" dirty="0">
                <a:solidFill>
                  <a:schemeClr val="tx1"/>
                </a:solidFill>
              </a:rPr>
            </a:br>
            <a:endParaRPr lang="en-US" b="1" dirty="0">
              <a:solidFill>
                <a:schemeClr val="tx1"/>
              </a:solidFill>
            </a:endParaRPr>
          </a:p>
        </p:txBody>
      </p:sp>
      <p:sp>
        <p:nvSpPr>
          <p:cNvPr id="3" name="Subtitle 2"/>
          <p:cNvSpPr>
            <a:spLocks noGrp="1"/>
          </p:cNvSpPr>
          <p:nvPr>
            <p:ph type="subTitle" idx="1"/>
          </p:nvPr>
        </p:nvSpPr>
        <p:spPr>
          <a:xfrm>
            <a:off x="0" y="2743200"/>
            <a:ext cx="9144000" cy="4114800"/>
          </a:xfrm>
          <a:solidFill>
            <a:srgbClr val="FFFF00"/>
          </a:solidFill>
        </p:spPr>
        <p:style>
          <a:lnRef idx="1">
            <a:schemeClr val="accent4"/>
          </a:lnRef>
          <a:fillRef idx="2">
            <a:schemeClr val="accent4"/>
          </a:fillRef>
          <a:effectRef idx="1">
            <a:schemeClr val="accent4"/>
          </a:effectRef>
          <a:fontRef idx="minor">
            <a:schemeClr val="dk1"/>
          </a:fontRef>
        </p:style>
        <p:txBody>
          <a:bodyPr>
            <a:normAutofit/>
          </a:bodyPr>
          <a:lstStyle/>
          <a:p>
            <a:r>
              <a:rPr lang="fr-FR" sz="5400" b="1" dirty="0" smtClean="0">
                <a:solidFill>
                  <a:srgbClr val="FF0000"/>
                </a:solidFill>
              </a:rPr>
              <a:t>L’ESPERANCE CHRETIENNE</a:t>
            </a:r>
            <a:endParaRPr lang="en-US" sz="5400" b="1" dirty="0" smtClean="0">
              <a:solidFill>
                <a:srgbClr val="FF0000"/>
              </a:solidFill>
            </a:endParaRPr>
          </a:p>
          <a:p>
            <a:endParaRPr lang="fr-FR" sz="5400" b="1" dirty="0" smtClean="0">
              <a:solidFill>
                <a:srgbClr val="002060"/>
              </a:solidFill>
            </a:endParaRPr>
          </a:p>
          <a:p>
            <a:r>
              <a:rPr lang="fr-FR" sz="5400" b="1" dirty="0" smtClean="0">
                <a:solidFill>
                  <a:srgbClr val="002060"/>
                </a:solidFill>
              </a:rPr>
              <a:t>THE </a:t>
            </a:r>
            <a:r>
              <a:rPr lang="fr-FR" sz="5400" b="1" dirty="0" smtClean="0">
                <a:solidFill>
                  <a:srgbClr val="002060"/>
                </a:solidFill>
              </a:rPr>
              <a:t>CHRISTIAN </a:t>
            </a:r>
            <a:r>
              <a:rPr lang="fr-FR" sz="5400" b="1" dirty="0" smtClean="0">
                <a:solidFill>
                  <a:srgbClr val="002060"/>
                </a:solidFill>
              </a:rPr>
              <a:t>HOPE</a:t>
            </a:r>
            <a:endParaRPr lang="en-US" sz="5400" b="1" dirty="0" smtClean="0">
              <a:solidFill>
                <a:srgbClr val="00206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algn="just">
              <a:buNone/>
            </a:pPr>
            <a:r>
              <a:rPr lang="fr-FR" sz="4400" b="1" dirty="0" smtClean="0">
                <a:solidFill>
                  <a:srgbClr val="FF0000"/>
                </a:solidFill>
                <a:latin typeface="Arial Unicode MS" pitchFamily="34" charset="-128"/>
                <a:ea typeface="Arial Unicode MS" pitchFamily="34" charset="-128"/>
                <a:cs typeface="Arial Unicode MS" pitchFamily="34" charset="-128"/>
              </a:rPr>
              <a:t>Lecture : 2 Corinthiens 5 : 1- 10</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1 </a:t>
            </a:r>
            <a:r>
              <a:rPr lang="fr-FR" sz="4400" b="1" dirty="0" smtClean="0">
                <a:latin typeface="Arial Unicode MS" pitchFamily="34" charset="-128"/>
                <a:ea typeface="Arial Unicode MS" pitchFamily="34" charset="-128"/>
                <a:cs typeface="Arial Unicode MS" pitchFamily="34" charset="-128"/>
              </a:rPr>
              <a:t>¶ Nous savons, en effet, que, si cette tente où nous habitons sur la terre est détruite, nous avons dans le ciel un édifice qui est l'ouvrage de Dieu, une demeure éternelle qui n'a pas été faite de main d'homme.</a:t>
            </a:r>
            <a:endParaRPr lang="en-US" sz="4400" b="1" dirty="0" smtClean="0">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FF0000"/>
                </a:solidFill>
                <a:latin typeface="Arial Unicode MS" pitchFamily="34" charset="-128"/>
                <a:ea typeface="Arial Unicode MS" pitchFamily="34" charset="-128"/>
                <a:cs typeface="Arial Unicode MS" pitchFamily="34" charset="-128"/>
              </a:rPr>
              <a:t>2 Aussi nous gémissons dans cette tente, désirant revêtir notre domicile céleste,</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buNone/>
            </a:pPr>
            <a:r>
              <a:rPr lang="fr-FR" sz="4400" b="1" dirty="0" smtClean="0">
                <a:latin typeface="Arial Unicode MS" pitchFamily="34" charset="-128"/>
                <a:ea typeface="Arial Unicode MS" pitchFamily="34" charset="-128"/>
                <a:cs typeface="Arial Unicode MS" pitchFamily="34" charset="-128"/>
              </a:rPr>
              <a:t>3 </a:t>
            </a:r>
            <a:r>
              <a:rPr lang="fr-FR" sz="4400" b="1" dirty="0" smtClean="0">
                <a:latin typeface="Arial Unicode MS" pitchFamily="34" charset="-128"/>
                <a:ea typeface="Arial Unicode MS" pitchFamily="34" charset="-128"/>
                <a:cs typeface="Arial Unicode MS" pitchFamily="34" charset="-128"/>
              </a:rPr>
              <a:t>si du moins nous sommes trouvés vêtus et non pas nus.</a:t>
            </a:r>
            <a:endParaRPr lang="en-US" sz="4400" b="1" dirty="0" smtClean="0">
              <a:latin typeface="Arial Unicode MS" pitchFamily="34" charset="-128"/>
              <a:ea typeface="Arial Unicode MS" pitchFamily="34" charset="-128"/>
              <a:cs typeface="Arial Unicode MS" pitchFamily="34" charset="-128"/>
            </a:endParaRPr>
          </a:p>
          <a:p>
            <a:pPr algn="just">
              <a:buNone/>
            </a:pPr>
            <a:r>
              <a:rPr lang="fr-FR" sz="4400" b="1" dirty="0" smtClean="0">
                <a:solidFill>
                  <a:srgbClr val="FF0000"/>
                </a:solidFill>
                <a:latin typeface="Arial Unicode MS" pitchFamily="34" charset="-128"/>
                <a:ea typeface="Arial Unicode MS" pitchFamily="34" charset="-128"/>
                <a:cs typeface="Arial Unicode MS" pitchFamily="34" charset="-128"/>
              </a:rPr>
              <a:t> 4 Car tandis que nous sommes dans cette tente, nous gémissons, accablés, parce que nous voulons, non pas nous dépouiller, mais nous revêtir, afin que ce qui est mortel soit englouti par la vie</a:t>
            </a:r>
            <a:r>
              <a:rPr lang="fr-FR"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just">
              <a:buNone/>
            </a:pPr>
            <a:r>
              <a:rPr lang="fr-FR" sz="4400" b="1" dirty="0" smtClean="0">
                <a:latin typeface="Arial Unicode MS" pitchFamily="34" charset="-128"/>
                <a:ea typeface="Arial Unicode MS" pitchFamily="34" charset="-128"/>
                <a:cs typeface="Arial Unicode MS" pitchFamily="34" charset="-128"/>
              </a:rPr>
              <a:t>5 </a:t>
            </a:r>
            <a:r>
              <a:rPr lang="fr-FR" sz="4400" b="1" dirty="0" smtClean="0">
                <a:latin typeface="Arial Unicode MS" pitchFamily="34" charset="-128"/>
                <a:ea typeface="Arial Unicode MS" pitchFamily="34" charset="-128"/>
                <a:cs typeface="Arial Unicode MS" pitchFamily="34" charset="-128"/>
              </a:rPr>
              <a:t>Et celui qui nous a formés pour cela, c'est Dieu, qui nous a donné les arrhes de l'Esprit.</a:t>
            </a:r>
            <a:endParaRPr lang="en-US" sz="4400" b="1" dirty="0" smtClean="0">
              <a:latin typeface="Arial Unicode MS" pitchFamily="34" charset="-128"/>
              <a:ea typeface="Arial Unicode MS" pitchFamily="34" charset="-128"/>
              <a:cs typeface="Arial Unicode MS" pitchFamily="34" charset="-128"/>
            </a:endParaRPr>
          </a:p>
          <a:p>
            <a:pPr algn="just">
              <a:buNone/>
            </a:pPr>
            <a:r>
              <a:rPr lang="fr-FR" sz="4400" b="1" dirty="0" smtClean="0">
                <a:solidFill>
                  <a:srgbClr val="FF0000"/>
                </a:solidFill>
                <a:latin typeface="Arial Unicode MS" pitchFamily="34" charset="-128"/>
                <a:ea typeface="Arial Unicode MS" pitchFamily="34" charset="-128"/>
                <a:cs typeface="Arial Unicode MS" pitchFamily="34" charset="-128"/>
              </a:rPr>
              <a:t> 6 Nous sommes donc toujours pleins de confiance, et nous savons qu'en demeurant dans ce corps nous demeurons loin du Seigneur,</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7 car nous marchons par la foi et non par la vue,</a:t>
            </a:r>
            <a:endParaRPr lang="en-US" sz="4400" b="1" dirty="0" smtClean="0">
              <a:latin typeface="Arial Unicode MS" pitchFamily="34" charset="-128"/>
              <a:ea typeface="Arial Unicode MS" pitchFamily="34" charset="-128"/>
              <a:cs typeface="Arial Unicode MS" pitchFamily="34" charset="-128"/>
            </a:endParaRPr>
          </a:p>
          <a:p>
            <a:pPr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buNone/>
            </a:pPr>
            <a:r>
              <a:rPr lang="fr-FR" sz="4400" b="1" dirty="0" smtClean="0">
                <a:latin typeface="Arial Unicode MS" pitchFamily="34" charset="-128"/>
                <a:ea typeface="Arial Unicode MS" pitchFamily="34" charset="-128"/>
                <a:cs typeface="Arial Unicode MS" pitchFamily="34" charset="-128"/>
              </a:rPr>
              <a:t>8 </a:t>
            </a:r>
            <a:r>
              <a:rPr lang="fr-FR" sz="4400" b="1" dirty="0" smtClean="0">
                <a:latin typeface="Arial Unicode MS" pitchFamily="34" charset="-128"/>
                <a:ea typeface="Arial Unicode MS" pitchFamily="34" charset="-128"/>
                <a:cs typeface="Arial Unicode MS" pitchFamily="34" charset="-128"/>
              </a:rPr>
              <a:t>nous sommes pleins de confiance, et nous aimons mieux quitter ce corps et demeurer auprès du Seigneur.</a:t>
            </a:r>
            <a:endParaRPr lang="en-US" sz="4400" b="1" dirty="0" smtClean="0">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FF0000"/>
                </a:solidFill>
                <a:latin typeface="Arial Unicode MS" pitchFamily="34" charset="-128"/>
                <a:ea typeface="Arial Unicode MS" pitchFamily="34" charset="-128"/>
                <a:cs typeface="Arial Unicode MS" pitchFamily="34" charset="-128"/>
              </a:rPr>
              <a:t>9 C'est pour cela aussi que nous nous efforçons de lui être agréables, soit que nous demeurions dans ce corps, soit que nous le quittions.</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buNone/>
            </a:pPr>
            <a:r>
              <a:rPr lang="fr-FR" sz="5400" b="1" dirty="0" smtClean="0">
                <a:latin typeface="Arial Unicode MS" pitchFamily="34" charset="-128"/>
                <a:ea typeface="Arial Unicode MS" pitchFamily="34" charset="-128"/>
                <a:cs typeface="Arial Unicode MS" pitchFamily="34" charset="-128"/>
              </a:rPr>
              <a:t>10 </a:t>
            </a:r>
            <a:r>
              <a:rPr lang="fr-FR" sz="5400" b="1" dirty="0" smtClean="0">
                <a:latin typeface="Arial Unicode MS" pitchFamily="34" charset="-128"/>
                <a:ea typeface="Arial Unicode MS" pitchFamily="34" charset="-128"/>
                <a:cs typeface="Arial Unicode MS" pitchFamily="34" charset="-128"/>
              </a:rPr>
              <a:t>Car il nous faut tous comparaître devant le tribunal de Christ, </a:t>
            </a:r>
            <a:r>
              <a:rPr lang="fr-FR" sz="5400" b="1" dirty="0" smtClean="0">
                <a:solidFill>
                  <a:srgbClr val="FF0000"/>
                </a:solidFill>
                <a:latin typeface="Arial Unicode MS" pitchFamily="34" charset="-128"/>
                <a:ea typeface="Arial Unicode MS" pitchFamily="34" charset="-128"/>
                <a:cs typeface="Arial Unicode MS" pitchFamily="34" charset="-128"/>
              </a:rPr>
              <a:t>afin que chacun reçoive selon le bien ou le mal qu'il aura fait, étant dans son corps.</a:t>
            </a:r>
            <a:endParaRPr lang="en-US" sz="54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6600"/>
          </a:solidFill>
        </p:spPr>
        <p:txBody>
          <a:bodyPr>
            <a:normAutofit lnSpcReduction="10000"/>
          </a:bodyPr>
          <a:lstStyle/>
          <a:p>
            <a:pPr algn="ctr">
              <a:buNone/>
            </a:pPr>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smtClean="0">
                <a:solidFill>
                  <a:schemeClr val="accent6">
                    <a:lumMod val="40000"/>
                    <a:lumOff val="60000"/>
                  </a:schemeClr>
                </a:solidFill>
                <a:latin typeface="Arial Unicode MS" pitchFamily="34" charset="-128"/>
                <a:ea typeface="Arial Unicode MS" pitchFamily="34" charset="-128"/>
                <a:cs typeface="Arial Unicode MS" pitchFamily="34" charset="-128"/>
              </a:rPr>
              <a:t>L’ESPERANCE CHRETIENNE</a:t>
            </a:r>
            <a:endParaRPr lang="en-US" sz="4400" b="1" dirty="0" smtClean="0">
              <a:solidFill>
                <a:schemeClr val="accent6">
                  <a:lumMod val="40000"/>
                  <a:lumOff val="60000"/>
                </a:schemeClr>
              </a:solidFill>
              <a:latin typeface="Arial Unicode MS" pitchFamily="34" charset="-128"/>
              <a:ea typeface="Arial Unicode MS" pitchFamily="34" charset="-128"/>
              <a:cs typeface="Arial Unicode MS" pitchFamily="34" charset="-128"/>
            </a:endParaRPr>
          </a:p>
          <a:p>
            <a:pPr algn="ctr">
              <a:buNone/>
            </a:pPr>
            <a:r>
              <a:rPr lang="fr-FR" sz="4400" b="1" dirty="0" smtClean="0">
                <a:solidFill>
                  <a:schemeClr val="accent6">
                    <a:lumMod val="40000"/>
                    <a:lumOff val="60000"/>
                  </a:schemeClr>
                </a:solidFill>
                <a:latin typeface="Arial Unicode MS" pitchFamily="34" charset="-128"/>
                <a:ea typeface="Arial Unicode MS" pitchFamily="34" charset="-128"/>
                <a:cs typeface="Arial Unicode MS" pitchFamily="34" charset="-128"/>
              </a:rPr>
              <a:t>THE CHRISTIAN HOPE </a:t>
            </a:r>
            <a:endParaRPr lang="en-US" sz="4400" b="1" dirty="0" smtClean="0">
              <a:solidFill>
                <a:schemeClr val="accent6">
                  <a:lumMod val="40000"/>
                  <a:lumOff val="60000"/>
                </a:schemeClr>
              </a:solidFill>
              <a:latin typeface="Arial Unicode MS" pitchFamily="34" charset="-128"/>
              <a:ea typeface="Arial Unicode MS" pitchFamily="34" charset="-128"/>
              <a:cs typeface="Arial Unicode MS" pitchFamily="34" charset="-128"/>
            </a:endParaRPr>
          </a:p>
          <a:p>
            <a:pPr lvl="0" algn="just">
              <a:buNone/>
            </a:pPr>
            <a:r>
              <a:rPr lang="fr-FR" sz="4400" b="1" dirty="0" smtClean="0">
                <a:solidFill>
                  <a:srgbClr val="FFFF00"/>
                </a:solidFill>
                <a:latin typeface="Arial Unicode MS" pitchFamily="34" charset="-128"/>
                <a:ea typeface="Arial Unicode MS" pitchFamily="34" charset="-128"/>
                <a:cs typeface="Arial Unicode MS" pitchFamily="34" charset="-128"/>
              </a:rPr>
              <a:t>Introduction</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Christian hope is like an anchor on a ship. </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What is an anchor? It is a piece of steel suspended from a chain, which is thrown to the bottom of the water to attach to it and immobilize a ship</a:t>
            </a:r>
            <a:r>
              <a:rPr lang="en-US"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6600"/>
          </a:solidFill>
        </p:spPr>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What </a:t>
            </a:r>
            <a:r>
              <a:rPr lang="en-US" sz="4400" b="1" dirty="0" smtClean="0">
                <a:solidFill>
                  <a:schemeClr val="bg1"/>
                </a:solidFill>
                <a:latin typeface="Arial Unicode MS" pitchFamily="34" charset="-128"/>
                <a:ea typeface="Arial Unicode MS" pitchFamily="34" charset="-128"/>
                <a:cs typeface="Arial Unicode MS" pitchFamily="34" charset="-128"/>
              </a:rPr>
              <a:t>is an anchor? It is a piece of steel suspended from a chain, which is thrown to the bottom of the water to attach to it and immobilize a ship.</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Christian hope is a feeling of trust that makes Christians steadfast in any situation.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6600"/>
          </a:solidFill>
        </p:spPr>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It </a:t>
            </a:r>
            <a:r>
              <a:rPr lang="en-US" sz="4400" b="1" dirty="0" smtClean="0">
                <a:solidFill>
                  <a:schemeClr val="bg1"/>
                </a:solidFill>
                <a:latin typeface="Arial Unicode MS" pitchFamily="34" charset="-128"/>
                <a:ea typeface="Arial Unicode MS" pitchFamily="34" charset="-128"/>
                <a:cs typeface="Arial Unicode MS" pitchFamily="34" charset="-128"/>
              </a:rPr>
              <a:t>helps us to endure suffering and it allows us to always count on the faithfulness of God. (Hebrews 10:23, Romans 15:13).</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Heb 10:23 Let us hold fast the confession of our hope without wavering, for He who promised is faithful</a:t>
            </a:r>
            <a:r>
              <a:rPr lang="en-US"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6600"/>
          </a:solidFill>
        </p:spPr>
        <p:txBody>
          <a:bodyPr>
            <a:normAutofit fontScale="92500" lnSpcReduction="10000"/>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Ro </a:t>
            </a:r>
            <a:r>
              <a:rPr lang="en-US" sz="4400" b="1" dirty="0" smtClean="0">
                <a:solidFill>
                  <a:schemeClr val="bg1"/>
                </a:solidFill>
                <a:latin typeface="Arial Unicode MS" pitchFamily="34" charset="-128"/>
                <a:ea typeface="Arial Unicode MS" pitchFamily="34" charset="-128"/>
                <a:cs typeface="Arial Unicode MS" pitchFamily="34" charset="-128"/>
              </a:rPr>
              <a:t>15:13 ¶ Now may the God of hope fill you with all joy and peace in believing, that you may abound in hope by the power of the Holy Spirit</a:t>
            </a:r>
            <a:r>
              <a:rPr lang="en-US"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L’espérance chrétienne c’est comme une ancre d’un bateau. </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Qu’est ce qu’une ancre ? C’est une pièce d’acier suspendue à une chaine, que l’on jette au fond de l’eau pour qu’elle s’y fixe et immobilise un navire. </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6600"/>
          </a:solidFill>
        </p:spPr>
        <p:txBody>
          <a:bodyPr>
            <a:normAutofit/>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L’espérance </a:t>
            </a:r>
            <a:r>
              <a:rPr lang="fr-FR" sz="4400" b="1" dirty="0" smtClean="0">
                <a:solidFill>
                  <a:schemeClr val="bg1"/>
                </a:solidFill>
                <a:latin typeface="Arial Unicode MS" pitchFamily="34" charset="-128"/>
                <a:ea typeface="Arial Unicode MS" pitchFamily="34" charset="-128"/>
                <a:cs typeface="Arial Unicode MS" pitchFamily="34" charset="-128"/>
              </a:rPr>
              <a:t>chrétienne est un sentiment de confiance qui rend les chrétiens fermes dans n’importe quelle situation.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Elle nous aide à supporter la souffrance et elle nous permet de compter toujours sur la fidélité de Dieu.  </a:t>
            </a:r>
            <a:r>
              <a:rPr lang="fr-FR" sz="4400" b="1" dirty="0" smtClean="0">
                <a:solidFill>
                  <a:schemeClr val="bg1"/>
                </a:solidFill>
                <a:latin typeface="Arial Unicode MS" pitchFamily="34" charset="-128"/>
                <a:ea typeface="Arial Unicode MS" pitchFamily="34" charset="-128"/>
                <a:cs typeface="Arial Unicode MS" pitchFamily="34" charset="-128"/>
              </a:rPr>
              <a:t>(Hébreux 10 :23, Romains 15 :13</a:t>
            </a:r>
            <a:r>
              <a:rPr lang="fr-FR"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6600"/>
          </a:solidFill>
        </p:spPr>
        <p:txBody>
          <a:bodyPr>
            <a:normAutofit lnSpcReduction="10000"/>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Hébreux </a:t>
            </a:r>
            <a:r>
              <a:rPr lang="fr-FR" sz="4400" b="1" dirty="0" smtClean="0">
                <a:solidFill>
                  <a:schemeClr val="bg1"/>
                </a:solidFill>
                <a:latin typeface="Arial Unicode MS" pitchFamily="34" charset="-128"/>
                <a:ea typeface="Arial Unicode MS" pitchFamily="34" charset="-128"/>
                <a:cs typeface="Arial Unicode MS" pitchFamily="34" charset="-128"/>
              </a:rPr>
              <a:t>10:23 Retenons fermement la profession de notre espérance, car celui qui a fait la promesse est fidèle.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err="1" smtClean="0">
                <a:solidFill>
                  <a:schemeClr val="bg1"/>
                </a:solidFill>
                <a:latin typeface="Arial Unicode MS" pitchFamily="34" charset="-128"/>
                <a:ea typeface="Arial Unicode MS" pitchFamily="34" charset="-128"/>
                <a:cs typeface="Arial Unicode MS" pitchFamily="34" charset="-128"/>
              </a:rPr>
              <a:t>Ro</a:t>
            </a:r>
            <a:r>
              <a:rPr lang="fr-FR" sz="4400" b="1" dirty="0" smtClean="0">
                <a:solidFill>
                  <a:schemeClr val="bg1"/>
                </a:solidFill>
                <a:latin typeface="Arial Unicode MS" pitchFamily="34" charset="-128"/>
                <a:ea typeface="Arial Unicode MS" pitchFamily="34" charset="-128"/>
                <a:cs typeface="Arial Unicode MS" pitchFamily="34" charset="-128"/>
              </a:rPr>
              <a:t> 15:13 </a:t>
            </a:r>
            <a:r>
              <a:rPr lang="fr-FR" sz="4400" b="1" dirty="0" smtClean="0">
                <a:solidFill>
                  <a:srgbClr val="FFFF00"/>
                </a:solidFill>
                <a:latin typeface="Arial Unicode MS" pitchFamily="34" charset="-128"/>
                <a:ea typeface="Arial Unicode MS" pitchFamily="34" charset="-128"/>
                <a:cs typeface="Arial Unicode MS" pitchFamily="34" charset="-128"/>
              </a:rPr>
              <a:t>¶ Que le Dieu de l'espérance vous remplisse de toute joie et de toute paix dans la foi, pour que vous abondiez en espérance, par la puissance du Saint-Esprit</a:t>
            </a:r>
            <a:r>
              <a:rPr lang="fr-FR"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6600"/>
          </a:solidFill>
        </p:spPr>
        <p:txBody>
          <a:bodyPr>
            <a:normAutofit lnSpcReduction="10000"/>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L’espérance </a:t>
            </a:r>
            <a:r>
              <a:rPr lang="fr-FR" sz="4400" b="1" dirty="0" smtClean="0">
                <a:solidFill>
                  <a:schemeClr val="bg1"/>
                </a:solidFill>
                <a:latin typeface="Arial Unicode MS" pitchFamily="34" charset="-128"/>
                <a:ea typeface="Arial Unicode MS" pitchFamily="34" charset="-128"/>
                <a:cs typeface="Arial Unicode MS" pitchFamily="34" charset="-128"/>
              </a:rPr>
              <a:t>chrétienne ne dépend pas de ce que l’on possède, ni de ce que l’on est capable d’accomplir pour soi-même, ni de l’aide d’aucun autre être humain. Mais elle dépend de notre foi en Christ.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L’espérance et la foi jouent des rôles très importants dans la vie chrétienne. </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6600"/>
          </a:solidFill>
        </p:spPr>
        <p:txBody>
          <a:bodyPr>
            <a:normAutofit lnSpcReduction="10000"/>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A </a:t>
            </a:r>
            <a:r>
              <a:rPr lang="fr-FR" sz="4400" b="1" dirty="0" smtClean="0">
                <a:solidFill>
                  <a:schemeClr val="bg1"/>
                </a:solidFill>
                <a:latin typeface="Arial Unicode MS" pitchFamily="34" charset="-128"/>
                <a:ea typeface="Arial Unicode MS" pitchFamily="34" charset="-128"/>
                <a:cs typeface="Arial Unicode MS" pitchFamily="34" charset="-128"/>
              </a:rPr>
              <a:t>cause de sa foi en Dieu, le chrétien a l’assurance, que les choses qu’il espère sont réelles, et son espérance ne risque pas d’être déçue (Hébreux 11 :1, Romains 5 :5).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Hébreux 11:1 ¶ Or la foi est une ferme assurance des choses qu'on espère, une démonstration de celles qu'on ne voit pas</a:t>
            </a:r>
            <a:r>
              <a:rPr lang="fr-FR"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6600"/>
          </a:solidFill>
        </p:spPr>
        <p:txBody>
          <a:bodyPr>
            <a:normAutofit lnSpcReduction="10000"/>
          </a:bodyPr>
          <a:lstStyle/>
          <a:p>
            <a:pPr lvl="0" algn="just"/>
            <a:r>
              <a:rPr lang="fr-FR" sz="4400" b="1" dirty="0" err="1" smtClean="0">
                <a:solidFill>
                  <a:schemeClr val="bg1"/>
                </a:solidFill>
                <a:latin typeface="Arial Unicode MS" pitchFamily="34" charset="-128"/>
                <a:ea typeface="Arial Unicode MS" pitchFamily="34" charset="-128"/>
                <a:cs typeface="Arial Unicode MS" pitchFamily="34" charset="-128"/>
              </a:rPr>
              <a:t>Ro</a:t>
            </a:r>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smtClean="0">
                <a:solidFill>
                  <a:schemeClr val="bg1"/>
                </a:solidFill>
                <a:latin typeface="Arial Unicode MS" pitchFamily="34" charset="-128"/>
                <a:ea typeface="Arial Unicode MS" pitchFamily="34" charset="-128"/>
                <a:cs typeface="Arial Unicode MS" pitchFamily="34" charset="-128"/>
              </a:rPr>
              <a:t>5:5 Or, l'espérance ne trompe point, parce que l'amour de Dieu est répandu dans nos cœurs par le Saint-Esprit qui nous a été donné.</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L’espérance du chrétien se fonde sur l’amour de Dieu démontré exactement par la mort de son Fils Jésus-Christ sur la croix (Rom. 8 :35, 39</a:t>
            </a:r>
            <a:r>
              <a:rPr lang="fr-FR"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6600"/>
          </a:solidFill>
        </p:spPr>
        <p:txBody>
          <a:bodyPr>
            <a:normAutofit lnSpcReduction="10000"/>
          </a:bodyPr>
          <a:lstStyle/>
          <a:p>
            <a:pPr lvl="0" algn="just"/>
            <a:r>
              <a:rPr lang="fr-FR" sz="4400" b="1" dirty="0" err="1" smtClean="0">
                <a:solidFill>
                  <a:schemeClr val="bg1"/>
                </a:solidFill>
                <a:latin typeface="Arial Unicode MS" pitchFamily="34" charset="-128"/>
                <a:ea typeface="Arial Unicode MS" pitchFamily="34" charset="-128"/>
                <a:cs typeface="Arial Unicode MS" pitchFamily="34" charset="-128"/>
              </a:rPr>
              <a:t>Ro</a:t>
            </a:r>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smtClean="0">
                <a:solidFill>
                  <a:schemeClr val="bg1"/>
                </a:solidFill>
                <a:latin typeface="Arial Unicode MS" pitchFamily="34" charset="-128"/>
                <a:ea typeface="Arial Unicode MS" pitchFamily="34" charset="-128"/>
                <a:cs typeface="Arial Unicode MS" pitchFamily="34" charset="-128"/>
              </a:rPr>
              <a:t>8:35 Qui nous séparera de l'amour de Christ? Sera-ce la tribulation, ou l'angoisse, ou la persécution, ou la faim, ou la nudité, ou le péril, ou l'épée?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err="1" smtClean="0">
                <a:solidFill>
                  <a:srgbClr val="FFFF00"/>
                </a:solidFill>
                <a:latin typeface="Arial Unicode MS" pitchFamily="34" charset="-128"/>
                <a:ea typeface="Arial Unicode MS" pitchFamily="34" charset="-128"/>
                <a:cs typeface="Arial Unicode MS" pitchFamily="34" charset="-128"/>
              </a:rPr>
              <a:t>Ro</a:t>
            </a:r>
            <a:r>
              <a:rPr lang="fr-FR" sz="4400" b="1" dirty="0" smtClean="0">
                <a:solidFill>
                  <a:srgbClr val="FFFF00"/>
                </a:solidFill>
                <a:latin typeface="Arial Unicode MS" pitchFamily="34" charset="-128"/>
                <a:ea typeface="Arial Unicode MS" pitchFamily="34" charset="-128"/>
                <a:cs typeface="Arial Unicode MS" pitchFamily="34" charset="-128"/>
              </a:rPr>
              <a:t> 8:39 ni la hauteur, ni la profondeur, ni aucune autre créature ne pourra nous séparer de l'amour de Dieu manifesté en Jésus-Christ notre Seigneur</a:t>
            </a:r>
            <a:r>
              <a:rPr lang="fr-FR"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6600"/>
          </a:solidFill>
        </p:spPr>
        <p:txBody>
          <a:bodyPr>
            <a:normAutofit/>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Si </a:t>
            </a:r>
            <a:r>
              <a:rPr lang="fr-FR" sz="4400" b="1" dirty="0" smtClean="0">
                <a:solidFill>
                  <a:schemeClr val="bg1"/>
                </a:solidFill>
                <a:latin typeface="Arial Unicode MS" pitchFamily="34" charset="-128"/>
                <a:ea typeface="Arial Unicode MS" pitchFamily="34" charset="-128"/>
                <a:cs typeface="Arial Unicode MS" pitchFamily="34" charset="-128"/>
              </a:rPr>
              <a:t>nous prenons un peu de temps pour réfléchir sur l’amour de Dieu envers nous, comment il a donné lui-même  pour nous sauver.</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smtClean="0">
                <a:solidFill>
                  <a:srgbClr val="FFFF00"/>
                </a:solidFill>
                <a:latin typeface="Arial Unicode MS" pitchFamily="34" charset="-128"/>
                <a:ea typeface="Arial Unicode MS" pitchFamily="34" charset="-128"/>
                <a:cs typeface="Arial Unicode MS" pitchFamily="34" charset="-128"/>
              </a:rPr>
              <a:t>Nous pouvons répéter au fond de notre cœur cette même parole : Rien ne peut nous séparer de l’amour de Dieu en Jésus-Christ. </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6600"/>
          </a:solidFill>
        </p:spPr>
        <p:txBody>
          <a:bodyPr>
            <a:normAutofit/>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Nous </a:t>
            </a:r>
            <a:r>
              <a:rPr lang="fr-FR" sz="4400" b="1" dirty="0" smtClean="0">
                <a:solidFill>
                  <a:schemeClr val="bg1"/>
                </a:solidFill>
                <a:latin typeface="Arial Unicode MS" pitchFamily="34" charset="-128"/>
                <a:ea typeface="Arial Unicode MS" pitchFamily="34" charset="-128"/>
                <a:cs typeface="Arial Unicode MS" pitchFamily="34" charset="-128"/>
              </a:rPr>
              <a:t>vivons dans un monde très bouleversé, et chaque jour nous avons des problèmes différents. Mais un jour, </a:t>
            </a:r>
            <a:r>
              <a:rPr lang="fr-FR" sz="4400" b="1" dirty="0" smtClean="0">
                <a:solidFill>
                  <a:srgbClr val="FFFF00"/>
                </a:solidFill>
                <a:latin typeface="Arial Unicode MS" pitchFamily="34" charset="-128"/>
                <a:ea typeface="Arial Unicode MS" pitchFamily="34" charset="-128"/>
                <a:cs typeface="Arial Unicode MS" pitchFamily="34" charset="-128"/>
              </a:rPr>
              <a:t>nous serons dans la joie avec notre Sauveur pour toute l’éternité. </a:t>
            </a:r>
            <a:endParaRPr lang="en-US" sz="44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ctr">
              <a:buNone/>
            </a:pPr>
            <a:r>
              <a:rPr lang="en-US" sz="4400" b="1" dirty="0" smtClean="0">
                <a:solidFill>
                  <a:srgbClr val="002060"/>
                </a:solidFill>
                <a:latin typeface="Arial Unicode MS" pitchFamily="34" charset="-128"/>
                <a:ea typeface="Arial Unicode MS" pitchFamily="34" charset="-128"/>
                <a:cs typeface="Arial Unicode MS" pitchFamily="34" charset="-128"/>
              </a:rPr>
              <a:t>CHRISTIANS WILL COME OUT OF THEIR TEMPORARY TENT TO THEIR  PERMANENT </a:t>
            </a:r>
            <a:r>
              <a:rPr lang="en-US" sz="4400" b="1" dirty="0" smtClean="0">
                <a:solidFill>
                  <a:srgbClr val="002060"/>
                </a:solidFill>
                <a:latin typeface="Arial Unicode MS" pitchFamily="34" charset="-128"/>
                <a:ea typeface="Arial Unicode MS" pitchFamily="34" charset="-128"/>
                <a:cs typeface="Arial Unicode MS" pitchFamily="34" charset="-128"/>
              </a:rPr>
              <a:t>HOME</a:t>
            </a:r>
          </a:p>
          <a:p>
            <a:pPr algn="ctr">
              <a:buNone/>
            </a:pPr>
            <a:endParaRPr lang="en-US" sz="4400" b="1" dirty="0" smtClean="0">
              <a:solidFill>
                <a:srgbClr val="002060"/>
              </a:solidFill>
              <a:latin typeface="Arial Unicode MS" pitchFamily="34" charset="-128"/>
              <a:ea typeface="Arial Unicode MS" pitchFamily="34" charset="-128"/>
              <a:cs typeface="Arial Unicode MS" pitchFamily="34" charset="-128"/>
            </a:endParaRP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Our body is like a tent, that is, a light construction. A temporary shelter we live in on our journey down here</a:t>
            </a:r>
            <a:r>
              <a:rPr lang="en-US"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God </a:t>
            </a:r>
            <a:r>
              <a:rPr lang="en-US" sz="4400" b="1" dirty="0" smtClean="0">
                <a:solidFill>
                  <a:srgbClr val="002060"/>
                </a:solidFill>
                <a:latin typeface="Arial Unicode MS" pitchFamily="34" charset="-128"/>
                <a:ea typeface="Arial Unicode MS" pitchFamily="34" charset="-128"/>
                <a:cs typeface="Arial Unicode MS" pitchFamily="34" charset="-128"/>
              </a:rPr>
              <a:t>assures us that at Christ's return our mortal body will be transformed into a glorious body. This truth should encourage us to serve God more zealously (Philippians 3 :20, 21).</a:t>
            </a:r>
          </a:p>
          <a:p>
            <a:pPr algn="just"/>
            <a:r>
              <a:rPr lang="en-US" sz="4400" b="1" dirty="0" smtClean="0">
                <a:solidFill>
                  <a:srgbClr val="FF0000"/>
                </a:solidFill>
                <a:latin typeface="Arial Unicode MS" pitchFamily="34" charset="-128"/>
                <a:ea typeface="Arial Unicode MS" pitchFamily="34" charset="-128"/>
                <a:cs typeface="Arial Unicode MS" pitchFamily="34" charset="-128"/>
              </a:rPr>
              <a:t>Philippians 3:20 for our citizenship is in heaven, from which we also eagerly wait for the Savior, the Lord Jesus Christ,</a:t>
            </a:r>
          </a:p>
          <a:p>
            <a:pPr algn="just"/>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just"/>
            <a:r>
              <a:rPr lang="en-US" sz="4400" b="1" dirty="0" smtClean="0">
                <a:solidFill>
                  <a:srgbClr val="002060"/>
                </a:solidFill>
                <a:latin typeface="Arial Unicode MS" pitchFamily="34" charset="-128"/>
                <a:ea typeface="Arial Unicode MS" pitchFamily="34" charset="-128"/>
                <a:cs typeface="Arial Unicode MS" pitchFamily="34" charset="-128"/>
              </a:rPr>
              <a:t>21 </a:t>
            </a:r>
            <a:r>
              <a:rPr lang="en-US" sz="4400" b="1" dirty="0" smtClean="0">
                <a:solidFill>
                  <a:srgbClr val="002060"/>
                </a:solidFill>
                <a:latin typeface="Arial Unicode MS" pitchFamily="34" charset="-128"/>
                <a:ea typeface="Arial Unicode MS" pitchFamily="34" charset="-128"/>
                <a:cs typeface="Arial Unicode MS" pitchFamily="34" charset="-128"/>
              </a:rPr>
              <a:t>who will transform our lowly body that it may be conformed to His glorious body, according to the working by which He is able even to subdue all things to Himself. </a:t>
            </a:r>
            <a:r>
              <a:rPr lang="fr-FR" sz="4400" b="1" dirty="0" smtClean="0">
                <a:solidFill>
                  <a:srgbClr val="002060"/>
                </a:solidFill>
                <a:latin typeface="Arial Unicode MS" pitchFamily="34" charset="-128"/>
                <a:ea typeface="Arial Unicode MS" pitchFamily="34" charset="-128"/>
                <a:cs typeface="Arial Unicode MS" pitchFamily="34" charset="-128"/>
              </a:rPr>
              <a:t>(Philip. 3:20, 21). </a:t>
            </a:r>
            <a:endParaRPr lang="en-US" sz="4400" b="1" dirty="0" smtClean="0">
              <a:solidFill>
                <a:srgbClr val="002060"/>
              </a:solidFill>
              <a:latin typeface="Arial Unicode MS" pitchFamily="34" charset="-128"/>
              <a:ea typeface="Arial Unicode MS" pitchFamily="34" charset="-128"/>
              <a:cs typeface="Arial Unicode MS" pitchFamily="34" charset="-128"/>
            </a:endParaRPr>
          </a:p>
          <a:p>
            <a:pPr algn="just"/>
            <a:r>
              <a:rPr lang="fr-FR" sz="4400" b="1" dirty="0" smtClean="0">
                <a:solidFill>
                  <a:srgbClr val="FF0000"/>
                </a:solidFill>
                <a:latin typeface="Arial Unicode MS" pitchFamily="34" charset="-128"/>
                <a:ea typeface="Arial Unicode MS" pitchFamily="34" charset="-128"/>
                <a:cs typeface="Arial Unicode MS" pitchFamily="34" charset="-128"/>
              </a:rPr>
              <a:t>Philip. 3:20 Mais notre cité à nous est dans les cieux, d'où nous attendons aussi comme Sauveur le Seigneur Jésus-Christ,</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ctr">
              <a:buNone/>
            </a:pP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a:bodyPr>
          <a:lstStyle/>
          <a:p>
            <a:pPr algn="just"/>
            <a:r>
              <a:rPr lang="fr-FR" sz="4400" b="1" dirty="0" smtClean="0">
                <a:solidFill>
                  <a:srgbClr val="002060"/>
                </a:solidFill>
                <a:latin typeface="Arial Unicode MS" pitchFamily="34" charset="-128"/>
                <a:ea typeface="Arial Unicode MS" pitchFamily="34" charset="-128"/>
                <a:cs typeface="Arial Unicode MS" pitchFamily="34" charset="-128"/>
              </a:rPr>
              <a:t>21 </a:t>
            </a:r>
            <a:r>
              <a:rPr lang="fr-FR" sz="4400" b="1" dirty="0" smtClean="0">
                <a:solidFill>
                  <a:srgbClr val="002060"/>
                </a:solidFill>
                <a:latin typeface="Arial Unicode MS" pitchFamily="34" charset="-128"/>
                <a:ea typeface="Arial Unicode MS" pitchFamily="34" charset="-128"/>
                <a:cs typeface="Arial Unicode MS" pitchFamily="34" charset="-128"/>
              </a:rPr>
              <a:t>qui transformera le corps de notre humiliation, en le rendant semblable au corps de sa gloire, par le pouvoir qu'il a de s'assujettir toutes choses.</a:t>
            </a:r>
            <a:endParaRPr lang="en-US" sz="4400" b="1" dirty="0" smtClean="0">
              <a:solidFill>
                <a:srgbClr val="00206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Ce que nous expérimentons maintenant : Par exemple, Les maladies, la vieillesse et la faiblesse du corps, les déceptions, humiliation. Toutes ces choses c’est pour une période de temps.  </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ctr">
              <a:buNone/>
            </a:pP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fr-FR" sz="4400" b="1" dirty="0" smtClean="0">
                <a:solidFill>
                  <a:srgbClr val="002060"/>
                </a:solidFill>
                <a:latin typeface="Arial Unicode MS" pitchFamily="34" charset="-128"/>
                <a:ea typeface="Arial Unicode MS" pitchFamily="34" charset="-128"/>
                <a:cs typeface="Arial Unicode MS" pitchFamily="34" charset="-128"/>
              </a:rPr>
              <a:t>Les </a:t>
            </a:r>
            <a:r>
              <a:rPr lang="fr-FR" sz="4400" b="1" dirty="0" smtClean="0">
                <a:solidFill>
                  <a:srgbClr val="002060"/>
                </a:solidFill>
                <a:latin typeface="Arial Unicode MS" pitchFamily="34" charset="-128"/>
                <a:ea typeface="Arial Unicode MS" pitchFamily="34" charset="-128"/>
                <a:cs typeface="Arial Unicode MS" pitchFamily="34" charset="-128"/>
              </a:rPr>
              <a:t>souffrances sur cette terre finiront bientôt pour ceux placent en Christ leur espérance. Et c’est pour cela que l’apôtre faisait cette déclaration de foi dans </a:t>
            </a:r>
            <a:r>
              <a:rPr lang="fr-FR" sz="4400" b="1" dirty="0" smtClean="0">
                <a:solidFill>
                  <a:srgbClr val="FF0000"/>
                </a:solidFill>
                <a:latin typeface="Arial Unicode MS" pitchFamily="34" charset="-128"/>
                <a:ea typeface="Arial Unicode MS" pitchFamily="34" charset="-128"/>
                <a:cs typeface="Arial Unicode MS" pitchFamily="34" charset="-128"/>
              </a:rPr>
              <a:t>2 Corinthien 5 : 2 ‘’Aussi nous gémissons dans cette tente, désirant revêtir notre domicile céleste.’’</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ctr">
              <a:buNone/>
            </a:pP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fr-FR" sz="5400" b="1" dirty="0" smtClean="0">
                <a:solidFill>
                  <a:srgbClr val="002060"/>
                </a:solidFill>
                <a:latin typeface="Arial Unicode MS" pitchFamily="34" charset="-128"/>
                <a:ea typeface="Arial Unicode MS" pitchFamily="34" charset="-128"/>
                <a:cs typeface="Arial Unicode MS" pitchFamily="34" charset="-128"/>
              </a:rPr>
              <a:t>Les </a:t>
            </a:r>
            <a:r>
              <a:rPr lang="fr-FR" sz="5400" b="1" dirty="0" smtClean="0">
                <a:solidFill>
                  <a:srgbClr val="002060"/>
                </a:solidFill>
                <a:latin typeface="Arial Unicode MS" pitchFamily="34" charset="-128"/>
                <a:ea typeface="Arial Unicode MS" pitchFamily="34" charset="-128"/>
                <a:cs typeface="Arial Unicode MS" pitchFamily="34" charset="-128"/>
              </a:rPr>
              <a:t>chrétiens doivent être fiers parce qu’en Christ nous avons un  avenir meilleur. Nous avons des grands privilèges à jouir à la fin de notre voyage d’ici bas </a:t>
            </a:r>
            <a:r>
              <a:rPr lang="fr-FR" sz="5400" b="1" dirty="0" smtClean="0">
                <a:solidFill>
                  <a:srgbClr val="FF0000"/>
                </a:solidFill>
                <a:latin typeface="Arial Unicode MS" pitchFamily="34" charset="-128"/>
                <a:ea typeface="Arial Unicode MS" pitchFamily="34" charset="-128"/>
                <a:cs typeface="Arial Unicode MS" pitchFamily="34" charset="-128"/>
              </a:rPr>
              <a:t>(1 Jean 3 : 2, 3</a:t>
            </a:r>
            <a:r>
              <a:rPr lang="fr-FR" sz="5400" b="1" dirty="0" smtClean="0">
                <a:solidFill>
                  <a:srgbClr val="FF0000"/>
                </a:solidFill>
                <a:latin typeface="Arial Unicode MS" pitchFamily="34" charset="-128"/>
                <a:ea typeface="Arial Unicode MS" pitchFamily="34" charset="-128"/>
                <a:cs typeface="Arial Unicode MS" pitchFamily="34" charset="-128"/>
              </a:rPr>
              <a:t>).</a:t>
            </a:r>
            <a:endParaRPr lang="en-US" sz="5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400" b="1" dirty="0" smtClean="0">
                <a:solidFill>
                  <a:srgbClr val="002060"/>
                </a:solidFill>
                <a:latin typeface="Arial Unicode MS" pitchFamily="34" charset="-128"/>
                <a:ea typeface="Arial Unicode MS" pitchFamily="34" charset="-128"/>
                <a:cs typeface="Arial Unicode MS" pitchFamily="34" charset="-128"/>
              </a:rPr>
              <a:t>1Jean</a:t>
            </a:r>
            <a:r>
              <a:rPr lang="fr-FR" sz="4400" b="1" dirty="0" smtClean="0">
                <a:solidFill>
                  <a:srgbClr val="002060"/>
                </a:solidFill>
                <a:latin typeface="Arial Unicode MS" pitchFamily="34" charset="-128"/>
                <a:ea typeface="Arial Unicode MS" pitchFamily="34" charset="-128"/>
                <a:cs typeface="Arial Unicode MS" pitchFamily="34" charset="-128"/>
              </a:rPr>
              <a:t>. 3:2 Bien-aimés, nous sommes maintenant enfants de Dieu, et ce que nous serons n'a pas encore été manifesté; </a:t>
            </a:r>
            <a:r>
              <a:rPr lang="fr-FR" sz="4400" b="1" dirty="0" smtClean="0">
                <a:solidFill>
                  <a:srgbClr val="FF0000"/>
                </a:solidFill>
                <a:latin typeface="Arial Unicode MS" pitchFamily="34" charset="-128"/>
                <a:ea typeface="Arial Unicode MS" pitchFamily="34" charset="-128"/>
                <a:cs typeface="Arial Unicode MS" pitchFamily="34" charset="-128"/>
              </a:rPr>
              <a:t>mais nous savons que, lorsque cela sera manifesté, nous serons semblables à lui, parce que nous le verrons tel qu'il est.</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a:bodyPr>
          <a:lstStyle/>
          <a:p>
            <a:pPr lvl="0" algn="just"/>
            <a:r>
              <a:rPr lang="fr-FR" sz="4400" b="1" dirty="0" smtClean="0">
                <a:solidFill>
                  <a:srgbClr val="002060"/>
                </a:solidFill>
                <a:latin typeface="Arial Unicode MS" pitchFamily="34" charset="-128"/>
                <a:ea typeface="Arial Unicode MS" pitchFamily="34" charset="-128"/>
                <a:cs typeface="Arial Unicode MS" pitchFamily="34" charset="-128"/>
              </a:rPr>
              <a:t>3 </a:t>
            </a:r>
            <a:r>
              <a:rPr lang="fr-FR" sz="4400" b="1" dirty="0" smtClean="0">
                <a:solidFill>
                  <a:srgbClr val="002060"/>
                </a:solidFill>
                <a:latin typeface="Arial Unicode MS" pitchFamily="34" charset="-128"/>
                <a:ea typeface="Arial Unicode MS" pitchFamily="34" charset="-128"/>
                <a:cs typeface="Arial Unicode MS" pitchFamily="34" charset="-128"/>
              </a:rPr>
              <a:t>Quiconque a cette espérance en lui se purifie, comme lui-même est pur.</a:t>
            </a:r>
            <a:endParaRPr lang="en-US" sz="4400" b="1" dirty="0" smtClean="0">
              <a:solidFill>
                <a:srgbClr val="00206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Le retour du Seigneur c’est un grand rendez-vous pour nous les chrétiens. Nous devons concentrer sur notre relation avec Dieu. </a:t>
            </a:r>
            <a:endParaRPr lang="fr-FR" sz="44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2060"/>
                </a:solidFill>
                <a:latin typeface="Arial Unicode MS" pitchFamily="34" charset="-128"/>
                <a:ea typeface="Arial Unicode MS" pitchFamily="34" charset="-128"/>
                <a:cs typeface="Arial Unicode MS" pitchFamily="34" charset="-128"/>
              </a:rPr>
              <a:t>Aujourd’hui </a:t>
            </a:r>
            <a:r>
              <a:rPr lang="fr-FR" sz="4400" b="1" dirty="0" smtClean="0">
                <a:solidFill>
                  <a:srgbClr val="002060"/>
                </a:solidFill>
                <a:latin typeface="Arial Unicode MS" pitchFamily="34" charset="-128"/>
                <a:ea typeface="Arial Unicode MS" pitchFamily="34" charset="-128"/>
                <a:cs typeface="Arial Unicode MS" pitchFamily="34" charset="-128"/>
              </a:rPr>
              <a:t>nous l’adorons par la foi, mais ce jour là nous le verrons face à face.  </a:t>
            </a:r>
            <a:endParaRPr lang="en-US" sz="4400" b="1" dirty="0" smtClean="0">
              <a:solidFill>
                <a:srgbClr val="002060"/>
              </a:solidFill>
              <a:latin typeface="Arial Unicode MS" pitchFamily="34" charset="-128"/>
              <a:ea typeface="Arial Unicode MS" pitchFamily="34" charset="-128"/>
              <a:cs typeface="Arial Unicode MS" pitchFamily="34" charset="-128"/>
            </a:endParaRPr>
          </a:p>
          <a:p>
            <a:pPr algn="ctr">
              <a:buNone/>
            </a:pP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ctr"/>
            <a:r>
              <a:rPr lang="en-US" sz="44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THE GLORIOUS RETURN OF CHRIST : IT WILL BE A DAY OF CELEBRETION FOR CHRISTIANS</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When the Lord returns, the process of the rapture of the Church will be in order.</a:t>
            </a:r>
          </a:p>
          <a:p>
            <a:pPr lvl="0" algn="just"/>
            <a:r>
              <a:rPr lang="en-US" sz="4400" b="1" dirty="0" smtClean="0">
                <a:latin typeface="Arial Unicode MS" pitchFamily="34" charset="-128"/>
                <a:ea typeface="Arial Unicode MS" pitchFamily="34" charset="-128"/>
                <a:cs typeface="Arial Unicode MS" pitchFamily="34" charset="-128"/>
              </a:rPr>
              <a:t> At that time, there will be Christians who will still be alive and those who will be in the grave</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a:bodyPr>
          <a:lstStyle/>
          <a:p>
            <a:pPr lvl="0" algn="just"/>
            <a:r>
              <a:rPr lang="en-US" sz="4400" b="1" dirty="0" smtClean="0">
                <a:latin typeface="Arial Unicode MS" pitchFamily="34" charset="-128"/>
                <a:ea typeface="Arial Unicode MS" pitchFamily="34" charset="-128"/>
                <a:cs typeface="Arial Unicode MS" pitchFamily="34" charset="-128"/>
              </a:rPr>
              <a:t>There </a:t>
            </a:r>
            <a:r>
              <a:rPr lang="en-US" sz="4400" b="1" dirty="0" smtClean="0">
                <a:latin typeface="Arial Unicode MS" pitchFamily="34" charset="-128"/>
                <a:ea typeface="Arial Unicode MS" pitchFamily="34" charset="-128"/>
                <a:cs typeface="Arial Unicode MS" pitchFamily="34" charset="-128"/>
              </a:rPr>
              <a:t>are Christians who prefer the Lord's return while they are still alive. </a:t>
            </a:r>
            <a:r>
              <a:rPr lang="fr-FR" sz="4400" b="1" dirty="0" smtClean="0">
                <a:latin typeface="Arial Unicode MS" pitchFamily="34" charset="-128"/>
                <a:ea typeface="Arial Unicode MS" pitchFamily="34" charset="-128"/>
                <a:cs typeface="Arial Unicode MS" pitchFamily="34" charset="-128"/>
              </a:rPr>
              <a:t>But no one </a:t>
            </a:r>
            <a:r>
              <a:rPr lang="fr-FR" sz="4400" b="1" dirty="0" err="1" smtClean="0">
                <a:latin typeface="Arial Unicode MS" pitchFamily="34" charset="-128"/>
                <a:ea typeface="Arial Unicode MS" pitchFamily="34" charset="-128"/>
                <a:cs typeface="Arial Unicode MS" pitchFamily="34" charset="-128"/>
              </a:rPr>
              <a:t>can</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make</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that</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decision</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What is important: The dead and the living in Christ will enjoy the same privilege during Christ's return. </a:t>
            </a:r>
          </a:p>
          <a:p>
            <a:pPr lvl="0" algn="just"/>
            <a:r>
              <a:rPr lang="en-US" sz="4400" b="1" dirty="0" smtClean="0">
                <a:latin typeface="Arial Unicode MS" pitchFamily="34" charset="-128"/>
                <a:ea typeface="Arial Unicode MS" pitchFamily="34" charset="-128"/>
                <a:cs typeface="Arial Unicode MS" pitchFamily="34" charset="-128"/>
              </a:rPr>
              <a:t>They will all be transformed to meet the Lord in the air (1 Corinthians 15: 51, 52</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en-US" sz="4400" b="1" dirty="0" smtClean="0">
                <a:latin typeface="Arial Unicode MS" pitchFamily="34" charset="-128"/>
                <a:ea typeface="Arial Unicode MS" pitchFamily="34" charset="-128"/>
                <a:cs typeface="Arial Unicode MS" pitchFamily="34" charset="-128"/>
              </a:rPr>
              <a:t>1Co </a:t>
            </a:r>
            <a:r>
              <a:rPr lang="en-US" sz="4400" b="1" dirty="0" smtClean="0">
                <a:latin typeface="Arial Unicode MS" pitchFamily="34" charset="-128"/>
                <a:ea typeface="Arial Unicode MS" pitchFamily="34" charset="-128"/>
                <a:cs typeface="Arial Unicode MS" pitchFamily="34" charset="-128"/>
              </a:rPr>
              <a:t>15:51 ¶ Behold, I tell you a mystery: We shall not all sleep, but we shall all be changed--</a:t>
            </a:r>
          </a:p>
          <a:p>
            <a:pPr lvl="0" algn="just"/>
            <a:r>
              <a:rPr lang="en-US" sz="4400" b="1" dirty="0" smtClean="0">
                <a:latin typeface="Arial Unicode MS" pitchFamily="34" charset="-128"/>
                <a:ea typeface="Arial Unicode MS" pitchFamily="34" charset="-128"/>
                <a:cs typeface="Arial Unicode MS" pitchFamily="34" charset="-128"/>
              </a:rPr>
              <a:t> </a:t>
            </a:r>
            <a:r>
              <a:rPr lang="en-US" sz="4400" b="1" dirty="0" smtClean="0">
                <a:solidFill>
                  <a:srgbClr val="FFFF00"/>
                </a:solidFill>
                <a:latin typeface="Arial Unicode MS" pitchFamily="34" charset="-128"/>
                <a:ea typeface="Arial Unicode MS" pitchFamily="34" charset="-128"/>
                <a:cs typeface="Arial Unicode MS" pitchFamily="34" charset="-128"/>
              </a:rPr>
              <a:t>52 in a moment, in the twinkling of an eye, at the last trumpet. For the trumpet will sound, and the dead will be raised incorruptible, and we shall be changed</a:t>
            </a:r>
            <a:r>
              <a:rPr lang="en-US"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1Co </a:t>
            </a:r>
            <a:r>
              <a:rPr lang="fr-FR" sz="4400" b="1" dirty="0" smtClean="0">
                <a:latin typeface="Arial Unicode MS" pitchFamily="34" charset="-128"/>
                <a:ea typeface="Arial Unicode MS" pitchFamily="34" charset="-128"/>
                <a:cs typeface="Arial Unicode MS" pitchFamily="34" charset="-128"/>
              </a:rPr>
              <a:t>15:51 ¶ Voici, je vous dis un mystère: nous ne mourrons pas tous, mais tous nous serons changés,</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 52 en un instant, en un clin d'œil, à la dernière trompette. La trompette sonnera, et les morts ressusciteront incorruptibles, et nous, nous serons changés</a:t>
            </a:r>
            <a:r>
              <a:rPr lang="fr-FR"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fr-FR" sz="4400" b="1" dirty="0" smtClean="0">
                <a:latin typeface="Arial Unicode MS" pitchFamily="34" charset="-128"/>
                <a:ea typeface="Arial Unicode MS" pitchFamily="34" charset="-128"/>
                <a:cs typeface="Arial Unicode MS" pitchFamily="34" charset="-128"/>
              </a:rPr>
              <a:t>Ce </a:t>
            </a:r>
            <a:r>
              <a:rPr lang="fr-FR" sz="4400" b="1" dirty="0" smtClean="0">
                <a:latin typeface="Arial Unicode MS" pitchFamily="34" charset="-128"/>
                <a:ea typeface="Arial Unicode MS" pitchFamily="34" charset="-128"/>
                <a:cs typeface="Arial Unicode MS" pitchFamily="34" charset="-128"/>
              </a:rPr>
              <a:t>que nous devons souligner : Tous les morts ressusciteront dans un corps immortel, et il y aura une transformation pour tous les chrétiens. J’appelle ce jour là : Le jour de fête pour les chrétiens.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Les chrétiens seront transformés, ils recevront un corps glorieux pour aller avec le Seigneur (Jean 14 :1- 3). </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Jean </a:t>
            </a:r>
            <a:r>
              <a:rPr lang="fr-FR" sz="4800" b="1" dirty="0" smtClean="0">
                <a:latin typeface="Arial Unicode MS" pitchFamily="34" charset="-128"/>
                <a:ea typeface="Arial Unicode MS" pitchFamily="34" charset="-128"/>
                <a:cs typeface="Arial Unicode MS" pitchFamily="34" charset="-128"/>
              </a:rPr>
              <a:t>14:1 ¶ Que votre cœur ne se trouble point. Croyez en Dieu, et croyez en moi.</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FFFF00"/>
                </a:solidFill>
                <a:latin typeface="Arial Unicode MS" pitchFamily="34" charset="-128"/>
                <a:ea typeface="Arial Unicode MS" pitchFamily="34" charset="-128"/>
                <a:cs typeface="Arial Unicode MS" pitchFamily="34" charset="-128"/>
              </a:rPr>
              <a:t> 2 Il y a plusieurs demeures dans la maison de mon Père. Si cela n'était pas, je vous l'aurais dit. Je vais vous préparer une place.</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3 </a:t>
            </a:r>
            <a:r>
              <a:rPr lang="fr-FR" sz="4800" b="1" dirty="0" smtClean="0">
                <a:latin typeface="Arial Unicode MS" pitchFamily="34" charset="-128"/>
                <a:ea typeface="Arial Unicode MS" pitchFamily="34" charset="-128"/>
                <a:cs typeface="Arial Unicode MS" pitchFamily="34" charset="-128"/>
              </a:rPr>
              <a:t>Et, lorsque je m'en serai allé, et que je vous aurai préparé une place, je reviendrai, </a:t>
            </a:r>
            <a:r>
              <a:rPr lang="fr-FR" sz="4800" b="1" dirty="0" smtClean="0">
                <a:solidFill>
                  <a:srgbClr val="FFFF00"/>
                </a:solidFill>
                <a:latin typeface="Arial Unicode MS" pitchFamily="34" charset="-128"/>
                <a:ea typeface="Arial Unicode MS" pitchFamily="34" charset="-128"/>
                <a:cs typeface="Arial Unicode MS" pitchFamily="34" charset="-128"/>
              </a:rPr>
              <a:t>et je vous prendrai avec moi, afin que là où je suis vous y soyez aussi.</a:t>
            </a:r>
            <a:endParaRPr lang="en-US" sz="48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ctr">
              <a:buNone/>
            </a:pPr>
            <a:r>
              <a:rPr lang="en-US" sz="4400" b="1" dirty="0" smtClean="0">
                <a:solidFill>
                  <a:srgbClr val="7030A0"/>
                </a:solidFill>
                <a:latin typeface="Arial Unicode MS" pitchFamily="34" charset="-128"/>
                <a:ea typeface="Arial Unicode MS" pitchFamily="34" charset="-128"/>
                <a:cs typeface="Arial Unicode MS" pitchFamily="34" charset="-128"/>
              </a:rPr>
              <a:t>THE HOLY SPIRIT: THE MARK OF OUR BELONGING TO GOD </a:t>
            </a:r>
          </a:p>
          <a:p>
            <a:pPr lvl="0" algn="just"/>
            <a:r>
              <a:rPr lang="en-US" sz="4400" b="1" dirty="0" smtClean="0">
                <a:latin typeface="Arial Unicode MS" pitchFamily="34" charset="-128"/>
                <a:ea typeface="Arial Unicode MS" pitchFamily="34" charset="-128"/>
                <a:cs typeface="Arial Unicode MS" pitchFamily="34" charset="-128"/>
              </a:rPr>
              <a:t>All Christians receive the Holy Spirit when they accept Christ as their personal Savior. The Holy Spirit represents as a seal for Christians. </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rgbClr val="7030A0"/>
                </a:solidFill>
                <a:latin typeface="Arial Unicode MS" pitchFamily="34" charset="-128"/>
                <a:ea typeface="Arial Unicode MS" pitchFamily="34" charset="-128"/>
                <a:cs typeface="Arial Unicode MS" pitchFamily="34" charset="-128"/>
              </a:rPr>
              <a:t>It </a:t>
            </a:r>
            <a:r>
              <a:rPr lang="en-US" sz="4400" b="1" dirty="0" smtClean="0">
                <a:solidFill>
                  <a:srgbClr val="7030A0"/>
                </a:solidFill>
                <a:latin typeface="Arial Unicode MS" pitchFamily="34" charset="-128"/>
                <a:ea typeface="Arial Unicode MS" pitchFamily="34" charset="-128"/>
                <a:cs typeface="Arial Unicode MS" pitchFamily="34" charset="-128"/>
              </a:rPr>
              <a:t>means the mark of their belonging to God (2 Corinthians 1:22; Ephesians 1:13).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en-US" sz="4400" b="1" dirty="0" smtClean="0">
                <a:latin typeface="Arial Unicode MS" pitchFamily="34" charset="-128"/>
                <a:ea typeface="Arial Unicode MS" pitchFamily="34" charset="-128"/>
                <a:cs typeface="Arial Unicode MS" pitchFamily="34" charset="-128"/>
              </a:rPr>
              <a:t>2Co </a:t>
            </a:r>
            <a:r>
              <a:rPr lang="en-US" sz="4400" b="1" dirty="0" smtClean="0">
                <a:latin typeface="Arial Unicode MS" pitchFamily="34" charset="-128"/>
                <a:ea typeface="Arial Unicode MS" pitchFamily="34" charset="-128"/>
                <a:cs typeface="Arial Unicode MS" pitchFamily="34" charset="-128"/>
              </a:rPr>
              <a:t>1:22 who also has sealed us and given us the Spirit in our hearts as a guarantee. </a:t>
            </a:r>
          </a:p>
          <a:p>
            <a:pPr algn="just"/>
            <a:r>
              <a:rPr lang="en-US" sz="4400" b="1" dirty="0" smtClean="0">
                <a:solidFill>
                  <a:srgbClr val="7030A0"/>
                </a:solidFill>
                <a:latin typeface="Arial Unicode MS" pitchFamily="34" charset="-128"/>
                <a:ea typeface="Arial Unicode MS" pitchFamily="34" charset="-128"/>
                <a:cs typeface="Arial Unicode MS" pitchFamily="34" charset="-128"/>
              </a:rPr>
              <a:t>Eph 1:13 In Him you also trusted, after you heard the word of truth, the gospel of your salvation; in whom also, having believed, you were sealed with the Holy Spirit of promise</a:t>
            </a:r>
            <a:r>
              <a:rPr lang="en-US" sz="4400" b="1" dirty="0" smtClean="0">
                <a:solidFill>
                  <a:srgbClr val="7030A0"/>
                </a:solidFill>
                <a:latin typeface="Arial Unicode MS" pitchFamily="34" charset="-128"/>
                <a:ea typeface="Arial Unicode MS" pitchFamily="34" charset="-128"/>
                <a:cs typeface="Arial Unicode MS" pitchFamily="34" charset="-128"/>
              </a:rPr>
              <a:t>,</a:t>
            </a:r>
            <a:endParaRPr lang="en-US" sz="4400" b="1" dirty="0" smtClean="0">
              <a:solidFill>
                <a:srgbClr val="7030A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Non </a:t>
            </a:r>
            <a:r>
              <a:rPr lang="fr-FR" sz="4800" b="1" dirty="0" smtClean="0">
                <a:latin typeface="Arial Unicode MS" pitchFamily="34" charset="-128"/>
                <a:ea typeface="Arial Unicode MS" pitchFamily="34" charset="-128"/>
                <a:cs typeface="Arial Unicode MS" pitchFamily="34" charset="-128"/>
              </a:rPr>
              <a:t>seulement Dieu a envoyé son fils sur la croix pour nous racheter de la condamnation du péché; </a:t>
            </a:r>
            <a:endParaRPr lang="fr-FR"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7030A0"/>
                </a:solidFill>
                <a:latin typeface="Arial Unicode MS" pitchFamily="34" charset="-128"/>
                <a:ea typeface="Arial Unicode MS" pitchFamily="34" charset="-128"/>
                <a:cs typeface="Arial Unicode MS" pitchFamily="34" charset="-128"/>
              </a:rPr>
              <a:t>il </a:t>
            </a:r>
            <a:r>
              <a:rPr lang="fr-FR" sz="4800" b="1" dirty="0" smtClean="0">
                <a:solidFill>
                  <a:srgbClr val="7030A0"/>
                </a:solidFill>
                <a:latin typeface="Arial Unicode MS" pitchFamily="34" charset="-128"/>
                <a:ea typeface="Arial Unicode MS" pitchFamily="34" charset="-128"/>
                <a:cs typeface="Arial Unicode MS" pitchFamily="34" charset="-128"/>
              </a:rPr>
              <a:t>nous a marqué de son sceau pour prouver l’importance de sa décision.   </a:t>
            </a:r>
            <a:endParaRPr lang="en-US" sz="4800" b="1" dirty="0" smtClean="0">
              <a:solidFill>
                <a:srgbClr val="7030A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Nous </a:t>
            </a:r>
            <a:r>
              <a:rPr lang="fr-FR" sz="4400" b="1" dirty="0" smtClean="0">
                <a:latin typeface="Arial Unicode MS" pitchFamily="34" charset="-128"/>
                <a:ea typeface="Arial Unicode MS" pitchFamily="34" charset="-128"/>
                <a:cs typeface="Arial Unicode MS" pitchFamily="34" charset="-128"/>
              </a:rPr>
              <a:t>devons reconnaitre notre grande valeur en Christ. Notre valeur n’est pas basée sur nos biens matériels, les relations dans ce monde mauvais. </a:t>
            </a:r>
            <a:endParaRPr lang="fr-FR"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7030A0"/>
                </a:solidFill>
                <a:latin typeface="Arial Unicode MS" pitchFamily="34" charset="-128"/>
                <a:ea typeface="Arial Unicode MS" pitchFamily="34" charset="-128"/>
                <a:cs typeface="Arial Unicode MS" pitchFamily="34" charset="-128"/>
              </a:rPr>
              <a:t>Mais </a:t>
            </a:r>
            <a:r>
              <a:rPr lang="fr-FR" sz="4400" b="1" dirty="0" smtClean="0">
                <a:solidFill>
                  <a:srgbClr val="7030A0"/>
                </a:solidFill>
                <a:latin typeface="Arial Unicode MS" pitchFamily="34" charset="-128"/>
                <a:ea typeface="Arial Unicode MS" pitchFamily="34" charset="-128"/>
                <a:cs typeface="Arial Unicode MS" pitchFamily="34" charset="-128"/>
              </a:rPr>
              <a:t>nous avons de grande, parce que nous faisons partie de ceux qui seront avec le Seigneur dans son royaume (1 Jean 3 :2).  </a:t>
            </a:r>
            <a:endParaRPr lang="en-US" sz="4400" b="1" dirty="0" smtClean="0">
              <a:solidFill>
                <a:srgbClr val="7030A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buNone/>
            </a:pPr>
            <a:r>
              <a:rPr lang="fr-FR" sz="4400" b="1" dirty="0" smtClean="0">
                <a:latin typeface="Arial Unicode MS" pitchFamily="34" charset="-128"/>
                <a:ea typeface="Arial Unicode MS" pitchFamily="34" charset="-128"/>
                <a:cs typeface="Arial Unicode MS" pitchFamily="34" charset="-128"/>
              </a:rPr>
              <a:t>1Jean </a:t>
            </a:r>
            <a:r>
              <a:rPr lang="fr-FR" sz="4400" b="1" dirty="0" smtClean="0">
                <a:latin typeface="Arial Unicode MS" pitchFamily="34" charset="-128"/>
                <a:ea typeface="Arial Unicode MS" pitchFamily="34" charset="-128"/>
                <a:cs typeface="Arial Unicode MS" pitchFamily="34" charset="-128"/>
              </a:rPr>
              <a:t>3:2 </a:t>
            </a:r>
            <a:endParaRPr lang="fr-FR"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Bien-aimés</a:t>
            </a:r>
            <a:r>
              <a:rPr lang="fr-FR" sz="4400" b="1" dirty="0" smtClean="0">
                <a:solidFill>
                  <a:srgbClr val="C00000"/>
                </a:solidFill>
                <a:latin typeface="Arial Unicode MS" pitchFamily="34" charset="-128"/>
                <a:ea typeface="Arial Unicode MS" pitchFamily="34" charset="-128"/>
                <a:cs typeface="Arial Unicode MS" pitchFamily="34" charset="-128"/>
              </a:rPr>
              <a:t>, nous sommes maintenant enfants de Dieu, et ce que nous serons n'a pas encore été manifesté; mais nous savons que, </a:t>
            </a:r>
            <a:endParaRPr lang="fr-FR"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lorsque </a:t>
            </a:r>
            <a:r>
              <a:rPr lang="fr-FR" sz="4400" b="1" dirty="0" smtClean="0">
                <a:latin typeface="Arial Unicode MS" pitchFamily="34" charset="-128"/>
                <a:ea typeface="Arial Unicode MS" pitchFamily="34" charset="-128"/>
                <a:cs typeface="Arial Unicode MS" pitchFamily="34" charset="-128"/>
              </a:rPr>
              <a:t>cela sera manifesté, nous serons semblables à lui, parce que nous le verrons tel qu'il est</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fr-FR" sz="5400" b="1" dirty="0" smtClean="0">
                <a:solidFill>
                  <a:srgbClr val="C00000"/>
                </a:solidFill>
                <a:latin typeface="Arial Unicode MS" pitchFamily="34" charset="-128"/>
                <a:ea typeface="Arial Unicode MS" pitchFamily="34" charset="-128"/>
                <a:cs typeface="Arial Unicode MS" pitchFamily="34" charset="-128"/>
              </a:rPr>
              <a:t>Lorsque </a:t>
            </a:r>
            <a:r>
              <a:rPr lang="fr-FR" sz="5400" b="1" dirty="0" smtClean="0">
                <a:solidFill>
                  <a:srgbClr val="C00000"/>
                </a:solidFill>
                <a:latin typeface="Arial Unicode MS" pitchFamily="34" charset="-128"/>
                <a:ea typeface="Arial Unicode MS" pitchFamily="34" charset="-128"/>
                <a:cs typeface="Arial Unicode MS" pitchFamily="34" charset="-128"/>
              </a:rPr>
              <a:t>nous </a:t>
            </a:r>
            <a:r>
              <a:rPr lang="fr-FR" sz="5400" b="1" dirty="0" err="1" smtClean="0">
                <a:solidFill>
                  <a:srgbClr val="C00000"/>
                </a:solidFill>
                <a:latin typeface="Arial Unicode MS" pitchFamily="34" charset="-128"/>
                <a:ea typeface="Arial Unicode MS" pitchFamily="34" charset="-128"/>
                <a:cs typeface="Arial Unicode MS" pitchFamily="34" charset="-128"/>
              </a:rPr>
              <a:t>commu-niquons</a:t>
            </a:r>
            <a:r>
              <a:rPr lang="fr-FR" sz="5400" b="1" dirty="0" smtClean="0">
                <a:solidFill>
                  <a:srgbClr val="C00000"/>
                </a:solidFill>
                <a:latin typeface="Arial Unicode MS" pitchFamily="34" charset="-128"/>
                <a:ea typeface="Arial Unicode MS" pitchFamily="34" charset="-128"/>
                <a:cs typeface="Arial Unicode MS" pitchFamily="34" charset="-128"/>
              </a:rPr>
              <a:t> </a:t>
            </a:r>
            <a:r>
              <a:rPr lang="fr-FR" sz="5400" b="1" dirty="0" smtClean="0">
                <a:solidFill>
                  <a:srgbClr val="C00000"/>
                </a:solidFill>
                <a:latin typeface="Arial Unicode MS" pitchFamily="34" charset="-128"/>
                <a:ea typeface="Arial Unicode MS" pitchFamily="34" charset="-128"/>
                <a:cs typeface="Arial Unicode MS" pitchFamily="34" charset="-128"/>
              </a:rPr>
              <a:t>avec Dieu par la prière, ce n’est pas comme des étrangers qu’il nous reçoive. </a:t>
            </a:r>
            <a:endParaRPr lang="fr-FR" sz="5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5400" b="1" dirty="0" smtClean="0">
                <a:latin typeface="Arial Unicode MS" pitchFamily="34" charset="-128"/>
                <a:ea typeface="Arial Unicode MS" pitchFamily="34" charset="-128"/>
                <a:cs typeface="Arial Unicode MS" pitchFamily="34" charset="-128"/>
              </a:rPr>
              <a:t>Il </a:t>
            </a:r>
            <a:r>
              <a:rPr lang="fr-FR" sz="5400" b="1" dirty="0" smtClean="0">
                <a:latin typeface="Arial Unicode MS" pitchFamily="34" charset="-128"/>
                <a:ea typeface="Arial Unicode MS" pitchFamily="34" charset="-128"/>
                <a:cs typeface="Arial Unicode MS" pitchFamily="34" charset="-128"/>
              </a:rPr>
              <a:t>nous accueille  comme enfants et père.  </a:t>
            </a:r>
            <a:endParaRPr lang="en-US" sz="5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Lorsque </a:t>
            </a:r>
            <a:r>
              <a:rPr lang="fr-FR" sz="4400" b="1" dirty="0" smtClean="0">
                <a:solidFill>
                  <a:srgbClr val="C00000"/>
                </a:solidFill>
                <a:latin typeface="Arial Unicode MS" pitchFamily="34" charset="-128"/>
                <a:ea typeface="Arial Unicode MS" pitchFamily="34" charset="-128"/>
                <a:cs typeface="Arial Unicode MS" pitchFamily="34" charset="-128"/>
              </a:rPr>
              <a:t>le Saint-Esprit ouvre les yeux d’un chrétien, et il réalise les bénédictions qu’il trouve en Christ, il sert Dieu avec plus de joie et de courage. </a:t>
            </a:r>
            <a:endParaRPr lang="fr-FR"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Il </a:t>
            </a:r>
            <a:r>
              <a:rPr lang="fr-FR" sz="4400" b="1" dirty="0" smtClean="0">
                <a:latin typeface="Arial Unicode MS" pitchFamily="34" charset="-128"/>
                <a:ea typeface="Arial Unicode MS" pitchFamily="34" charset="-128"/>
                <a:cs typeface="Arial Unicode MS" pitchFamily="34" charset="-128"/>
              </a:rPr>
              <a:t>ne concentre pas sur les problèmes de cette vie, mais il fixe ses yeux sur le Seigneur qui viendra lui délivrer de ce corps mortel</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Dans </a:t>
            </a:r>
            <a:r>
              <a:rPr lang="fr-FR" sz="4400" b="1" dirty="0" smtClean="0">
                <a:solidFill>
                  <a:srgbClr val="C00000"/>
                </a:solidFill>
                <a:latin typeface="Arial Unicode MS" pitchFamily="34" charset="-128"/>
                <a:ea typeface="Arial Unicode MS" pitchFamily="34" charset="-128"/>
                <a:cs typeface="Arial Unicode MS" pitchFamily="34" charset="-128"/>
              </a:rPr>
              <a:t>ce corps mortel nous ne pouvons pas voir notre Dieu face à face. </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Mais le Saint-Esprit joue le rôle d’intermédiaire entre nous et Dieu. Il nous encourage et nous fortifie.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Ce qui est certain nous savons qu’un jour nous bénéficierons la plénitude de la présence de Dieu</a:t>
            </a:r>
            <a:r>
              <a:rPr lang="fr-FR" sz="4400" b="1" dirty="0" smtClean="0">
                <a:solidFill>
                  <a:srgbClr val="C00000"/>
                </a:solidFill>
                <a:latin typeface="Arial Unicode MS" pitchFamily="34" charset="-128"/>
                <a:ea typeface="Arial Unicode MS" pitchFamily="34" charset="-128"/>
                <a:cs typeface="Arial Unicode MS" pitchFamily="34" charset="-128"/>
              </a:rPr>
              <a:t>.</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Il </a:t>
            </a:r>
            <a:r>
              <a:rPr lang="fr-FR" sz="4400" b="1" dirty="0" smtClean="0">
                <a:solidFill>
                  <a:srgbClr val="C00000"/>
                </a:solidFill>
                <a:latin typeface="Arial Unicode MS" pitchFamily="34" charset="-128"/>
                <a:ea typeface="Arial Unicode MS" pitchFamily="34" charset="-128"/>
                <a:cs typeface="Arial Unicode MS" pitchFamily="34" charset="-128"/>
              </a:rPr>
              <a:t>y a une question que chacun de nous doit répondre personnellement : Est-ce-que mon rendez-vous avec le Seigneur est déjà fixé ? </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Et si oui vous avez un rendez-vous avec Christ, vous avez des efforts à faire dans ce corps pour obéir à la volonté de Dieu.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Efforçons-nous </a:t>
            </a:r>
            <a:r>
              <a:rPr lang="fr-FR" sz="4400" b="1" dirty="0" smtClean="0">
                <a:solidFill>
                  <a:srgbClr val="C00000"/>
                </a:solidFill>
                <a:latin typeface="Arial Unicode MS" pitchFamily="34" charset="-128"/>
                <a:ea typeface="Arial Unicode MS" pitchFamily="34" charset="-128"/>
                <a:cs typeface="Arial Unicode MS" pitchFamily="34" charset="-128"/>
              </a:rPr>
              <a:t>de ne pas vivre selon le système de ce monde. Nous devons repenser nos actions de chaque jour. </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Parce qu’au dernier jour nous devons paraitre devant le tribunal de Christ, et nous aurons questions à répondre en ce jour là.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Il </a:t>
            </a:r>
            <a:r>
              <a:rPr lang="fr-FR" sz="4400" b="1" dirty="0" smtClean="0">
                <a:solidFill>
                  <a:srgbClr val="C00000"/>
                </a:solidFill>
                <a:latin typeface="Arial Unicode MS" pitchFamily="34" charset="-128"/>
                <a:ea typeface="Arial Unicode MS" pitchFamily="34" charset="-128"/>
                <a:cs typeface="Arial Unicode MS" pitchFamily="34" charset="-128"/>
              </a:rPr>
              <a:t>n’y aura pas de favoritisme dans ce grand jour. Il y aura aussi des cries de joie et des cries de douleur. </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Parce que chacun de nous aura une récompense différente, selon la façon dont nous avions été servis le Seigneur dans ce corps (2 Corinthiens 5 :10</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buNone/>
            </a:pPr>
            <a:r>
              <a:rPr lang="fr-FR" sz="5400" b="1" dirty="0" smtClean="0">
                <a:latin typeface="Arial Unicode MS" pitchFamily="34" charset="-128"/>
                <a:ea typeface="Arial Unicode MS" pitchFamily="34" charset="-128"/>
                <a:cs typeface="Arial Unicode MS" pitchFamily="34" charset="-128"/>
              </a:rPr>
              <a:t>2Co </a:t>
            </a:r>
            <a:r>
              <a:rPr lang="fr-FR" sz="5400" b="1" dirty="0" smtClean="0">
                <a:latin typeface="Arial Unicode MS" pitchFamily="34" charset="-128"/>
                <a:ea typeface="Arial Unicode MS" pitchFamily="34" charset="-128"/>
                <a:cs typeface="Arial Unicode MS" pitchFamily="34" charset="-128"/>
              </a:rPr>
              <a:t>5:10 </a:t>
            </a:r>
            <a:endParaRPr lang="fr-FR" sz="5400" b="1" dirty="0" smtClean="0">
              <a:latin typeface="Arial Unicode MS" pitchFamily="34" charset="-128"/>
              <a:ea typeface="Arial Unicode MS" pitchFamily="34" charset="-128"/>
              <a:cs typeface="Arial Unicode MS" pitchFamily="34" charset="-128"/>
            </a:endParaRPr>
          </a:p>
          <a:p>
            <a:pPr algn="just"/>
            <a:r>
              <a:rPr lang="fr-FR" sz="5400" b="1" dirty="0" smtClean="0">
                <a:solidFill>
                  <a:srgbClr val="C00000"/>
                </a:solidFill>
                <a:latin typeface="Arial Unicode MS" pitchFamily="34" charset="-128"/>
                <a:ea typeface="Arial Unicode MS" pitchFamily="34" charset="-128"/>
                <a:cs typeface="Arial Unicode MS" pitchFamily="34" charset="-128"/>
              </a:rPr>
              <a:t>Car </a:t>
            </a:r>
            <a:r>
              <a:rPr lang="fr-FR" sz="5400" b="1" dirty="0" smtClean="0">
                <a:solidFill>
                  <a:srgbClr val="C00000"/>
                </a:solidFill>
                <a:latin typeface="Arial Unicode MS" pitchFamily="34" charset="-128"/>
                <a:ea typeface="Arial Unicode MS" pitchFamily="34" charset="-128"/>
                <a:cs typeface="Arial Unicode MS" pitchFamily="34" charset="-128"/>
              </a:rPr>
              <a:t>il nous faut tous comparaître devant le tribunal de Christ, </a:t>
            </a:r>
            <a:r>
              <a:rPr lang="fr-FR" sz="5400" b="1" dirty="0" smtClean="0">
                <a:latin typeface="Arial Unicode MS" pitchFamily="34" charset="-128"/>
                <a:ea typeface="Arial Unicode MS" pitchFamily="34" charset="-128"/>
                <a:cs typeface="Arial Unicode MS" pitchFamily="34" charset="-128"/>
              </a:rPr>
              <a:t>afin que chacun reçoive selon le bien ou le mal qu'il aura fait, étant dans son corps.</a:t>
            </a:r>
            <a:endParaRPr lang="en-US" sz="5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fontScale="92500" lnSpcReduction="10000"/>
          </a:bodyPr>
          <a:lstStyle/>
          <a:p>
            <a:pPr algn="ctr">
              <a:buNone/>
            </a:pPr>
            <a:r>
              <a:rPr lang="fr-FR" sz="44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Conclusion </a:t>
            </a:r>
            <a:endParaRPr lang="en-US" sz="4400" b="1" dirty="0" smtClean="0">
              <a:solidFill>
                <a:schemeClr val="accent2">
                  <a:lumMod val="40000"/>
                  <a:lumOff val="60000"/>
                </a:schemeClr>
              </a:solidFill>
              <a:latin typeface="Arial Unicode MS" pitchFamily="34" charset="-128"/>
              <a:ea typeface="Arial Unicode MS" pitchFamily="34" charset="-128"/>
              <a:cs typeface="Arial Unicode MS" pitchFamily="34" charset="-128"/>
            </a:endParaRPr>
          </a:p>
          <a:p>
            <a:pPr lvl="0" algn="just"/>
            <a:r>
              <a:rPr lang="en-US" sz="4400" b="1" dirty="0" smtClean="0">
                <a:latin typeface="Arial Unicode MS" pitchFamily="34" charset="-128"/>
                <a:ea typeface="Arial Unicode MS" pitchFamily="34" charset="-128"/>
                <a:cs typeface="Arial Unicode MS" pitchFamily="34" charset="-128"/>
              </a:rPr>
              <a:t>Those who accept Christ as their personal Savior and serve Him faithfully; I wish you courage, because your deliverance is not far away.</a:t>
            </a:r>
          </a:p>
          <a:p>
            <a:pPr lvl="0" algn="just"/>
            <a:r>
              <a:rPr lang="en-US" sz="4400" b="1" dirty="0" smtClean="0">
                <a:solidFill>
                  <a:srgbClr val="92D050"/>
                </a:solidFill>
                <a:latin typeface="Arial Unicode MS" pitchFamily="34" charset="-128"/>
                <a:ea typeface="Arial Unicode MS" pitchFamily="34" charset="-128"/>
                <a:cs typeface="Arial Unicode MS" pitchFamily="34" charset="-128"/>
              </a:rPr>
              <a:t> Those who suffer with different types of illnesses, be patient in your suffering. Strive to serve God with a pure heart, and eventually your suffering will turn to joy.</a:t>
            </a:r>
          </a:p>
          <a:p>
            <a:pPr algn="ctr">
              <a:buNone/>
            </a:pP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a:bodyPr>
          <a:lstStyle/>
          <a:p>
            <a:pPr algn="just"/>
            <a:r>
              <a:rPr lang="en-US" sz="4800" b="1" dirty="0" smtClean="0">
                <a:latin typeface="Arial Unicode MS" pitchFamily="34" charset="-128"/>
                <a:ea typeface="Arial Unicode MS" pitchFamily="34" charset="-128"/>
                <a:cs typeface="Arial Unicode MS" pitchFamily="34" charset="-128"/>
              </a:rPr>
              <a:t>We </a:t>
            </a:r>
            <a:r>
              <a:rPr lang="en-US" sz="4800" b="1" dirty="0" smtClean="0">
                <a:latin typeface="Arial Unicode MS" pitchFamily="34" charset="-128"/>
                <a:ea typeface="Arial Unicode MS" pitchFamily="34" charset="-128"/>
                <a:cs typeface="Arial Unicode MS" pitchFamily="34" charset="-128"/>
              </a:rPr>
              <a:t>are suffering in this body which is a temporary tent, but we are patiently awaiting our new home. In this glorious body that awaits us in heaven, </a:t>
            </a:r>
            <a:r>
              <a:rPr lang="en-US" sz="4800" b="1" dirty="0" smtClean="0">
                <a:solidFill>
                  <a:srgbClr val="92D050"/>
                </a:solidFill>
                <a:latin typeface="Arial Unicode MS" pitchFamily="34" charset="-128"/>
                <a:ea typeface="Arial Unicode MS" pitchFamily="34" charset="-128"/>
                <a:cs typeface="Arial Unicode MS" pitchFamily="34" charset="-128"/>
              </a:rPr>
              <a:t>on that day we will say goodbye to all kinds of illnesses</a:t>
            </a:r>
            <a:r>
              <a:rPr lang="en-US" sz="4800" b="1" dirty="0" smtClean="0">
                <a:solidFill>
                  <a:srgbClr val="92D050"/>
                </a:solidFill>
                <a:latin typeface="Arial Unicode MS" pitchFamily="34" charset="-128"/>
                <a:ea typeface="Arial Unicode MS" pitchFamily="34" charset="-128"/>
                <a:cs typeface="Arial Unicode MS" pitchFamily="34" charset="-128"/>
              </a:rPr>
              <a:t>.</a:t>
            </a:r>
            <a:endParaRPr lang="en-US" sz="4800" b="1" dirty="0" smtClean="0">
              <a:solidFill>
                <a:srgbClr val="92D05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a:bodyPr>
          <a:lstStyle/>
          <a:p>
            <a:pPr lvl="0" algn="just"/>
            <a:r>
              <a:rPr lang="en-US" sz="5400" b="1" dirty="0" smtClean="0">
                <a:solidFill>
                  <a:schemeClr val="bg1"/>
                </a:solidFill>
                <a:latin typeface="Arial Unicode MS" pitchFamily="34" charset="-128"/>
                <a:ea typeface="Arial Unicode MS" pitchFamily="34" charset="-128"/>
                <a:cs typeface="Arial Unicode MS" pitchFamily="34" charset="-128"/>
              </a:rPr>
              <a:t>No </a:t>
            </a:r>
            <a:r>
              <a:rPr lang="en-US" sz="5400" b="1" dirty="0" smtClean="0">
                <a:solidFill>
                  <a:schemeClr val="bg1"/>
                </a:solidFill>
                <a:latin typeface="Arial Unicode MS" pitchFamily="34" charset="-128"/>
                <a:ea typeface="Arial Unicode MS" pitchFamily="34" charset="-128"/>
                <a:cs typeface="Arial Unicode MS" pitchFamily="34" charset="-128"/>
              </a:rPr>
              <a:t>disease will have the power to affect us. </a:t>
            </a:r>
            <a:r>
              <a:rPr lang="en-US" sz="5400" b="1" dirty="0" smtClean="0">
                <a:solidFill>
                  <a:srgbClr val="92D050"/>
                </a:solidFill>
                <a:latin typeface="Arial Unicode MS" pitchFamily="34" charset="-128"/>
                <a:ea typeface="Arial Unicode MS" pitchFamily="34" charset="-128"/>
                <a:cs typeface="Arial Unicode MS" pitchFamily="34" charset="-128"/>
              </a:rPr>
              <a:t>Our body of humiliation will have changed into a glorious body and we will be with the Lord for all eternity</a:t>
            </a:r>
            <a:r>
              <a:rPr lang="en-US" sz="5400" b="1" dirty="0" smtClean="0">
                <a:solidFill>
                  <a:srgbClr val="92D050"/>
                </a:solidFill>
                <a:latin typeface="Arial Unicode MS" pitchFamily="34" charset="-128"/>
                <a:ea typeface="Arial Unicode MS" pitchFamily="34" charset="-128"/>
                <a:cs typeface="Arial Unicode MS" pitchFamily="34" charset="-128"/>
              </a:rPr>
              <a:t>.</a:t>
            </a:r>
            <a:endParaRPr lang="en-US" sz="5400" b="1" dirty="0" smtClean="0">
              <a:solidFill>
                <a:srgbClr val="92D05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fontScale="92500" lnSpcReduction="10000"/>
          </a:bodyPr>
          <a:lstStyle/>
          <a:p>
            <a:pPr lvl="0" algn="just"/>
            <a:r>
              <a:rPr lang="fr-FR" sz="4400" b="1" dirty="0" smtClean="0">
                <a:latin typeface="Arial Unicode MS" pitchFamily="34" charset="-128"/>
                <a:ea typeface="Arial Unicode MS" pitchFamily="34" charset="-128"/>
                <a:cs typeface="Arial Unicode MS" pitchFamily="34" charset="-128"/>
              </a:rPr>
              <a:t>Ceux </a:t>
            </a:r>
            <a:r>
              <a:rPr lang="fr-FR" sz="4400" b="1" dirty="0" smtClean="0">
                <a:latin typeface="Arial Unicode MS" pitchFamily="34" charset="-128"/>
                <a:ea typeface="Arial Unicode MS" pitchFamily="34" charset="-128"/>
                <a:cs typeface="Arial Unicode MS" pitchFamily="34" charset="-128"/>
              </a:rPr>
              <a:t>qui acceptent Christ comme leur Sauveur personnel et qui le servent d’une façon fidèle ; je vous souhaite du courage, parce que votre délivrance n’est pas loin.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92D050"/>
                </a:solidFill>
                <a:latin typeface="Arial Unicode MS" pitchFamily="34" charset="-128"/>
                <a:ea typeface="Arial Unicode MS" pitchFamily="34" charset="-128"/>
                <a:cs typeface="Arial Unicode MS" pitchFamily="34" charset="-128"/>
              </a:rPr>
              <a:t>Ceux qui souffrent avec de différentes types de maladies, soyez patients dans vos souffrances. Efforcez-vous de servir Dieu avec un cœur pur, et finalement votre souffrance se changera en joie. </a:t>
            </a:r>
            <a:endParaRPr lang="en-US" sz="4400" b="1" dirty="0" smtClean="0">
              <a:solidFill>
                <a:srgbClr val="92D050"/>
              </a:solidFill>
              <a:latin typeface="Arial Unicode MS" pitchFamily="34" charset="-128"/>
              <a:ea typeface="Arial Unicode MS" pitchFamily="34" charset="-128"/>
              <a:cs typeface="Arial Unicode MS" pitchFamily="34" charset="-128"/>
            </a:endParaRPr>
          </a:p>
          <a:p>
            <a:pPr algn="ctr">
              <a:buNone/>
            </a:pP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Nous </a:t>
            </a:r>
            <a:r>
              <a:rPr lang="fr-FR" sz="4800" b="1" dirty="0" smtClean="0">
                <a:latin typeface="Arial Unicode MS" pitchFamily="34" charset="-128"/>
                <a:ea typeface="Arial Unicode MS" pitchFamily="34" charset="-128"/>
                <a:cs typeface="Arial Unicode MS" pitchFamily="34" charset="-128"/>
              </a:rPr>
              <a:t>souffrons dans ce corps qui est une tente provisoire, mais nous attendons avec patience notre nouvelle maison. </a:t>
            </a:r>
            <a:endParaRPr lang="fr-FR"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92D050"/>
                </a:solidFill>
                <a:latin typeface="Arial Unicode MS" pitchFamily="34" charset="-128"/>
                <a:ea typeface="Arial Unicode MS" pitchFamily="34" charset="-128"/>
                <a:cs typeface="Arial Unicode MS" pitchFamily="34" charset="-128"/>
              </a:rPr>
              <a:t>Dans </a:t>
            </a:r>
            <a:r>
              <a:rPr lang="fr-FR" sz="4800" b="1" dirty="0" smtClean="0">
                <a:solidFill>
                  <a:srgbClr val="92D050"/>
                </a:solidFill>
                <a:latin typeface="Arial Unicode MS" pitchFamily="34" charset="-128"/>
                <a:ea typeface="Arial Unicode MS" pitchFamily="34" charset="-128"/>
                <a:cs typeface="Arial Unicode MS" pitchFamily="34" charset="-128"/>
              </a:rPr>
              <a:t>ce corps glorieux qui nous attend au ciel, nous dirons en ce jour là au revoir à sortes de maladies.  </a:t>
            </a:r>
            <a:endParaRPr lang="en-US" sz="4800" b="1" dirty="0" smtClean="0">
              <a:solidFill>
                <a:srgbClr val="92D050"/>
              </a:solidFill>
              <a:latin typeface="Arial Unicode MS" pitchFamily="34" charset="-128"/>
              <a:ea typeface="Arial Unicode MS" pitchFamily="34" charset="-128"/>
              <a:cs typeface="Arial Unicode MS" pitchFamily="34" charset="-128"/>
            </a:endParaRPr>
          </a:p>
          <a:p>
            <a:pPr lvl="0" algn="just">
              <a:buNone/>
            </a:pP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Aucune </a:t>
            </a:r>
            <a:r>
              <a:rPr lang="fr-FR" sz="4400" b="1" dirty="0" smtClean="0">
                <a:latin typeface="Arial Unicode MS" pitchFamily="34" charset="-128"/>
                <a:ea typeface="Arial Unicode MS" pitchFamily="34" charset="-128"/>
                <a:cs typeface="Arial Unicode MS" pitchFamily="34" charset="-128"/>
              </a:rPr>
              <a:t>maladie n’aura pas le pouvoir de nous atteindre. </a:t>
            </a:r>
            <a:endParaRPr lang="fr-FR"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92D050"/>
                </a:solidFill>
                <a:latin typeface="Arial Unicode MS" pitchFamily="34" charset="-128"/>
                <a:ea typeface="Arial Unicode MS" pitchFamily="34" charset="-128"/>
                <a:cs typeface="Arial Unicode MS" pitchFamily="34" charset="-128"/>
              </a:rPr>
              <a:t>Notre </a:t>
            </a:r>
            <a:r>
              <a:rPr lang="fr-FR" sz="4400" b="1" dirty="0" smtClean="0">
                <a:solidFill>
                  <a:srgbClr val="92D050"/>
                </a:solidFill>
                <a:latin typeface="Arial Unicode MS" pitchFamily="34" charset="-128"/>
                <a:ea typeface="Arial Unicode MS" pitchFamily="34" charset="-128"/>
                <a:cs typeface="Arial Unicode MS" pitchFamily="34" charset="-128"/>
              </a:rPr>
              <a:t>corps d’humiliation se sera changé en un corps glorieux et nous serons avec le Seigneur pour toute l’éternité</a:t>
            </a:r>
            <a:r>
              <a:rPr lang="fr-FR" sz="4400" b="1" dirty="0" smtClean="0">
                <a:solidFill>
                  <a:srgbClr val="92D050"/>
                </a:solidFill>
                <a:latin typeface="Arial Unicode MS" pitchFamily="34" charset="-128"/>
                <a:ea typeface="Arial Unicode MS" pitchFamily="34" charset="-128"/>
                <a:cs typeface="Arial Unicode MS" pitchFamily="34" charset="-128"/>
              </a:rPr>
              <a:t>.</a:t>
            </a:r>
          </a:p>
          <a:p>
            <a:pPr lvl="0" algn="r">
              <a:buNone/>
            </a:pPr>
            <a:r>
              <a:rPr lang="fr-FR" sz="4400" b="1" dirty="0" smtClean="0">
                <a:solidFill>
                  <a:srgbClr val="FFC000"/>
                </a:solidFill>
                <a:latin typeface="Arial Unicode MS" pitchFamily="34" charset="-128"/>
                <a:ea typeface="Arial Unicode MS" pitchFamily="34" charset="-128"/>
                <a:cs typeface="Arial Unicode MS" pitchFamily="34" charset="-128"/>
              </a:rPr>
              <a:t>AMEN!</a:t>
            </a:r>
            <a:endParaRPr lang="en-US" sz="4400" b="1" dirty="0" smtClean="0">
              <a:solidFill>
                <a:srgbClr val="FFC000"/>
              </a:solidFill>
              <a:latin typeface="Arial Unicode MS" pitchFamily="34" charset="-128"/>
              <a:ea typeface="Arial Unicode MS" pitchFamily="34" charset="-128"/>
              <a:cs typeface="Arial Unicode MS" pitchFamily="34" charset="-128"/>
            </a:endParaRPr>
          </a:p>
          <a:p>
            <a:pPr algn="ctr">
              <a:buNone/>
            </a:pPr>
            <a:endParaRPr lang="en-US" sz="4400" dirty="0">
              <a:solidFill>
                <a:srgbClr val="FFC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TotalTime>
  <Words>2123</Words>
  <Application>Microsoft Office PowerPoint</Application>
  <PresentationFormat>On-screen Show (4:3)</PresentationFormat>
  <Paragraphs>112</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CHRIST THE ROCK CONGREGATION SUNDAY NOVEMBER 14TH  2021  Sermon by Pst. Saint Gerard Charlestin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MARC EDOUARD SIMEON</dc:creator>
  <cp:lastModifiedBy>MARC EDOUARD SIMEON</cp:lastModifiedBy>
  <cp:revision>7</cp:revision>
  <dcterms:created xsi:type="dcterms:W3CDTF">2021-08-07T15:00:01Z</dcterms:created>
  <dcterms:modified xsi:type="dcterms:W3CDTF">2021-11-13T17:45:45Z</dcterms:modified>
</cp:coreProperties>
</file>