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384" r:id="rId4"/>
    <p:sldId id="379" r:id="rId5"/>
    <p:sldId id="385" r:id="rId6"/>
    <p:sldId id="331" r:id="rId7"/>
    <p:sldId id="389" r:id="rId8"/>
    <p:sldId id="386" r:id="rId9"/>
    <p:sldId id="390" r:id="rId10"/>
    <p:sldId id="391" r:id="rId11"/>
    <p:sldId id="332" r:id="rId12"/>
    <p:sldId id="392" r:id="rId13"/>
    <p:sldId id="393" r:id="rId14"/>
    <p:sldId id="394" r:id="rId15"/>
    <p:sldId id="395" r:id="rId16"/>
    <p:sldId id="333" r:id="rId17"/>
    <p:sldId id="400" r:id="rId18"/>
    <p:sldId id="396" r:id="rId19"/>
    <p:sldId id="401" r:id="rId20"/>
    <p:sldId id="288" r:id="rId21"/>
    <p:sldId id="402" r:id="rId22"/>
    <p:sldId id="334" r:id="rId23"/>
    <p:sldId id="403" r:id="rId24"/>
    <p:sldId id="335" r:id="rId25"/>
    <p:sldId id="404" r:id="rId26"/>
    <p:sldId id="336" r:id="rId27"/>
    <p:sldId id="405" r:id="rId28"/>
    <p:sldId id="406" r:id="rId29"/>
    <p:sldId id="264" r:id="rId30"/>
    <p:sldId id="410" r:id="rId31"/>
    <p:sldId id="407" r:id="rId32"/>
    <p:sldId id="408" r:id="rId33"/>
    <p:sldId id="409" r:id="rId34"/>
    <p:sldId id="294" r:id="rId35"/>
    <p:sldId id="411" r:id="rId36"/>
    <p:sldId id="412" r:id="rId37"/>
    <p:sldId id="340" r:id="rId38"/>
    <p:sldId id="413" r:id="rId39"/>
    <p:sldId id="416" r:id="rId40"/>
    <p:sldId id="414" r:id="rId41"/>
    <p:sldId id="417" r:id="rId42"/>
    <p:sldId id="346" r:id="rId43"/>
    <p:sldId id="418" r:id="rId44"/>
    <p:sldId id="419" r:id="rId45"/>
    <p:sldId id="42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0" y="422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B9C77-00F1-4DE6-9539-89C738A6ECA0}"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0111C-D43C-4E59-977C-0AE9F4B01F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B9C77-00F1-4DE6-9539-89C738A6ECA0}" type="datetimeFigureOut">
              <a:rPr lang="en-US" smtClean="0"/>
              <a:pPr/>
              <a:t>10/28/2021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0111C-D43C-4E59-977C-0AE9F4B01F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09799"/>
          </a:xfrm>
          <a:blipFill>
            <a:blip r:embed="rId2"/>
            <a:tile tx="0" ty="0" sx="100000" sy="100000" flip="none" algn="tl"/>
          </a:blip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OCTOBER </a:t>
            </a:r>
            <a:r>
              <a:rPr lang="en-US" b="1" dirty="0" smtClean="0">
                <a:solidFill>
                  <a:schemeClr val="bg1"/>
                </a:solidFill>
              </a:rPr>
              <a:t>31</a:t>
            </a:r>
            <a:r>
              <a:rPr lang="en-US" b="1" baseline="30000" dirty="0" smtClean="0">
                <a:solidFill>
                  <a:schemeClr val="bg1"/>
                </a:solidFill>
              </a:rPr>
              <a:t>ST</a:t>
            </a:r>
            <a:r>
              <a:rPr lang="en-US" b="1" dirty="0" smtClean="0">
                <a:solidFill>
                  <a:schemeClr val="bg1"/>
                </a:solidFill>
              </a:rPr>
              <a:t> </a:t>
            </a:r>
            <a:r>
              <a:rPr lang="en-US" b="1" dirty="0" smtClean="0">
                <a:solidFill>
                  <a:schemeClr val="bg1"/>
                </a:solidFill>
              </a:rPr>
              <a:t> 2021 </a:t>
            </a:r>
            <a:r>
              <a:rPr lang="en-US" b="1" dirty="0">
                <a:solidFill>
                  <a:schemeClr val="tx1"/>
                </a:solidFill>
              </a:rPr>
              <a:t/>
            </a:r>
            <a:br>
              <a:rPr lang="en-US" b="1" dirty="0">
                <a:solidFill>
                  <a:schemeClr val="tx1"/>
                </a:solidFill>
              </a:rPr>
            </a:br>
            <a:r>
              <a:rPr lang="en-US" b="1" dirty="0">
                <a:solidFill>
                  <a:schemeClr val="tx1"/>
                </a:solidFill>
              </a:rPr>
              <a:t>Sermon by </a:t>
            </a:r>
            <a:r>
              <a:rPr lang="en-US" b="1" dirty="0" err="1" smtClean="0">
                <a:solidFill>
                  <a:schemeClr val="tx1"/>
                </a:solidFill>
              </a:rPr>
              <a:t>Pst</a:t>
            </a:r>
            <a:r>
              <a:rPr lang="en-US" b="1" dirty="0" smtClean="0">
                <a:solidFill>
                  <a:schemeClr val="tx1"/>
                </a:solidFill>
              </a:rPr>
              <a:t>. </a:t>
            </a:r>
            <a:r>
              <a:rPr lang="en-US" b="1" dirty="0" smtClean="0">
                <a:solidFill>
                  <a:schemeClr val="tx1"/>
                </a:solidFill>
              </a:rPr>
              <a:t>Marc </a:t>
            </a:r>
            <a:r>
              <a:rPr lang="en-US" b="1" dirty="0" err="1" smtClean="0">
                <a:solidFill>
                  <a:schemeClr val="tx1"/>
                </a:solidFill>
              </a:rPr>
              <a:t>Edouard</a:t>
            </a:r>
            <a:r>
              <a:rPr lang="en-US" b="1" dirty="0" smtClean="0">
                <a:solidFill>
                  <a:schemeClr val="tx1"/>
                </a:solidFill>
              </a:rPr>
              <a:t> Simeon</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209800"/>
            <a:ext cx="9144000" cy="46482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r>
              <a:rPr lang="en-US" sz="4400" b="1" dirty="0" smtClean="0">
                <a:solidFill>
                  <a:srgbClr val="FF0000"/>
                </a:solidFill>
              </a:rPr>
              <a:t>THE WORTH OF THE SOUL OF A HUMAN BEING</a:t>
            </a:r>
            <a:endParaRPr lang="en-US" sz="4400" b="1" dirty="0" smtClean="0">
              <a:solidFill>
                <a:schemeClr val="tx1"/>
              </a:solidFill>
            </a:endParaRPr>
          </a:p>
          <a:p>
            <a:r>
              <a:rPr lang="en-US" sz="4400" b="1" dirty="0" smtClean="0">
                <a:solidFill>
                  <a:schemeClr val="tx1"/>
                </a:solidFill>
              </a:rPr>
              <a:t>LA VALEUR DE L’AME D’UN HUMAIN</a:t>
            </a:r>
          </a:p>
          <a:p>
            <a:r>
              <a:rPr lang="fr-FR" sz="4400" b="1" dirty="0" smtClean="0">
                <a:solidFill>
                  <a:srgbClr val="0000CC"/>
                </a:solidFill>
              </a:rPr>
              <a:t>Et que sert-il à un homme de gagner tout le monde, s'il perd son âme?</a:t>
            </a:r>
            <a:endParaRPr lang="en-US" sz="4400" dirty="0" smtClean="0">
              <a:solidFill>
                <a:srgbClr val="0000CC"/>
              </a:solidFill>
            </a:endParaRPr>
          </a:p>
          <a:p>
            <a:r>
              <a:rPr lang="en-US" sz="4400" b="1" i="1" dirty="0" smtClean="0">
                <a:solidFill>
                  <a:schemeClr val="accent6">
                    <a:lumMod val="50000"/>
                  </a:schemeClr>
                </a:solidFill>
              </a:rPr>
              <a:t>"For what will it profit a man if he gains the whole world, and loses his own soul?</a:t>
            </a:r>
            <a:endParaRPr lang="en-US" sz="4400" dirty="0" smtClean="0">
              <a:solidFill>
                <a:schemeClr val="accent6">
                  <a:lumMod val="50000"/>
                </a:schemeClr>
              </a:solidFill>
            </a:endParaRPr>
          </a:p>
          <a:p>
            <a:endParaRPr lang="en-US" sz="4400" dirty="0">
              <a:solidFill>
                <a:srgbClr val="0000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LECTURE : MARC 8 :34-38</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34 </a:t>
            </a:r>
            <a:r>
              <a:rPr lang="fr-FR" sz="4400" dirty="0" smtClean="0">
                <a:latin typeface="Arial Unicode MS" pitchFamily="34" charset="-128"/>
                <a:ea typeface="Arial Unicode MS" pitchFamily="34" charset="-128"/>
                <a:cs typeface="Arial Unicode MS" pitchFamily="34" charset="-128"/>
              </a:rPr>
              <a:t>Puis, ayant appelé la foule avec ses disciples, il leur dit: Si quelqu'un veut venir après moi, qu'il renonce à lui-même, qu'il se charge de sa croix, et qu'il me suive.</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FF0000"/>
                </a:solidFill>
                <a:latin typeface="Arial Unicode MS" pitchFamily="34" charset="-128"/>
                <a:ea typeface="Arial Unicode MS" pitchFamily="34" charset="-128"/>
                <a:cs typeface="Arial Unicode MS" pitchFamily="34" charset="-128"/>
              </a:rPr>
              <a:t> 35 Car celui qui voudra sauver sa vie la perdra, mais celui qui perdra sa vie à cause de moi et de la bonne nouvelle la sauvera.</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400" dirty="0" smtClean="0">
                <a:latin typeface="Arial Unicode MS" pitchFamily="34" charset="-128"/>
                <a:ea typeface="Arial Unicode MS" pitchFamily="34" charset="-128"/>
                <a:cs typeface="Arial Unicode MS" pitchFamily="34" charset="-128"/>
              </a:rPr>
              <a:t>36 </a:t>
            </a:r>
            <a:r>
              <a:rPr lang="fr-FR" sz="4400" dirty="0" smtClean="0">
                <a:latin typeface="Arial Unicode MS" pitchFamily="34" charset="-128"/>
                <a:ea typeface="Arial Unicode MS" pitchFamily="34" charset="-128"/>
                <a:cs typeface="Arial Unicode MS" pitchFamily="34" charset="-128"/>
              </a:rPr>
              <a:t>Et que sert-il à un homme de gagner tout le monde, s'il perd son âme?</a:t>
            </a:r>
            <a:endParaRPr lang="en-US" sz="4400" dirty="0" smtClean="0">
              <a:latin typeface="Arial Unicode MS" pitchFamily="34" charset="-128"/>
              <a:ea typeface="Arial Unicode MS" pitchFamily="34" charset="-128"/>
              <a:cs typeface="Arial Unicode MS" pitchFamily="34" charset="-128"/>
            </a:endParaRPr>
          </a:p>
          <a:p>
            <a:pPr algn="just"/>
            <a:r>
              <a:rPr lang="fr-FR" sz="4400" dirty="0" smtClean="0">
                <a:solidFill>
                  <a:srgbClr val="FF0000"/>
                </a:solidFill>
                <a:latin typeface="Arial Unicode MS" pitchFamily="34" charset="-128"/>
                <a:ea typeface="Arial Unicode MS" pitchFamily="34" charset="-128"/>
                <a:cs typeface="Arial Unicode MS" pitchFamily="34" charset="-128"/>
              </a:rPr>
              <a:t> 37 Que donnerait un homme en échange de son âme?</a:t>
            </a:r>
            <a:endParaRPr lang="en-US" sz="4400" dirty="0" smtClean="0">
              <a:solidFill>
                <a:srgbClr val="FF0000"/>
              </a:solidFill>
              <a:latin typeface="Arial Unicode MS" pitchFamily="34" charset="-128"/>
              <a:ea typeface="Arial Unicode MS" pitchFamily="34" charset="-128"/>
              <a:cs typeface="Arial Unicode MS" pitchFamily="34" charset="-128"/>
            </a:endParaRPr>
          </a:p>
          <a:p>
            <a:pPr algn="just"/>
            <a:r>
              <a:rPr lang="fr-FR" sz="4400" dirty="0" smtClean="0">
                <a:latin typeface="Arial Unicode MS" pitchFamily="34" charset="-128"/>
                <a:ea typeface="Arial Unicode MS" pitchFamily="34" charset="-128"/>
                <a:cs typeface="Arial Unicode MS" pitchFamily="34" charset="-128"/>
              </a:rPr>
              <a:t> 38 Car quiconque aura honte de moi et de mes paroles au milieu de cette génération adultère et pécheresse, le Fils de l'homme aura aussi honte de lui, quand il viendra dans la gloire de son Père, avec les saints anges</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US" sz="4400" dirty="0" err="1" smtClean="0">
                <a:latin typeface="Arial Unicode MS" pitchFamily="34" charset="-128"/>
                <a:ea typeface="Arial Unicode MS" pitchFamily="34" charset="-128"/>
                <a:cs typeface="Arial Unicode MS" pitchFamily="34" charset="-128"/>
              </a:rPr>
              <a:t>Mr</a:t>
            </a:r>
            <a:r>
              <a:rPr lang="en-US" sz="4400" dirty="0" smtClean="0">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8:34 When He had called the people to Himself, with His disciples also, He said to them, "Whoever desires to come after Me, let him deny himself, and take up his cross, and follow Me.</a:t>
            </a:r>
          </a:p>
          <a:p>
            <a:pPr algn="just"/>
            <a:r>
              <a:rPr lang="en-US" sz="4400" dirty="0" smtClean="0">
                <a:latin typeface="Arial Unicode MS" pitchFamily="34" charset="-128"/>
                <a:ea typeface="Arial Unicode MS" pitchFamily="34" charset="-128"/>
                <a:cs typeface="Arial Unicode MS" pitchFamily="34" charset="-128"/>
              </a:rPr>
              <a:t> </a:t>
            </a:r>
            <a:r>
              <a:rPr lang="en-US" sz="4400" dirty="0" smtClean="0">
                <a:solidFill>
                  <a:srgbClr val="FF0000"/>
                </a:solidFill>
                <a:latin typeface="Arial Unicode MS" pitchFamily="34" charset="-128"/>
                <a:ea typeface="Arial Unicode MS" pitchFamily="34" charset="-128"/>
                <a:cs typeface="Arial Unicode MS" pitchFamily="34" charset="-128"/>
              </a:rPr>
              <a:t>35 "For whoever desires to save his life will lose it, but whoever loses his life for My sake and the gospel's will save it.</a:t>
            </a: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en-US" sz="4400" dirty="0" smtClean="0">
                <a:latin typeface="Arial Unicode MS" pitchFamily="34" charset="-128"/>
                <a:ea typeface="Arial Unicode MS" pitchFamily="34" charset="-128"/>
                <a:cs typeface="Arial Unicode MS" pitchFamily="34" charset="-128"/>
              </a:rPr>
              <a:t>36 </a:t>
            </a:r>
            <a:r>
              <a:rPr lang="en-US" sz="4400" dirty="0" smtClean="0">
                <a:latin typeface="Arial Unicode MS" pitchFamily="34" charset="-128"/>
                <a:ea typeface="Arial Unicode MS" pitchFamily="34" charset="-128"/>
                <a:cs typeface="Arial Unicode MS" pitchFamily="34" charset="-128"/>
              </a:rPr>
              <a:t>"For what will it profit a man if he gains the whole world, and loses his own soul?</a:t>
            </a:r>
          </a:p>
          <a:p>
            <a:pPr algn="just"/>
            <a:r>
              <a:rPr lang="en-US" sz="4400" dirty="0" smtClean="0">
                <a:solidFill>
                  <a:srgbClr val="FF0000"/>
                </a:solidFill>
                <a:latin typeface="Arial Unicode MS" pitchFamily="34" charset="-128"/>
                <a:ea typeface="Arial Unicode MS" pitchFamily="34" charset="-128"/>
                <a:cs typeface="Arial Unicode MS" pitchFamily="34" charset="-128"/>
              </a:rPr>
              <a:t> 37 "Or what will a man give in exchange for his soul?</a:t>
            </a:r>
          </a:p>
          <a:p>
            <a:pPr algn="just"/>
            <a:r>
              <a:rPr lang="en-US" sz="4400" dirty="0" smtClean="0">
                <a:latin typeface="Arial Unicode MS" pitchFamily="34" charset="-128"/>
                <a:ea typeface="Arial Unicode MS" pitchFamily="34" charset="-128"/>
                <a:cs typeface="Arial Unicode MS" pitchFamily="34" charset="-128"/>
              </a:rPr>
              <a:t> 38 "For whoever is ashamed of Me and My words in this adulterous and sinful generation, of him the Son of Man also will be ashamed when He comes in the glory of His Father with the holy angels."</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4400" b="1" dirty="0" smtClean="0">
                <a:solidFill>
                  <a:srgbClr val="FFFF00"/>
                </a:solidFill>
                <a:latin typeface="Arial Unicode MS" pitchFamily="34" charset="-128"/>
                <a:ea typeface="Arial Unicode MS" pitchFamily="34" charset="-128"/>
                <a:cs typeface="Arial Unicode MS" pitchFamily="34" charset="-128"/>
              </a:rPr>
              <a:t>INTRODUCTION</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en-US" sz="5400" dirty="0" smtClean="0">
                <a:latin typeface="Arial Unicode MS" pitchFamily="34" charset="-128"/>
                <a:ea typeface="Arial Unicode MS" pitchFamily="34" charset="-128"/>
                <a:cs typeface="Arial Unicode MS" pitchFamily="34" charset="-128"/>
              </a:rPr>
              <a:t>In this materialistic society in which we live, a price is attributed to everything and everyone.</a:t>
            </a:r>
          </a:p>
          <a:p>
            <a:pPr lvl="0" algn="just"/>
            <a:r>
              <a:rPr lang="en-US" sz="5400" dirty="0" smtClean="0">
                <a:solidFill>
                  <a:schemeClr val="accent5">
                    <a:lumMod val="60000"/>
                    <a:lumOff val="40000"/>
                  </a:schemeClr>
                </a:solidFill>
                <a:latin typeface="Arial Unicode MS" pitchFamily="34" charset="-128"/>
                <a:ea typeface="Arial Unicode MS" pitchFamily="34" charset="-128"/>
                <a:cs typeface="Arial Unicode MS" pitchFamily="34" charset="-128"/>
              </a:rPr>
              <a:t>People often talk about the worth of individuals.</a:t>
            </a:r>
          </a:p>
          <a:p>
            <a:pPr algn="just">
              <a:buNone/>
            </a:pP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Celebrities </a:t>
            </a:r>
            <a:r>
              <a:rPr lang="en-US" sz="4800" dirty="0" smtClean="0">
                <a:latin typeface="Arial Unicode MS" pitchFamily="34" charset="-128"/>
                <a:ea typeface="Arial Unicode MS" pitchFamily="34" charset="-128"/>
                <a:cs typeface="Arial Unicode MS" pitchFamily="34" charset="-128"/>
              </a:rPr>
              <a:t>go a long way to be highly ranked in the list.</a:t>
            </a:r>
          </a:p>
          <a:p>
            <a:pPr lvl="0" algn="just"/>
            <a:r>
              <a:rPr lang="en-US" sz="4800" dirty="0" smtClean="0">
                <a:solidFill>
                  <a:schemeClr val="accent5">
                    <a:lumMod val="60000"/>
                    <a:lumOff val="40000"/>
                  </a:schemeClr>
                </a:solidFill>
                <a:latin typeface="Arial Unicode MS" pitchFamily="34" charset="-128"/>
                <a:ea typeface="Arial Unicode MS" pitchFamily="34" charset="-128"/>
                <a:cs typeface="Arial Unicode MS" pitchFamily="34" charset="-128"/>
              </a:rPr>
              <a:t>This year 2021,The Forbes Magazine listed the 500 richest people living. </a:t>
            </a:r>
          </a:p>
          <a:p>
            <a:pPr lvl="0" algn="just"/>
            <a:r>
              <a:rPr lang="en-US" sz="4800" dirty="0" smtClean="0">
                <a:latin typeface="Arial Unicode MS" pitchFamily="34" charset="-128"/>
                <a:ea typeface="Arial Unicode MS" pitchFamily="34" charset="-128"/>
                <a:cs typeface="Arial Unicode MS" pitchFamily="34" charset="-128"/>
              </a:rPr>
              <a:t>I will name a few, look for your name and other notable people.</a:t>
            </a: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en-US" sz="4400" b="1" dirty="0" smtClean="0">
                <a:solidFill>
                  <a:srgbClr val="FFFF00"/>
                </a:solidFill>
                <a:latin typeface="Arial Unicode MS" pitchFamily="34" charset="-128"/>
                <a:ea typeface="Arial Unicode MS" pitchFamily="34" charset="-128"/>
                <a:cs typeface="Arial Unicode MS" pitchFamily="34" charset="-128"/>
              </a:rPr>
              <a:t>#1 Jeff </a:t>
            </a:r>
            <a:r>
              <a:rPr lang="en-US" sz="4400" b="1" dirty="0" err="1" smtClean="0">
                <a:solidFill>
                  <a:srgbClr val="FFFF00"/>
                </a:solidFill>
                <a:latin typeface="Arial Unicode MS" pitchFamily="34" charset="-128"/>
                <a:ea typeface="Arial Unicode MS" pitchFamily="34" charset="-128"/>
                <a:cs typeface="Arial Unicode MS" pitchFamily="34" charset="-128"/>
              </a:rPr>
              <a:t>Bezos</a:t>
            </a:r>
            <a:r>
              <a:rPr lang="en-US" sz="4400" b="1" dirty="0" smtClean="0">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$177 B. United States. Amazon. Age 67... 2014 # 18 </a:t>
            </a:r>
            <a:r>
              <a:rPr lang="en-US" sz="4400" dirty="0" smtClean="0">
                <a:latin typeface="Arial Unicode MS" pitchFamily="34" charset="-128"/>
                <a:ea typeface="Arial Unicode MS" pitchFamily="34" charset="-128"/>
                <a:cs typeface="Arial Unicode MS" pitchFamily="34" charset="-128"/>
              </a:rPr>
              <a:t>/ 32 </a:t>
            </a:r>
            <a:r>
              <a:rPr lang="en-US" sz="4400" dirty="0" smtClean="0">
                <a:latin typeface="Arial Unicode MS" pitchFamily="34" charset="-128"/>
                <a:ea typeface="Arial Unicode MS" pitchFamily="34" charset="-128"/>
                <a:cs typeface="Arial Unicode MS" pitchFamily="34" charset="-128"/>
              </a:rPr>
              <a:t>Billions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#2 </a:t>
            </a:r>
            <a:r>
              <a:rPr lang="en-US" sz="4400" b="1" dirty="0" err="1" smtClean="0">
                <a:solidFill>
                  <a:srgbClr val="FFFF00"/>
                </a:solidFill>
                <a:latin typeface="Arial Unicode MS" pitchFamily="34" charset="-128"/>
                <a:ea typeface="Arial Unicode MS" pitchFamily="34" charset="-128"/>
                <a:cs typeface="Arial Unicode MS" pitchFamily="34" charset="-128"/>
              </a:rPr>
              <a:t>Elon</a:t>
            </a:r>
            <a:r>
              <a:rPr lang="en-US" sz="4400" b="1" dirty="0" smtClean="0">
                <a:solidFill>
                  <a:srgbClr val="FFFF00"/>
                </a:solidFill>
                <a:latin typeface="Arial Unicode MS" pitchFamily="34" charset="-128"/>
                <a:ea typeface="Arial Unicode MS" pitchFamily="34" charset="-128"/>
                <a:cs typeface="Arial Unicode MS" pitchFamily="34" charset="-128"/>
              </a:rPr>
              <a:t> </a:t>
            </a:r>
            <a:r>
              <a:rPr lang="en-US" sz="4400" b="1" dirty="0" smtClean="0">
                <a:solidFill>
                  <a:srgbClr val="FFFF00"/>
                </a:solidFill>
                <a:latin typeface="Arial Unicode MS" pitchFamily="34" charset="-128"/>
                <a:ea typeface="Arial Unicode MS" pitchFamily="34" charset="-128"/>
                <a:cs typeface="Arial Unicode MS" pitchFamily="34" charset="-128"/>
              </a:rPr>
              <a:t>Musk</a:t>
            </a:r>
            <a:r>
              <a:rPr lang="en-US" sz="4400" dirty="0" smtClean="0">
                <a:latin typeface="Arial Unicode MS" pitchFamily="34" charset="-128"/>
                <a:ea typeface="Arial Unicode MS" pitchFamily="34" charset="-128"/>
                <a:cs typeface="Arial Unicode MS" pitchFamily="34" charset="-128"/>
              </a:rPr>
              <a:t>. $151 B. United States. Tesla, </a:t>
            </a:r>
            <a:r>
              <a:rPr lang="en-US" sz="4400" dirty="0" err="1" smtClean="0">
                <a:latin typeface="Arial Unicode MS" pitchFamily="34" charset="-128"/>
                <a:ea typeface="Arial Unicode MS" pitchFamily="34" charset="-128"/>
                <a:cs typeface="Arial Unicode MS" pitchFamily="34" charset="-128"/>
              </a:rPr>
              <a:t>SpaceX</a:t>
            </a:r>
            <a:r>
              <a:rPr lang="en-US" sz="4400" dirty="0" smtClean="0">
                <a:latin typeface="Arial Unicode MS" pitchFamily="34" charset="-128"/>
                <a:ea typeface="Arial Unicode MS" pitchFamily="34" charset="-128"/>
                <a:cs typeface="Arial Unicode MS" pitchFamily="34" charset="-128"/>
              </a:rPr>
              <a:t>. Age 49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#3 Bernard </a:t>
            </a:r>
            <a:r>
              <a:rPr lang="en-US" sz="4400" b="1" dirty="0" err="1" smtClean="0">
                <a:solidFill>
                  <a:srgbClr val="FFFF00"/>
                </a:solidFill>
                <a:latin typeface="Arial Unicode MS" pitchFamily="34" charset="-128"/>
                <a:ea typeface="Arial Unicode MS" pitchFamily="34" charset="-128"/>
                <a:cs typeface="Arial Unicode MS" pitchFamily="34" charset="-128"/>
              </a:rPr>
              <a:t>Arnault</a:t>
            </a:r>
            <a:r>
              <a:rPr lang="en-US" sz="4400" b="1" dirty="0" smtClean="0">
                <a:solidFill>
                  <a:srgbClr val="FFFF00"/>
                </a:solidFill>
                <a:latin typeface="Arial Unicode MS" pitchFamily="34" charset="-128"/>
                <a:ea typeface="Arial Unicode MS" pitchFamily="34" charset="-128"/>
                <a:cs typeface="Arial Unicode MS" pitchFamily="34" charset="-128"/>
              </a:rPr>
              <a:t> &amp; family</a:t>
            </a:r>
            <a:r>
              <a:rPr lang="en-US" sz="4400" dirty="0" smtClean="0">
                <a:latin typeface="Arial Unicode MS" pitchFamily="34" charset="-128"/>
                <a:ea typeface="Arial Unicode MS" pitchFamily="34" charset="-128"/>
                <a:cs typeface="Arial Unicode MS" pitchFamily="34" charset="-128"/>
              </a:rPr>
              <a:t>. $150 B. France. LVMH.72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#4 Bill </a:t>
            </a:r>
            <a:r>
              <a:rPr lang="en-US" sz="4400" b="1" dirty="0" smtClean="0">
                <a:solidFill>
                  <a:srgbClr val="FFFF00"/>
                </a:solidFill>
                <a:latin typeface="Arial Unicode MS" pitchFamily="34" charset="-128"/>
                <a:ea typeface="Arial Unicode MS" pitchFamily="34" charset="-128"/>
                <a:cs typeface="Arial Unicode MS" pitchFamily="34" charset="-128"/>
              </a:rPr>
              <a:t>Gates. </a:t>
            </a:r>
            <a:r>
              <a:rPr lang="en-US" sz="4400" dirty="0" smtClean="0">
                <a:latin typeface="Arial Unicode MS" pitchFamily="34" charset="-128"/>
                <a:ea typeface="Arial Unicode MS" pitchFamily="34" charset="-128"/>
                <a:cs typeface="Arial Unicode MS" pitchFamily="34" charset="-128"/>
              </a:rPr>
              <a:t>$124 B. United States. 65 </a:t>
            </a:r>
            <a:r>
              <a:rPr lang="en-US" sz="4400" b="1" dirty="0" smtClean="0">
                <a:latin typeface="Arial Unicode MS" pitchFamily="34" charset="-128"/>
                <a:ea typeface="Arial Unicode MS" pitchFamily="34" charset="-128"/>
                <a:cs typeface="Arial Unicode MS" pitchFamily="34" charset="-128"/>
              </a:rPr>
              <a:t>(Microsoft</a:t>
            </a:r>
            <a:r>
              <a:rPr lang="en-US" sz="4400" dirty="0" smtClean="0">
                <a:latin typeface="Arial Unicode MS" pitchFamily="34" charset="-128"/>
                <a:ea typeface="Arial Unicode MS" pitchFamily="34" charset="-128"/>
                <a:cs typeface="Arial Unicode MS" pitchFamily="34" charset="-128"/>
              </a:rPr>
              <a:t>)</a:t>
            </a:r>
            <a:r>
              <a:rPr lang="en-US" sz="4400" dirty="0" smtClean="0">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 in 2014 Bill Gate </a:t>
            </a:r>
            <a:r>
              <a:rPr lang="en-US" sz="4400" dirty="0" smtClean="0">
                <a:latin typeface="Arial Unicode MS" pitchFamily="34" charset="-128"/>
                <a:ea typeface="Arial Unicode MS" pitchFamily="34" charset="-128"/>
                <a:cs typeface="Arial Unicode MS" pitchFamily="34" charset="-128"/>
              </a:rPr>
              <a:t>was #1 with a net </a:t>
            </a:r>
            <a:r>
              <a:rPr lang="en-US" sz="4400" dirty="0" smtClean="0">
                <a:latin typeface="Arial Unicode MS" pitchFamily="34" charset="-128"/>
                <a:ea typeface="Arial Unicode MS" pitchFamily="34" charset="-128"/>
                <a:cs typeface="Arial Unicode MS" pitchFamily="34" charset="-128"/>
              </a:rPr>
              <a:t>worth of $76 </a:t>
            </a:r>
            <a:r>
              <a:rPr lang="en-US" sz="4400" dirty="0" smtClean="0">
                <a:latin typeface="Arial Unicode MS" pitchFamily="34" charset="-128"/>
                <a:ea typeface="Arial Unicode MS" pitchFamily="34" charset="-128"/>
                <a:cs typeface="Arial Unicode MS" pitchFamily="34" charset="-128"/>
              </a:rPr>
              <a:t>Billions</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Mark </a:t>
            </a:r>
            <a:r>
              <a:rPr lang="en-US" sz="4400" b="1" dirty="0" err="1" smtClean="0">
                <a:solidFill>
                  <a:srgbClr val="FFFF00"/>
                </a:solidFill>
                <a:latin typeface="Arial Unicode MS" pitchFamily="34" charset="-128"/>
                <a:ea typeface="Arial Unicode MS" pitchFamily="34" charset="-128"/>
                <a:cs typeface="Arial Unicode MS" pitchFamily="34" charset="-128"/>
              </a:rPr>
              <a:t>Zuckerberg</a:t>
            </a:r>
            <a:r>
              <a:rPr lang="en-US" sz="4400" b="1" dirty="0" smtClean="0">
                <a:solidFill>
                  <a:srgbClr val="FFFF00"/>
                </a:solidFill>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$97 B. United States. ..</a:t>
            </a:r>
            <a:r>
              <a:rPr lang="en-US" sz="4400" dirty="0" err="1" smtClean="0">
                <a:latin typeface="Arial Unicode MS" pitchFamily="34" charset="-128"/>
                <a:ea typeface="Arial Unicode MS" pitchFamily="34" charset="-128"/>
                <a:cs typeface="Arial Unicode MS" pitchFamily="34" charset="-128"/>
              </a:rPr>
              <a:t>facebook</a:t>
            </a:r>
            <a:r>
              <a:rPr lang="en-US" sz="4400" dirty="0" smtClean="0">
                <a:latin typeface="Arial Unicode MS" pitchFamily="34" charset="-128"/>
                <a:ea typeface="Arial Unicode MS" pitchFamily="34" charset="-128"/>
                <a:cs typeface="Arial Unicode MS" pitchFamily="34" charset="-128"/>
              </a:rPr>
              <a:t> 36. In 2014 </a:t>
            </a:r>
            <a:r>
              <a:rPr lang="en-US" sz="4400" dirty="0" smtClean="0">
                <a:latin typeface="Arial Unicode MS" pitchFamily="34" charset="-128"/>
                <a:ea typeface="Arial Unicode MS" pitchFamily="34" charset="-128"/>
                <a:cs typeface="Arial Unicode MS" pitchFamily="34" charset="-128"/>
              </a:rPr>
              <a:t>he was # </a:t>
            </a:r>
            <a:r>
              <a:rPr lang="en-US" sz="4400" dirty="0" smtClean="0">
                <a:latin typeface="Arial Unicode MS" pitchFamily="34" charset="-128"/>
                <a:ea typeface="Arial Unicode MS" pitchFamily="34" charset="-128"/>
                <a:cs typeface="Arial Unicode MS" pitchFamily="34" charset="-128"/>
              </a:rPr>
              <a:t>21 </a:t>
            </a:r>
            <a:r>
              <a:rPr lang="en-US" sz="4400" dirty="0" smtClean="0">
                <a:latin typeface="Arial Unicode MS" pitchFamily="34" charset="-128"/>
                <a:ea typeface="Arial Unicode MS" pitchFamily="34" charset="-128"/>
                <a:cs typeface="Arial Unicode MS" pitchFamily="34" charset="-128"/>
              </a:rPr>
              <a:t>$</a:t>
            </a:r>
            <a:r>
              <a:rPr lang="en-US" sz="4400" dirty="0" smtClean="0">
                <a:latin typeface="Arial Unicode MS" pitchFamily="34" charset="-128"/>
                <a:ea typeface="Arial Unicode MS" pitchFamily="34" charset="-128"/>
                <a:cs typeface="Arial Unicode MS" pitchFamily="34" charset="-128"/>
              </a:rPr>
              <a:t>28.5 Billions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Warren Buffett</a:t>
            </a:r>
            <a:r>
              <a:rPr lang="en-US" sz="4400" dirty="0" smtClean="0">
                <a:latin typeface="Arial Unicode MS" pitchFamily="34" charset="-128"/>
                <a:ea typeface="Arial Unicode MS" pitchFamily="34" charset="-128"/>
                <a:cs typeface="Arial Unicode MS" pitchFamily="34" charset="-128"/>
              </a:rPr>
              <a:t>. $96 B. United States.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Larry Ellison</a:t>
            </a:r>
            <a:r>
              <a:rPr lang="en-US" sz="4400" dirty="0" smtClean="0">
                <a:latin typeface="Arial Unicode MS" pitchFamily="34" charset="-128"/>
                <a:ea typeface="Arial Unicode MS" pitchFamily="34" charset="-128"/>
                <a:cs typeface="Arial Unicode MS" pitchFamily="34" charset="-128"/>
              </a:rPr>
              <a:t>. $93 B. United States. ...</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Larry Page. </a:t>
            </a:r>
            <a:r>
              <a:rPr lang="en-US" sz="4400" dirty="0" smtClean="0">
                <a:latin typeface="Arial Unicode MS" pitchFamily="34" charset="-128"/>
                <a:ea typeface="Arial Unicode MS" pitchFamily="34" charset="-128"/>
                <a:cs typeface="Arial Unicode MS" pitchFamily="34" charset="-128"/>
              </a:rPr>
              <a:t>$91.5 B. United States</a:t>
            </a:r>
            <a:r>
              <a:rPr lang="en-US"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en-US" sz="4400" b="1" dirty="0" smtClean="0">
                <a:solidFill>
                  <a:srgbClr val="FFFF00"/>
                </a:solidFill>
                <a:latin typeface="Arial Unicode MS" pitchFamily="34" charset="-128"/>
                <a:ea typeface="Arial Unicode MS" pitchFamily="34" charset="-128"/>
                <a:cs typeface="Arial Unicode MS" pitchFamily="34" charset="-128"/>
              </a:rPr>
              <a:t>#</a:t>
            </a:r>
            <a:r>
              <a:rPr lang="en-US" sz="4400" dirty="0" smtClean="0">
                <a:latin typeface="Arial Unicode MS" pitchFamily="34" charset="-128"/>
                <a:ea typeface="Arial Unicode MS" pitchFamily="34" charset="-128"/>
                <a:cs typeface="Arial Unicode MS" pitchFamily="34" charset="-128"/>
              </a:rPr>
              <a:t>16 </a:t>
            </a:r>
            <a:r>
              <a:rPr lang="en-US" sz="4400" b="1" dirty="0" smtClean="0">
                <a:solidFill>
                  <a:srgbClr val="FFFF00"/>
                </a:solidFill>
                <a:latin typeface="Arial Unicode MS" pitchFamily="34" charset="-128"/>
                <a:ea typeface="Arial Unicode MS" pitchFamily="34" charset="-128"/>
                <a:cs typeface="Arial Unicode MS" pitchFamily="34" charset="-128"/>
              </a:rPr>
              <a:t>Carlos Slim </a:t>
            </a:r>
            <a:r>
              <a:rPr lang="en-US" sz="4400" b="1" dirty="0" err="1" smtClean="0">
                <a:solidFill>
                  <a:srgbClr val="FFFF00"/>
                </a:solidFill>
                <a:latin typeface="Arial Unicode MS" pitchFamily="34" charset="-128"/>
                <a:ea typeface="Arial Unicode MS" pitchFamily="34" charset="-128"/>
                <a:cs typeface="Arial Unicode MS" pitchFamily="34" charset="-128"/>
              </a:rPr>
              <a:t>Helu</a:t>
            </a:r>
            <a:r>
              <a:rPr lang="en-US" sz="4400" b="1" dirty="0" smtClean="0">
                <a:solidFill>
                  <a:srgbClr val="FFFF00"/>
                </a:solidFill>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(Mexico</a:t>
            </a:r>
            <a:r>
              <a:rPr lang="en-US" sz="4400" dirty="0" smtClean="0">
                <a:latin typeface="Arial Unicode MS" pitchFamily="34" charset="-128"/>
                <a:ea typeface="Arial Unicode MS" pitchFamily="34" charset="-128"/>
                <a:cs typeface="Arial Unicode MS" pitchFamily="34" charset="-128"/>
              </a:rPr>
              <a:t>) 62.8B Telecom in 2014 # 2 </a:t>
            </a:r>
            <a:r>
              <a:rPr lang="en-US" sz="4400" dirty="0" smtClean="0">
                <a:latin typeface="Arial Unicode MS" pitchFamily="34" charset="-128"/>
                <a:ea typeface="Arial Unicode MS" pitchFamily="34" charset="-128"/>
                <a:cs typeface="Arial Unicode MS" pitchFamily="34" charset="-128"/>
              </a:rPr>
              <a:t>net worth $ </a:t>
            </a:r>
            <a:r>
              <a:rPr lang="en-US" sz="4400" dirty="0" smtClean="0">
                <a:latin typeface="Arial Unicode MS" pitchFamily="34" charset="-128"/>
                <a:ea typeface="Arial Unicode MS" pitchFamily="34" charset="-128"/>
                <a:cs typeface="Arial Unicode MS" pitchFamily="34" charset="-128"/>
              </a:rPr>
              <a:t>72 Billions </a:t>
            </a:r>
          </a:p>
          <a:p>
            <a:pPr lvl="0" algn="just"/>
            <a:r>
              <a:rPr lang="en-US" sz="4400" dirty="0" smtClean="0">
                <a:latin typeface="Arial Unicode MS" pitchFamily="34" charset="-128"/>
                <a:ea typeface="Arial Unicode MS" pitchFamily="34" charset="-128"/>
                <a:cs typeface="Arial Unicode MS" pitchFamily="34" charset="-128"/>
              </a:rPr>
              <a:t>#17 </a:t>
            </a:r>
            <a:r>
              <a:rPr lang="en-US" sz="4400" b="1" dirty="0" smtClean="0">
                <a:solidFill>
                  <a:srgbClr val="FFFF00"/>
                </a:solidFill>
                <a:latin typeface="Arial Unicode MS" pitchFamily="34" charset="-128"/>
                <a:ea typeface="Arial Unicode MS" pitchFamily="34" charset="-128"/>
                <a:cs typeface="Arial Unicode MS" pitchFamily="34" charset="-128"/>
              </a:rPr>
              <a:t>Alice Walton </a:t>
            </a:r>
            <a:r>
              <a:rPr lang="en-US" sz="4400" dirty="0" smtClean="0">
                <a:latin typeface="Arial Unicode MS" pitchFamily="34" charset="-128"/>
                <a:ea typeface="Arial Unicode MS" pitchFamily="34" charset="-128"/>
                <a:cs typeface="Arial Unicode MS" pitchFamily="34" charset="-128"/>
              </a:rPr>
              <a:t>61.8 </a:t>
            </a:r>
            <a:r>
              <a:rPr lang="en-US" sz="4400" dirty="0" err="1" smtClean="0">
                <a:latin typeface="Arial Unicode MS" pitchFamily="34" charset="-128"/>
                <a:ea typeface="Arial Unicode MS" pitchFamily="34" charset="-128"/>
                <a:cs typeface="Arial Unicode MS" pitchFamily="34" charset="-128"/>
              </a:rPr>
              <a:t>Walmart</a:t>
            </a:r>
            <a:r>
              <a:rPr lang="en-US" sz="4400" dirty="0" smtClean="0">
                <a:latin typeface="Arial Unicode MS" pitchFamily="34" charset="-128"/>
                <a:ea typeface="Arial Unicode MS" pitchFamily="34" charset="-128"/>
                <a:cs typeface="Arial Unicode MS" pitchFamily="34" charset="-128"/>
              </a:rPr>
              <a:t> 71yo</a:t>
            </a:r>
          </a:p>
          <a:p>
            <a:pPr lvl="0" algn="just"/>
            <a:r>
              <a:rPr lang="en-US" sz="4400" dirty="0" smtClean="0">
                <a:latin typeface="Arial Unicode MS" pitchFamily="34" charset="-128"/>
                <a:ea typeface="Arial Unicode MS" pitchFamily="34" charset="-128"/>
                <a:cs typeface="Arial Unicode MS" pitchFamily="34" charset="-128"/>
              </a:rPr>
              <a:t>#18 </a:t>
            </a:r>
            <a:r>
              <a:rPr lang="en-US" sz="4400" b="1" dirty="0" smtClean="0">
                <a:solidFill>
                  <a:srgbClr val="FFFF00"/>
                </a:solidFill>
                <a:latin typeface="Arial Unicode MS" pitchFamily="34" charset="-128"/>
                <a:ea typeface="Arial Unicode MS" pitchFamily="34" charset="-128"/>
                <a:cs typeface="Arial Unicode MS" pitchFamily="34" charset="-128"/>
              </a:rPr>
              <a:t>Jim Walton </a:t>
            </a:r>
            <a:r>
              <a:rPr lang="en-US" sz="4400" dirty="0" smtClean="0">
                <a:latin typeface="Arial Unicode MS" pitchFamily="34" charset="-128"/>
                <a:ea typeface="Arial Unicode MS" pitchFamily="34" charset="-128"/>
                <a:cs typeface="Arial Unicode MS" pitchFamily="34" charset="-128"/>
              </a:rPr>
              <a:t>60.2B age </a:t>
            </a:r>
            <a:r>
              <a:rPr lang="en-US" sz="4400" dirty="0" smtClean="0">
                <a:latin typeface="Arial Unicode MS" pitchFamily="34" charset="-128"/>
                <a:ea typeface="Arial Unicode MS" pitchFamily="34" charset="-128"/>
                <a:cs typeface="Arial Unicode MS" pitchFamily="34" charset="-128"/>
              </a:rPr>
              <a:t>72 </a:t>
            </a:r>
            <a:r>
              <a:rPr lang="en-US" sz="4400" dirty="0" err="1" smtClean="0">
                <a:latin typeface="Arial Unicode MS" pitchFamily="34" charset="-128"/>
                <a:ea typeface="Arial Unicode MS" pitchFamily="34" charset="-128"/>
                <a:cs typeface="Arial Unicode MS" pitchFamily="34" charset="-128"/>
              </a:rPr>
              <a:t>Walmart</a:t>
            </a:r>
            <a:endParaRPr lang="en-US" sz="4400" dirty="0" smtClean="0">
              <a:latin typeface="Arial Unicode MS" pitchFamily="34" charset="-128"/>
              <a:ea typeface="Arial Unicode MS" pitchFamily="34" charset="-128"/>
              <a:cs typeface="Arial Unicode MS" pitchFamily="34" charset="-128"/>
            </a:endParaRPr>
          </a:p>
          <a:p>
            <a:pPr lvl="0" algn="just"/>
            <a:r>
              <a:rPr lang="en-US" sz="4400" dirty="0" smtClean="0">
                <a:latin typeface="Arial Unicode MS" pitchFamily="34" charset="-128"/>
                <a:ea typeface="Arial Unicode MS" pitchFamily="34" charset="-128"/>
                <a:cs typeface="Arial Unicode MS" pitchFamily="34" charset="-128"/>
              </a:rPr>
              <a:t>#19 </a:t>
            </a:r>
            <a:r>
              <a:rPr lang="en-US" sz="4400" b="1" dirty="0" smtClean="0">
                <a:solidFill>
                  <a:srgbClr val="FFFF00"/>
                </a:solidFill>
                <a:latin typeface="Arial Unicode MS" pitchFamily="34" charset="-128"/>
                <a:ea typeface="Arial Unicode MS" pitchFamily="34" charset="-128"/>
                <a:cs typeface="Arial Unicode MS" pitchFamily="34" charset="-128"/>
              </a:rPr>
              <a:t>Rob Walton </a:t>
            </a:r>
            <a:r>
              <a:rPr lang="en-US" sz="4400" dirty="0" smtClean="0">
                <a:latin typeface="Arial Unicode MS" pitchFamily="34" charset="-128"/>
                <a:ea typeface="Arial Unicode MS" pitchFamily="34" charset="-128"/>
                <a:cs typeface="Arial Unicode MS" pitchFamily="34" charset="-128"/>
              </a:rPr>
              <a:t>59.5B </a:t>
            </a:r>
            <a:r>
              <a:rPr lang="en-US" sz="4400" dirty="0" err="1" smtClean="0">
                <a:latin typeface="Arial Unicode MS" pitchFamily="34" charset="-128"/>
                <a:ea typeface="Arial Unicode MS" pitchFamily="34" charset="-128"/>
                <a:cs typeface="Arial Unicode MS" pitchFamily="34" charset="-128"/>
              </a:rPr>
              <a:t>Walmart</a:t>
            </a:r>
            <a:r>
              <a:rPr lang="en-US" sz="4400" dirty="0" smtClean="0">
                <a:latin typeface="Arial Unicode MS" pitchFamily="34" charset="-128"/>
                <a:ea typeface="Arial Unicode MS" pitchFamily="34" charset="-128"/>
                <a:cs typeface="Arial Unicode MS" pitchFamily="34" charset="-128"/>
              </a:rPr>
              <a:t> </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400" dirty="0" smtClean="0">
                <a:solidFill>
                  <a:srgbClr val="FFFF00"/>
                </a:solidFill>
                <a:latin typeface="Arial Unicode MS" pitchFamily="34" charset="-128"/>
                <a:ea typeface="Arial Unicode MS" pitchFamily="34" charset="-128"/>
                <a:cs typeface="Arial Unicode MS" pitchFamily="34" charset="-128"/>
              </a:rPr>
              <a:t>WORTH</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Worth is everything in this world</a:t>
            </a:r>
          </a:p>
          <a:p>
            <a:pPr lvl="0" algn="just"/>
            <a:r>
              <a:rPr lang="en-US" sz="4400" dirty="0" smtClean="0">
                <a:solidFill>
                  <a:schemeClr val="bg1"/>
                </a:solidFill>
                <a:latin typeface="Arial Unicode MS" pitchFamily="34" charset="-128"/>
                <a:ea typeface="Arial Unicode MS" pitchFamily="34" charset="-128"/>
                <a:cs typeface="Arial Unicode MS" pitchFamily="34" charset="-128"/>
              </a:rPr>
              <a:t>People who are less fortunate are considered worthless.</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Though we say that all men are created equal (like said in the Animal </a:t>
            </a:r>
            <a:r>
              <a:rPr lang="en-US" sz="4400" dirty="0" smtClean="0">
                <a:solidFill>
                  <a:srgbClr val="FFFF00"/>
                </a:solidFill>
                <a:latin typeface="Arial Unicode MS" pitchFamily="34" charset="-128"/>
                <a:ea typeface="Arial Unicode MS" pitchFamily="34" charset="-128"/>
                <a:cs typeface="Arial Unicode MS" pitchFamily="34" charset="-128"/>
              </a:rPr>
              <a:t>Farm (cartoon): </a:t>
            </a:r>
            <a:r>
              <a:rPr lang="en-US" sz="4400" i="1" dirty="0" smtClean="0">
                <a:solidFill>
                  <a:schemeClr val="bg1"/>
                </a:solidFill>
                <a:latin typeface="Arial Unicode MS" pitchFamily="34" charset="-128"/>
                <a:ea typeface="Arial Unicode MS" pitchFamily="34" charset="-128"/>
                <a:cs typeface="Arial Unicode MS" pitchFamily="34" charset="-128"/>
              </a:rPr>
              <a:t>Some animals are created more equals than others</a:t>
            </a:r>
            <a:r>
              <a:rPr lang="en-US" sz="4400" dirty="0" smtClean="0">
                <a:solidFill>
                  <a:schemeClr val="bg1"/>
                </a:solidFill>
                <a:latin typeface="Arial Unicode MS" pitchFamily="34" charset="-128"/>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smtClean="0">
                <a:solidFill>
                  <a:schemeClr val="bg1"/>
                </a:solidFill>
                <a:latin typeface="Arial Unicode MS" pitchFamily="34" charset="-128"/>
                <a:ea typeface="Arial Unicode MS" pitchFamily="34" charset="-128"/>
                <a:cs typeface="Arial Unicode MS" pitchFamily="34" charset="-128"/>
              </a:rPr>
              <a:t>Likewise </a:t>
            </a:r>
            <a:r>
              <a:rPr lang="en-US" sz="4400" dirty="0" smtClean="0">
                <a:solidFill>
                  <a:schemeClr val="bg1"/>
                </a:solidFill>
                <a:latin typeface="Arial Unicode MS" pitchFamily="34" charset="-128"/>
                <a:ea typeface="Arial Unicode MS" pitchFamily="34" charset="-128"/>
                <a:cs typeface="Arial Unicode MS" pitchFamily="34" charset="-128"/>
              </a:rPr>
              <a:t>human beings think of themselves in </a:t>
            </a:r>
            <a:r>
              <a:rPr lang="en-US" sz="4400" dirty="0" smtClean="0">
                <a:solidFill>
                  <a:schemeClr val="bg1"/>
                </a:solidFill>
                <a:latin typeface="Arial Unicode MS" pitchFamily="34" charset="-128"/>
                <a:ea typeface="Arial Unicode MS" pitchFamily="34" charset="-128"/>
                <a:cs typeface="Arial Unicode MS" pitchFamily="34" charset="-128"/>
              </a:rPr>
              <a:t>the </a:t>
            </a:r>
            <a:r>
              <a:rPr lang="en-US" sz="4400" dirty="0" smtClean="0">
                <a:solidFill>
                  <a:schemeClr val="bg1"/>
                </a:solidFill>
                <a:latin typeface="Arial Unicode MS" pitchFamily="34" charset="-128"/>
                <a:ea typeface="Arial Unicode MS" pitchFamily="34" charset="-128"/>
                <a:cs typeface="Arial Unicode MS" pitchFamily="34" charset="-128"/>
              </a:rPr>
              <a:t>fashion that some people are created more equal than others.</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Your color</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Your family name</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Your education</a:t>
            </a:r>
          </a:p>
          <a:p>
            <a:pPr lvl="0" algn="just"/>
            <a:r>
              <a:rPr lang="en-US" sz="4400" dirty="0" smtClean="0">
                <a:solidFill>
                  <a:srgbClr val="FFFF00"/>
                </a:solidFill>
                <a:latin typeface="Arial Unicode MS" pitchFamily="34" charset="-128"/>
                <a:ea typeface="Arial Unicode MS" pitchFamily="34" charset="-128"/>
                <a:cs typeface="Arial Unicode MS" pitchFamily="34" charset="-128"/>
              </a:rPr>
              <a:t>Your </a:t>
            </a:r>
            <a:r>
              <a:rPr lang="en-US" sz="4400" dirty="0" smtClean="0">
                <a:solidFill>
                  <a:srgbClr val="FFFF00"/>
                </a:solidFill>
                <a:latin typeface="Arial Unicode MS" pitchFamily="34" charset="-128"/>
                <a:ea typeface="Arial Unicode MS" pitchFamily="34" charset="-128"/>
                <a:cs typeface="Arial Unicode MS" pitchFamily="34" charset="-128"/>
              </a:rPr>
              <a:t>beauty</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800" dirty="0" smtClean="0">
                <a:solidFill>
                  <a:srgbClr val="FFFF00"/>
                </a:solidFill>
                <a:latin typeface="Arial Unicode MS" pitchFamily="34" charset="-128"/>
                <a:ea typeface="Arial Unicode MS" pitchFamily="34" charset="-128"/>
                <a:cs typeface="Arial Unicode MS" pitchFamily="34" charset="-128"/>
              </a:rPr>
              <a:t>Your </a:t>
            </a:r>
            <a:r>
              <a:rPr lang="en-US" sz="4800" dirty="0" smtClean="0">
                <a:solidFill>
                  <a:srgbClr val="FFFF00"/>
                </a:solidFill>
                <a:latin typeface="Arial Unicode MS" pitchFamily="34" charset="-128"/>
                <a:ea typeface="Arial Unicode MS" pitchFamily="34" charset="-128"/>
                <a:cs typeface="Arial Unicode MS" pitchFamily="34" charset="-128"/>
              </a:rPr>
              <a:t>popularity</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Your circle of acquaintances </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Your intelligence</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Your background</a:t>
            </a:r>
          </a:p>
          <a:p>
            <a:pPr lvl="0" algn="just"/>
            <a:r>
              <a:rPr lang="en-US" sz="4800" dirty="0" smtClean="0">
                <a:solidFill>
                  <a:schemeClr val="bg1"/>
                </a:solidFill>
                <a:latin typeface="Arial Unicode MS" pitchFamily="34" charset="-128"/>
                <a:ea typeface="Arial Unicode MS" pitchFamily="34" charset="-128"/>
                <a:cs typeface="Arial Unicode MS" pitchFamily="34" charset="-128"/>
              </a:rPr>
              <a:t>The circumstances of your life all play a part to determine your </a:t>
            </a:r>
            <a:r>
              <a:rPr lang="en-US" sz="4800" dirty="0" smtClean="0">
                <a:solidFill>
                  <a:schemeClr val="bg1"/>
                </a:solidFill>
                <a:latin typeface="Arial Unicode MS" pitchFamily="34" charset="-128"/>
                <a:ea typeface="Arial Unicode MS" pitchFamily="34" charset="-128"/>
                <a:cs typeface="Arial Unicode MS" pitchFamily="34" charset="-128"/>
              </a:rPr>
              <a:t>worth in this world.</a:t>
            </a:r>
            <a:endParaRPr lang="en-US" sz="4800"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dirty="0" smtClean="0">
                <a:solidFill>
                  <a:schemeClr val="bg1"/>
                </a:solidFill>
                <a:latin typeface="Arial Unicode MS" pitchFamily="34" charset="-128"/>
                <a:ea typeface="Arial Unicode MS" pitchFamily="34" charset="-128"/>
                <a:cs typeface="Arial Unicode MS" pitchFamily="34" charset="-128"/>
              </a:rPr>
              <a:t>In </a:t>
            </a:r>
            <a:r>
              <a:rPr lang="en-US" sz="4400" b="1" u="sng" dirty="0" smtClean="0">
                <a:solidFill>
                  <a:schemeClr val="bg1"/>
                </a:solidFill>
                <a:latin typeface="Arial Unicode MS" pitchFamily="34" charset="-128"/>
                <a:ea typeface="Arial Unicode MS" pitchFamily="34" charset="-128"/>
                <a:cs typeface="Arial Unicode MS" pitchFamily="34" charset="-128"/>
              </a:rPr>
              <a:t>Mark 8: 36 and 37</a:t>
            </a:r>
            <a:r>
              <a:rPr lang="en-US" sz="4400" dirty="0" smtClean="0">
                <a:solidFill>
                  <a:schemeClr val="bg1"/>
                </a:solidFill>
                <a:latin typeface="Arial Unicode MS" pitchFamily="34" charset="-128"/>
                <a:ea typeface="Arial Unicode MS" pitchFamily="34" charset="-128"/>
                <a:cs typeface="Arial Unicode MS" pitchFamily="34" charset="-128"/>
              </a:rPr>
              <a:t> Jesus asked two striking and thought provoking questions that change everything. </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en-US" sz="4400" dirty="0" smtClean="0">
                <a:solidFill>
                  <a:srgbClr val="FFFF00"/>
                </a:solidFill>
                <a:latin typeface="Arial Unicode MS" pitchFamily="34" charset="-128"/>
                <a:ea typeface="Arial Unicode MS" pitchFamily="34" charset="-128"/>
                <a:cs typeface="Arial Unicode MS" pitchFamily="34" charset="-128"/>
              </a:rPr>
              <a:t>Jesus </a:t>
            </a:r>
            <a:r>
              <a:rPr lang="en-US" sz="4400" dirty="0" smtClean="0">
                <a:solidFill>
                  <a:srgbClr val="FFFF00"/>
                </a:solidFill>
                <a:latin typeface="Arial Unicode MS" pitchFamily="34" charset="-128"/>
                <a:ea typeface="Arial Unicode MS" pitchFamily="34" charset="-128"/>
                <a:cs typeface="Arial Unicode MS" pitchFamily="34" charset="-128"/>
              </a:rPr>
              <a:t>is suggesting that there is something that has more value that money, silver and gold. Something that all the combined wealth of the universe cannot afford.</a:t>
            </a:r>
          </a:p>
          <a:p>
            <a:pPr algn="just">
              <a:buNone/>
            </a:pP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Let </a:t>
            </a:r>
            <a:r>
              <a:rPr lang="en-US" sz="4400" b="1" dirty="0" smtClean="0">
                <a:solidFill>
                  <a:schemeClr val="bg1"/>
                </a:solidFill>
                <a:latin typeface="Arial Unicode MS" pitchFamily="34" charset="-128"/>
                <a:ea typeface="Arial Unicode MS" pitchFamily="34" charset="-128"/>
                <a:cs typeface="Arial Unicode MS" pitchFamily="34" charset="-128"/>
              </a:rPr>
              <a:t>us examine </a:t>
            </a:r>
            <a:r>
              <a:rPr lang="en-US" sz="4400" b="1" dirty="0" smtClean="0">
                <a:solidFill>
                  <a:schemeClr val="bg1"/>
                </a:solidFill>
                <a:latin typeface="Arial Unicode MS" pitchFamily="34" charset="-128"/>
                <a:ea typeface="Arial Unicode MS" pitchFamily="34" charset="-128"/>
                <a:cs typeface="Arial Unicode MS" pitchFamily="34" charset="-128"/>
              </a:rPr>
              <a:t>these verses now.</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en-US" sz="4400" dirty="0" err="1" smtClean="0">
                <a:solidFill>
                  <a:srgbClr val="FFFF00"/>
                </a:solidFill>
                <a:latin typeface="Arial Unicode MS" pitchFamily="34" charset="-128"/>
                <a:ea typeface="Arial Unicode MS" pitchFamily="34" charset="-128"/>
                <a:cs typeface="Arial Unicode MS" pitchFamily="34" charset="-128"/>
              </a:rPr>
              <a:t>Mr</a:t>
            </a:r>
            <a:r>
              <a:rPr lang="en-US" sz="4400" dirty="0" smtClean="0">
                <a:solidFill>
                  <a:srgbClr val="FFFF00"/>
                </a:solidFill>
                <a:latin typeface="Arial Unicode MS" pitchFamily="34" charset="-128"/>
                <a:ea typeface="Arial Unicode MS" pitchFamily="34" charset="-128"/>
                <a:cs typeface="Arial Unicode MS" pitchFamily="34" charset="-128"/>
              </a:rPr>
              <a:t> 8:36 "For what will it </a:t>
            </a:r>
            <a:r>
              <a:rPr lang="en-US" sz="4400" b="1" u="sng" dirty="0" smtClean="0">
                <a:solidFill>
                  <a:srgbClr val="FFFF00"/>
                </a:solidFill>
                <a:latin typeface="Arial Unicode MS" pitchFamily="34" charset="-128"/>
                <a:ea typeface="Arial Unicode MS" pitchFamily="34" charset="-128"/>
                <a:cs typeface="Arial Unicode MS" pitchFamily="34" charset="-128"/>
              </a:rPr>
              <a:t>profit</a:t>
            </a:r>
            <a:r>
              <a:rPr lang="en-US" sz="4400" dirty="0" smtClean="0">
                <a:solidFill>
                  <a:srgbClr val="FFFF00"/>
                </a:solidFill>
                <a:latin typeface="Arial Unicode MS" pitchFamily="34" charset="-128"/>
                <a:ea typeface="Arial Unicode MS" pitchFamily="34" charset="-128"/>
                <a:cs typeface="Arial Unicode MS" pitchFamily="34" charset="-128"/>
              </a:rPr>
              <a:t> a man if he </a:t>
            </a:r>
            <a:r>
              <a:rPr lang="en-US" sz="4400" b="1" u="sng" dirty="0" smtClean="0">
                <a:solidFill>
                  <a:srgbClr val="FFFF00"/>
                </a:solidFill>
                <a:latin typeface="Arial Unicode MS" pitchFamily="34" charset="-128"/>
                <a:ea typeface="Arial Unicode MS" pitchFamily="34" charset="-128"/>
                <a:cs typeface="Arial Unicode MS" pitchFamily="34" charset="-128"/>
              </a:rPr>
              <a:t>gains the whole world</a:t>
            </a:r>
            <a:r>
              <a:rPr lang="en-US" sz="4400" dirty="0" smtClean="0">
                <a:solidFill>
                  <a:srgbClr val="FFFF00"/>
                </a:solidFill>
                <a:latin typeface="Arial Unicode MS" pitchFamily="34" charset="-128"/>
                <a:ea typeface="Arial Unicode MS" pitchFamily="34" charset="-128"/>
                <a:cs typeface="Arial Unicode MS" pitchFamily="34" charset="-128"/>
              </a:rPr>
              <a:t>, and </a:t>
            </a:r>
            <a:r>
              <a:rPr lang="en-US" sz="4400" b="1" u="sng" dirty="0" smtClean="0">
                <a:solidFill>
                  <a:srgbClr val="FFFF00"/>
                </a:solidFill>
                <a:latin typeface="Arial Unicode MS" pitchFamily="34" charset="-128"/>
                <a:ea typeface="Arial Unicode MS" pitchFamily="34" charset="-128"/>
                <a:cs typeface="Arial Unicode MS" pitchFamily="34" charset="-128"/>
              </a:rPr>
              <a:t>loses</a:t>
            </a:r>
            <a:r>
              <a:rPr lang="en-US" sz="4400" dirty="0" smtClean="0">
                <a:solidFill>
                  <a:srgbClr val="FFFF00"/>
                </a:solidFill>
                <a:latin typeface="Arial Unicode MS" pitchFamily="34" charset="-128"/>
                <a:ea typeface="Arial Unicode MS" pitchFamily="34" charset="-128"/>
                <a:cs typeface="Arial Unicode MS" pitchFamily="34" charset="-128"/>
              </a:rPr>
              <a:t> his </a:t>
            </a:r>
            <a:r>
              <a:rPr lang="en-US" sz="4400" b="1" u="sng" dirty="0" smtClean="0">
                <a:solidFill>
                  <a:srgbClr val="FFFF00"/>
                </a:solidFill>
                <a:latin typeface="Arial Unicode MS" pitchFamily="34" charset="-128"/>
                <a:ea typeface="Arial Unicode MS" pitchFamily="34" charset="-128"/>
                <a:cs typeface="Arial Unicode MS" pitchFamily="34" charset="-128"/>
              </a:rPr>
              <a:t>own soul</a:t>
            </a:r>
            <a:r>
              <a:rPr lang="en-US" sz="4400" dirty="0" smtClean="0">
                <a:solidFill>
                  <a:srgbClr val="FFFF00"/>
                </a:solidFill>
                <a:latin typeface="Arial Unicode MS" pitchFamily="34" charset="-128"/>
                <a:ea typeface="Arial Unicode MS" pitchFamily="34" charset="-128"/>
                <a:cs typeface="Arial Unicode MS" pitchFamily="34" charset="-128"/>
              </a:rPr>
              <a:t>? 37 "Or what will a man </a:t>
            </a:r>
            <a:r>
              <a:rPr lang="en-US" sz="4400" b="1" u="sng" dirty="0" smtClean="0">
                <a:solidFill>
                  <a:srgbClr val="FFFF00"/>
                </a:solidFill>
                <a:latin typeface="Arial Unicode MS" pitchFamily="34" charset="-128"/>
                <a:ea typeface="Arial Unicode MS" pitchFamily="34" charset="-128"/>
                <a:cs typeface="Arial Unicode MS" pitchFamily="34" charset="-128"/>
              </a:rPr>
              <a:t>give in exchange</a:t>
            </a:r>
            <a:r>
              <a:rPr lang="en-US" sz="4400" dirty="0" smtClean="0">
                <a:solidFill>
                  <a:srgbClr val="FFFF00"/>
                </a:solidFill>
                <a:latin typeface="Arial Unicode MS" pitchFamily="34" charset="-128"/>
                <a:ea typeface="Arial Unicode MS" pitchFamily="34" charset="-128"/>
                <a:cs typeface="Arial Unicode MS" pitchFamily="34" charset="-128"/>
              </a:rPr>
              <a:t> for his </a:t>
            </a:r>
            <a:r>
              <a:rPr lang="en-US" sz="4400" b="1" u="sng" dirty="0" smtClean="0">
                <a:solidFill>
                  <a:srgbClr val="FFFF00"/>
                </a:solidFill>
                <a:latin typeface="Arial Unicode MS" pitchFamily="34" charset="-128"/>
                <a:ea typeface="Arial Unicode MS" pitchFamily="34" charset="-128"/>
                <a:cs typeface="Arial Unicode MS" pitchFamily="34" charset="-128"/>
              </a:rPr>
              <a:t>soul</a:t>
            </a:r>
            <a:r>
              <a:rPr lang="en-US"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Mr 8:36 Et que </a:t>
            </a:r>
            <a:r>
              <a:rPr lang="fr-FR" sz="4400" b="1" u="sng" dirty="0" smtClean="0">
                <a:solidFill>
                  <a:schemeClr val="bg1"/>
                </a:solidFill>
                <a:latin typeface="Arial Unicode MS" pitchFamily="34" charset="-128"/>
                <a:ea typeface="Arial Unicode MS" pitchFamily="34" charset="-128"/>
                <a:cs typeface="Arial Unicode MS" pitchFamily="34" charset="-128"/>
              </a:rPr>
              <a:t>sert-il</a:t>
            </a:r>
            <a:r>
              <a:rPr lang="fr-FR" sz="4400" dirty="0" smtClean="0">
                <a:solidFill>
                  <a:schemeClr val="bg1"/>
                </a:solidFill>
                <a:latin typeface="Arial Unicode MS" pitchFamily="34" charset="-128"/>
                <a:ea typeface="Arial Unicode MS" pitchFamily="34" charset="-128"/>
                <a:cs typeface="Arial Unicode MS" pitchFamily="34" charset="-128"/>
              </a:rPr>
              <a:t> à un homme </a:t>
            </a:r>
            <a:r>
              <a:rPr lang="fr-FR" sz="4400" b="1" u="sng" dirty="0" smtClean="0">
                <a:solidFill>
                  <a:schemeClr val="bg1"/>
                </a:solidFill>
                <a:latin typeface="Arial Unicode MS" pitchFamily="34" charset="-128"/>
                <a:ea typeface="Arial Unicode MS" pitchFamily="34" charset="-128"/>
                <a:cs typeface="Arial Unicode MS" pitchFamily="34" charset="-128"/>
              </a:rPr>
              <a:t>de gagner tout le monde</a:t>
            </a:r>
            <a:r>
              <a:rPr lang="fr-FR" sz="4400" dirty="0" smtClean="0">
                <a:solidFill>
                  <a:schemeClr val="bg1"/>
                </a:solidFill>
                <a:latin typeface="Arial Unicode MS" pitchFamily="34" charset="-128"/>
                <a:ea typeface="Arial Unicode MS" pitchFamily="34" charset="-128"/>
                <a:cs typeface="Arial Unicode MS" pitchFamily="34" charset="-128"/>
              </a:rPr>
              <a:t>, s'il </a:t>
            </a:r>
            <a:r>
              <a:rPr lang="fr-FR" sz="4400" u="sng" dirty="0" smtClean="0">
                <a:solidFill>
                  <a:schemeClr val="bg1"/>
                </a:solidFill>
                <a:latin typeface="Arial Unicode MS" pitchFamily="34" charset="-128"/>
                <a:ea typeface="Arial Unicode MS" pitchFamily="34" charset="-128"/>
                <a:cs typeface="Arial Unicode MS" pitchFamily="34" charset="-128"/>
              </a:rPr>
              <a:t>perd</a:t>
            </a:r>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b="1" u="sng" dirty="0" smtClean="0">
                <a:solidFill>
                  <a:schemeClr val="bg1"/>
                </a:solidFill>
                <a:latin typeface="Arial Unicode MS" pitchFamily="34" charset="-128"/>
                <a:ea typeface="Arial Unicode MS" pitchFamily="34" charset="-128"/>
                <a:cs typeface="Arial Unicode MS" pitchFamily="34" charset="-128"/>
              </a:rPr>
              <a:t>son âme</a:t>
            </a:r>
            <a:r>
              <a:rPr lang="fr-FR" sz="4400" dirty="0" smtClean="0">
                <a:solidFill>
                  <a:schemeClr val="bg1"/>
                </a:solidFill>
                <a:latin typeface="Arial Unicode MS" pitchFamily="34" charset="-128"/>
                <a:ea typeface="Arial Unicode MS" pitchFamily="34" charset="-128"/>
                <a:cs typeface="Arial Unicode MS" pitchFamily="34" charset="-128"/>
              </a:rPr>
              <a:t>? 37 Que </a:t>
            </a:r>
            <a:r>
              <a:rPr lang="fr-FR" sz="4400" b="1" u="sng" dirty="0" smtClean="0">
                <a:solidFill>
                  <a:schemeClr val="bg1"/>
                </a:solidFill>
                <a:latin typeface="Arial Unicode MS" pitchFamily="34" charset="-128"/>
                <a:ea typeface="Arial Unicode MS" pitchFamily="34" charset="-128"/>
                <a:cs typeface="Arial Unicode MS" pitchFamily="34" charset="-128"/>
              </a:rPr>
              <a:t>donnerait un homme en échange</a:t>
            </a:r>
            <a:r>
              <a:rPr lang="fr-FR" sz="4400" dirty="0" smtClean="0">
                <a:solidFill>
                  <a:schemeClr val="bg1"/>
                </a:solidFill>
                <a:latin typeface="Arial Unicode MS" pitchFamily="34" charset="-128"/>
                <a:ea typeface="Arial Unicode MS" pitchFamily="34" charset="-128"/>
                <a:cs typeface="Arial Unicode MS" pitchFamily="34" charset="-128"/>
              </a:rPr>
              <a:t> de son </a:t>
            </a:r>
            <a:r>
              <a:rPr lang="fr-FR" sz="4400" b="1" u="sng" dirty="0" smtClean="0">
                <a:solidFill>
                  <a:schemeClr val="bg1"/>
                </a:solidFill>
                <a:latin typeface="Arial Unicode MS" pitchFamily="34" charset="-128"/>
                <a:ea typeface="Arial Unicode MS" pitchFamily="34" charset="-128"/>
                <a:cs typeface="Arial Unicode MS" pitchFamily="34" charset="-128"/>
              </a:rPr>
              <a:t>âme</a:t>
            </a:r>
            <a:r>
              <a:rPr lang="fr-FR"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400" dirty="0" smtClean="0">
                <a:solidFill>
                  <a:srgbClr val="0000CC"/>
                </a:solidFill>
                <a:latin typeface="Arial Unicode MS" pitchFamily="34" charset="-128"/>
                <a:ea typeface="Arial Unicode MS" pitchFamily="34" charset="-128"/>
                <a:cs typeface="Arial Unicode MS" pitchFamily="34" charset="-128"/>
              </a:rPr>
              <a:t>THE SOUL OF MAN</a:t>
            </a:r>
            <a:endParaRPr lang="en-US" sz="4400" dirty="0" smtClean="0">
              <a:solidFill>
                <a:srgbClr val="0000CC"/>
              </a:solidFill>
              <a:latin typeface="Arial Unicode MS" pitchFamily="34" charset="-128"/>
              <a:ea typeface="Arial Unicode MS" pitchFamily="34" charset="-128"/>
              <a:cs typeface="Arial Unicode MS" pitchFamily="34" charset="-128"/>
            </a:endParaRPr>
          </a:p>
          <a:p>
            <a:pPr lvl="0" algn="just"/>
            <a:r>
              <a:rPr lang="en-US" sz="4400" b="1" u="sng" dirty="0" smtClean="0">
                <a:solidFill>
                  <a:srgbClr val="0000CC"/>
                </a:solidFill>
                <a:latin typeface="Arial Unicode MS" pitchFamily="34" charset="-128"/>
                <a:ea typeface="Arial Unicode MS" pitchFamily="34" charset="-128"/>
                <a:cs typeface="Arial Unicode MS" pitchFamily="34" charset="-128"/>
              </a:rPr>
              <a:t>First</a:t>
            </a:r>
            <a:r>
              <a:rPr lang="en-US" sz="4400" dirty="0" smtClean="0">
                <a:solidFill>
                  <a:srgbClr val="0000CC"/>
                </a:solidFill>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“What Is The Soul?”</a:t>
            </a:r>
          </a:p>
          <a:p>
            <a:pPr lvl="0" algn="just"/>
            <a:r>
              <a:rPr lang="en-US" sz="4400" b="1" u="sng" dirty="0" smtClean="0">
                <a:solidFill>
                  <a:srgbClr val="0000CC"/>
                </a:solidFill>
                <a:latin typeface="Arial Unicode MS" pitchFamily="34" charset="-128"/>
                <a:ea typeface="Arial Unicode MS" pitchFamily="34" charset="-128"/>
                <a:cs typeface="Arial Unicode MS" pitchFamily="34" charset="-128"/>
              </a:rPr>
              <a:t>Second</a:t>
            </a:r>
            <a:r>
              <a:rPr lang="en-US" sz="4400" dirty="0" smtClean="0">
                <a:latin typeface="Arial Unicode MS" pitchFamily="34" charset="-128"/>
                <a:ea typeface="Arial Unicode MS" pitchFamily="34" charset="-128"/>
                <a:cs typeface="Arial Unicode MS" pitchFamily="34" charset="-128"/>
              </a:rPr>
              <a:t>, “What Is The Worth of The Soul?</a:t>
            </a:r>
          </a:p>
          <a:p>
            <a:pPr lvl="0" algn="just"/>
            <a:r>
              <a:rPr lang="en-US" sz="4400" b="1" u="sng" dirty="0" smtClean="0">
                <a:solidFill>
                  <a:srgbClr val="0000CC"/>
                </a:solidFill>
                <a:latin typeface="Arial Unicode MS" pitchFamily="34" charset="-128"/>
                <a:ea typeface="Arial Unicode MS" pitchFamily="34" charset="-128"/>
                <a:cs typeface="Arial Unicode MS" pitchFamily="34" charset="-128"/>
              </a:rPr>
              <a:t>And third</a:t>
            </a:r>
            <a:r>
              <a:rPr lang="en-US" sz="4400" dirty="0" smtClean="0">
                <a:latin typeface="Arial Unicode MS" pitchFamily="34" charset="-128"/>
                <a:ea typeface="Arial Unicode MS" pitchFamily="34" charset="-128"/>
                <a:cs typeface="Arial Unicode MS" pitchFamily="34" charset="-128"/>
              </a:rPr>
              <a:t>, “What Does It Mean For One To Lose His Soul?</a:t>
            </a:r>
          </a:p>
          <a:p>
            <a:pPr algn="just"/>
            <a:r>
              <a:rPr lang="en-US" sz="4400" b="1" u="sng" dirty="0" smtClean="0">
                <a:solidFill>
                  <a:srgbClr val="0000CC"/>
                </a:solidFill>
                <a:latin typeface="Arial Unicode MS" pitchFamily="34" charset="-128"/>
                <a:ea typeface="Arial Unicode MS" pitchFamily="34" charset="-128"/>
                <a:cs typeface="Arial Unicode MS" pitchFamily="34" charset="-128"/>
              </a:rPr>
              <a:t> We see the term “soul” many times in the </a:t>
            </a:r>
            <a:r>
              <a:rPr lang="en-US" sz="4400" b="1" u="sng" dirty="0" smtClean="0">
                <a:solidFill>
                  <a:srgbClr val="0000CC"/>
                </a:solidFill>
                <a:latin typeface="Arial Unicode MS" pitchFamily="34" charset="-128"/>
                <a:ea typeface="Arial Unicode MS" pitchFamily="34" charset="-128"/>
                <a:cs typeface="Arial Unicode MS" pitchFamily="34" charset="-128"/>
              </a:rPr>
              <a:t>Holy Scriptures.</a:t>
            </a: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lvl="0" algn="just"/>
            <a:r>
              <a:rPr lang="en-US" sz="4400" dirty="0" smtClean="0">
                <a:latin typeface="Arial Unicode MS" pitchFamily="34" charset="-128"/>
                <a:ea typeface="Arial Unicode MS" pitchFamily="34" charset="-128"/>
                <a:cs typeface="Arial Unicode MS" pitchFamily="34" charset="-128"/>
              </a:rPr>
              <a:t>In </a:t>
            </a:r>
            <a:r>
              <a:rPr lang="en-US" sz="4400" b="1" u="sng" dirty="0" smtClean="0">
                <a:latin typeface="Arial Unicode MS" pitchFamily="34" charset="-128"/>
                <a:ea typeface="Arial Unicode MS" pitchFamily="34" charset="-128"/>
                <a:cs typeface="Arial Unicode MS" pitchFamily="34" charset="-128"/>
              </a:rPr>
              <a:t>Matthew 10:28</a:t>
            </a:r>
            <a:r>
              <a:rPr lang="en-US" sz="4400" dirty="0" smtClean="0">
                <a:latin typeface="Arial Unicode MS" pitchFamily="34" charset="-128"/>
                <a:ea typeface="Arial Unicode MS" pitchFamily="34" charset="-128"/>
                <a:cs typeface="Arial Unicode MS" pitchFamily="34" charset="-128"/>
              </a:rPr>
              <a:t> "And do not fear those who kill the body but cannot kill the soul. But rather fear Him who is able to destroy both soul and body in hell. (NKJV)</a:t>
            </a:r>
          </a:p>
          <a:p>
            <a:pPr algn="just"/>
            <a:r>
              <a:rPr lang="fr-FR" sz="4400" dirty="0" smtClean="0">
                <a:solidFill>
                  <a:srgbClr val="0000CC"/>
                </a:solidFill>
                <a:latin typeface="Arial Unicode MS" pitchFamily="34" charset="-128"/>
                <a:ea typeface="Arial Unicode MS" pitchFamily="34" charset="-128"/>
                <a:cs typeface="Arial Unicode MS" pitchFamily="34" charset="-128"/>
              </a:rPr>
              <a:t>28 </a:t>
            </a:r>
            <a:r>
              <a:rPr lang="fr-FR" sz="4400" dirty="0" smtClean="0">
                <a:solidFill>
                  <a:srgbClr val="0000CC"/>
                </a:solidFill>
                <a:latin typeface="Arial Unicode MS" pitchFamily="34" charset="-128"/>
                <a:ea typeface="Arial Unicode MS" pitchFamily="34" charset="-128"/>
                <a:cs typeface="Arial Unicode MS" pitchFamily="34" charset="-128"/>
              </a:rPr>
              <a:t>Ne craignez pas ceux qui tuent le corps et qui ne peuvent tuer l'âme; craignez plutôt celui qui peut faire périr l'âme et le corps dans la géhenne. </a:t>
            </a:r>
            <a:r>
              <a:rPr lang="en-US" sz="4400" dirty="0" smtClean="0">
                <a:solidFill>
                  <a:srgbClr val="0000CC"/>
                </a:solidFill>
                <a:latin typeface="Arial Unicode MS" pitchFamily="34" charset="-128"/>
                <a:ea typeface="Arial Unicode MS" pitchFamily="34" charset="-128"/>
                <a:cs typeface="Arial Unicode MS" pitchFamily="34" charset="-128"/>
              </a:rPr>
              <a:t>(LSV</a:t>
            </a:r>
            <a:r>
              <a:rPr lang="en-US" sz="4400" dirty="0" smtClean="0">
                <a:solidFill>
                  <a:srgbClr val="0000CC"/>
                </a:solidFill>
                <a:latin typeface="Arial Unicode MS" pitchFamily="34" charset="-128"/>
                <a:ea typeface="Arial Unicode MS" pitchFamily="34" charset="-128"/>
                <a:cs typeface="Arial Unicode MS" pitchFamily="34" charset="-128"/>
              </a:rPr>
              <a:t>)</a:t>
            </a:r>
            <a:endParaRPr lang="en-US" sz="4400"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“soul”</a:t>
            </a:r>
            <a:r>
              <a:rPr lang="en-US" sz="4400" dirty="0" smtClean="0">
                <a:latin typeface="Arial Unicode MS" pitchFamily="34" charset="-128"/>
                <a:ea typeface="Arial Unicode MS" pitchFamily="34" charset="-128"/>
                <a:cs typeface="Arial Unicode MS" pitchFamily="34" charset="-128"/>
              </a:rPr>
              <a:t> is the seat of our human WILL. Your character</a:t>
            </a:r>
            <a:r>
              <a:rPr lang="en-US" sz="4400" dirty="0" smtClean="0">
                <a:latin typeface="Arial Unicode MS" pitchFamily="34" charset="-128"/>
                <a:ea typeface="Arial Unicode MS" pitchFamily="34" charset="-128"/>
                <a:cs typeface="Arial Unicode MS" pitchFamily="34" charset="-128"/>
              </a:rPr>
              <a:t>,, </a:t>
            </a:r>
            <a:r>
              <a:rPr lang="en-US" sz="4400" dirty="0" smtClean="0">
                <a:latin typeface="Arial Unicode MS" pitchFamily="34" charset="-128"/>
                <a:ea typeface="Arial Unicode MS" pitchFamily="34" charset="-128"/>
                <a:cs typeface="Arial Unicode MS" pitchFamily="34" charset="-128"/>
              </a:rPr>
              <a:t>your intellect, your thoughts, your emotions are all found in our soul. </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soul</a:t>
            </a:r>
            <a:r>
              <a:rPr lang="en-US" sz="4400" dirty="0" smtClean="0">
                <a:solidFill>
                  <a:srgbClr val="FF0000"/>
                </a:solidFill>
                <a:latin typeface="Arial Unicode MS" pitchFamily="34" charset="-128"/>
                <a:ea typeface="Arial Unicode MS" pitchFamily="34" charset="-128"/>
                <a:cs typeface="Arial Unicode MS" pitchFamily="34" charset="-128"/>
              </a:rPr>
              <a:t> is where we reason, where we decide, where we choose. </a:t>
            </a:r>
          </a:p>
          <a:p>
            <a:pPr algn="just"/>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soul</a:t>
            </a:r>
            <a:r>
              <a:rPr lang="en-US" sz="4400" dirty="0" smtClean="0">
                <a:latin typeface="Arial Unicode MS" pitchFamily="34" charset="-128"/>
                <a:ea typeface="Arial Unicode MS" pitchFamily="34" charset="-128"/>
                <a:cs typeface="Arial Unicode MS" pitchFamily="34" charset="-128"/>
              </a:rPr>
              <a:t> is what makes us conscious of ourselves. </a:t>
            </a:r>
          </a:p>
          <a:p>
            <a:pPr lvl="0" algn="just"/>
            <a:r>
              <a:rPr lang="en-US" sz="4400" dirty="0" smtClean="0">
                <a:solidFill>
                  <a:srgbClr val="FF0000"/>
                </a:solidFill>
                <a:latin typeface="Arial Unicode MS" pitchFamily="34" charset="-128"/>
                <a:ea typeface="Arial Unicode MS" pitchFamily="34" charset="-128"/>
                <a:cs typeface="Arial Unicode MS" pitchFamily="34" charset="-128"/>
              </a:rPr>
              <a:t>In short, </a:t>
            </a:r>
            <a:r>
              <a:rPr lang="en-US" sz="4400" b="1" dirty="0" smtClean="0">
                <a:solidFill>
                  <a:srgbClr val="FF0000"/>
                </a:solidFill>
                <a:latin typeface="Arial Unicode MS" pitchFamily="34" charset="-128"/>
                <a:ea typeface="Arial Unicode MS" pitchFamily="34" charset="-128"/>
                <a:cs typeface="Arial Unicode MS" pitchFamily="34" charset="-128"/>
              </a:rPr>
              <a:t>your soul</a:t>
            </a:r>
            <a:r>
              <a:rPr lang="en-US" sz="4400" dirty="0" smtClean="0">
                <a:solidFill>
                  <a:srgbClr val="FF0000"/>
                </a:solidFill>
                <a:latin typeface="Arial Unicode MS" pitchFamily="34" charset="-128"/>
                <a:ea typeface="Arial Unicode MS" pitchFamily="34" charset="-128"/>
                <a:cs typeface="Arial Unicode MS" pitchFamily="34" charset="-128"/>
              </a:rPr>
              <a:t> is the very essence of the very essence of your LIFE as a human being here on earth. </a:t>
            </a:r>
          </a:p>
          <a:p>
            <a:pPr lvl="0" algn="just"/>
            <a:r>
              <a:rPr lang="en-US" sz="4400" b="1" dirty="0" smtClean="0">
                <a:latin typeface="Arial Unicode MS" pitchFamily="34" charset="-128"/>
                <a:ea typeface="Arial Unicode MS" pitchFamily="34" charset="-128"/>
                <a:cs typeface="Arial Unicode MS" pitchFamily="34" charset="-128"/>
              </a:rPr>
              <a:t>Your soul</a:t>
            </a:r>
            <a:r>
              <a:rPr lang="en-US" sz="4400" dirty="0" smtClean="0">
                <a:latin typeface="Arial Unicode MS" pitchFamily="34" charset="-128"/>
                <a:ea typeface="Arial Unicode MS" pitchFamily="34" charset="-128"/>
                <a:cs typeface="Arial Unicode MS" pitchFamily="34" charset="-128"/>
              </a:rPr>
              <a:t> is what distinguishes you and makes you uniquely different from anyone else.</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t>THE SPIRIT OF MAN</a:t>
            </a:r>
          </a:p>
          <a:p>
            <a:r>
              <a:rPr lang="en-US" sz="4400" b="1" dirty="0" smtClean="0"/>
              <a:t>The “spirit”</a:t>
            </a:r>
            <a:r>
              <a:rPr lang="en-US" sz="4400" dirty="0" smtClean="0"/>
              <a:t> on the other hand is that part of us that makes us conscious of GOD. </a:t>
            </a:r>
          </a:p>
          <a:p>
            <a:pPr lvl="0" algn="just"/>
            <a:r>
              <a:rPr lang="en-US" sz="4400" dirty="0" smtClean="0"/>
              <a:t>Everyone born into this world is dead spiritually</a:t>
            </a:r>
            <a:r>
              <a:rPr lang="en-US" sz="4400" dirty="0" smtClean="0"/>
              <a:t>.</a:t>
            </a:r>
            <a:r>
              <a:rPr lang="en-US" sz="4400" dirty="0" smtClean="0"/>
              <a:t> </a:t>
            </a:r>
          </a:p>
          <a:p>
            <a:pPr lvl="0" algn="just"/>
            <a:r>
              <a:rPr lang="en-US" sz="4400" dirty="0" smtClean="0"/>
              <a:t> </a:t>
            </a:r>
            <a:r>
              <a:rPr lang="en-US" sz="4400" b="1" dirty="0" smtClean="0"/>
              <a:t>EPHESIANS 2:1 </a:t>
            </a:r>
            <a:r>
              <a:rPr lang="en-US" sz="4400" dirty="0" smtClean="0"/>
              <a:t>says, And you He made alive, who were dead in trespasses and sins, (NKJV)</a:t>
            </a:r>
          </a:p>
          <a:p>
            <a:pPr lvl="0"/>
            <a:endParaRPr lang="en-US" sz="4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i="1" dirty="0" err="1" smtClean="0"/>
              <a:t>Eph</a:t>
            </a:r>
            <a:r>
              <a:rPr lang="fr-FR" sz="4400" b="1" i="1" dirty="0" smtClean="0"/>
              <a:t> 2:1 </a:t>
            </a:r>
            <a:r>
              <a:rPr lang="fr-FR" sz="4400" i="1" dirty="0" smtClean="0"/>
              <a:t>¶ Vous étiez morts par vos offenses et par vos péchés, (LSV</a:t>
            </a:r>
            <a:r>
              <a:rPr lang="fr-FR" sz="4400" i="1" dirty="0" smtClean="0"/>
              <a:t>)</a:t>
            </a:r>
            <a:endParaRPr lang="en-US" sz="4400" dirty="0" smtClean="0"/>
          </a:p>
          <a:p>
            <a:pPr lvl="0" algn="just"/>
            <a:r>
              <a:rPr lang="en-US" sz="4400" dirty="0" smtClean="0"/>
              <a:t>U</a:t>
            </a:r>
            <a:r>
              <a:rPr lang="en-US" sz="4400" dirty="0" smtClean="0"/>
              <a:t>ntil </a:t>
            </a:r>
            <a:r>
              <a:rPr lang="en-US" sz="4400" dirty="0" smtClean="0"/>
              <a:t>the Holy Spirit </a:t>
            </a:r>
            <a:r>
              <a:rPr lang="en-US" sz="4400" dirty="0" smtClean="0"/>
              <a:t>“</a:t>
            </a:r>
            <a:r>
              <a:rPr lang="en-US" sz="4400" b="1" dirty="0" smtClean="0"/>
              <a:t>quickens” or “awakens</a:t>
            </a:r>
            <a:r>
              <a:rPr lang="en-US" sz="4400" dirty="0" smtClean="0"/>
              <a:t>” “our spirit we remain dead spiritually. </a:t>
            </a:r>
          </a:p>
          <a:p>
            <a:pPr lvl="0" algn="just"/>
            <a:r>
              <a:rPr lang="en-US" sz="4400" dirty="0" smtClean="0"/>
              <a:t>Our spirit is that part of us that yearns for God and desires to be near to God and to worship God.</a:t>
            </a:r>
            <a:endParaRPr lang="en-US" sz="4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Autofit/>
          </a:bodyPr>
          <a:lstStyle/>
          <a:p>
            <a:pPr algn="just"/>
            <a:r>
              <a:rPr lang="en-US" sz="3600" b="1" dirty="0" smtClean="0">
                <a:latin typeface="Arial Unicode MS" pitchFamily="34" charset="-128"/>
                <a:ea typeface="Arial Unicode MS" pitchFamily="34" charset="-128"/>
                <a:cs typeface="Arial Unicode MS" pitchFamily="34" charset="-128"/>
              </a:rPr>
              <a:t>Well let's move on to our second question</a:t>
            </a:r>
            <a:r>
              <a:rPr lang="en-US" sz="3600" dirty="0" smtClean="0">
                <a:latin typeface="Arial Unicode MS" pitchFamily="34" charset="-128"/>
                <a:ea typeface="Arial Unicode MS" pitchFamily="34" charset="-128"/>
                <a:cs typeface="Arial Unicode MS" pitchFamily="34" charset="-128"/>
              </a:rPr>
              <a:t>..........</a:t>
            </a:r>
          </a:p>
          <a:p>
            <a:pPr algn="just"/>
            <a:r>
              <a:rPr lang="en-US" sz="3600" dirty="0" smtClean="0">
                <a:latin typeface="Arial Unicode MS" pitchFamily="34" charset="-128"/>
                <a:ea typeface="Arial Unicode MS" pitchFamily="34" charset="-128"/>
                <a:cs typeface="Arial Unicode MS" pitchFamily="34" charset="-128"/>
              </a:rPr>
              <a:t>II. WHAT IS THE WORTH OF THE SOUL?</a:t>
            </a:r>
          </a:p>
          <a:p>
            <a:pPr algn="just"/>
            <a:r>
              <a:rPr lang="en-US" sz="3600" b="1" dirty="0" smtClean="0">
                <a:solidFill>
                  <a:srgbClr val="0000CC"/>
                </a:solidFill>
                <a:latin typeface="Arial Unicode MS" pitchFamily="34" charset="-128"/>
                <a:ea typeface="Arial Unicode MS" pitchFamily="34" charset="-128"/>
                <a:cs typeface="Arial Unicode MS" pitchFamily="34" charset="-128"/>
              </a:rPr>
              <a:t>THE WORTH OF THE HUMAN BODY</a:t>
            </a:r>
          </a:p>
          <a:p>
            <a:pPr algn="just"/>
            <a:r>
              <a:rPr lang="en-US" sz="3600" dirty="0" smtClean="0">
                <a:latin typeface="Arial Unicode MS" pitchFamily="34" charset="-128"/>
                <a:ea typeface="Arial Unicode MS" pitchFamily="34" charset="-128"/>
                <a:cs typeface="Arial Unicode MS" pitchFamily="34" charset="-128"/>
              </a:rPr>
              <a:t>Someone had calculated the worth of the human body and found that the human body is comprised of </a:t>
            </a:r>
            <a:endParaRPr lang="en-US" sz="3600" dirty="0" smtClean="0">
              <a:latin typeface="Arial Unicode MS" pitchFamily="34" charset="-128"/>
              <a:ea typeface="Arial Unicode MS" pitchFamily="34" charset="-128"/>
              <a:cs typeface="Arial Unicode MS" pitchFamily="34" charset="-128"/>
            </a:endParaRPr>
          </a:p>
          <a:p>
            <a:pPr algn="just"/>
            <a:r>
              <a:rPr lang="en-US" sz="3600" b="1" dirty="0" smtClean="0">
                <a:solidFill>
                  <a:srgbClr val="C00000"/>
                </a:solidFill>
                <a:latin typeface="Arial Unicode MS" pitchFamily="34" charset="-128"/>
                <a:ea typeface="Arial Unicode MS" pitchFamily="34" charset="-128"/>
                <a:cs typeface="Arial Unicode MS" pitchFamily="34" charset="-128"/>
              </a:rPr>
              <a:t>65% oxygen, 18</a:t>
            </a:r>
            <a:r>
              <a:rPr lang="en-US" sz="3600" b="1" dirty="0" smtClean="0">
                <a:solidFill>
                  <a:srgbClr val="C00000"/>
                </a:solidFill>
                <a:latin typeface="Arial Unicode MS" pitchFamily="34" charset="-128"/>
                <a:ea typeface="Arial Unicode MS" pitchFamily="34" charset="-128"/>
                <a:cs typeface="Arial Unicode MS" pitchFamily="34" charset="-128"/>
              </a:rPr>
              <a:t>% </a:t>
            </a:r>
            <a:r>
              <a:rPr lang="en-US" sz="3600" b="1" dirty="0" smtClean="0">
                <a:solidFill>
                  <a:srgbClr val="C00000"/>
                </a:solidFill>
                <a:latin typeface="Arial Unicode MS" pitchFamily="34" charset="-128"/>
                <a:ea typeface="Arial Unicode MS" pitchFamily="34" charset="-128"/>
                <a:cs typeface="Arial Unicode MS" pitchFamily="34" charset="-128"/>
              </a:rPr>
              <a:t>carbon10% hydrogen,</a:t>
            </a:r>
          </a:p>
          <a:p>
            <a:pPr algn="just"/>
            <a:r>
              <a:rPr lang="en-US" sz="3600" b="1" dirty="0" smtClean="0">
                <a:solidFill>
                  <a:srgbClr val="C00000"/>
                </a:solidFill>
                <a:latin typeface="Arial Unicode MS" pitchFamily="34" charset="-128"/>
                <a:ea typeface="Arial Unicode MS" pitchFamily="34" charset="-128"/>
                <a:cs typeface="Arial Unicode MS" pitchFamily="34" charset="-128"/>
              </a:rPr>
              <a:t>3% nitrogen and about sixteen other elements. </a:t>
            </a:r>
            <a:endParaRPr lang="en-US" sz="36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5400" dirty="0" smtClean="0">
                <a:latin typeface="Arial Unicode MS" pitchFamily="34" charset="-128"/>
                <a:ea typeface="Arial Unicode MS" pitchFamily="34" charset="-128"/>
                <a:cs typeface="Arial Unicode MS" pitchFamily="34" charset="-128"/>
              </a:rPr>
              <a:t>The </a:t>
            </a:r>
            <a:r>
              <a:rPr lang="en-US" sz="5400" dirty="0" smtClean="0">
                <a:latin typeface="Arial Unicode MS" pitchFamily="34" charset="-128"/>
                <a:ea typeface="Arial Unicode MS" pitchFamily="34" charset="-128"/>
                <a:cs typeface="Arial Unicode MS" pitchFamily="34" charset="-128"/>
              </a:rPr>
              <a:t>going rate for “one body's worth” of all those elements together is about </a:t>
            </a:r>
            <a:r>
              <a:rPr lang="en-US" sz="5400" u="sng" dirty="0" smtClean="0">
                <a:latin typeface="Arial Unicode MS" pitchFamily="34" charset="-128"/>
                <a:ea typeface="Arial Unicode MS" pitchFamily="34" charset="-128"/>
                <a:cs typeface="Arial Unicode MS" pitchFamily="34" charset="-128"/>
              </a:rPr>
              <a:t>a few dollars</a:t>
            </a:r>
            <a:r>
              <a:rPr lang="en-US" sz="5400" dirty="0" smtClean="0">
                <a:latin typeface="Arial Unicode MS" pitchFamily="34" charset="-128"/>
                <a:ea typeface="Arial Unicode MS" pitchFamily="34" charset="-128"/>
                <a:cs typeface="Arial Unicode MS" pitchFamily="34" charset="-128"/>
              </a:rPr>
              <a:t>. </a:t>
            </a:r>
          </a:p>
          <a:p>
            <a:pPr algn="just"/>
            <a:r>
              <a:rPr lang="en-US" sz="5400" dirty="0" smtClean="0">
                <a:solidFill>
                  <a:srgbClr val="C00000"/>
                </a:solidFill>
                <a:latin typeface="Arial Unicode MS" pitchFamily="34" charset="-128"/>
                <a:ea typeface="Arial Unicode MS" pitchFamily="34" charset="-128"/>
                <a:cs typeface="Arial Unicode MS" pitchFamily="34" charset="-128"/>
              </a:rPr>
              <a:t>In other words, our physical bodies are worth less you could ever imagine. </a:t>
            </a:r>
            <a:endParaRPr lang="en-US" sz="5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en-US" sz="4400" b="1" dirty="0" smtClean="0">
                <a:solidFill>
                  <a:srgbClr val="FFFF00"/>
                </a:solidFill>
              </a:rPr>
              <a:t>THE VALUE WE PLACE IN THE HUMAN BODY</a:t>
            </a:r>
            <a:endParaRPr lang="en-US" sz="4400" dirty="0" smtClean="0">
              <a:solidFill>
                <a:srgbClr val="FFFF00"/>
              </a:solidFill>
            </a:endParaRPr>
          </a:p>
          <a:p>
            <a:pPr algn="just"/>
            <a:r>
              <a:rPr lang="en-US" sz="5400" dirty="0" smtClean="0">
                <a:solidFill>
                  <a:schemeClr val="bg1"/>
                </a:solidFill>
              </a:rPr>
              <a:t>Americans spent $10 BILLION a year on cosmetic surgeries</a:t>
            </a:r>
            <a:r>
              <a:rPr lang="en-US" sz="5400" dirty="0" smtClean="0">
                <a:solidFill>
                  <a:schemeClr val="bg1"/>
                </a:solidFill>
              </a:rPr>
              <a:t>.</a:t>
            </a:r>
          </a:p>
          <a:p>
            <a:pPr algn="just"/>
            <a:r>
              <a:rPr lang="en-US" sz="5400" dirty="0" smtClean="0">
                <a:solidFill>
                  <a:schemeClr val="bg1"/>
                </a:solidFill>
              </a:rPr>
              <a:t>$</a:t>
            </a:r>
            <a:r>
              <a:rPr lang="en-US" sz="5400" dirty="0" smtClean="0">
                <a:solidFill>
                  <a:schemeClr val="bg1"/>
                </a:solidFill>
              </a:rPr>
              <a:t>18 BILLION </a:t>
            </a:r>
            <a:r>
              <a:rPr lang="en-US" sz="5400" dirty="0" smtClean="0">
                <a:solidFill>
                  <a:schemeClr val="bg1"/>
                </a:solidFill>
              </a:rPr>
              <a:t>on </a:t>
            </a:r>
            <a:r>
              <a:rPr lang="en-US" sz="5400" dirty="0" smtClean="0">
                <a:solidFill>
                  <a:schemeClr val="bg1"/>
                </a:solidFill>
              </a:rPr>
              <a:t>make-up</a:t>
            </a:r>
            <a:r>
              <a:rPr lang="en-US" sz="5400" dirty="0" smtClean="0">
                <a:solidFill>
                  <a:schemeClr val="bg1"/>
                </a:solidFill>
              </a:rPr>
              <a:t>....</a:t>
            </a:r>
          </a:p>
          <a:p>
            <a:pPr algn="just"/>
            <a:r>
              <a:rPr lang="en-US" sz="5400" dirty="0" smtClean="0">
                <a:solidFill>
                  <a:schemeClr val="bg1"/>
                </a:solidFill>
              </a:rPr>
              <a:t>$</a:t>
            </a:r>
            <a:r>
              <a:rPr lang="en-US" sz="5400" dirty="0" smtClean="0">
                <a:solidFill>
                  <a:schemeClr val="bg1"/>
                </a:solidFill>
              </a:rPr>
              <a:t>38 </a:t>
            </a:r>
            <a:r>
              <a:rPr lang="en-US" sz="5400" dirty="0" smtClean="0">
                <a:solidFill>
                  <a:schemeClr val="bg1"/>
                </a:solidFill>
              </a:rPr>
              <a:t>BILLION on </a:t>
            </a:r>
            <a:r>
              <a:rPr lang="en-US" sz="5400" dirty="0" smtClean="0">
                <a:solidFill>
                  <a:schemeClr val="bg1"/>
                </a:solidFill>
              </a:rPr>
              <a:t>hair-care products and </a:t>
            </a:r>
            <a:endParaRPr lang="en-US" sz="5400" dirty="0" smtClean="0">
              <a:solidFill>
                <a:schemeClr val="bg1"/>
              </a:solidFill>
            </a:endParaRPr>
          </a:p>
          <a:p>
            <a:pPr algn="just"/>
            <a:r>
              <a:rPr lang="en-US" sz="5400" dirty="0" smtClean="0">
                <a:solidFill>
                  <a:schemeClr val="bg1"/>
                </a:solidFill>
              </a:rPr>
              <a:t>$</a:t>
            </a:r>
            <a:r>
              <a:rPr lang="en-US" sz="5400" dirty="0" smtClean="0">
                <a:solidFill>
                  <a:schemeClr val="bg1"/>
                </a:solidFill>
              </a:rPr>
              <a:t>15 BILLION on perfume.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6000" dirty="0" smtClean="0">
                <a:solidFill>
                  <a:schemeClr val="bg1"/>
                </a:solidFill>
              </a:rPr>
              <a:t>Think </a:t>
            </a:r>
            <a:r>
              <a:rPr lang="en-US" sz="6000" dirty="0" smtClean="0">
                <a:solidFill>
                  <a:schemeClr val="bg1"/>
                </a:solidFill>
              </a:rPr>
              <a:t>about it! We spent all these billions of dollars to maintain our cheap bodies. </a:t>
            </a:r>
          </a:p>
          <a:p>
            <a:pPr lvl="0" algn="just"/>
            <a:r>
              <a:rPr lang="en-US" sz="6000" dirty="0" smtClean="0">
                <a:solidFill>
                  <a:schemeClr val="bg1"/>
                </a:solidFill>
              </a:rPr>
              <a:t>One day our physical bodies will die, but our SOUL will live on! </a:t>
            </a:r>
            <a:endParaRPr lang="en-US" sz="6000"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THE VALUE OF THE HUMAN SOUL</a:t>
            </a:r>
          </a:p>
          <a:p>
            <a:pPr algn="just"/>
            <a:r>
              <a:rPr lang="en-US" sz="4400" dirty="0" smtClean="0">
                <a:latin typeface="Arial Unicode MS" pitchFamily="34" charset="-128"/>
                <a:ea typeface="Arial Unicode MS" pitchFamily="34" charset="-128"/>
                <a:cs typeface="Arial Unicode MS" pitchFamily="34" charset="-128"/>
              </a:rPr>
              <a:t>While our physical bodies may not have much “monetary worth” the worth of our soul is PRICELESS the worth of our soul is PRICELESS.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4400" dirty="0" smtClean="0">
                <a:latin typeface="Arial Unicode MS" pitchFamily="34" charset="-128"/>
                <a:ea typeface="Arial Unicode MS" pitchFamily="34" charset="-128"/>
                <a:cs typeface="Arial Unicode MS" pitchFamily="34" charset="-128"/>
              </a:rPr>
              <a:t>Remember </a:t>
            </a:r>
            <a:r>
              <a:rPr lang="en-US" sz="4400" dirty="0" smtClean="0">
                <a:latin typeface="Arial Unicode MS" pitchFamily="34" charset="-128"/>
                <a:ea typeface="Arial Unicode MS" pitchFamily="34" charset="-128"/>
                <a:cs typeface="Arial Unicode MS" pitchFamily="34" charset="-128"/>
              </a:rPr>
              <a:t>what Jesus said in our text?</a:t>
            </a:r>
          </a:p>
          <a:p>
            <a:pPr algn="just"/>
            <a:r>
              <a:rPr lang="en-US" sz="4400" dirty="0" smtClean="0">
                <a:solidFill>
                  <a:srgbClr val="0000CC"/>
                </a:solidFill>
                <a:latin typeface="Arial Unicode MS" pitchFamily="34" charset="-128"/>
                <a:ea typeface="Arial Unicode MS" pitchFamily="34" charset="-128"/>
                <a:cs typeface="Arial Unicode MS" pitchFamily="34" charset="-128"/>
              </a:rPr>
              <a:t>Mark 8:36-37 (NKJV)</a:t>
            </a:r>
          </a:p>
          <a:p>
            <a:pPr algn="just"/>
            <a:r>
              <a:rPr lang="en-US" sz="4400" dirty="0" smtClean="0">
                <a:latin typeface="Arial Unicode MS" pitchFamily="34" charset="-128"/>
                <a:ea typeface="Arial Unicode MS" pitchFamily="34" charset="-128"/>
                <a:cs typeface="Arial Unicode MS" pitchFamily="34" charset="-128"/>
              </a:rPr>
              <a:t>36 For what will it profit a man if he gains the whole world, and loses his own world, and loses his own soul? </a:t>
            </a:r>
            <a:r>
              <a:rPr lang="en-US" sz="4400" dirty="0" smtClean="0">
                <a:solidFill>
                  <a:srgbClr val="0000CC"/>
                </a:solidFill>
                <a:latin typeface="Arial Unicode MS" pitchFamily="34" charset="-128"/>
                <a:ea typeface="Arial Unicode MS" pitchFamily="34" charset="-128"/>
                <a:cs typeface="Arial Unicode MS" pitchFamily="34" charset="-128"/>
              </a:rPr>
              <a:t>37 Or what will a man give in exchange for his soul? Or what will a man give in exchange for his soul?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6000" dirty="0" smtClean="0">
                <a:latin typeface="Arial Unicode MS" pitchFamily="34" charset="-128"/>
                <a:ea typeface="Arial Unicode MS" pitchFamily="34" charset="-128"/>
                <a:cs typeface="Arial Unicode MS" pitchFamily="34" charset="-128"/>
              </a:rPr>
              <a:t>Mr </a:t>
            </a:r>
            <a:r>
              <a:rPr lang="fr-FR" sz="6000" dirty="0" smtClean="0">
                <a:latin typeface="Arial Unicode MS" pitchFamily="34" charset="-128"/>
                <a:ea typeface="Arial Unicode MS" pitchFamily="34" charset="-128"/>
                <a:cs typeface="Arial Unicode MS" pitchFamily="34" charset="-128"/>
              </a:rPr>
              <a:t>8:36 Et que sert-il à un homme de gagner tout le monde, s'il perd son âme? </a:t>
            </a:r>
            <a:endParaRPr lang="fr-FR" sz="6000" dirty="0" smtClean="0">
              <a:latin typeface="Arial Unicode MS" pitchFamily="34" charset="-128"/>
              <a:ea typeface="Arial Unicode MS" pitchFamily="34" charset="-128"/>
              <a:cs typeface="Arial Unicode MS" pitchFamily="34" charset="-128"/>
            </a:endParaRPr>
          </a:p>
          <a:p>
            <a:pPr algn="just"/>
            <a:r>
              <a:rPr lang="fr-FR" sz="6000" dirty="0" smtClean="0">
                <a:solidFill>
                  <a:srgbClr val="0000CC"/>
                </a:solidFill>
                <a:latin typeface="Arial Unicode MS" pitchFamily="34" charset="-128"/>
                <a:ea typeface="Arial Unicode MS" pitchFamily="34" charset="-128"/>
                <a:cs typeface="Arial Unicode MS" pitchFamily="34" charset="-128"/>
              </a:rPr>
              <a:t>37 </a:t>
            </a:r>
            <a:r>
              <a:rPr lang="fr-FR" sz="6000" dirty="0" smtClean="0">
                <a:solidFill>
                  <a:srgbClr val="0000CC"/>
                </a:solidFill>
                <a:latin typeface="Arial Unicode MS" pitchFamily="34" charset="-128"/>
                <a:ea typeface="Arial Unicode MS" pitchFamily="34" charset="-128"/>
                <a:cs typeface="Arial Unicode MS" pitchFamily="34" charset="-128"/>
              </a:rPr>
              <a:t>Que donnerait un homme en échange de son âme?</a:t>
            </a:r>
            <a:endParaRPr lang="en-US" sz="6000"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en-US" sz="4400" dirty="0" smtClean="0">
                <a:solidFill>
                  <a:srgbClr val="0000CC"/>
                </a:solidFill>
                <a:latin typeface="Arial Unicode MS" pitchFamily="34" charset="-128"/>
                <a:ea typeface="Arial Unicode MS" pitchFamily="34" charset="-128"/>
                <a:cs typeface="Arial Unicode MS" pitchFamily="34" charset="-128"/>
              </a:rPr>
              <a:t>THE WORTH OF AN OYSTER</a:t>
            </a:r>
          </a:p>
          <a:p>
            <a:pPr algn="just"/>
            <a:r>
              <a:rPr lang="en-US" sz="4400" dirty="0" smtClean="0">
                <a:latin typeface="Arial Unicode MS" pitchFamily="34" charset="-128"/>
                <a:ea typeface="Arial Unicode MS" pitchFamily="34" charset="-128"/>
                <a:cs typeface="Arial Unicode MS" pitchFamily="34" charset="-128"/>
              </a:rPr>
              <a:t>Someone wrote:</a:t>
            </a:r>
          </a:p>
          <a:p>
            <a:pPr algn="just"/>
            <a:r>
              <a:rPr lang="en-US" sz="4400" b="1" dirty="0" smtClean="0">
                <a:latin typeface="Arial Unicode MS" pitchFamily="34" charset="-128"/>
                <a:ea typeface="Arial Unicode MS" pitchFamily="34" charset="-128"/>
                <a:cs typeface="Arial Unicode MS" pitchFamily="34" charset="-128"/>
              </a:rPr>
              <a:t>If you were to ask an oyster about its worth, and it would answer very little. </a:t>
            </a:r>
            <a:endParaRPr lang="en-US" sz="4400" b="1" dirty="0" smtClean="0">
              <a:latin typeface="Arial Unicode MS" pitchFamily="34" charset="-128"/>
              <a:ea typeface="Arial Unicode MS" pitchFamily="34" charset="-128"/>
              <a:cs typeface="Arial Unicode MS" pitchFamily="34" charset="-128"/>
            </a:endParaRPr>
          </a:p>
          <a:p>
            <a:pPr algn="just"/>
            <a:r>
              <a:rPr lang="en-US" sz="4400" b="1" i="1" dirty="0" smtClean="0">
                <a:solidFill>
                  <a:srgbClr val="0000CC"/>
                </a:solidFill>
                <a:latin typeface="Arial Unicode MS" pitchFamily="34" charset="-128"/>
                <a:ea typeface="Arial Unicode MS" pitchFamily="34" charset="-128"/>
                <a:cs typeface="Arial Unicode MS" pitchFamily="34" charset="-128"/>
              </a:rPr>
              <a:t>I</a:t>
            </a:r>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i="1" dirty="0" smtClean="0">
                <a:solidFill>
                  <a:srgbClr val="0000CC"/>
                </a:solidFill>
                <a:latin typeface="Arial Unicode MS" pitchFamily="34" charset="-128"/>
                <a:ea typeface="Arial Unicode MS" pitchFamily="34" charset="-128"/>
                <a:cs typeface="Arial Unicode MS" pitchFamily="34" charset="-128"/>
              </a:rPr>
              <a:t>am the slowest, I don’t have tails to swim, I don’t even the shape of a real fish</a:t>
            </a:r>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i="1" dirty="0" smtClean="0">
                <a:solidFill>
                  <a:srgbClr val="0000CC"/>
                </a:solidFill>
                <a:latin typeface="Arial Unicode MS" pitchFamily="34" charset="-128"/>
                <a:ea typeface="Arial Unicode MS" pitchFamily="34" charset="-128"/>
                <a:cs typeface="Arial Unicode MS" pitchFamily="34" charset="-128"/>
              </a:rPr>
              <a:t>Sand gets easily caught in my shell</a:t>
            </a:r>
            <a:r>
              <a:rPr lang="en-US" sz="4400" b="1" dirty="0" smtClean="0">
                <a:solidFill>
                  <a:srgbClr val="0000CC"/>
                </a:solidFill>
                <a:latin typeface="Arial Unicode MS" pitchFamily="34" charset="-128"/>
                <a:ea typeface="Arial Unicode MS" pitchFamily="34" charset="-128"/>
                <a:cs typeface="Arial Unicode MS" pitchFamily="34" charset="-128"/>
              </a:rPr>
              <a:t>, </a:t>
            </a:r>
            <a:r>
              <a:rPr lang="en-US" sz="4400" b="1" i="1" dirty="0" smtClean="0">
                <a:solidFill>
                  <a:srgbClr val="0000CC"/>
                </a:solidFill>
                <a:latin typeface="Arial Unicode MS" pitchFamily="34" charset="-128"/>
                <a:ea typeface="Arial Unicode MS" pitchFamily="34" charset="-128"/>
                <a:cs typeface="Arial Unicode MS" pitchFamily="34" charset="-128"/>
              </a:rPr>
              <a:t>every inhabitant of the sea and outside prey on me for food.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US" dirty="0" smtClean="0">
                <a:solidFill>
                  <a:srgbClr val="0000CC"/>
                </a:solidFill>
                <a:latin typeface="Arial Unicode MS" pitchFamily="34" charset="-128"/>
                <a:ea typeface="Arial Unicode MS" pitchFamily="34" charset="-128"/>
                <a:cs typeface="Arial Unicode MS" pitchFamily="34" charset="-128"/>
              </a:rPr>
              <a:t>OYSTER /</a:t>
            </a:r>
            <a:r>
              <a:rPr lang="fr-FR" dirty="0" smtClean="0"/>
              <a:t> huître French</a:t>
            </a:r>
            <a:r>
              <a:rPr lang="en-US" dirty="0" smtClean="0">
                <a:solidFill>
                  <a:srgbClr val="0000CC"/>
                </a:solidFill>
                <a:latin typeface="Arial Unicode MS" pitchFamily="34" charset="-128"/>
                <a:ea typeface="Arial Unicode MS" pitchFamily="34" charset="-128"/>
                <a:cs typeface="Arial Unicode MS" pitchFamily="34" charset="-128"/>
              </a:rPr>
              <a:t> </a:t>
            </a:r>
            <a:endParaRPr lang="en-US" dirty="0"/>
          </a:p>
        </p:txBody>
      </p:sp>
      <p:pic>
        <p:nvPicPr>
          <p:cNvPr id="4" name="Content Placeholder 3" descr="59,530 Oyster Photos - Free &amp;amp; Royalty-Free Stock Photos from Dreamstime"/>
          <p:cNvPicPr>
            <a:picLocks noGrp="1"/>
          </p:cNvPicPr>
          <p:nvPr>
            <p:ph idx="1"/>
          </p:nvPr>
        </p:nvPicPr>
        <p:blipFill>
          <a:blip r:embed="rId2"/>
          <a:srcRect/>
          <a:stretch>
            <a:fillRect/>
          </a:stretch>
        </p:blipFill>
        <p:spPr bwMode="auto">
          <a:xfrm>
            <a:off x="914400" y="1905000"/>
            <a:ext cx="7543800" cy="4343399"/>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If you say </a:t>
            </a:r>
            <a:r>
              <a:rPr lang="en-US" sz="4400" b="1" dirty="0" smtClean="0">
                <a:latin typeface="Arial Unicode MS" pitchFamily="34" charset="-128"/>
                <a:ea typeface="Arial Unicode MS" pitchFamily="34" charset="-128"/>
                <a:cs typeface="Arial Unicode MS" pitchFamily="34" charset="-128"/>
              </a:rPr>
              <a:t>to the </a:t>
            </a:r>
            <a:r>
              <a:rPr lang="en-US" sz="4400" b="1" dirty="0" smtClean="0">
                <a:solidFill>
                  <a:srgbClr val="0000CC"/>
                </a:solidFill>
                <a:latin typeface="Arial Unicode MS" pitchFamily="34" charset="-128"/>
                <a:ea typeface="Arial Unicode MS" pitchFamily="34" charset="-128"/>
                <a:cs typeface="Arial Unicode MS" pitchFamily="34" charset="-128"/>
              </a:rPr>
              <a:t>oyster</a:t>
            </a:r>
            <a:r>
              <a:rPr lang="en-US" sz="4400" b="1" dirty="0" smtClean="0">
                <a:latin typeface="Arial Unicode MS" pitchFamily="34" charset="-128"/>
                <a:ea typeface="Arial Unicode MS" pitchFamily="34" charset="-128"/>
                <a:cs typeface="Arial Unicode MS" pitchFamily="34" charset="-128"/>
              </a:rPr>
              <a:t>, why them do people do such deep dives in search for </a:t>
            </a:r>
            <a:r>
              <a:rPr lang="en-US" sz="4400" b="1" dirty="0" smtClean="0">
                <a:latin typeface="Arial Unicode MS" pitchFamily="34" charset="-128"/>
                <a:ea typeface="Arial Unicode MS" pitchFamily="34" charset="-128"/>
                <a:cs typeface="Arial Unicode MS" pitchFamily="34" charset="-128"/>
              </a:rPr>
              <a:t>you? </a:t>
            </a:r>
            <a:r>
              <a:rPr lang="en-US" sz="4400" b="1" dirty="0" smtClean="0">
                <a:latin typeface="Arial Unicode MS" pitchFamily="34" charset="-128"/>
                <a:ea typeface="Arial Unicode MS" pitchFamily="34" charset="-128"/>
                <a:cs typeface="Arial Unicode MS" pitchFamily="34" charset="-128"/>
              </a:rPr>
              <a:t>and it will answer: I don’t know, </a:t>
            </a:r>
            <a:r>
              <a:rPr lang="en-US" sz="4400" b="1" i="1" dirty="0" smtClean="0">
                <a:latin typeface="Arial Unicode MS" pitchFamily="34" charset="-128"/>
                <a:ea typeface="Arial Unicode MS" pitchFamily="34" charset="-128"/>
                <a:cs typeface="Arial Unicode MS" pitchFamily="34" charset="-128"/>
              </a:rPr>
              <a:t>I just don’t get it</a:t>
            </a:r>
            <a:r>
              <a:rPr lang="en-US" sz="4400" b="1" dirty="0" smtClean="0">
                <a:latin typeface="Arial Unicode MS" pitchFamily="34" charset="-128"/>
                <a:ea typeface="Arial Unicode MS" pitchFamily="34" charset="-128"/>
                <a:cs typeface="Arial Unicode MS" pitchFamily="34" charset="-128"/>
              </a:rPr>
              <a: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Little oyster you are more worth than the big sharks, than the colorful fishes, than the electric heels. </a:t>
            </a:r>
            <a:r>
              <a:rPr lang="en-US" sz="4400" b="1" i="1" dirty="0" smtClean="0">
                <a:latin typeface="Arial Unicode MS" pitchFamily="34" charset="-128"/>
                <a:ea typeface="Arial Unicode MS" pitchFamily="34" charset="-128"/>
                <a:cs typeface="Arial Unicode MS" pitchFamily="34" charset="-128"/>
              </a:rPr>
              <a:t>Why is that</a:t>
            </a:r>
            <a:r>
              <a:rPr lang="en-US" sz="4400" b="1" dirty="0" smtClean="0">
                <a:latin typeface="Arial Unicode MS" pitchFamily="34" charset="-128"/>
                <a:ea typeface="Arial Unicode MS" pitchFamily="34" charset="-128"/>
                <a:cs typeface="Arial Unicode MS" pitchFamily="34" charset="-128"/>
              </a:rPr>
              <a:t>? would reply the oyster.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en-US" sz="4400" b="1" dirty="0" smtClean="0">
                <a:latin typeface="Arial Unicode MS" pitchFamily="34" charset="-128"/>
                <a:ea typeface="Arial Unicode MS" pitchFamily="34" charset="-128"/>
                <a:cs typeface="Arial Unicode MS" pitchFamily="34" charset="-128"/>
              </a:rPr>
              <a:t>Because </a:t>
            </a:r>
            <a:r>
              <a:rPr lang="en-US" sz="4400" b="1" dirty="0" smtClean="0">
                <a:latin typeface="Arial Unicode MS" pitchFamily="34" charset="-128"/>
                <a:ea typeface="Arial Unicode MS" pitchFamily="34" charset="-128"/>
                <a:cs typeface="Arial Unicode MS" pitchFamily="34" charset="-128"/>
              </a:rPr>
              <a:t>of the pearl you produce. </a:t>
            </a:r>
            <a:r>
              <a:rPr lang="en-US" sz="4400" b="1" i="1" dirty="0" smtClean="0">
                <a:solidFill>
                  <a:srgbClr val="FF0000"/>
                </a:solidFill>
                <a:latin typeface="Arial Unicode MS" pitchFamily="34" charset="-128"/>
                <a:ea typeface="Arial Unicode MS" pitchFamily="34" charset="-128"/>
                <a:cs typeface="Arial Unicode MS" pitchFamily="34" charset="-128"/>
              </a:rPr>
              <a:t>What pearl</a:t>
            </a:r>
            <a:r>
              <a:rPr lang="en-US" sz="4400" b="1" dirty="0" smtClean="0">
                <a:solidFill>
                  <a:srgbClr val="FF0000"/>
                </a:solidFill>
                <a:latin typeface="Arial Unicode MS" pitchFamily="34" charset="-128"/>
                <a:ea typeface="Arial Unicode MS" pitchFamily="34" charset="-128"/>
                <a:cs typeface="Arial Unicode MS" pitchFamily="34" charset="-128"/>
              </a:rPr>
              <a:t>? </a:t>
            </a:r>
            <a:r>
              <a:rPr lang="en-US" sz="4400" b="1" i="1" dirty="0" smtClean="0">
                <a:solidFill>
                  <a:srgbClr val="0000CC"/>
                </a:solidFill>
                <a:latin typeface="Arial Unicode MS" pitchFamily="34" charset="-128"/>
                <a:ea typeface="Arial Unicode MS" pitchFamily="34" charset="-128"/>
                <a:cs typeface="Arial Unicode MS" pitchFamily="34" charset="-128"/>
              </a:rPr>
              <a:t>I just have to keep waxing the blazed grain of sand that gets into me to alleviate my irritation.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The thing that you do with that sand becomes your net worth little oyster. </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Queens and kings line-up to behold your masterpiece with great admiration.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People </a:t>
            </a:r>
            <a:r>
              <a:rPr lang="en-US" sz="4400" b="1" dirty="0" smtClean="0">
                <a:latin typeface="Arial Unicode MS" pitchFamily="34" charset="-128"/>
                <a:ea typeface="Arial Unicode MS" pitchFamily="34" charset="-128"/>
                <a:cs typeface="Arial Unicode MS" pitchFamily="34" charset="-128"/>
              </a:rPr>
              <a:t>make the most articulate necklaces and Jewels with your pearls.</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The oyster would say, I guess you’re right about me being worthy since people are willing to pay so much for my pearl, and the pearl and I are one. </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en-US" sz="4400" b="1" dirty="0" smtClean="0">
                <a:latin typeface="Arial Unicode MS" pitchFamily="34" charset="-128"/>
                <a:ea typeface="Arial Unicode MS" pitchFamily="34" charset="-128"/>
                <a:cs typeface="Arial Unicode MS" pitchFamily="34" charset="-128"/>
              </a:rPr>
              <a:t>Therefore </a:t>
            </a:r>
            <a:r>
              <a:rPr lang="en-US" sz="4400" b="1" dirty="0" smtClean="0">
                <a:latin typeface="Arial Unicode MS" pitchFamily="34" charset="-128"/>
                <a:ea typeface="Arial Unicode MS" pitchFamily="34" charset="-128"/>
                <a:cs typeface="Arial Unicode MS" pitchFamily="34" charset="-128"/>
              </a:rPr>
              <a:t>the worth of my pearl is also my worth. </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ctr">
              <a:buNone/>
            </a:pPr>
            <a:r>
              <a:rPr lang="en-US" sz="4400" b="1" dirty="0" smtClean="0">
                <a:solidFill>
                  <a:schemeClr val="accent6">
                    <a:lumMod val="60000"/>
                    <a:lumOff val="40000"/>
                  </a:schemeClr>
                </a:solidFill>
                <a:latin typeface="Arial Unicode MS" pitchFamily="34" charset="-128"/>
                <a:ea typeface="Arial Unicode MS" pitchFamily="34" charset="-128"/>
                <a:cs typeface="Arial Unicode MS" pitchFamily="34" charset="-128"/>
              </a:rPr>
              <a:t>WHAT TO GIVE IN EXCHANGE FOR THE SOUL</a:t>
            </a:r>
            <a:endPar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just"/>
            <a:r>
              <a:rPr lang="en-US" sz="4400" dirty="0" smtClean="0">
                <a:solidFill>
                  <a:schemeClr val="bg1"/>
                </a:solidFill>
                <a:latin typeface="Arial Unicode MS" pitchFamily="34" charset="-128"/>
                <a:ea typeface="Arial Unicode MS" pitchFamily="34" charset="-128"/>
                <a:cs typeface="Arial Unicode MS" pitchFamily="34" charset="-128"/>
              </a:rPr>
              <a:t>In Mark 8:37 Jesus uses the word “exchange”, a term used to describe a business transaction. </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To </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exchange is to give something in aim of receiving something of equal value. (a fair exchange value</a:t>
            </a:r>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a:t>
            </a: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lnSpcReduction="10000"/>
          </a:bodyPr>
          <a:lstStyle/>
          <a:p>
            <a:pPr algn="just"/>
            <a:r>
              <a:rPr lang="en-US" sz="4400" dirty="0" smtClean="0">
                <a:solidFill>
                  <a:schemeClr val="bg1"/>
                </a:solidFill>
                <a:latin typeface="Arial Unicode MS" pitchFamily="34" charset="-128"/>
                <a:ea typeface="Arial Unicode MS" pitchFamily="34" charset="-128"/>
                <a:cs typeface="Arial Unicode MS" pitchFamily="34" charset="-128"/>
              </a:rPr>
              <a:t>Nowadays </a:t>
            </a:r>
            <a:r>
              <a:rPr lang="en-US" sz="4400" dirty="0" smtClean="0">
                <a:solidFill>
                  <a:schemeClr val="bg1"/>
                </a:solidFill>
                <a:latin typeface="Arial Unicode MS" pitchFamily="34" charset="-128"/>
                <a:ea typeface="Arial Unicode MS" pitchFamily="34" charset="-128"/>
                <a:cs typeface="Arial Unicode MS" pitchFamily="34" charset="-128"/>
              </a:rPr>
              <a:t>we use money currencies to attach value to something. </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en-US" sz="4400" dirty="0" smtClean="0">
                <a:solidFill>
                  <a:srgbClr val="FF0000"/>
                </a:solidFill>
                <a:latin typeface="Arial Unicode MS" pitchFamily="34" charset="-128"/>
                <a:ea typeface="Arial Unicode MS" pitchFamily="34" charset="-128"/>
                <a:cs typeface="Arial Unicode MS" pitchFamily="34" charset="-128"/>
              </a:rPr>
              <a:t>Previously</a:t>
            </a:r>
            <a:r>
              <a:rPr lang="en-US" sz="4400" dirty="0" smtClean="0">
                <a:solidFill>
                  <a:schemeClr val="bg1"/>
                </a:solidFill>
                <a:latin typeface="Arial Unicode MS" pitchFamily="34" charset="-128"/>
                <a:ea typeface="Arial Unicode MS" pitchFamily="34" charset="-128"/>
                <a:cs typeface="Arial Unicode MS" pitchFamily="34" charset="-128"/>
              </a:rPr>
              <a:t> (</a:t>
            </a:r>
            <a:r>
              <a:rPr lang="en-US" sz="4400" dirty="0" smtClean="0">
                <a:solidFill>
                  <a:srgbClr val="FFFF00"/>
                </a:solidFill>
                <a:latin typeface="Arial Unicode MS" pitchFamily="34" charset="-128"/>
                <a:ea typeface="Arial Unicode MS" pitchFamily="34" charset="-128"/>
                <a:cs typeface="Arial Unicode MS" pitchFamily="34" charset="-128"/>
              </a:rPr>
              <a:t>Rice </a:t>
            </a:r>
            <a:r>
              <a:rPr lang="en-US" sz="4400" dirty="0" smtClean="0">
                <a:solidFill>
                  <a:srgbClr val="FFFF00"/>
                </a:solidFill>
                <a:latin typeface="Arial Unicode MS" pitchFamily="34" charset="-128"/>
                <a:ea typeface="Arial Unicode MS" pitchFamily="34" charset="-128"/>
                <a:cs typeface="Arial Unicode MS" pitchFamily="34" charset="-128"/>
              </a:rPr>
              <a:t>for beans), (potatoes for bananas) </a:t>
            </a:r>
          </a:p>
          <a:p>
            <a:pPr algn="just"/>
            <a:r>
              <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There is NOTHING in this world we could use to buy or trade for our soul. </a:t>
            </a:r>
            <a:endParaRPr lang="en-US" sz="4400" dirty="0" smtClean="0">
              <a:solidFill>
                <a:schemeClr val="accent6">
                  <a:lumMod val="60000"/>
                  <a:lumOff val="40000"/>
                </a:schemeClr>
              </a:solidFill>
              <a:latin typeface="Arial Unicode MS" pitchFamily="34" charset="-128"/>
              <a:ea typeface="Arial Unicode MS" pitchFamily="34" charset="-128"/>
              <a:cs typeface="Arial Unicode MS" pitchFamily="34" charset="-128"/>
            </a:endParaRPr>
          </a:p>
          <a:p>
            <a:pPr algn="just"/>
            <a:r>
              <a:rPr lang="en-US" sz="4400" dirty="0" smtClean="0">
                <a:solidFill>
                  <a:schemeClr val="bg1"/>
                </a:solidFill>
                <a:latin typeface="Arial Unicode MS" pitchFamily="34" charset="-128"/>
                <a:ea typeface="Arial Unicode MS" pitchFamily="34" charset="-128"/>
                <a:cs typeface="Arial Unicode MS" pitchFamily="34" charset="-128"/>
              </a:rPr>
              <a:t>NOT </a:t>
            </a:r>
            <a:r>
              <a:rPr lang="en-US" sz="4400" dirty="0" smtClean="0">
                <a:solidFill>
                  <a:schemeClr val="bg1"/>
                </a:solidFill>
                <a:latin typeface="Arial Unicode MS" pitchFamily="34" charset="-128"/>
                <a:ea typeface="Arial Unicode MS" pitchFamily="34" charset="-128"/>
                <a:cs typeface="Arial Unicode MS" pitchFamily="34" charset="-128"/>
              </a:rPr>
              <a:t>all the money in the world! NOT all the gold and silver. </a:t>
            </a: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CC"/>
          </a:solidFill>
        </p:spPr>
        <p:txBody>
          <a:bodyPr>
            <a:normAutofit/>
          </a:bodyPr>
          <a:lstStyle/>
          <a:p>
            <a:pPr algn="just"/>
            <a:r>
              <a:rPr lang="en-US" sz="5400" dirty="0" smtClean="0">
                <a:solidFill>
                  <a:schemeClr val="bg1"/>
                </a:solidFill>
                <a:latin typeface="Arial Unicode MS" pitchFamily="34" charset="-128"/>
                <a:ea typeface="Arial Unicode MS" pitchFamily="34" charset="-128"/>
                <a:cs typeface="Arial Unicode MS" pitchFamily="34" charset="-128"/>
              </a:rPr>
              <a:t>NOT </a:t>
            </a:r>
            <a:r>
              <a:rPr lang="en-US" sz="5400" dirty="0" smtClean="0">
                <a:solidFill>
                  <a:schemeClr val="bg1"/>
                </a:solidFill>
                <a:latin typeface="Arial Unicode MS" pitchFamily="34" charset="-128"/>
                <a:ea typeface="Arial Unicode MS" pitchFamily="34" charset="-128"/>
                <a:cs typeface="Arial Unicode MS" pitchFamily="34" charset="-128"/>
              </a:rPr>
              <a:t>all the material things of this world! NOTHING!</a:t>
            </a:r>
          </a:p>
          <a:p>
            <a:pPr algn="just"/>
            <a:r>
              <a:rPr lang="en-US" sz="5400" dirty="0" smtClean="0">
                <a:solidFill>
                  <a:schemeClr val="accent6">
                    <a:lumMod val="60000"/>
                    <a:lumOff val="40000"/>
                  </a:schemeClr>
                </a:solidFill>
                <a:latin typeface="Arial Unicode MS" pitchFamily="34" charset="-128"/>
                <a:ea typeface="Arial Unicode MS" pitchFamily="34" charset="-128"/>
                <a:cs typeface="Arial Unicode MS" pitchFamily="34" charset="-128"/>
              </a:rPr>
              <a:t>WHAT GIVES VALUE TO MAN’S SOUL IS HOW IT WAS CONSTRUCTED AND HOW MUCH IT COST GOD TO REDEEM IT.</a:t>
            </a: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en-US" sz="4400" b="1" dirty="0" smtClean="0">
                <a:solidFill>
                  <a:srgbClr val="0000CC"/>
                </a:solidFill>
                <a:latin typeface="Arial Unicode MS" pitchFamily="34" charset="-128"/>
                <a:ea typeface="Arial Unicode MS" pitchFamily="34" charset="-128"/>
                <a:cs typeface="Arial Unicode MS" pitchFamily="34" charset="-128"/>
              </a:rPr>
              <a:t>THE VALUABLE ANTIQUE</a:t>
            </a:r>
          </a:p>
          <a:p>
            <a:pPr algn="just"/>
            <a:r>
              <a:rPr lang="en-US" sz="4800" b="1" dirty="0" smtClean="0">
                <a:latin typeface="Arial Unicode MS" pitchFamily="34" charset="-128"/>
                <a:ea typeface="Arial Unicode MS" pitchFamily="34" charset="-128"/>
                <a:cs typeface="Arial Unicode MS" pitchFamily="34" charset="-128"/>
              </a:rPr>
              <a:t>If you were to buy an antique at a yard sale for a dollar and take it to an auction, the minute the auctioneer sees it, he starts acting hysterically.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rgbClr val="0000CC"/>
                </a:solidFill>
                <a:latin typeface="Arial Unicode MS" pitchFamily="34" charset="-128"/>
                <a:ea typeface="Arial Unicode MS" pitchFamily="34" charset="-128"/>
                <a:cs typeface="Arial Unicode MS" pitchFamily="34" charset="-128"/>
              </a:rPr>
              <a:t>He </a:t>
            </a:r>
            <a:r>
              <a:rPr lang="en-US" sz="4800" b="1" dirty="0" smtClean="0">
                <a:solidFill>
                  <a:srgbClr val="0000CC"/>
                </a:solidFill>
                <a:latin typeface="Arial Unicode MS" pitchFamily="34" charset="-128"/>
                <a:ea typeface="Arial Unicode MS" pitchFamily="34" charset="-128"/>
                <a:cs typeface="Arial Unicode MS" pitchFamily="34" charset="-128"/>
              </a:rPr>
              <a:t>calls some of his bodies to marvel at your antique. </a:t>
            </a:r>
            <a:endParaRPr lang="en-US" sz="48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Let’s </a:t>
            </a:r>
            <a:r>
              <a:rPr lang="en-US" sz="4400" b="1" dirty="0" smtClean="0">
                <a:latin typeface="Arial Unicode MS" pitchFamily="34" charset="-128"/>
                <a:ea typeface="Arial Unicode MS" pitchFamily="34" charset="-128"/>
                <a:cs typeface="Arial Unicode MS" pitchFamily="34" charset="-128"/>
              </a:rPr>
              <a:t>say the opening bid starts at 10 dollars. Within a minutes it goes to 100, a minute later 1000, a minutes later 10000, a minute later 100, 000, a minute later 1 million, 10 million, 1 billion. What would go to your mind? </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0000CC"/>
                </a:solidFill>
                <a:latin typeface="Arial Unicode MS" pitchFamily="34" charset="-128"/>
                <a:ea typeface="Arial Unicode MS" pitchFamily="34" charset="-128"/>
                <a:cs typeface="Arial Unicode MS" pitchFamily="34" charset="-128"/>
              </a:rPr>
              <a:t>Now</a:t>
            </a:r>
            <a:r>
              <a:rPr lang="en-US" sz="4400" b="1" dirty="0" smtClean="0">
                <a:solidFill>
                  <a:srgbClr val="0000CC"/>
                </a:solidFill>
                <a:latin typeface="Arial Unicode MS" pitchFamily="34" charset="-128"/>
                <a:ea typeface="Arial Unicode MS" pitchFamily="34" charset="-128"/>
                <a:cs typeface="Arial Unicode MS" pitchFamily="34" charset="-128"/>
              </a:rPr>
              <a:t>, It gets too late and the bidders are fighting over it. </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Then</a:t>
            </a:r>
            <a:r>
              <a:rPr lang="en-US" sz="4400" b="1" dirty="0" smtClean="0">
                <a:latin typeface="Arial Unicode MS" pitchFamily="34" charset="-128"/>
                <a:ea typeface="Arial Unicode MS" pitchFamily="34" charset="-128"/>
                <a:cs typeface="Arial Unicode MS" pitchFamily="34" charset="-128"/>
              </a:rPr>
              <a:t>, suppose the auctioneer asks you to bring your object back the following week?</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What would you do in the meantime?</a:t>
            </a:r>
          </a:p>
          <a:p>
            <a:pPr algn="just"/>
            <a:r>
              <a:rPr lang="en-US" sz="4400" b="1" dirty="0" smtClean="0">
                <a:latin typeface="Arial Unicode MS" pitchFamily="34" charset="-128"/>
                <a:ea typeface="Arial Unicode MS" pitchFamily="34" charset="-128"/>
                <a:cs typeface="Arial Unicode MS" pitchFamily="34" charset="-128"/>
              </a:rPr>
              <a:t>How now would you guard it</a:t>
            </a:r>
            <a:r>
              <a:rPr lang="en-US" sz="4400" b="1" dirty="0" smtClean="0">
                <a:latin typeface="Arial Unicode MS" pitchFamily="34" charset="-128"/>
                <a:ea typeface="Arial Unicode MS" pitchFamily="34" charset="-128"/>
                <a:cs typeface="Arial Unicode MS" pitchFamily="34" charset="-128"/>
              </a:rPr>
              <a: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How now would you treat it?</a:t>
            </a:r>
          </a:p>
          <a:p>
            <a:pPr algn="just"/>
            <a:r>
              <a:rPr lang="en-US" sz="4400" b="1" dirty="0" smtClean="0">
                <a:latin typeface="Arial Unicode MS" pitchFamily="34" charset="-128"/>
                <a:ea typeface="Arial Unicode MS" pitchFamily="34" charset="-128"/>
                <a:cs typeface="Arial Unicode MS" pitchFamily="34" charset="-128"/>
              </a:rPr>
              <a:t>Would you still want to sell it?</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Would you research about it?</a:t>
            </a: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Would </a:t>
            </a:r>
            <a:r>
              <a:rPr lang="en-US" sz="4400" b="1" dirty="0" smtClean="0">
                <a:latin typeface="Arial Unicode MS" pitchFamily="34" charset="-128"/>
                <a:ea typeface="Arial Unicode MS" pitchFamily="34" charset="-128"/>
                <a:cs typeface="Arial Unicode MS" pitchFamily="34" charset="-128"/>
              </a:rPr>
              <a:t>you begin to see yourself as a rich person?</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Now, suppose that the news has gotten out, and you found out that people will be travelling from all over the world to come to the auction next week in aim to buy your antique.</a:t>
            </a:r>
          </a:p>
          <a:p>
            <a:pPr lvl="0"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4400" b="1" dirty="0" smtClean="0">
                <a:latin typeface="Arial Unicode MS" pitchFamily="34" charset="-128"/>
                <a:ea typeface="Arial Unicode MS" pitchFamily="34" charset="-128"/>
                <a:cs typeface="Arial Unicode MS" pitchFamily="34" charset="-128"/>
              </a:rPr>
              <a:t>Now </a:t>
            </a:r>
            <a:r>
              <a:rPr lang="en-US" sz="4400" b="1" dirty="0" smtClean="0">
                <a:latin typeface="Arial Unicode MS" pitchFamily="34" charset="-128"/>
                <a:ea typeface="Arial Unicode MS" pitchFamily="34" charset="-128"/>
                <a:cs typeface="Arial Unicode MS" pitchFamily="34" charset="-128"/>
              </a:rPr>
              <a:t>what? Think how complex and perplex and exhilarating your life would become in a short time by the revelation of owning something of great value.</a:t>
            </a:r>
          </a:p>
          <a:p>
            <a:pPr algn="just"/>
            <a:r>
              <a:rPr lang="en-US" sz="4400" b="1" dirty="0" smtClean="0">
                <a:solidFill>
                  <a:srgbClr val="0000CC"/>
                </a:solidFill>
                <a:latin typeface="Arial Unicode MS" pitchFamily="34" charset="-128"/>
                <a:ea typeface="Arial Unicode MS" pitchFamily="34" charset="-128"/>
                <a:cs typeface="Arial Unicode MS" pitchFamily="34" charset="-128"/>
              </a:rPr>
              <a:t>Think of that peace of antique as your very own soul, the only one of a kind, no duplication. That’s your entire universe.</a:t>
            </a:r>
          </a:p>
          <a:p>
            <a:pPr algn="just"/>
            <a:r>
              <a:rPr lang="en-US" sz="4400" b="1" dirty="0" smtClean="0">
                <a:latin typeface="Arial Unicode MS" pitchFamily="34" charset="-128"/>
                <a:ea typeface="Arial Unicode MS" pitchFamily="34" charset="-128"/>
                <a:cs typeface="Arial Unicode MS" pitchFamily="34" charset="-128"/>
              </a:rPr>
              <a:t>How now do you treat your soul?</a:t>
            </a:r>
          </a:p>
          <a:p>
            <a:pPr lvl="0"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en-US" sz="4400" b="1" dirty="0" smtClean="0">
                <a:latin typeface="Arial Unicode MS" pitchFamily="34" charset="-128"/>
                <a:ea typeface="Arial Unicode MS" pitchFamily="34" charset="-128"/>
                <a:cs typeface="Arial Unicode MS" pitchFamily="34" charset="-128"/>
              </a:rPr>
              <a:t>CONCLUSION</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Think of your soul as your greatest possession because of its eternal nature.</a:t>
            </a:r>
          </a:p>
          <a:p>
            <a:pPr lvl="0" algn="just"/>
            <a:r>
              <a:rPr lang="en-US" sz="4400" b="1" dirty="0" smtClean="0">
                <a:latin typeface="Arial Unicode MS" pitchFamily="34" charset="-128"/>
                <a:ea typeface="Arial Unicode MS" pitchFamily="34" charset="-128"/>
                <a:cs typeface="Arial Unicode MS" pitchFamily="34" charset="-128"/>
              </a:rPr>
              <a:t>How have you secured the destiny of your soul?</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To lose one’s soul is to miss the opportunity to go to heaven.</a:t>
            </a: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To </a:t>
            </a:r>
            <a:r>
              <a:rPr lang="en-US" sz="4400" b="1" dirty="0" smtClean="0">
                <a:latin typeface="Arial Unicode MS" pitchFamily="34" charset="-128"/>
                <a:ea typeface="Arial Unicode MS" pitchFamily="34" charset="-128"/>
                <a:cs typeface="Arial Unicode MS" pitchFamily="34" charset="-128"/>
              </a:rPr>
              <a:t>lose one’s soul is to subject the soul to eternal suffering.</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To lose one’s soul is to be separated from God who is the essence of our existence.</a:t>
            </a:r>
          </a:p>
          <a:p>
            <a:pPr lvl="0" algn="just"/>
            <a:r>
              <a:rPr lang="en-US" sz="4400" b="1" dirty="0" smtClean="0">
                <a:latin typeface="Arial Unicode MS" pitchFamily="34" charset="-128"/>
                <a:ea typeface="Arial Unicode MS" pitchFamily="34" charset="-128"/>
                <a:cs typeface="Arial Unicode MS" pitchFamily="34" charset="-128"/>
              </a:rPr>
              <a:t>To lose one’s soul is to deprive the soul from happiness and joy and freedom</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To </a:t>
            </a:r>
            <a:r>
              <a:rPr lang="en-US" sz="4400" b="1" dirty="0" smtClean="0">
                <a:latin typeface="Arial Unicode MS" pitchFamily="34" charset="-128"/>
                <a:ea typeface="Arial Unicode MS" pitchFamily="34" charset="-128"/>
                <a:cs typeface="Arial Unicode MS" pitchFamily="34" charset="-128"/>
              </a:rPr>
              <a:t>gain the soul is to make the right choice that will benefit the destiny of the soul.</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What will it profit a man to exchange the soul for something of a lesser value be it the whole world?</a:t>
            </a:r>
          </a:p>
          <a:p>
            <a:pPr lvl="0" algn="just"/>
            <a:r>
              <a:rPr lang="en-US" sz="4400" b="1" dirty="0" smtClean="0">
                <a:latin typeface="Arial Unicode MS" pitchFamily="34" charset="-128"/>
                <a:ea typeface="Arial Unicode MS" pitchFamily="34" charset="-128"/>
                <a:cs typeface="Arial Unicode MS" pitchFamily="34" charset="-128"/>
              </a:rPr>
              <a:t>Looking at the way you live your life, can you honestly say that you love your souls</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What </a:t>
            </a:r>
            <a:r>
              <a:rPr lang="en-US" sz="4400" b="1" dirty="0" smtClean="0">
                <a:latin typeface="Arial Unicode MS" pitchFamily="34" charset="-128"/>
                <a:ea typeface="Arial Unicode MS" pitchFamily="34" charset="-128"/>
                <a:cs typeface="Arial Unicode MS" pitchFamily="34" charset="-128"/>
              </a:rPr>
              <a:t>have done lately solely for the benefit of your soul?</a:t>
            </a:r>
          </a:p>
          <a:p>
            <a:pPr lvl="0" algn="just"/>
            <a:r>
              <a:rPr lang="en-US" sz="4400" b="1" dirty="0" smtClean="0">
                <a:solidFill>
                  <a:srgbClr val="7030A0"/>
                </a:solidFill>
                <a:latin typeface="Arial Unicode MS" pitchFamily="34" charset="-128"/>
                <a:ea typeface="Arial Unicode MS" pitchFamily="34" charset="-128"/>
                <a:cs typeface="Arial Unicode MS" pitchFamily="34" charset="-128"/>
              </a:rPr>
              <a:t>May God help all of us not to gamble our souls </a:t>
            </a:r>
            <a:r>
              <a:rPr lang="en-US" sz="4400" b="1" dirty="0" smtClean="0">
                <a:solidFill>
                  <a:srgbClr val="7030A0"/>
                </a:solidFill>
                <a:latin typeface="Arial Unicode MS" pitchFamily="34" charset="-128"/>
                <a:ea typeface="Arial Unicode MS" pitchFamily="34" charset="-128"/>
                <a:cs typeface="Arial Unicode MS" pitchFamily="34" charset="-128"/>
              </a:rPr>
              <a:t>in exchange for </a:t>
            </a:r>
            <a:r>
              <a:rPr lang="en-US" sz="4400" b="1" dirty="0" smtClean="0">
                <a:solidFill>
                  <a:srgbClr val="7030A0"/>
                </a:solidFill>
                <a:latin typeface="Arial Unicode MS" pitchFamily="34" charset="-128"/>
                <a:ea typeface="Arial Unicode MS" pitchFamily="34" charset="-128"/>
                <a:cs typeface="Arial Unicode MS" pitchFamily="34" charset="-128"/>
              </a:rPr>
              <a:t>the </a:t>
            </a:r>
            <a:r>
              <a:rPr lang="en-US" sz="4400" b="1" dirty="0" err="1" smtClean="0">
                <a:solidFill>
                  <a:srgbClr val="7030A0"/>
                </a:solidFill>
                <a:latin typeface="Arial Unicode MS" pitchFamily="34" charset="-128"/>
                <a:ea typeface="Arial Unicode MS" pitchFamily="34" charset="-128"/>
                <a:cs typeface="Arial Unicode MS" pitchFamily="34" charset="-128"/>
              </a:rPr>
              <a:t>futilitues</a:t>
            </a:r>
            <a:r>
              <a:rPr lang="en-US" sz="4400" b="1" smtClean="0">
                <a:solidFill>
                  <a:srgbClr val="7030A0"/>
                </a:solidFill>
                <a:latin typeface="Arial Unicode MS" pitchFamily="34" charset="-128"/>
                <a:ea typeface="Arial Unicode MS" pitchFamily="34" charset="-128"/>
                <a:cs typeface="Arial Unicode MS" pitchFamily="34" charset="-128"/>
              </a:rPr>
              <a:t> of </a:t>
            </a:r>
            <a:r>
              <a:rPr lang="en-US" sz="4400" b="1" dirty="0" smtClean="0">
                <a:solidFill>
                  <a:srgbClr val="7030A0"/>
                </a:solidFill>
                <a:latin typeface="Arial Unicode MS" pitchFamily="34" charset="-128"/>
                <a:ea typeface="Arial Unicode MS" pitchFamily="34" charset="-128"/>
                <a:cs typeface="Arial Unicode MS" pitchFamily="34" charset="-128"/>
              </a:rPr>
              <a:t>this world!</a:t>
            </a:r>
          </a:p>
          <a:p>
            <a:pPr algn="r"/>
            <a:r>
              <a:rPr lang="en-US" sz="4400" b="1" dirty="0" smtClean="0">
                <a:latin typeface="Arial Unicode MS" pitchFamily="34" charset="-128"/>
                <a:ea typeface="Arial Unicode MS" pitchFamily="34" charset="-128"/>
                <a:cs typeface="Arial Unicode MS" pitchFamily="34" charset="-128"/>
              </a:rPr>
              <a:t>AMEN! </a:t>
            </a: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5958</TotalTime>
  <Words>2211</Words>
  <Application>Microsoft Office PowerPoint</Application>
  <PresentationFormat>On-screen Show (4:3)</PresentationFormat>
  <Paragraphs>145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CHRIST THE ROCK CONGREGATION SUNDAY OCTOBER 31ST  2021  Sermon by Pst. Marc Edouard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OYSTER / huître French </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 EDOUARD SIMEON</dc:creator>
  <cp:lastModifiedBy>MARC EDOUARD SIMEON</cp:lastModifiedBy>
  <cp:revision>9</cp:revision>
  <dcterms:created xsi:type="dcterms:W3CDTF">2021-08-07T15:00:01Z</dcterms:created>
  <dcterms:modified xsi:type="dcterms:W3CDTF">2021-10-30T16:51:28Z</dcterms:modified>
</cp:coreProperties>
</file>