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7" r:id="rId2"/>
    <p:sldId id="258" r:id="rId3"/>
    <p:sldId id="459" r:id="rId4"/>
    <p:sldId id="460" r:id="rId5"/>
    <p:sldId id="461" r:id="rId6"/>
    <p:sldId id="464" r:id="rId7"/>
    <p:sldId id="423" r:id="rId8"/>
    <p:sldId id="462" r:id="rId9"/>
    <p:sldId id="425" r:id="rId10"/>
    <p:sldId id="468" r:id="rId11"/>
    <p:sldId id="469" r:id="rId12"/>
    <p:sldId id="465" r:id="rId13"/>
    <p:sldId id="470" r:id="rId14"/>
    <p:sldId id="472" r:id="rId15"/>
    <p:sldId id="397" r:id="rId16"/>
    <p:sldId id="473" r:id="rId17"/>
    <p:sldId id="474" r:id="rId18"/>
    <p:sldId id="475" r:id="rId19"/>
    <p:sldId id="478" r:id="rId20"/>
    <p:sldId id="476" r:id="rId21"/>
    <p:sldId id="477" r:id="rId22"/>
    <p:sldId id="427" r:id="rId23"/>
    <p:sldId id="479" r:id="rId24"/>
    <p:sldId id="480" r:id="rId25"/>
    <p:sldId id="481" r:id="rId26"/>
    <p:sldId id="482" r:id="rId27"/>
    <p:sldId id="483" r:id="rId28"/>
    <p:sldId id="428" r:id="rId29"/>
    <p:sldId id="484" r:id="rId30"/>
    <p:sldId id="488" r:id="rId31"/>
    <p:sldId id="489" r:id="rId32"/>
    <p:sldId id="491" r:id="rId33"/>
    <p:sldId id="485" r:id="rId34"/>
    <p:sldId id="492" r:id="rId35"/>
    <p:sldId id="432" r:id="rId36"/>
    <p:sldId id="493" r:id="rId37"/>
    <p:sldId id="497" r:id="rId38"/>
    <p:sldId id="494" r:id="rId39"/>
    <p:sldId id="498" r:id="rId40"/>
    <p:sldId id="495" r:id="rId41"/>
    <p:sldId id="496" r:id="rId42"/>
    <p:sldId id="389" r:id="rId43"/>
    <p:sldId id="500" r:id="rId44"/>
    <p:sldId id="499" r:id="rId45"/>
    <p:sldId id="400" r:id="rId46"/>
    <p:sldId id="505" r:id="rId47"/>
    <p:sldId id="501" r:id="rId48"/>
    <p:sldId id="502" r:id="rId49"/>
    <p:sldId id="503" r:id="rId50"/>
    <p:sldId id="504" r:id="rId51"/>
    <p:sldId id="508" r:id="rId52"/>
    <p:sldId id="506" r:id="rId53"/>
    <p:sldId id="507" r:id="rId54"/>
    <p:sldId id="441" r:id="rId55"/>
    <p:sldId id="509" r:id="rId56"/>
    <p:sldId id="510"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E1C"/>
    <a:srgbClr val="0000CC"/>
    <a:srgbClr val="66FFFF"/>
    <a:srgbClr val="F793F2"/>
    <a:srgbClr val="C9F1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9FEB60-390F-4A92-AE31-01F239556001}" type="datetimeFigureOut">
              <a:rPr lang="en-US" smtClean="0"/>
              <a:pPr/>
              <a:t>9/22/2021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ABB396-5314-451A-810E-94AC0D5AF67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5C0920-4428-48D3-9C62-205A754E0675}" type="datetimeFigureOut">
              <a:rPr lang="en-US" smtClean="0"/>
              <a:pPr/>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5C0920-4428-48D3-9C62-205A754E0675}" type="datetimeFigureOut">
              <a:rPr lang="en-US" smtClean="0"/>
              <a:pPr/>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5C0920-4428-48D3-9C62-205A754E0675}" type="datetimeFigureOut">
              <a:rPr lang="en-US" smtClean="0"/>
              <a:pPr/>
              <a:t>9/22/2021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5C0920-4428-48D3-9C62-205A754E0675}" type="datetimeFigureOut">
              <a:rPr lang="en-US" smtClean="0"/>
              <a:pPr/>
              <a:t>9/22/2021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C0920-4428-48D3-9C62-205A754E0675}" type="datetimeFigureOut">
              <a:rPr lang="en-US" smtClean="0"/>
              <a:pPr/>
              <a:t>9/22/2021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5C0920-4428-48D3-9C62-205A754E0675}" type="datetimeFigureOut">
              <a:rPr lang="en-US" smtClean="0"/>
              <a:pPr/>
              <a:t>9/22/2021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D1D6-99A7-4566-B51F-FF43E577F6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209799"/>
          </a:xfrm>
          <a:solidFill>
            <a:srgbClr val="00B0F0"/>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chemeClr val="bg1"/>
                </a:solidFill>
              </a:rPr>
              <a:t>SUNDAY SEPTEMBER </a:t>
            </a:r>
            <a:r>
              <a:rPr lang="en-US" b="1" dirty="0" smtClean="0">
                <a:solidFill>
                  <a:schemeClr val="bg1"/>
                </a:solidFill>
              </a:rPr>
              <a:t>26</a:t>
            </a:r>
            <a:r>
              <a:rPr lang="en-US" b="1" baseline="30000" dirty="0" smtClean="0">
                <a:solidFill>
                  <a:schemeClr val="bg1"/>
                </a:solidFill>
              </a:rPr>
              <a:t>TH</a:t>
            </a:r>
            <a:r>
              <a:rPr lang="en-US" b="1" dirty="0" smtClean="0">
                <a:solidFill>
                  <a:schemeClr val="bg1"/>
                </a:solidFill>
              </a:rPr>
              <a:t> </a:t>
            </a:r>
            <a:r>
              <a:rPr lang="en-US" b="1" dirty="0" smtClean="0">
                <a:solidFill>
                  <a:schemeClr val="bg1"/>
                </a:solidFill>
              </a:rPr>
              <a:t>2021 </a:t>
            </a:r>
            <a:r>
              <a:rPr lang="en-US" b="1" dirty="0">
                <a:solidFill>
                  <a:schemeClr val="tx1"/>
                </a:solidFill>
              </a:rPr>
              <a:t/>
            </a:r>
            <a:br>
              <a:rPr lang="en-US" b="1" dirty="0">
                <a:solidFill>
                  <a:schemeClr val="tx1"/>
                </a:solidFill>
              </a:rPr>
            </a:br>
            <a:r>
              <a:rPr lang="en-US" b="1" dirty="0">
                <a:solidFill>
                  <a:schemeClr val="tx1"/>
                </a:solidFill>
              </a:rPr>
              <a:t>Sermon by Pastor Marc E </a:t>
            </a:r>
            <a:r>
              <a:rPr lang="en-US" b="1" dirty="0" smtClean="0">
                <a:solidFill>
                  <a:schemeClr val="tx1"/>
                </a:solidFill>
              </a:rPr>
              <a:t>Simeon </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209800"/>
            <a:ext cx="9144000" cy="4648200"/>
          </a:xfrm>
          <a:noFill/>
        </p:spPr>
        <p:style>
          <a:lnRef idx="1">
            <a:schemeClr val="accent4"/>
          </a:lnRef>
          <a:fillRef idx="2">
            <a:schemeClr val="accent4"/>
          </a:fillRef>
          <a:effectRef idx="1">
            <a:schemeClr val="accent4"/>
          </a:effectRef>
          <a:fontRef idx="minor">
            <a:schemeClr val="dk1"/>
          </a:fontRef>
        </p:style>
        <p:txBody>
          <a:bodyPr>
            <a:normAutofit/>
          </a:bodyPr>
          <a:lstStyle/>
          <a:p>
            <a:r>
              <a:rPr lang="fr-FR" sz="4000" b="1" dirty="0" smtClean="0">
                <a:solidFill>
                  <a:srgbClr val="0000CC"/>
                </a:solidFill>
              </a:rPr>
              <a:t>LA RUINE D’UN TYRAN QUI S’ELEVAIT AU DESSUS DE </a:t>
            </a:r>
            <a:r>
              <a:rPr lang="fr-FR" sz="4000" b="1" dirty="0" smtClean="0">
                <a:solidFill>
                  <a:srgbClr val="0000CC"/>
                </a:solidFill>
              </a:rPr>
              <a:t>DIEU</a:t>
            </a:r>
          </a:p>
          <a:p>
            <a:endParaRPr lang="en-US" sz="4000" dirty="0" smtClean="0">
              <a:solidFill>
                <a:srgbClr val="0000CC"/>
              </a:solidFill>
            </a:endParaRPr>
          </a:p>
          <a:p>
            <a:r>
              <a:rPr lang="en-US" sz="4000" b="1" dirty="0" smtClean="0">
                <a:solidFill>
                  <a:srgbClr val="FF0000"/>
                </a:solidFill>
              </a:rPr>
              <a:t>THE FALL OF A TYRAN WHO ELEVATED HIMSELF ABOVE GOD</a:t>
            </a:r>
            <a:endParaRPr lang="en-US" sz="4000" dirty="0" smtClean="0">
              <a:solidFill>
                <a:srgbClr val="FF0000"/>
              </a:solidFill>
            </a:endParaRPr>
          </a:p>
          <a:p>
            <a:endParaRPr lang="en-US" b="1" dirty="0" smtClean="0">
              <a:solidFill>
                <a:srgbClr val="0000CC"/>
              </a:solidFill>
            </a:endParaRPr>
          </a:p>
          <a:p>
            <a:endParaRPr lang="en-US" b="1" dirty="0" smtClean="0">
              <a:solidFill>
                <a:srgbClr val="0000CC"/>
              </a:solidFill>
            </a:endParaRPr>
          </a:p>
          <a:p>
            <a:endParaRPr lang="en-US" b="1" dirty="0" smtClean="0">
              <a:solidFill>
                <a:srgbClr val="0000CC"/>
              </a:solidFill>
            </a:endParaRPr>
          </a:p>
          <a:p>
            <a:endParaRPr lang="en-US" b="1" dirty="0" smtClean="0">
              <a:solidFill>
                <a:srgbClr val="0000CC"/>
              </a:solidFill>
            </a:endParaRPr>
          </a:p>
          <a:p>
            <a:endParaRPr lang="en-US" b="1" dirty="0" smtClean="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ctr">
              <a:buNone/>
            </a:pPr>
            <a:r>
              <a:rPr lang="fr-FR" sz="4400" b="1" dirty="0" smtClean="0">
                <a:latin typeface="Arial Unicode MS" pitchFamily="34" charset="-128"/>
                <a:ea typeface="Arial Unicode MS" pitchFamily="34" charset="-128"/>
                <a:cs typeface="Arial Unicode MS" pitchFamily="34" charset="-128"/>
              </a:rPr>
              <a:t>INTRODUCTION</a:t>
            </a:r>
            <a:endParaRPr lang="en-US" sz="4400"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L’histoire ne manque de personnalités qui ont pris plaisir à s’élever au dessus de Dieu.</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L’histoire nous raconte aussi de la ruine chacune de ces personnes.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La force, le savoir, l’avoir, la beauté, le pouvoir, le succès, et la popularité font perdre le bon sens à beaucoup de personnes</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Quand </a:t>
            </a:r>
            <a:r>
              <a:rPr lang="fr-FR" sz="4400" b="1" dirty="0" smtClean="0">
                <a:latin typeface="Arial Unicode MS" pitchFamily="34" charset="-128"/>
                <a:ea typeface="Arial Unicode MS" pitchFamily="34" charset="-128"/>
                <a:cs typeface="Arial Unicode MS" pitchFamily="34" charset="-128"/>
              </a:rPr>
              <a:t>les gens vous flattent ; quand les gens acclament vos sottises et vos bêtises ; quand les gens imitent vos stupidités, c’est facile à s’élever à la place de Dieu.</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Quand il n’y personne dans votre compagnie qui puisse vous amener à la raison, vous êtes vendu au néant et votre ruine sera certaine</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Daniel </a:t>
            </a:r>
            <a:r>
              <a:rPr lang="fr-FR" sz="4400" b="1" dirty="0" smtClean="0">
                <a:latin typeface="Arial Unicode MS" pitchFamily="34" charset="-128"/>
                <a:ea typeface="Arial Unicode MS" pitchFamily="34" charset="-128"/>
                <a:cs typeface="Arial Unicode MS" pitchFamily="34" charset="-128"/>
              </a:rPr>
              <a:t>chapitre 5 nous déploie le déroulement de la vie et de la fin d’un tyran, d’un arrogant, d’un isolent et d’un homme irrespectueux envers le grand Dieu.</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err="1" smtClean="0">
                <a:solidFill>
                  <a:srgbClr val="0000CC"/>
                </a:solidFill>
                <a:latin typeface="Arial Unicode MS" pitchFamily="34" charset="-128"/>
                <a:ea typeface="Arial Unicode MS" pitchFamily="34" charset="-128"/>
                <a:cs typeface="Arial Unicode MS" pitchFamily="34" charset="-128"/>
              </a:rPr>
              <a:t>Belschatsar</a:t>
            </a:r>
            <a:r>
              <a:rPr lang="fr-FR" sz="4400" b="1" dirty="0" smtClean="0">
                <a:solidFill>
                  <a:srgbClr val="0000CC"/>
                </a:solidFill>
                <a:latin typeface="Arial Unicode MS" pitchFamily="34" charset="-128"/>
                <a:ea typeface="Arial Unicode MS" pitchFamily="34" charset="-128"/>
                <a:cs typeface="Arial Unicode MS" pitchFamily="34" charset="-128"/>
              </a:rPr>
              <a:t> régna à la place de son père ou grand père </a:t>
            </a:r>
            <a:r>
              <a:rPr lang="fr-FR" sz="4400" b="1" dirty="0" err="1" smtClean="0">
                <a:solidFill>
                  <a:srgbClr val="0000CC"/>
                </a:solidFill>
                <a:latin typeface="Arial Unicode MS" pitchFamily="34" charset="-128"/>
                <a:ea typeface="Arial Unicode MS" pitchFamily="34" charset="-128"/>
                <a:cs typeface="Arial Unicode MS" pitchFamily="34" charset="-128"/>
              </a:rPr>
              <a:t>Nebucadnetsar</a:t>
            </a:r>
            <a:r>
              <a:rPr lang="fr-FR" sz="4400" b="1" dirty="0" smtClean="0">
                <a:solidFill>
                  <a:srgbClr val="0000CC"/>
                </a:solidFill>
                <a:latin typeface="Arial Unicode MS" pitchFamily="34" charset="-128"/>
                <a:ea typeface="Arial Unicode MS" pitchFamily="34" charset="-128"/>
                <a:cs typeface="Arial Unicode MS" pitchFamily="34" charset="-128"/>
              </a:rPr>
              <a:t> jusqu'à l’an 538 Avant Jésus Christ</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Daniel </a:t>
            </a:r>
            <a:r>
              <a:rPr lang="fr-FR" sz="4400" b="1" dirty="0" smtClean="0">
                <a:latin typeface="Arial Unicode MS" pitchFamily="34" charset="-128"/>
                <a:ea typeface="Arial Unicode MS" pitchFamily="34" charset="-128"/>
                <a:cs typeface="Arial Unicode MS" pitchFamily="34" charset="-128"/>
              </a:rPr>
              <a:t>chapitre 5 marque aussi la fin de l’Empire Babylonienne qui fut vaincu par l’Empire des Mèdes et des Perses quelque 48 années depuis la captivité.</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 roi </a:t>
            </a:r>
            <a:r>
              <a:rPr lang="fr-FR" sz="4400" b="1" dirty="0" err="1" smtClean="0">
                <a:solidFill>
                  <a:srgbClr val="0000CC"/>
                </a:solidFill>
                <a:latin typeface="Arial Unicode MS" pitchFamily="34" charset="-128"/>
                <a:ea typeface="Arial Unicode MS" pitchFamily="34" charset="-128"/>
                <a:cs typeface="Arial Unicode MS" pitchFamily="34" charset="-128"/>
              </a:rPr>
              <a:t>Cius</a:t>
            </a:r>
            <a:r>
              <a:rPr lang="fr-FR" sz="4400" b="1" dirty="0" smtClean="0">
                <a:solidFill>
                  <a:srgbClr val="0000CC"/>
                </a:solidFill>
                <a:latin typeface="Arial Unicode MS" pitchFamily="34" charset="-128"/>
                <a:ea typeface="Arial Unicode MS" pitchFamily="34" charset="-128"/>
                <a:cs typeface="Arial Unicode MS" pitchFamily="34" charset="-128"/>
              </a:rPr>
              <a:t> des Mèdes et des Perses alla être le premier à libérer les Juifs pour débuter la fin officielle de la Captivité Babylonienne et la renaissance d’Israël.</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LA REVERENCE UNIVERSELLE DUE AU DIEU CREATEUR</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Les gens de l’antiquité avaient généralement de la révérence pour toutes les divinités.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Dans le livre de Jonas, tout le monde était demandé de prier à leur dieu quand le navire était sur le point de naufrager</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Après </a:t>
            </a:r>
            <a:r>
              <a:rPr lang="fr-FR" sz="4400" b="1" dirty="0" smtClean="0">
                <a:solidFill>
                  <a:srgbClr val="0000CC"/>
                </a:solidFill>
                <a:latin typeface="Arial Unicode MS" pitchFamily="34" charset="-128"/>
                <a:ea typeface="Arial Unicode MS" pitchFamily="34" charset="-128"/>
                <a:cs typeface="Arial Unicode MS" pitchFamily="34" charset="-128"/>
              </a:rPr>
              <a:t>avoir jeté Jonas dans la mer par ses propres insistances, les marins offraient un sacrifice de culpabilité envers le vrai Dieu quoi qu’ils fussent des païens.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De temps à autres s’élevaient aussi dans l’histoire des leaders qui insultaient le Dieu des cieux par leur paroles ou par leur actions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a:t>
            </a:r>
            <a:r>
              <a:rPr lang="en-US" sz="4400" b="1" dirty="0" smtClean="0">
                <a:solidFill>
                  <a:srgbClr val="0000CC"/>
                </a:solidFill>
                <a:latin typeface="Arial Unicode MS" pitchFamily="34" charset="-128"/>
                <a:ea typeface="Arial Unicode MS" pitchFamily="34" charset="-128"/>
                <a:cs typeface="Arial Unicode MS" pitchFamily="34" charset="-128"/>
              </a:rPr>
              <a:t>Pharaoh in the time of Moses was one of those tyrants.</a:t>
            </a:r>
          </a:p>
          <a:p>
            <a:pPr lvl="0" algn="just"/>
            <a:r>
              <a:rPr lang="en-US" sz="4400" b="1" dirty="0" smtClean="0">
                <a:latin typeface="Arial Unicode MS" pitchFamily="34" charset="-128"/>
                <a:ea typeface="Arial Unicode MS" pitchFamily="34" charset="-128"/>
                <a:cs typeface="Arial Unicode MS" pitchFamily="34" charset="-128"/>
              </a:rPr>
              <a:t>Other notable tyrants were Sennacherib king of Assyria and his assistant </a:t>
            </a:r>
            <a:r>
              <a:rPr lang="en-US" sz="4400" b="1" dirty="0" err="1" smtClean="0">
                <a:latin typeface="Arial Unicode MS" pitchFamily="34" charset="-128"/>
                <a:ea typeface="Arial Unicode MS" pitchFamily="34" charset="-128"/>
                <a:cs typeface="Arial Unicode MS" pitchFamily="34" charset="-128"/>
              </a:rPr>
              <a:t>Rabshakeh</a:t>
            </a:r>
            <a:r>
              <a:rPr lang="en-US" sz="4400" b="1" dirty="0" smtClean="0">
                <a:latin typeface="Arial Unicode MS" pitchFamily="34" charset="-128"/>
                <a:ea typeface="Arial Unicode MS" pitchFamily="34" charset="-128"/>
                <a:cs typeface="Arial Unicode MS" pitchFamily="34" charset="-128"/>
              </a:rPr>
              <a:t>.</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And today, we are bringing to light both Nebuchadnezzar and his son or grandson Belshazzar who paid a dire price for their arrogance against God. </a:t>
            </a:r>
          </a:p>
          <a:p>
            <a:pPr lvl="0" algn="just"/>
            <a:r>
              <a:rPr lang="en-US" sz="4400" b="1" dirty="0" smtClean="0">
                <a:latin typeface="Arial Unicode MS" pitchFamily="34" charset="-128"/>
                <a:ea typeface="Arial Unicode MS" pitchFamily="34" charset="-128"/>
                <a:cs typeface="Arial Unicode MS" pitchFamily="34" charset="-128"/>
              </a:rPr>
              <a:t>Ironically, Belshazzar was also the Babylonian name given to Daniel.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400" b="1" dirty="0" smtClean="0">
                <a:solidFill>
                  <a:srgbClr val="FF0000"/>
                </a:solidFill>
                <a:latin typeface="Arial Unicode MS" pitchFamily="34" charset="-128"/>
                <a:ea typeface="Arial Unicode MS" pitchFamily="34" charset="-128"/>
                <a:cs typeface="Arial Unicode MS" pitchFamily="34" charset="-128"/>
              </a:rPr>
              <a:t>Alcohol Consumption and Arrogance Always Link Together  </a:t>
            </a:r>
          </a:p>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Da 5:1-4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1¶ Le roi </a:t>
            </a:r>
            <a:r>
              <a:rPr lang="fr-FR" sz="4400" b="1" dirty="0" err="1" smtClean="0">
                <a:latin typeface="Arial Unicode MS" pitchFamily="34" charset="-128"/>
                <a:ea typeface="Arial Unicode MS" pitchFamily="34" charset="-128"/>
                <a:cs typeface="Arial Unicode MS" pitchFamily="34" charset="-128"/>
              </a:rPr>
              <a:t>Belschatsar</a:t>
            </a:r>
            <a:r>
              <a:rPr lang="fr-FR" sz="4400" b="1" dirty="0" smtClean="0">
                <a:latin typeface="Arial Unicode MS" pitchFamily="34" charset="-128"/>
                <a:ea typeface="Arial Unicode MS" pitchFamily="34" charset="-128"/>
                <a:cs typeface="Arial Unicode MS" pitchFamily="34" charset="-128"/>
              </a:rPr>
              <a:t> donna un grand festin à ses grands au nombre de mille, et il but du vin en leur présence.</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4800" b="1" dirty="0" smtClean="0">
                <a:latin typeface="Arial Unicode MS" pitchFamily="34" charset="-128"/>
                <a:ea typeface="Arial Unicode MS" pitchFamily="34" charset="-128"/>
                <a:cs typeface="Arial Unicode MS" pitchFamily="34" charset="-128"/>
              </a:rPr>
              <a:t>2 </a:t>
            </a:r>
            <a:r>
              <a:rPr lang="fr-FR" sz="4800" b="1" dirty="0" err="1" smtClean="0">
                <a:latin typeface="Arial Unicode MS" pitchFamily="34" charset="-128"/>
                <a:ea typeface="Arial Unicode MS" pitchFamily="34" charset="-128"/>
                <a:cs typeface="Arial Unicode MS" pitchFamily="34" charset="-128"/>
              </a:rPr>
              <a:t>Belschatsar</a:t>
            </a:r>
            <a:r>
              <a:rPr lang="fr-FR" sz="4800" b="1" dirty="0" smtClean="0">
                <a:latin typeface="Arial Unicode MS" pitchFamily="34" charset="-128"/>
                <a:ea typeface="Arial Unicode MS" pitchFamily="34" charset="-128"/>
                <a:cs typeface="Arial Unicode MS" pitchFamily="34" charset="-128"/>
              </a:rPr>
              <a:t>, quand il eut goûté au vin, fit apporter les vases d'or et d'argent que son père </a:t>
            </a:r>
            <a:r>
              <a:rPr lang="fr-FR" sz="4800" b="1" dirty="0" err="1" smtClean="0">
                <a:latin typeface="Arial Unicode MS" pitchFamily="34" charset="-128"/>
                <a:ea typeface="Arial Unicode MS" pitchFamily="34" charset="-128"/>
                <a:cs typeface="Arial Unicode MS" pitchFamily="34" charset="-128"/>
              </a:rPr>
              <a:t>Nebucadnetsar</a:t>
            </a:r>
            <a:r>
              <a:rPr lang="fr-FR" sz="4800" b="1" dirty="0" smtClean="0">
                <a:latin typeface="Arial Unicode MS" pitchFamily="34" charset="-128"/>
                <a:ea typeface="Arial Unicode MS" pitchFamily="34" charset="-128"/>
                <a:cs typeface="Arial Unicode MS" pitchFamily="34" charset="-128"/>
              </a:rPr>
              <a:t> avait enlevés du temple de Jérusalem, </a:t>
            </a:r>
            <a:r>
              <a:rPr lang="fr-FR" sz="4800" b="1" dirty="0" smtClean="0">
                <a:solidFill>
                  <a:srgbClr val="0000CC"/>
                </a:solidFill>
                <a:latin typeface="Arial Unicode MS" pitchFamily="34" charset="-128"/>
                <a:ea typeface="Arial Unicode MS" pitchFamily="34" charset="-128"/>
                <a:cs typeface="Arial Unicode MS" pitchFamily="34" charset="-128"/>
              </a:rPr>
              <a:t>afin que le roi et ses grands, ses femmes et ses concubines, s'en servissent pour boire.</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3 </a:t>
            </a:r>
            <a:r>
              <a:rPr lang="fr-FR" sz="4400" b="1" dirty="0" smtClean="0">
                <a:latin typeface="Arial Unicode MS" pitchFamily="34" charset="-128"/>
                <a:ea typeface="Arial Unicode MS" pitchFamily="34" charset="-128"/>
                <a:cs typeface="Arial Unicode MS" pitchFamily="34" charset="-128"/>
              </a:rPr>
              <a:t>Alors on apporta les vases d'or qui avaient été enlevés du temple, de la maison de Dieu à Jérusalem; et le roi et ses grands, ses femmes et ses concubines, s'en servirent pour boire.</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4 Ils burent du vin, et ils louèrent les dieux d'or, d'argent, d'airain, de fer, de bois et de pierre</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It’s </a:t>
            </a:r>
            <a:r>
              <a:rPr lang="en-US" sz="4400" b="1" dirty="0" smtClean="0">
                <a:latin typeface="Arial Unicode MS" pitchFamily="34" charset="-128"/>
                <a:ea typeface="Arial Unicode MS" pitchFamily="34" charset="-128"/>
                <a:cs typeface="Arial Unicode MS" pitchFamily="34" charset="-128"/>
              </a:rPr>
              <a:t>not aimlessly that many liquor stores are named “Wines and Spirit”</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It is a known fact that alcohol and certain other drugs instill arrogance and violence in people.</a:t>
            </a:r>
          </a:p>
          <a:p>
            <a:pPr lvl="0" algn="just"/>
            <a:r>
              <a:rPr lang="en-US" sz="4400" b="1" dirty="0" smtClean="0">
                <a:latin typeface="Arial Unicode MS" pitchFamily="34" charset="-128"/>
                <a:ea typeface="Arial Unicode MS" pitchFamily="34" charset="-128"/>
                <a:cs typeface="Arial Unicode MS" pitchFamily="34" charset="-128"/>
              </a:rPr>
              <a:t>King Belshazzar seemed to have begun the party with some good senses, but as soon that he started drinking, </a:t>
            </a:r>
            <a:r>
              <a:rPr lang="en-US" sz="4400" b="1" dirty="0" smtClean="0">
                <a:solidFill>
                  <a:srgbClr val="0000CC"/>
                </a:solidFill>
                <a:latin typeface="Arial Unicode MS" pitchFamily="34" charset="-128"/>
                <a:ea typeface="Arial Unicode MS" pitchFamily="34" charset="-128"/>
                <a:cs typeface="Arial Unicode MS" pitchFamily="34" charset="-128"/>
              </a:rPr>
              <a:t>he was taken over by the evil spirits who reside in alcohol to do something insulting and abominable</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6000" b="1" dirty="0" smtClean="0">
                <a:latin typeface="Arial Unicode MS" pitchFamily="34" charset="-128"/>
                <a:ea typeface="Arial Unicode MS" pitchFamily="34" charset="-128"/>
                <a:cs typeface="Arial Unicode MS" pitchFamily="34" charset="-128"/>
              </a:rPr>
              <a:t>He </a:t>
            </a:r>
            <a:r>
              <a:rPr lang="en-US" sz="6000" b="1" dirty="0" smtClean="0">
                <a:latin typeface="Arial Unicode MS" pitchFamily="34" charset="-128"/>
                <a:ea typeface="Arial Unicode MS" pitchFamily="34" charset="-128"/>
                <a:cs typeface="Arial Unicode MS" pitchFamily="34" charset="-128"/>
              </a:rPr>
              <a:t>seemed to have known to differentiate the true and holy God verses the other gods, </a:t>
            </a:r>
            <a:r>
              <a:rPr lang="en-US" sz="6000" b="1" dirty="0" smtClean="0">
                <a:solidFill>
                  <a:srgbClr val="0000CC"/>
                </a:solidFill>
                <a:latin typeface="Arial Unicode MS" pitchFamily="34" charset="-128"/>
                <a:ea typeface="Arial Unicode MS" pitchFamily="34" charset="-128"/>
                <a:cs typeface="Arial Unicode MS" pitchFamily="34" charset="-128"/>
              </a:rPr>
              <a:t>but as he started drinking that good discernment left him</a:t>
            </a:r>
            <a:r>
              <a:rPr lang="en-US" sz="6000" b="1" dirty="0" smtClean="0">
                <a:solidFill>
                  <a:srgbClr val="0000CC"/>
                </a:solidFill>
                <a:latin typeface="Arial Unicode MS" pitchFamily="34" charset="-128"/>
                <a:ea typeface="Arial Unicode MS" pitchFamily="34" charset="-128"/>
                <a:cs typeface="Arial Unicode MS" pitchFamily="34" charset="-128"/>
              </a:rPr>
              <a:t>.</a:t>
            </a:r>
            <a:endParaRPr lang="en-US" sz="6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Bringing </a:t>
            </a:r>
            <a:r>
              <a:rPr lang="en-US" sz="4400" b="1" dirty="0" smtClean="0">
                <a:solidFill>
                  <a:srgbClr val="0000CC"/>
                </a:solidFill>
                <a:latin typeface="Arial Unicode MS" pitchFamily="34" charset="-128"/>
                <a:ea typeface="Arial Unicode MS" pitchFamily="34" charset="-128"/>
                <a:cs typeface="Arial Unicode MS" pitchFamily="34" charset="-128"/>
              </a:rPr>
              <a:t>the sacred vessels to this pagan party was offensive enough, but he started blaspheme God with his praises to other gods.</a:t>
            </a:r>
          </a:p>
          <a:p>
            <a:pPr lvl="0" algn="just"/>
            <a:r>
              <a:rPr lang="en-US" sz="4400" b="1" dirty="0" err="1" smtClean="0">
                <a:latin typeface="Arial Unicode MS" pitchFamily="34" charset="-128"/>
                <a:ea typeface="Arial Unicode MS" pitchFamily="34" charset="-128"/>
                <a:cs typeface="Arial Unicode MS" pitchFamily="34" charset="-128"/>
              </a:rPr>
              <a:t>Da</a:t>
            </a:r>
            <a:r>
              <a:rPr lang="en-US" sz="4400" b="1" dirty="0" smtClean="0">
                <a:latin typeface="Arial Unicode MS" pitchFamily="34" charset="-128"/>
                <a:ea typeface="Arial Unicode MS" pitchFamily="34" charset="-128"/>
                <a:cs typeface="Arial Unicode MS" pitchFamily="34" charset="-128"/>
              </a:rPr>
              <a:t> 5:4 </a:t>
            </a:r>
            <a:r>
              <a:rPr lang="en-US" sz="4400" b="1" dirty="0" smtClean="0">
                <a:solidFill>
                  <a:srgbClr val="FF0000"/>
                </a:solidFill>
                <a:latin typeface="Arial Unicode MS" pitchFamily="34" charset="-128"/>
                <a:ea typeface="Arial Unicode MS" pitchFamily="34" charset="-128"/>
                <a:cs typeface="Arial Unicode MS" pitchFamily="34" charset="-128"/>
              </a:rPr>
              <a:t>They drank wine, and praised the gods of gold and silver, bronze and iron, wood and stone.</a:t>
            </a:r>
          </a:p>
          <a:p>
            <a:pPr algn="just">
              <a:buNone/>
            </a:pP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400" b="1" dirty="0" smtClean="0">
                <a:solidFill>
                  <a:schemeClr val="bg1"/>
                </a:solidFill>
                <a:latin typeface="Arial Unicode MS" pitchFamily="34" charset="-128"/>
                <a:ea typeface="Arial Unicode MS" pitchFamily="34" charset="-128"/>
                <a:cs typeface="Arial Unicode MS" pitchFamily="34" charset="-128"/>
              </a:rPr>
              <a:t>THE HANDWRITINGS OF THE UNIVITED GUEST (</a:t>
            </a:r>
            <a:r>
              <a:rPr lang="en-US" sz="4400" b="1" dirty="0" smtClean="0">
                <a:solidFill>
                  <a:srgbClr val="FFFF00"/>
                </a:solidFill>
                <a:latin typeface="Arial Unicode MS" pitchFamily="34" charset="-128"/>
                <a:ea typeface="Arial Unicode MS" pitchFamily="34" charset="-128"/>
                <a:cs typeface="Arial Unicode MS" pitchFamily="34" charset="-128"/>
              </a:rPr>
              <a:t>MENE, MENE, TEKEL, UPHARSIN</a:t>
            </a:r>
            <a:r>
              <a:rPr lang="en-US" sz="4400" b="1" dirty="0" smtClean="0">
                <a:solidFill>
                  <a:schemeClr val="bg1"/>
                </a:solidFill>
                <a:latin typeface="Arial Unicode MS" pitchFamily="34" charset="-128"/>
                <a:ea typeface="Arial Unicode MS" pitchFamily="34" charset="-128"/>
                <a:cs typeface="Arial Unicode MS" pitchFamily="34" charset="-128"/>
              </a:rPr>
              <a:t>)</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God needs no invitation card to show up in any party.</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First PowerPoint presentation recorded in history.</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Only the hands and the writings could be seen.</a:t>
            </a:r>
          </a:p>
          <a:p>
            <a:pPr algn="just">
              <a:buNone/>
            </a:pP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ctr">
              <a:buNone/>
            </a:pPr>
            <a:r>
              <a:rPr lang="fr-FR" sz="4400" b="1" dirty="0" smtClean="0">
                <a:solidFill>
                  <a:schemeClr val="bg1"/>
                </a:solidFill>
                <a:latin typeface="Arial Unicode MS" pitchFamily="34" charset="-128"/>
                <a:ea typeface="Arial Unicode MS" pitchFamily="34" charset="-128"/>
                <a:cs typeface="Arial Unicode MS" pitchFamily="34" charset="-128"/>
              </a:rPr>
              <a:t>Daniel </a:t>
            </a:r>
            <a:r>
              <a:rPr lang="fr-FR" sz="4400" b="1" dirty="0" smtClean="0">
                <a:solidFill>
                  <a:schemeClr val="bg1"/>
                </a:solidFill>
                <a:latin typeface="Arial Unicode MS" pitchFamily="34" charset="-128"/>
                <a:ea typeface="Arial Unicode MS" pitchFamily="34" charset="-128"/>
                <a:cs typeface="Arial Unicode MS" pitchFamily="34" charset="-128"/>
              </a:rPr>
              <a:t>5 :5-9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5 En ce moment, apparurent les doigts d'une main d'homme, et ils écrivirent, en face du chandelier, sur la chaux de la muraille du palais royal. Le roi vit cette extrémité de main qui écrivait.</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6 Alors le roi changea de couleur, et ses pensées le troublèrent; les jointures de ses reins se relâchèrent, et ses genoux se heurtèrent l'un contre l'autre.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7 </a:t>
            </a:r>
            <a:r>
              <a:rPr lang="fr-FR" sz="4400" b="1" dirty="0" smtClean="0">
                <a:solidFill>
                  <a:schemeClr val="bg1"/>
                </a:solidFill>
                <a:latin typeface="Arial Unicode MS" pitchFamily="34" charset="-128"/>
                <a:ea typeface="Arial Unicode MS" pitchFamily="34" charset="-128"/>
                <a:cs typeface="Arial Unicode MS" pitchFamily="34" charset="-128"/>
              </a:rPr>
              <a:t>Le roi cria avec force qu'on fît venir les astrologues, les Chaldéens et les devins; et le roi prit la parole et dit aux sages de Babylone: </a:t>
            </a:r>
            <a:r>
              <a:rPr lang="fr-FR" sz="4400" b="1" dirty="0" smtClean="0">
                <a:solidFill>
                  <a:srgbClr val="FFFF00"/>
                </a:solidFill>
                <a:latin typeface="Arial Unicode MS" pitchFamily="34" charset="-128"/>
                <a:ea typeface="Arial Unicode MS" pitchFamily="34" charset="-128"/>
                <a:cs typeface="Arial Unicode MS" pitchFamily="34" charset="-128"/>
              </a:rPr>
              <a:t>Quiconque lira cette écriture et m'en donnera l'explication sera revêtu de pourpre, portera un collier d'or à son cou, et aura la troisième place dans le gouvernement du royaume</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800" b="1" dirty="0" smtClean="0">
                <a:solidFill>
                  <a:schemeClr val="bg1"/>
                </a:solidFill>
                <a:latin typeface="Arial Unicode MS" pitchFamily="34" charset="-128"/>
                <a:ea typeface="Arial Unicode MS" pitchFamily="34" charset="-128"/>
                <a:cs typeface="Arial Unicode MS" pitchFamily="34" charset="-128"/>
              </a:rPr>
              <a:t>8 </a:t>
            </a:r>
            <a:r>
              <a:rPr lang="fr-FR" sz="4800" b="1" dirty="0" smtClean="0">
                <a:solidFill>
                  <a:schemeClr val="bg1"/>
                </a:solidFill>
                <a:latin typeface="Arial Unicode MS" pitchFamily="34" charset="-128"/>
                <a:ea typeface="Arial Unicode MS" pitchFamily="34" charset="-128"/>
                <a:cs typeface="Arial Unicode MS" pitchFamily="34" charset="-128"/>
              </a:rPr>
              <a:t>Tous les sages du roi entrèrent; mais ils ne purent pas lire l'écriture et en donner au roi l'explication.</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b="1" dirty="0" smtClean="0">
                <a:solidFill>
                  <a:schemeClr val="bg1"/>
                </a:solidFill>
                <a:latin typeface="Arial Unicode MS" pitchFamily="34" charset="-128"/>
                <a:ea typeface="Arial Unicode MS" pitchFamily="34" charset="-128"/>
                <a:cs typeface="Arial Unicode MS" pitchFamily="34" charset="-128"/>
              </a:rPr>
              <a:t> </a:t>
            </a:r>
            <a:r>
              <a:rPr lang="fr-FR" sz="4800" b="1" dirty="0" smtClean="0">
                <a:solidFill>
                  <a:srgbClr val="FFFF00"/>
                </a:solidFill>
                <a:latin typeface="Arial Unicode MS" pitchFamily="34" charset="-128"/>
                <a:ea typeface="Arial Unicode MS" pitchFamily="34" charset="-128"/>
                <a:cs typeface="Arial Unicode MS" pitchFamily="34" charset="-128"/>
              </a:rPr>
              <a:t>9 Sur quoi le roi </a:t>
            </a:r>
            <a:r>
              <a:rPr lang="fr-FR" sz="4800" b="1" dirty="0" err="1" smtClean="0">
                <a:solidFill>
                  <a:srgbClr val="FFFF00"/>
                </a:solidFill>
                <a:latin typeface="Arial Unicode MS" pitchFamily="34" charset="-128"/>
                <a:ea typeface="Arial Unicode MS" pitchFamily="34" charset="-128"/>
                <a:cs typeface="Arial Unicode MS" pitchFamily="34" charset="-128"/>
              </a:rPr>
              <a:t>Belschatsar</a:t>
            </a:r>
            <a:r>
              <a:rPr lang="fr-FR" sz="4800" b="1" dirty="0" smtClean="0">
                <a:solidFill>
                  <a:srgbClr val="FFFF00"/>
                </a:solidFill>
                <a:latin typeface="Arial Unicode MS" pitchFamily="34" charset="-128"/>
                <a:ea typeface="Arial Unicode MS" pitchFamily="34" charset="-128"/>
                <a:cs typeface="Arial Unicode MS" pitchFamily="34" charset="-128"/>
              </a:rPr>
              <a:t>, fut très effrayé, il changea de couleur, et ses grands furent consternés</a:t>
            </a:r>
            <a:r>
              <a:rPr lang="fr-FR"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a:t>
            </a:r>
            <a:r>
              <a:rPr lang="en-US" sz="4400" b="1" dirty="0" smtClean="0">
                <a:solidFill>
                  <a:schemeClr val="bg1"/>
                </a:solidFill>
                <a:latin typeface="Arial Unicode MS" pitchFamily="34" charset="-128"/>
                <a:ea typeface="Arial Unicode MS" pitchFamily="34" charset="-128"/>
                <a:cs typeface="Arial Unicode MS" pitchFamily="34" charset="-128"/>
              </a:rPr>
              <a:t>king was not hallucinating.</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The handwritings were real for all to see in bold color</a:t>
            </a:r>
            <a:r>
              <a:rPr lang="en-US" sz="4400" b="1" dirty="0" smtClean="0">
                <a:solidFill>
                  <a:srgbClr val="FFFF00"/>
                </a:solidFill>
                <a:latin typeface="Arial Unicode MS" pitchFamily="34" charset="-128"/>
                <a:ea typeface="Arial Unicode MS" pitchFamily="34" charset="-128"/>
                <a:cs typeface="Arial Unicode MS" pitchFamily="34" charset="-128"/>
              </a:rPr>
              <a:t>.</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mood was bad and the suspense was high.</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The language of the writings was unknown and the message was coded.</a:t>
            </a:r>
          </a:p>
          <a:p>
            <a:pPr lvl="0" algn="just">
              <a:buNone/>
            </a:pP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5400" b="1" dirty="0" smtClean="0">
                <a:solidFill>
                  <a:schemeClr val="bg1"/>
                </a:solidFill>
                <a:latin typeface="Arial Unicode MS" pitchFamily="34" charset="-128"/>
                <a:ea typeface="Arial Unicode MS" pitchFamily="34" charset="-128"/>
                <a:cs typeface="Arial Unicode MS" pitchFamily="34" charset="-128"/>
              </a:rPr>
              <a:t>The </a:t>
            </a:r>
            <a:r>
              <a:rPr lang="en-US" sz="5400" b="1" dirty="0" smtClean="0">
                <a:solidFill>
                  <a:schemeClr val="bg1"/>
                </a:solidFill>
                <a:latin typeface="Arial Unicode MS" pitchFamily="34" charset="-128"/>
                <a:ea typeface="Arial Unicode MS" pitchFamily="34" charset="-128"/>
                <a:cs typeface="Arial Unicode MS" pitchFamily="34" charset="-128"/>
              </a:rPr>
              <a:t>arrogant king called for help.</a:t>
            </a:r>
          </a:p>
          <a:p>
            <a:pPr lvl="0" algn="just"/>
            <a:r>
              <a:rPr lang="en-US" sz="5400" b="1" dirty="0" smtClean="0">
                <a:solidFill>
                  <a:srgbClr val="FFFF00"/>
                </a:solidFill>
                <a:latin typeface="Arial Unicode MS" pitchFamily="34" charset="-128"/>
                <a:ea typeface="Arial Unicode MS" pitchFamily="34" charset="-128"/>
                <a:cs typeface="Arial Unicode MS" pitchFamily="34" charset="-128"/>
              </a:rPr>
              <a:t>The situation became more complex when none of the magicians and the astronomers and the Wisemans could solve the puzzle for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en-US" sz="5400" b="1" dirty="0" smtClean="0">
                <a:solidFill>
                  <a:schemeClr val="bg1"/>
                </a:solidFill>
                <a:latin typeface="Arial Unicode MS" pitchFamily="34" charset="-128"/>
                <a:ea typeface="Arial Unicode MS" pitchFamily="34" charset="-128"/>
                <a:cs typeface="Arial Unicode MS" pitchFamily="34" charset="-128"/>
              </a:rPr>
              <a:t>The </a:t>
            </a:r>
            <a:r>
              <a:rPr lang="en-US" sz="5400" b="1" dirty="0" smtClean="0">
                <a:solidFill>
                  <a:schemeClr val="bg1"/>
                </a:solidFill>
                <a:latin typeface="Arial Unicode MS" pitchFamily="34" charset="-128"/>
                <a:ea typeface="Arial Unicode MS" pitchFamily="34" charset="-128"/>
                <a:cs typeface="Arial Unicode MS" pitchFamily="34" charset="-128"/>
              </a:rPr>
              <a:t>gods he was praising were first to check out for they knew that the judgment of God was upon them. </a:t>
            </a:r>
          </a:p>
          <a:p>
            <a:pPr lvl="0" algn="just"/>
            <a:r>
              <a:rPr lang="en-US" sz="5400" b="1" dirty="0" smtClean="0">
                <a:solidFill>
                  <a:srgbClr val="FFFF00"/>
                </a:solidFill>
                <a:latin typeface="Arial Unicode MS" pitchFamily="34" charset="-128"/>
                <a:ea typeface="Arial Unicode MS" pitchFamily="34" charset="-128"/>
                <a:cs typeface="Arial Unicode MS" pitchFamily="34" charset="-128"/>
              </a:rPr>
              <a:t>Fear had replaced jubilation.</a:t>
            </a:r>
          </a:p>
          <a:p>
            <a:pPr lvl="0" algn="just"/>
            <a:r>
              <a:rPr lang="fr-FR" sz="5400" b="1" dirty="0" err="1" smtClean="0">
                <a:solidFill>
                  <a:schemeClr val="bg1"/>
                </a:solidFill>
                <a:latin typeface="Arial Unicode MS" pitchFamily="34" charset="-128"/>
                <a:ea typeface="Arial Unicode MS" pitchFamily="34" charset="-128"/>
                <a:cs typeface="Arial Unicode MS" pitchFamily="34" charset="-128"/>
              </a:rPr>
              <a:t>Something</a:t>
            </a:r>
            <a:r>
              <a:rPr lang="fr-FR" sz="5400" b="1" dirty="0" smtClean="0">
                <a:solidFill>
                  <a:schemeClr val="bg1"/>
                </a:solidFill>
                <a:latin typeface="Arial Unicode MS" pitchFamily="34" charset="-128"/>
                <a:ea typeface="Arial Unicode MS" pitchFamily="34" charset="-128"/>
                <a:cs typeface="Arial Unicode MS" pitchFamily="34" charset="-128"/>
              </a:rPr>
              <a:t> </a:t>
            </a:r>
            <a:r>
              <a:rPr lang="fr-FR" sz="5400" b="1" dirty="0" err="1" smtClean="0">
                <a:solidFill>
                  <a:schemeClr val="bg1"/>
                </a:solidFill>
                <a:latin typeface="Arial Unicode MS" pitchFamily="34" charset="-128"/>
                <a:ea typeface="Arial Unicode MS" pitchFamily="34" charset="-128"/>
                <a:cs typeface="Arial Unicode MS" pitchFamily="34" charset="-128"/>
              </a:rPr>
              <a:t>was</a:t>
            </a:r>
            <a:r>
              <a:rPr lang="fr-FR" sz="5400" b="1" dirty="0" smtClean="0">
                <a:solidFill>
                  <a:schemeClr val="bg1"/>
                </a:solidFill>
                <a:latin typeface="Arial Unicode MS" pitchFamily="34" charset="-128"/>
                <a:ea typeface="Arial Unicode MS" pitchFamily="34" charset="-128"/>
                <a:cs typeface="Arial Unicode MS" pitchFamily="34" charset="-128"/>
              </a:rPr>
              <a:t> </a:t>
            </a:r>
            <a:r>
              <a:rPr lang="fr-FR" sz="5400" b="1" dirty="0" err="1" smtClean="0">
                <a:solidFill>
                  <a:schemeClr val="bg1"/>
                </a:solidFill>
                <a:latin typeface="Arial Unicode MS" pitchFamily="34" charset="-128"/>
                <a:ea typeface="Arial Unicode MS" pitchFamily="34" charset="-128"/>
                <a:cs typeface="Arial Unicode MS" pitchFamily="34" charset="-128"/>
              </a:rPr>
              <a:t>wrong</a:t>
            </a:r>
            <a:r>
              <a:rPr lang="fr-FR" sz="5400" b="1" dirty="0" smtClean="0">
                <a:solidFill>
                  <a:schemeClr val="bg1"/>
                </a:solidFill>
                <a:latin typeface="Arial Unicode MS" pitchFamily="34" charset="-128"/>
                <a:ea typeface="Arial Unicode MS" pitchFamily="34" charset="-128"/>
                <a:cs typeface="Arial Unicode MS" pitchFamily="34" charset="-128"/>
              </a:rPr>
              <a:t> and the </a:t>
            </a:r>
            <a:r>
              <a:rPr lang="fr-FR" sz="5400" b="1" dirty="0" err="1" smtClean="0">
                <a:solidFill>
                  <a:schemeClr val="bg1"/>
                </a:solidFill>
                <a:latin typeface="Arial Unicode MS" pitchFamily="34" charset="-128"/>
                <a:ea typeface="Arial Unicode MS" pitchFamily="34" charset="-128"/>
                <a:cs typeface="Arial Unicode MS" pitchFamily="34" charset="-128"/>
              </a:rPr>
              <a:t>king</a:t>
            </a:r>
            <a:r>
              <a:rPr lang="fr-FR" sz="5400" b="1" dirty="0" smtClean="0">
                <a:solidFill>
                  <a:schemeClr val="bg1"/>
                </a:solidFill>
                <a:latin typeface="Arial Unicode MS" pitchFamily="34" charset="-128"/>
                <a:ea typeface="Arial Unicode MS" pitchFamily="34" charset="-128"/>
                <a:cs typeface="Arial Unicode MS" pitchFamily="34" charset="-128"/>
              </a:rPr>
              <a:t> </a:t>
            </a:r>
            <a:r>
              <a:rPr lang="fr-FR" sz="5400" b="1" dirty="0" err="1" smtClean="0">
                <a:solidFill>
                  <a:schemeClr val="bg1"/>
                </a:solidFill>
                <a:latin typeface="Arial Unicode MS" pitchFamily="34" charset="-128"/>
                <a:ea typeface="Arial Unicode MS" pitchFamily="34" charset="-128"/>
                <a:cs typeface="Arial Unicode MS" pitchFamily="34" charset="-128"/>
              </a:rPr>
              <a:t>felt</a:t>
            </a:r>
            <a:r>
              <a:rPr lang="fr-FR" sz="5400" b="1" dirty="0" smtClean="0">
                <a:solidFill>
                  <a:schemeClr val="bg1"/>
                </a:solidFill>
                <a:latin typeface="Arial Unicode MS" pitchFamily="34" charset="-128"/>
                <a:ea typeface="Arial Unicode MS" pitchFamily="34" charset="-128"/>
                <a:cs typeface="Arial Unicode MS" pitchFamily="34" charset="-128"/>
              </a:rPr>
              <a:t> </a:t>
            </a:r>
            <a:r>
              <a:rPr lang="fr-FR" sz="5400" b="1" dirty="0" err="1" smtClean="0">
                <a:solidFill>
                  <a:schemeClr val="bg1"/>
                </a:solidFill>
                <a:latin typeface="Arial Unicode MS" pitchFamily="34" charset="-128"/>
                <a:ea typeface="Arial Unicode MS" pitchFamily="34" charset="-128"/>
                <a:cs typeface="Arial Unicode MS" pitchFamily="34" charset="-128"/>
              </a:rPr>
              <a:t>it</a:t>
            </a:r>
            <a:r>
              <a:rPr lang="fr-FR" sz="5400" b="1" dirty="0" smtClean="0">
                <a:solidFill>
                  <a:schemeClr val="bg1"/>
                </a:solidFill>
                <a:latin typeface="Arial Unicode MS" pitchFamily="34" charset="-128"/>
                <a:ea typeface="Arial Unicode MS" pitchFamily="34" charset="-128"/>
                <a:cs typeface="Arial Unicode MS" pitchFamily="34" charset="-128"/>
              </a:rPr>
              <a:t>. </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400" b="1" dirty="0" smtClean="0">
                <a:solidFill>
                  <a:srgbClr val="FFFF00"/>
                </a:solidFill>
                <a:latin typeface="Arial Unicode MS" pitchFamily="34" charset="-128"/>
                <a:ea typeface="Arial Unicode MS" pitchFamily="34" charset="-128"/>
                <a:cs typeface="Arial Unicode MS" pitchFamily="34" charset="-128"/>
              </a:rPr>
              <a:t>A LATE PARTY INVITATION TO DANIEL</a:t>
            </a:r>
          </a:p>
          <a:p>
            <a:pPr algn="just">
              <a:buNone/>
            </a:pPr>
            <a:r>
              <a:rPr lang="en-US" sz="4400" b="1" dirty="0" err="1" smtClean="0">
                <a:solidFill>
                  <a:srgbClr val="F793F2"/>
                </a:solidFill>
                <a:latin typeface="Arial Unicode MS" pitchFamily="34" charset="-128"/>
                <a:ea typeface="Arial Unicode MS" pitchFamily="34" charset="-128"/>
                <a:cs typeface="Arial Unicode MS" pitchFamily="34" charset="-128"/>
              </a:rPr>
              <a:t>Da</a:t>
            </a:r>
            <a:r>
              <a:rPr lang="en-US" sz="4400" b="1" dirty="0" smtClean="0">
                <a:solidFill>
                  <a:srgbClr val="F793F2"/>
                </a:solidFill>
                <a:latin typeface="Arial Unicode MS" pitchFamily="34" charset="-128"/>
                <a:ea typeface="Arial Unicode MS" pitchFamily="34" charset="-128"/>
                <a:cs typeface="Arial Unicode MS" pitchFamily="34" charset="-128"/>
              </a:rPr>
              <a:t> 5: 10—12  </a:t>
            </a:r>
          </a:p>
          <a:p>
            <a:pPr algn="just"/>
            <a:r>
              <a:rPr lang="fr-FR" sz="4400" b="1" dirty="0" smtClean="0">
                <a:latin typeface="Arial Unicode MS" pitchFamily="34" charset="-128"/>
                <a:ea typeface="Arial Unicode MS" pitchFamily="34" charset="-128"/>
                <a:cs typeface="Arial Unicode MS" pitchFamily="34" charset="-128"/>
              </a:rPr>
              <a:t>10 ¶ La reine, à cause des paroles du roi et de ses grands, entra dans la salle du festin, et prit ainsi la parole: </a:t>
            </a:r>
            <a:r>
              <a:rPr lang="fr-FR" sz="4400" b="1" dirty="0" smtClean="0">
                <a:solidFill>
                  <a:srgbClr val="F793F2"/>
                </a:solidFill>
                <a:latin typeface="Arial Unicode MS" pitchFamily="34" charset="-128"/>
                <a:ea typeface="Arial Unicode MS" pitchFamily="34" charset="-128"/>
                <a:cs typeface="Arial Unicode MS" pitchFamily="34" charset="-128"/>
              </a:rPr>
              <a:t>O roi, vis éternellement! Que tes pensées ne te troublent pas, et que ton visage ne change pas de couleur!</a:t>
            </a:r>
            <a:endParaRPr lang="en-US" sz="4400" b="1" dirty="0" smtClean="0">
              <a:solidFill>
                <a:srgbClr val="F793F2"/>
              </a:solidFill>
              <a:latin typeface="Arial Unicode MS" pitchFamily="34" charset="-128"/>
              <a:ea typeface="Arial Unicode MS" pitchFamily="34" charset="-128"/>
              <a:cs typeface="Arial Unicode MS" pitchFamily="34" charset="-128"/>
            </a:endParaRPr>
          </a:p>
          <a:p>
            <a:pPr algn="just"/>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11 </a:t>
            </a:r>
            <a:r>
              <a:rPr lang="fr-FR" sz="4400" b="1" dirty="0" smtClean="0">
                <a:latin typeface="Arial Unicode MS" pitchFamily="34" charset="-128"/>
                <a:ea typeface="Arial Unicode MS" pitchFamily="34" charset="-128"/>
                <a:cs typeface="Arial Unicode MS" pitchFamily="34" charset="-128"/>
              </a:rPr>
              <a:t>Il y a dans ton royaume un homme qui a en lui l'esprit des dieux saints; et du temps de ton père, on trouva chez lui des lumières, de l'intelligence, et une sagesse semblable à la sagesse des dieux. </a:t>
            </a:r>
            <a:r>
              <a:rPr lang="fr-FR" sz="4400" b="1" dirty="0" smtClean="0">
                <a:solidFill>
                  <a:srgbClr val="F793F2"/>
                </a:solidFill>
                <a:latin typeface="Arial Unicode MS" pitchFamily="34" charset="-128"/>
                <a:ea typeface="Arial Unicode MS" pitchFamily="34" charset="-128"/>
                <a:cs typeface="Arial Unicode MS" pitchFamily="34" charset="-128"/>
              </a:rPr>
              <a:t>Aussi le roi </a:t>
            </a:r>
            <a:r>
              <a:rPr lang="fr-FR" sz="4400" b="1" dirty="0" err="1" smtClean="0">
                <a:solidFill>
                  <a:srgbClr val="F793F2"/>
                </a:solidFill>
                <a:latin typeface="Arial Unicode MS" pitchFamily="34" charset="-128"/>
                <a:ea typeface="Arial Unicode MS" pitchFamily="34" charset="-128"/>
                <a:cs typeface="Arial Unicode MS" pitchFamily="34" charset="-128"/>
              </a:rPr>
              <a:t>Nebucadnetsar</a:t>
            </a:r>
            <a:r>
              <a:rPr lang="fr-FR" sz="4400" b="1" dirty="0" smtClean="0">
                <a:solidFill>
                  <a:srgbClr val="F793F2"/>
                </a:solidFill>
                <a:latin typeface="Arial Unicode MS" pitchFamily="34" charset="-128"/>
                <a:ea typeface="Arial Unicode MS" pitchFamily="34" charset="-128"/>
                <a:cs typeface="Arial Unicode MS" pitchFamily="34" charset="-128"/>
              </a:rPr>
              <a:t>, ton père, le roi, ton père, l'établit chef des magiciens, des astrologues, des Chaldéens, des devins</a:t>
            </a:r>
            <a:r>
              <a:rPr lang="fr-FR" sz="4400" b="1" dirty="0" smtClean="0">
                <a:solidFill>
                  <a:srgbClr val="F793F2"/>
                </a:solidFill>
                <a:latin typeface="Arial Unicode MS" pitchFamily="34" charset="-128"/>
                <a:ea typeface="Arial Unicode MS" pitchFamily="34" charset="-128"/>
                <a:cs typeface="Arial Unicode MS" pitchFamily="34" charset="-128"/>
              </a:rPr>
              <a:t>,</a:t>
            </a:r>
            <a:endParaRPr lang="en-US" sz="4400" b="1" dirty="0" smtClean="0">
              <a:solidFill>
                <a:srgbClr val="F793F2"/>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12 </a:t>
            </a:r>
            <a:r>
              <a:rPr lang="fr-FR" sz="4400" b="1" dirty="0" smtClean="0">
                <a:latin typeface="Arial Unicode MS" pitchFamily="34" charset="-128"/>
                <a:ea typeface="Arial Unicode MS" pitchFamily="34" charset="-128"/>
                <a:cs typeface="Arial Unicode MS" pitchFamily="34" charset="-128"/>
              </a:rPr>
              <a:t>parce qu'on trouva chez lui, chez Daniel, nommé par le roi </a:t>
            </a:r>
            <a:r>
              <a:rPr lang="fr-FR" sz="4400" b="1" dirty="0" err="1" smtClean="0">
                <a:latin typeface="Arial Unicode MS" pitchFamily="34" charset="-128"/>
                <a:ea typeface="Arial Unicode MS" pitchFamily="34" charset="-128"/>
                <a:cs typeface="Arial Unicode MS" pitchFamily="34" charset="-128"/>
              </a:rPr>
              <a:t>Beltschatsar</a:t>
            </a:r>
            <a:r>
              <a:rPr lang="fr-FR" sz="4400" b="1" dirty="0" smtClean="0">
                <a:latin typeface="Arial Unicode MS" pitchFamily="34" charset="-128"/>
                <a:ea typeface="Arial Unicode MS" pitchFamily="34" charset="-128"/>
                <a:cs typeface="Arial Unicode MS" pitchFamily="34" charset="-128"/>
              </a:rPr>
              <a:t>, un esprit supérieur, de la science et de l'intelligence, la faculté d'interpréter les songes, d'expliquer les énigmes, </a:t>
            </a:r>
            <a:r>
              <a:rPr lang="fr-FR" sz="4400" b="1" dirty="0" smtClean="0">
                <a:solidFill>
                  <a:srgbClr val="F793F2"/>
                </a:solidFill>
                <a:latin typeface="Arial Unicode MS" pitchFamily="34" charset="-128"/>
                <a:ea typeface="Arial Unicode MS" pitchFamily="34" charset="-128"/>
                <a:cs typeface="Arial Unicode MS" pitchFamily="34" charset="-128"/>
              </a:rPr>
              <a:t>et de résoudre les questions difficiles. Que Daniel soit donc appelé, et il donnera l'explication.</a:t>
            </a:r>
            <a:endParaRPr lang="en-US" sz="4400" b="1" dirty="0" smtClean="0">
              <a:solidFill>
                <a:srgbClr val="F793F2"/>
              </a:solidFill>
              <a:latin typeface="Arial Unicode MS" pitchFamily="34" charset="-128"/>
              <a:ea typeface="Arial Unicode MS" pitchFamily="34" charset="-128"/>
              <a:cs typeface="Arial Unicode MS" pitchFamily="34" charset="-128"/>
            </a:endParaRPr>
          </a:p>
          <a:p>
            <a:pPr algn="just">
              <a:buNone/>
            </a:pP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It </a:t>
            </a:r>
            <a:r>
              <a:rPr lang="en-US" sz="4400" b="1" dirty="0" smtClean="0">
                <a:latin typeface="Arial Unicode MS" pitchFamily="34" charset="-128"/>
                <a:ea typeface="Arial Unicode MS" pitchFamily="34" charset="-128"/>
                <a:cs typeface="Arial Unicode MS" pitchFamily="34" charset="-128"/>
              </a:rPr>
              <a:t>is reassuring for God to have people who can represent Him on earth.</a:t>
            </a:r>
          </a:p>
          <a:p>
            <a:pPr lvl="0" algn="just"/>
            <a:r>
              <a:rPr lang="en-US" sz="4400" b="1" dirty="0" smtClean="0">
                <a:solidFill>
                  <a:srgbClr val="F793F2"/>
                </a:solidFill>
                <a:latin typeface="Arial Unicode MS" pitchFamily="34" charset="-128"/>
                <a:ea typeface="Arial Unicode MS" pitchFamily="34" charset="-128"/>
                <a:cs typeface="Arial Unicode MS" pitchFamily="34" charset="-128"/>
              </a:rPr>
              <a:t>Daniel was introduced to the scene not to drink wine.</a:t>
            </a:r>
          </a:p>
          <a:p>
            <a:pPr lvl="0" algn="just"/>
            <a:r>
              <a:rPr lang="en-US" sz="4400" b="1" dirty="0" smtClean="0">
                <a:latin typeface="Arial Unicode MS" pitchFamily="34" charset="-128"/>
                <a:ea typeface="Arial Unicode MS" pitchFamily="34" charset="-128"/>
                <a:cs typeface="Arial Unicode MS" pitchFamily="34" charset="-128"/>
              </a:rPr>
              <a:t>Daniel was introduced to the scene not because he was a public official.</a:t>
            </a:r>
          </a:p>
          <a:p>
            <a:pPr algn="just">
              <a:buNone/>
            </a:pP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Daniel </a:t>
            </a:r>
            <a:r>
              <a:rPr lang="en-US" sz="4800" b="1" dirty="0" smtClean="0">
                <a:latin typeface="Arial Unicode MS" pitchFamily="34" charset="-128"/>
                <a:ea typeface="Arial Unicode MS" pitchFamily="34" charset="-128"/>
                <a:cs typeface="Arial Unicode MS" pitchFamily="34" charset="-128"/>
              </a:rPr>
              <a:t>was introduced because he had a good relationship with God.</a:t>
            </a:r>
          </a:p>
          <a:p>
            <a:pPr lvl="0" algn="just"/>
            <a:r>
              <a:rPr lang="en-US" sz="4800" b="1" dirty="0" smtClean="0">
                <a:solidFill>
                  <a:srgbClr val="F793F2"/>
                </a:solidFill>
                <a:latin typeface="Arial Unicode MS" pitchFamily="34" charset="-128"/>
                <a:ea typeface="Arial Unicode MS" pitchFamily="34" charset="-128"/>
                <a:cs typeface="Arial Unicode MS" pitchFamily="34" charset="-128"/>
              </a:rPr>
              <a:t>Christians don’t need to lower their standards in order to be recognized by men.</a:t>
            </a:r>
          </a:p>
          <a:p>
            <a:pPr lvl="0" algn="just"/>
            <a:r>
              <a:rPr lang="en-US" sz="4800" b="1" dirty="0" smtClean="0">
                <a:latin typeface="Arial Unicode MS" pitchFamily="34" charset="-128"/>
                <a:ea typeface="Arial Unicode MS" pitchFamily="34" charset="-128"/>
                <a:cs typeface="Arial Unicode MS" pitchFamily="34" charset="-128"/>
              </a:rPr>
              <a:t>Allow God to cause them to call for you.</a:t>
            </a:r>
          </a:p>
          <a:p>
            <a:pPr algn="just">
              <a:buNone/>
            </a:pP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Daniel </a:t>
            </a:r>
            <a:r>
              <a:rPr lang="en-US" sz="4400" b="1" dirty="0" smtClean="0">
                <a:latin typeface="Arial Unicode MS" pitchFamily="34" charset="-128"/>
                <a:ea typeface="Arial Unicode MS" pitchFamily="34" charset="-128"/>
                <a:cs typeface="Arial Unicode MS" pitchFamily="34" charset="-128"/>
              </a:rPr>
              <a:t>was introduced in reminiscence of his past experiences with God.</a:t>
            </a:r>
          </a:p>
          <a:p>
            <a:pPr lvl="0" algn="just"/>
            <a:r>
              <a:rPr lang="en-US" sz="4400" b="1" dirty="0" smtClean="0">
                <a:solidFill>
                  <a:srgbClr val="F793F2"/>
                </a:solidFill>
                <a:latin typeface="Arial Unicode MS" pitchFamily="34" charset="-128"/>
                <a:ea typeface="Arial Unicode MS" pitchFamily="34" charset="-128"/>
                <a:cs typeface="Arial Unicode MS" pitchFamily="34" charset="-128"/>
              </a:rPr>
              <a:t>The time of Daniel’s reappearance to the scene was orchestrated by God Himself because there was about to be a shift of power and </a:t>
            </a:r>
            <a:r>
              <a:rPr lang="en-US" sz="4400" b="1" dirty="0" smtClean="0">
                <a:latin typeface="Arial Unicode MS" pitchFamily="34" charset="-128"/>
                <a:ea typeface="Arial Unicode MS" pitchFamily="34" charset="-128"/>
                <a:cs typeface="Arial Unicode MS" pitchFamily="34" charset="-128"/>
              </a:rPr>
              <a:t>God wanted Daniel to be in the spotlight so that he can introduce him to the new Empire. </a:t>
            </a:r>
          </a:p>
          <a:p>
            <a:pPr algn="just">
              <a:buNone/>
            </a:pP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3"/>
          </a:lnRef>
          <a:fillRef idx="2">
            <a:schemeClr val="accent3"/>
          </a:fillRef>
          <a:effectRef idx="1">
            <a:schemeClr val="accent3"/>
          </a:effectRef>
          <a:fontRef idx="minor">
            <a:schemeClr val="dk1"/>
          </a:fontRef>
        </p:style>
        <p:txBody>
          <a:bodyPr>
            <a:normAutofit/>
          </a:bodyPr>
          <a:lstStyle/>
          <a:p>
            <a:pPr algn="ctr"/>
            <a:r>
              <a:rPr lang="en-US" sz="4400" b="1" dirty="0" smtClean="0">
                <a:solidFill>
                  <a:schemeClr val="bg1"/>
                </a:solidFill>
                <a:latin typeface="Arial Unicode MS" pitchFamily="34" charset="-128"/>
                <a:ea typeface="Arial Unicode MS" pitchFamily="34" charset="-128"/>
                <a:cs typeface="Arial Unicode MS" pitchFamily="34" charset="-128"/>
              </a:rPr>
              <a:t>KEEP YOUR GIFTS AND GIVE YOUR REWARDS TO OTHERS</a:t>
            </a:r>
            <a:endParaRPr lang="en-US" sz="4400"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400" dirty="0" smtClean="0">
                <a:solidFill>
                  <a:srgbClr val="66FFFF"/>
                </a:solidFill>
                <a:latin typeface="Arial Unicode MS" pitchFamily="34" charset="-128"/>
                <a:ea typeface="Arial Unicode MS" pitchFamily="34" charset="-128"/>
                <a:cs typeface="Arial Unicode MS" pitchFamily="34" charset="-128"/>
              </a:rPr>
              <a:t>The true servants of God are not propelled by money.</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Some offers may be offensives to your calling and your stand with God.</a:t>
            </a:r>
          </a:p>
          <a:p>
            <a:pPr lvl="0" algn="just"/>
            <a:r>
              <a:rPr lang="en-US" sz="4400" dirty="0" smtClean="0">
                <a:solidFill>
                  <a:srgbClr val="66FFFF"/>
                </a:solidFill>
                <a:latin typeface="Arial Unicode MS" pitchFamily="34" charset="-128"/>
                <a:ea typeface="Arial Unicode MS" pitchFamily="34" charset="-128"/>
                <a:cs typeface="Arial Unicode MS" pitchFamily="34" charset="-128"/>
              </a:rPr>
              <a:t>Receiving certain gifts may mislead the giver</a:t>
            </a:r>
            <a:r>
              <a:rPr lang="en-US" sz="4400" dirty="0" smtClean="0">
                <a:solidFill>
                  <a:srgbClr val="66FFFF"/>
                </a:solidFill>
                <a:latin typeface="Arial Unicode MS" pitchFamily="34" charset="-128"/>
                <a:ea typeface="Arial Unicode MS" pitchFamily="34" charset="-128"/>
                <a:cs typeface="Arial Unicode MS" pitchFamily="34" charset="-128"/>
              </a:rPr>
              <a:t>.</a:t>
            </a:r>
            <a:endParaRPr lang="en-US" sz="4400" dirty="0" smtClean="0">
              <a:solidFill>
                <a:srgbClr val="66FFFF"/>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ctr">
              <a:buNone/>
            </a:pPr>
            <a:r>
              <a:rPr lang="fr-FR" sz="4400" b="1" dirty="0" smtClean="0">
                <a:solidFill>
                  <a:schemeClr val="bg1"/>
                </a:solidFill>
                <a:latin typeface="Arial Unicode MS" pitchFamily="34" charset="-128"/>
                <a:ea typeface="Arial Unicode MS" pitchFamily="34" charset="-128"/>
                <a:cs typeface="Arial Unicode MS" pitchFamily="34" charset="-128"/>
              </a:rPr>
              <a:t>Daniel </a:t>
            </a:r>
            <a:r>
              <a:rPr lang="fr-FR" sz="4400" b="1" dirty="0" smtClean="0">
                <a:solidFill>
                  <a:schemeClr val="bg1"/>
                </a:solidFill>
                <a:latin typeface="Arial Unicode MS" pitchFamily="34" charset="-128"/>
                <a:ea typeface="Arial Unicode MS" pitchFamily="34" charset="-128"/>
                <a:cs typeface="Arial Unicode MS" pitchFamily="34" charset="-128"/>
              </a:rPr>
              <a:t>5: 13-17</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66FFFF"/>
                </a:solidFill>
                <a:latin typeface="Arial Unicode MS" pitchFamily="34" charset="-128"/>
                <a:ea typeface="Arial Unicode MS" pitchFamily="34" charset="-128"/>
                <a:cs typeface="Arial Unicode MS" pitchFamily="34" charset="-128"/>
              </a:rPr>
              <a:t>13 Alors Daniel fut introduit devant le roi. Le roi prit la parole et dit à Daniel: Es-tu ce Daniel, l'un des captifs de Juda, que le roi, mon père, a amenés de Juda?</a:t>
            </a:r>
            <a:endParaRPr lang="en-US" sz="4400" b="1" dirty="0" smtClean="0">
              <a:solidFill>
                <a:srgbClr val="66FFFF"/>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66FFFF"/>
                </a:solidFill>
                <a:latin typeface="Arial Unicode MS" pitchFamily="34" charset="-128"/>
                <a:ea typeface="Arial Unicode MS" pitchFamily="34" charset="-128"/>
                <a:cs typeface="Arial Unicode MS" pitchFamily="34" charset="-128"/>
              </a:rPr>
              <a:t> </a:t>
            </a:r>
            <a:r>
              <a:rPr lang="fr-FR" sz="4400" b="1" dirty="0" smtClean="0">
                <a:solidFill>
                  <a:schemeClr val="bg1"/>
                </a:solidFill>
                <a:latin typeface="Arial Unicode MS" pitchFamily="34" charset="-128"/>
                <a:ea typeface="Arial Unicode MS" pitchFamily="34" charset="-128"/>
                <a:cs typeface="Arial Unicode MS" pitchFamily="34" charset="-128"/>
              </a:rPr>
              <a:t>14 J'ai appris sur ton compte que tu as en toi l'esprit des dieux, et qu'on trouve chez toi des lumières, de l'intelligence, et une sagesse extraordinaire.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400" b="1" dirty="0" smtClean="0">
              <a:solidFill>
                <a:srgbClr val="66FFFF"/>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buNone/>
            </a:pPr>
            <a:r>
              <a:rPr lang="fr-FR" sz="5400" b="1" dirty="0" smtClean="0">
                <a:solidFill>
                  <a:srgbClr val="66FFFF"/>
                </a:solidFill>
                <a:latin typeface="Arial Unicode MS" pitchFamily="34" charset="-128"/>
                <a:ea typeface="Arial Unicode MS" pitchFamily="34" charset="-128"/>
                <a:cs typeface="Arial Unicode MS" pitchFamily="34" charset="-128"/>
              </a:rPr>
              <a:t>15 </a:t>
            </a:r>
            <a:r>
              <a:rPr lang="fr-FR" sz="5400" b="1" dirty="0" smtClean="0">
                <a:solidFill>
                  <a:srgbClr val="66FFFF"/>
                </a:solidFill>
                <a:latin typeface="Arial Unicode MS" pitchFamily="34" charset="-128"/>
                <a:ea typeface="Arial Unicode MS" pitchFamily="34" charset="-128"/>
                <a:cs typeface="Arial Unicode MS" pitchFamily="34" charset="-128"/>
              </a:rPr>
              <a:t>On vient d'amener devant moi les sages et les astrologues, afin qu'ils lussent cette écriture et m'en donnassent l'explication; </a:t>
            </a:r>
            <a:r>
              <a:rPr lang="fr-FR" sz="5400" b="1" dirty="0" smtClean="0">
                <a:solidFill>
                  <a:schemeClr val="bg1"/>
                </a:solidFill>
                <a:latin typeface="Arial Unicode MS" pitchFamily="34" charset="-128"/>
                <a:ea typeface="Arial Unicode MS" pitchFamily="34" charset="-128"/>
                <a:cs typeface="Arial Unicode MS" pitchFamily="34" charset="-128"/>
              </a:rPr>
              <a:t>mais ils n'ont pas pu donner l'explication des mots.</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3"/>
          </a:lnRef>
          <a:fillRef idx="2">
            <a:schemeClr val="accent3"/>
          </a:fillRef>
          <a:effectRef idx="1">
            <a:schemeClr val="accent3"/>
          </a:effectRef>
          <a:fontRef idx="minor">
            <a:schemeClr val="dk1"/>
          </a:fontRef>
        </p:style>
        <p:txBody>
          <a:bodyPr>
            <a:normAutofit/>
          </a:bodyPr>
          <a:lstStyle/>
          <a:p>
            <a:pPr algn="just">
              <a:buNone/>
            </a:pPr>
            <a:r>
              <a:rPr lang="fr-FR" sz="4400" b="1" dirty="0" smtClean="0">
                <a:solidFill>
                  <a:srgbClr val="66FFFF"/>
                </a:solidFill>
                <a:latin typeface="Arial Unicode MS" pitchFamily="34" charset="-128"/>
                <a:ea typeface="Arial Unicode MS" pitchFamily="34" charset="-128"/>
                <a:cs typeface="Arial Unicode MS" pitchFamily="34" charset="-128"/>
              </a:rPr>
              <a:t>16 </a:t>
            </a:r>
            <a:r>
              <a:rPr lang="fr-FR" sz="4400" b="1" dirty="0" smtClean="0">
                <a:solidFill>
                  <a:srgbClr val="66FFFF"/>
                </a:solidFill>
                <a:latin typeface="Arial Unicode MS" pitchFamily="34" charset="-128"/>
                <a:ea typeface="Arial Unicode MS" pitchFamily="34" charset="-128"/>
                <a:cs typeface="Arial Unicode MS" pitchFamily="34" charset="-128"/>
              </a:rPr>
              <a:t>J'ai appris que tu peux donner des explications et résoudre des questions difficiles; maintenant, si tu peux lire cette écriture et m'en donner l'explication, </a:t>
            </a:r>
            <a:r>
              <a:rPr lang="fr-FR" sz="4400" b="1" dirty="0" smtClean="0">
                <a:solidFill>
                  <a:schemeClr val="bg1"/>
                </a:solidFill>
                <a:latin typeface="Arial Unicode MS" pitchFamily="34" charset="-128"/>
                <a:ea typeface="Arial Unicode MS" pitchFamily="34" charset="-128"/>
                <a:cs typeface="Arial Unicode MS" pitchFamily="34" charset="-128"/>
              </a:rPr>
              <a:t>tu seras revêtu de pourpre, tu porteras un collier d'or à ton cou, et tu auras la troisième place dans le gouvernement du royaume.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400" b="1" dirty="0" smtClean="0">
              <a:solidFill>
                <a:srgbClr val="66FFFF"/>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3"/>
          </a:lnRef>
          <a:fillRef idx="2">
            <a:schemeClr val="accent3"/>
          </a:fillRef>
          <a:effectRef idx="1">
            <a:schemeClr val="accent3"/>
          </a:effectRef>
          <a:fontRef idx="minor">
            <a:schemeClr val="dk1"/>
          </a:fontRef>
        </p:style>
        <p:txBody>
          <a:bodyPr>
            <a:normAutofit/>
          </a:bodyPr>
          <a:lstStyle/>
          <a:p>
            <a:pPr algn="just">
              <a:buNone/>
            </a:pPr>
            <a:r>
              <a:rPr lang="fr-FR" sz="5400" b="1" dirty="0" smtClean="0">
                <a:solidFill>
                  <a:srgbClr val="66FFFF"/>
                </a:solidFill>
                <a:latin typeface="Arial Unicode MS" pitchFamily="34" charset="-128"/>
                <a:ea typeface="Arial Unicode MS" pitchFamily="34" charset="-128"/>
                <a:cs typeface="Arial Unicode MS" pitchFamily="34" charset="-128"/>
              </a:rPr>
              <a:t>17 </a:t>
            </a:r>
            <a:r>
              <a:rPr lang="fr-FR" sz="5400" b="1" dirty="0" smtClean="0">
                <a:solidFill>
                  <a:srgbClr val="66FFFF"/>
                </a:solidFill>
                <a:latin typeface="Arial Unicode MS" pitchFamily="34" charset="-128"/>
                <a:ea typeface="Arial Unicode MS" pitchFamily="34" charset="-128"/>
                <a:cs typeface="Arial Unicode MS" pitchFamily="34" charset="-128"/>
              </a:rPr>
              <a:t>Daniel répondit en présence du roi: Garde tes dons, et accorde à un autre tes présents; </a:t>
            </a:r>
            <a:r>
              <a:rPr lang="fr-FR" sz="5400" b="1" dirty="0" smtClean="0">
                <a:solidFill>
                  <a:schemeClr val="bg1"/>
                </a:solidFill>
                <a:latin typeface="Arial Unicode MS" pitchFamily="34" charset="-128"/>
                <a:ea typeface="Arial Unicode MS" pitchFamily="34" charset="-128"/>
                <a:cs typeface="Arial Unicode MS" pitchFamily="34" charset="-128"/>
              </a:rPr>
              <a:t>je lirai néanmoins l'écriture au roi, et je lui en donnerai l'explication</a:t>
            </a:r>
            <a:r>
              <a:rPr lang="fr-FR" sz="5400" b="1" dirty="0" smtClean="0">
                <a:solidFill>
                  <a:schemeClr val="bg1"/>
                </a:solidFill>
                <a:latin typeface="Arial Unicode MS" pitchFamily="34" charset="-128"/>
                <a:ea typeface="Arial Unicode MS" pitchFamily="34" charset="-128"/>
                <a:cs typeface="Arial Unicode MS" pitchFamily="34" charset="-128"/>
              </a:rPr>
              <a:t>.</a:t>
            </a:r>
            <a:endParaRPr lang="en-US" sz="5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5400" dirty="0" smtClean="0">
                <a:solidFill>
                  <a:srgbClr val="66FFFF"/>
                </a:solidFill>
                <a:latin typeface="Arial Unicode MS" pitchFamily="34" charset="-128"/>
                <a:ea typeface="Arial Unicode MS" pitchFamily="34" charset="-128"/>
                <a:cs typeface="Arial Unicode MS" pitchFamily="34" charset="-128"/>
              </a:rPr>
              <a:t>The </a:t>
            </a:r>
            <a:r>
              <a:rPr lang="en-US" sz="5400" dirty="0" smtClean="0">
                <a:solidFill>
                  <a:srgbClr val="66FFFF"/>
                </a:solidFill>
                <a:latin typeface="Arial Unicode MS" pitchFamily="34" charset="-128"/>
                <a:ea typeface="Arial Unicode MS" pitchFamily="34" charset="-128"/>
                <a:cs typeface="Arial Unicode MS" pitchFamily="34" charset="-128"/>
              </a:rPr>
              <a:t>service will be free with no strings attached.</a:t>
            </a:r>
          </a:p>
          <a:p>
            <a:pPr lvl="0" algn="just"/>
            <a:r>
              <a:rPr lang="en-US" sz="5400" dirty="0" smtClean="0">
                <a:solidFill>
                  <a:schemeClr val="bg1"/>
                </a:solidFill>
                <a:latin typeface="Arial Unicode MS" pitchFamily="34" charset="-128"/>
                <a:ea typeface="Arial Unicode MS" pitchFamily="34" charset="-128"/>
                <a:cs typeface="Arial Unicode MS" pitchFamily="34" charset="-128"/>
              </a:rPr>
              <a:t>Yes I can read it by the grace of God.</a:t>
            </a:r>
          </a:p>
          <a:p>
            <a:pPr lvl="0" algn="just"/>
            <a:r>
              <a:rPr lang="en-US" sz="5400" dirty="0" smtClean="0">
                <a:solidFill>
                  <a:srgbClr val="66FFFF"/>
                </a:solidFill>
                <a:latin typeface="Arial Unicode MS" pitchFamily="34" charset="-128"/>
                <a:ea typeface="Arial Unicode MS" pitchFamily="34" charset="-128"/>
                <a:cs typeface="Arial Unicode MS" pitchFamily="34" charset="-128"/>
              </a:rPr>
              <a:t>Yes I can and I will give you the explanation by the grace of God.</a:t>
            </a:r>
          </a:p>
          <a:p>
            <a:pPr algn="just">
              <a:buNone/>
            </a:pP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5000" dirty="0" smtClean="0">
                <a:solidFill>
                  <a:srgbClr val="66FFFF"/>
                </a:solidFill>
                <a:latin typeface="Arial Unicode MS" pitchFamily="34" charset="-128"/>
                <a:ea typeface="Arial Unicode MS" pitchFamily="34" charset="-128"/>
                <a:cs typeface="Arial Unicode MS" pitchFamily="34" charset="-128"/>
              </a:rPr>
              <a:t>In </a:t>
            </a:r>
            <a:r>
              <a:rPr lang="en-US" sz="5000" dirty="0" smtClean="0">
                <a:solidFill>
                  <a:srgbClr val="66FFFF"/>
                </a:solidFill>
                <a:latin typeface="Arial Unicode MS" pitchFamily="34" charset="-128"/>
                <a:ea typeface="Arial Unicode MS" pitchFamily="34" charset="-128"/>
                <a:cs typeface="Arial Unicode MS" pitchFamily="34" charset="-128"/>
              </a:rPr>
              <a:t>other instances Daniel could take time to explain the source of his great insights but it would not be relevant this time.</a:t>
            </a:r>
          </a:p>
          <a:p>
            <a:pPr lvl="0" algn="just"/>
            <a:r>
              <a:rPr lang="en-US" sz="5000" dirty="0" smtClean="0">
                <a:solidFill>
                  <a:schemeClr val="bg1"/>
                </a:solidFill>
                <a:latin typeface="Arial Unicode MS" pitchFamily="34" charset="-128"/>
                <a:ea typeface="Arial Unicode MS" pitchFamily="34" charset="-128"/>
                <a:cs typeface="Arial Unicode MS" pitchFamily="34" charset="-128"/>
              </a:rPr>
              <a:t>The circumstances and the writings on the wall said it all about his intimacy with God. </a:t>
            </a:r>
          </a:p>
          <a:p>
            <a:pPr algn="just">
              <a:buNone/>
            </a:pP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ctr">
              <a:buNone/>
            </a:pPr>
            <a:r>
              <a:rPr lang="en-US" sz="4000" b="1" dirty="0" smtClean="0">
                <a:solidFill>
                  <a:schemeClr val="bg1"/>
                </a:solidFill>
                <a:latin typeface="Arial Unicode MS" pitchFamily="34" charset="-128"/>
                <a:ea typeface="Arial Unicode MS" pitchFamily="34" charset="-128"/>
                <a:cs typeface="Arial Unicode MS" pitchFamily="34" charset="-128"/>
              </a:rPr>
              <a:t>THE LAST SERMON TO BELSHAZZAR</a:t>
            </a:r>
          </a:p>
          <a:p>
            <a:pPr lvl="0" algn="just"/>
            <a:r>
              <a:rPr lang="en-US" sz="4400" b="1" dirty="0" smtClean="0">
                <a:latin typeface="Arial Unicode MS" pitchFamily="34" charset="-128"/>
                <a:ea typeface="Arial Unicode MS" pitchFamily="34" charset="-128"/>
                <a:cs typeface="Arial Unicode MS" pitchFamily="34" charset="-128"/>
              </a:rPr>
              <a:t>The true servants of God must say it like it is.</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Daniel risked losing his life in addressing the king about his grievances to God.</a:t>
            </a:r>
          </a:p>
          <a:p>
            <a:pPr lvl="0" algn="just"/>
            <a:r>
              <a:rPr lang="en-US" sz="4400" b="1" dirty="0" smtClean="0">
                <a:latin typeface="Arial Unicode MS" pitchFamily="34" charset="-128"/>
                <a:ea typeface="Arial Unicode MS" pitchFamily="34" charset="-128"/>
                <a:cs typeface="Arial Unicode MS" pitchFamily="34" charset="-128"/>
              </a:rPr>
              <a:t>Daniel exalted God above all deities</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en-US" sz="5400" b="1" dirty="0" smtClean="0">
                <a:solidFill>
                  <a:schemeClr val="bg1"/>
                </a:solidFill>
                <a:latin typeface="Arial Unicode MS" pitchFamily="34" charset="-128"/>
                <a:ea typeface="Arial Unicode MS" pitchFamily="34" charset="-128"/>
                <a:cs typeface="Arial Unicode MS" pitchFamily="34" charset="-128"/>
              </a:rPr>
              <a:t>Daniel </a:t>
            </a:r>
            <a:r>
              <a:rPr lang="en-US" sz="5400" b="1" dirty="0" smtClean="0">
                <a:solidFill>
                  <a:schemeClr val="bg1"/>
                </a:solidFill>
                <a:latin typeface="Arial Unicode MS" pitchFamily="34" charset="-128"/>
                <a:ea typeface="Arial Unicode MS" pitchFamily="34" charset="-128"/>
                <a:cs typeface="Arial Unicode MS" pitchFamily="34" charset="-128"/>
              </a:rPr>
              <a:t>showed that God ruled supreme in his universe, in so-called pagan nations as in Israel.</a:t>
            </a:r>
          </a:p>
          <a:p>
            <a:pPr lvl="0" algn="just"/>
            <a:r>
              <a:rPr lang="en-US" sz="5400" b="1" dirty="0" smtClean="0">
                <a:latin typeface="Arial Unicode MS" pitchFamily="34" charset="-128"/>
                <a:ea typeface="Arial Unicode MS" pitchFamily="34" charset="-128"/>
                <a:cs typeface="Arial Unicode MS" pitchFamily="34" charset="-128"/>
              </a:rPr>
              <a:t>It is God who elevates and who brings kings and nations down.</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ctr">
              <a:buNone/>
            </a:pPr>
            <a:r>
              <a:rPr lang="fr-FR" sz="6000" b="1" dirty="0" smtClean="0">
                <a:solidFill>
                  <a:schemeClr val="bg1"/>
                </a:solidFill>
                <a:latin typeface="Arial Unicode MS" pitchFamily="34" charset="-128"/>
                <a:ea typeface="Arial Unicode MS" pitchFamily="34" charset="-128"/>
                <a:cs typeface="Arial Unicode MS" pitchFamily="34" charset="-128"/>
              </a:rPr>
              <a:t>Da </a:t>
            </a:r>
            <a:r>
              <a:rPr lang="fr-FR" sz="6000" b="1" dirty="0" smtClean="0">
                <a:solidFill>
                  <a:schemeClr val="bg1"/>
                </a:solidFill>
                <a:latin typeface="Arial Unicode MS" pitchFamily="34" charset="-128"/>
                <a:ea typeface="Arial Unicode MS" pitchFamily="34" charset="-128"/>
                <a:cs typeface="Arial Unicode MS" pitchFamily="34" charset="-128"/>
              </a:rPr>
              <a:t>5: 18-22</a:t>
            </a:r>
            <a:endParaRPr lang="en-US" sz="6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6000" b="1" dirty="0" smtClean="0">
                <a:latin typeface="Arial Unicode MS" pitchFamily="34" charset="-128"/>
                <a:ea typeface="Arial Unicode MS" pitchFamily="34" charset="-128"/>
                <a:cs typeface="Arial Unicode MS" pitchFamily="34" charset="-128"/>
              </a:rPr>
              <a:t>18 O roi, le Dieu suprême avait donné à </a:t>
            </a:r>
            <a:r>
              <a:rPr lang="fr-FR" sz="6000" b="1" dirty="0" err="1" smtClean="0">
                <a:latin typeface="Arial Unicode MS" pitchFamily="34" charset="-128"/>
                <a:ea typeface="Arial Unicode MS" pitchFamily="34" charset="-128"/>
                <a:cs typeface="Arial Unicode MS" pitchFamily="34" charset="-128"/>
              </a:rPr>
              <a:t>Nebucadnetsar</a:t>
            </a:r>
            <a:r>
              <a:rPr lang="fr-FR" sz="6000" b="1" dirty="0" smtClean="0">
                <a:latin typeface="Arial Unicode MS" pitchFamily="34" charset="-128"/>
                <a:ea typeface="Arial Unicode MS" pitchFamily="34" charset="-128"/>
                <a:cs typeface="Arial Unicode MS" pitchFamily="34" charset="-128"/>
              </a:rPr>
              <a:t>, </a:t>
            </a:r>
            <a:r>
              <a:rPr lang="fr-FR" sz="6000" b="1" dirty="0" smtClean="0">
                <a:solidFill>
                  <a:schemeClr val="bg1"/>
                </a:solidFill>
                <a:latin typeface="Arial Unicode MS" pitchFamily="34" charset="-128"/>
                <a:ea typeface="Arial Unicode MS" pitchFamily="34" charset="-128"/>
                <a:cs typeface="Arial Unicode MS" pitchFamily="34" charset="-128"/>
              </a:rPr>
              <a:t>ton père, l'empire, la grandeur, la gloire et la magnificence;</a:t>
            </a:r>
            <a:endParaRPr lang="en-US" sz="6000" b="1"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4200" b="1" dirty="0" smtClean="0">
                <a:latin typeface="Arial Unicode MS" pitchFamily="34" charset="-128"/>
                <a:ea typeface="Arial Unicode MS" pitchFamily="34" charset="-128"/>
                <a:cs typeface="Arial Unicode MS" pitchFamily="34" charset="-128"/>
              </a:rPr>
              <a:t>19 </a:t>
            </a:r>
            <a:r>
              <a:rPr lang="fr-FR" sz="4200" b="1" dirty="0" smtClean="0">
                <a:latin typeface="Arial Unicode MS" pitchFamily="34" charset="-128"/>
                <a:ea typeface="Arial Unicode MS" pitchFamily="34" charset="-128"/>
                <a:cs typeface="Arial Unicode MS" pitchFamily="34" charset="-128"/>
              </a:rPr>
              <a:t>et à cause de la grandeur qu'il lui avait donnée, tous les peuples, les nations, les hommes de toutes langues étaient dans la crainte et tremblaient devant lui. </a:t>
            </a:r>
            <a:r>
              <a:rPr lang="fr-FR" sz="4200" b="1" dirty="0" smtClean="0">
                <a:solidFill>
                  <a:schemeClr val="bg1"/>
                </a:solidFill>
                <a:latin typeface="Arial Unicode MS" pitchFamily="34" charset="-128"/>
                <a:ea typeface="Arial Unicode MS" pitchFamily="34" charset="-128"/>
                <a:cs typeface="Arial Unicode MS" pitchFamily="34" charset="-128"/>
              </a:rPr>
              <a:t>Le roi faisait mourir ceux qu'il voulait, et il laissait la vie à ceux qu'il voulait; il élevait ceux qu'il voulait, et il abaissait ceux qu'il voulait</a:t>
            </a:r>
            <a:r>
              <a:rPr lang="fr-FR" sz="4200" b="1" dirty="0" smtClean="0">
                <a:solidFill>
                  <a:schemeClr val="bg1"/>
                </a:solidFill>
                <a:latin typeface="Arial Unicode MS" pitchFamily="34" charset="-128"/>
                <a:ea typeface="Arial Unicode MS" pitchFamily="34" charset="-128"/>
                <a:cs typeface="Arial Unicode MS" pitchFamily="34" charset="-128"/>
              </a:rPr>
              <a:t>.</a:t>
            </a:r>
            <a:endParaRPr lang="en-US" sz="42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6000" b="1" dirty="0" smtClean="0">
                <a:latin typeface="Arial Unicode MS" pitchFamily="34" charset="-128"/>
                <a:ea typeface="Arial Unicode MS" pitchFamily="34" charset="-128"/>
                <a:cs typeface="Arial Unicode MS" pitchFamily="34" charset="-128"/>
              </a:rPr>
              <a:t>20 </a:t>
            </a:r>
            <a:r>
              <a:rPr lang="fr-FR" sz="6000" b="1" dirty="0" smtClean="0">
                <a:latin typeface="Arial Unicode MS" pitchFamily="34" charset="-128"/>
                <a:ea typeface="Arial Unicode MS" pitchFamily="34" charset="-128"/>
                <a:cs typeface="Arial Unicode MS" pitchFamily="34" charset="-128"/>
              </a:rPr>
              <a:t>Mais lorsque son cœur s'éleva et que son esprit s'endurcit jusqu'à l'arrogance, </a:t>
            </a:r>
            <a:r>
              <a:rPr lang="fr-FR" sz="6000" b="1" dirty="0" smtClean="0">
                <a:solidFill>
                  <a:schemeClr val="bg1"/>
                </a:solidFill>
                <a:latin typeface="Arial Unicode MS" pitchFamily="34" charset="-128"/>
                <a:ea typeface="Arial Unicode MS" pitchFamily="34" charset="-128"/>
                <a:cs typeface="Arial Unicode MS" pitchFamily="34" charset="-128"/>
              </a:rPr>
              <a:t>il fut précipité de son trône royal et dépouillé de sa gloire;</a:t>
            </a:r>
            <a:endParaRPr lang="en-US" sz="60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21 </a:t>
            </a:r>
            <a:r>
              <a:rPr lang="fr-FR" sz="4000" b="1" dirty="0" smtClean="0">
                <a:latin typeface="Arial Unicode MS" pitchFamily="34" charset="-128"/>
                <a:ea typeface="Arial Unicode MS" pitchFamily="34" charset="-128"/>
                <a:cs typeface="Arial Unicode MS" pitchFamily="34" charset="-128"/>
              </a:rPr>
              <a:t>il fut chassé du milieu des enfants des hommes, son cœur devint semblable à celui des bêtes, et sa demeure fut avec les ânes sauvages; on lui donna comme aux bœufs de l'herbe à manger, et son corps fut trempé de la rosée du ciel, </a:t>
            </a:r>
            <a:r>
              <a:rPr lang="fr-FR" sz="4000" b="1" dirty="0" smtClean="0">
                <a:solidFill>
                  <a:schemeClr val="bg1"/>
                </a:solidFill>
                <a:latin typeface="Arial Unicode MS" pitchFamily="34" charset="-128"/>
                <a:ea typeface="Arial Unicode MS" pitchFamily="34" charset="-128"/>
                <a:cs typeface="Arial Unicode MS" pitchFamily="34" charset="-128"/>
              </a:rPr>
              <a:t>jusqu'à ce qu'il reconnût que le Dieu suprême domine sur le règne des hommes et qu'il le donne à qui il lui plaît</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6600" b="1" dirty="0" smtClean="0">
                <a:latin typeface="Arial Unicode MS" pitchFamily="34" charset="-128"/>
                <a:ea typeface="Arial Unicode MS" pitchFamily="34" charset="-128"/>
                <a:cs typeface="Arial Unicode MS" pitchFamily="34" charset="-128"/>
              </a:rPr>
              <a:t>22 </a:t>
            </a:r>
            <a:r>
              <a:rPr lang="fr-FR" sz="6600" b="1" dirty="0" smtClean="0">
                <a:latin typeface="Arial Unicode MS" pitchFamily="34" charset="-128"/>
                <a:ea typeface="Arial Unicode MS" pitchFamily="34" charset="-128"/>
                <a:cs typeface="Arial Unicode MS" pitchFamily="34" charset="-128"/>
              </a:rPr>
              <a:t>Et toi, </a:t>
            </a:r>
            <a:r>
              <a:rPr lang="fr-FR" sz="6600" b="1" dirty="0" err="1" smtClean="0">
                <a:latin typeface="Arial Unicode MS" pitchFamily="34" charset="-128"/>
                <a:ea typeface="Arial Unicode MS" pitchFamily="34" charset="-128"/>
                <a:cs typeface="Arial Unicode MS" pitchFamily="34" charset="-128"/>
              </a:rPr>
              <a:t>Belschatsar</a:t>
            </a:r>
            <a:r>
              <a:rPr lang="fr-FR" sz="6600" b="1" dirty="0" smtClean="0">
                <a:latin typeface="Arial Unicode MS" pitchFamily="34" charset="-128"/>
                <a:ea typeface="Arial Unicode MS" pitchFamily="34" charset="-128"/>
                <a:cs typeface="Arial Unicode MS" pitchFamily="34" charset="-128"/>
              </a:rPr>
              <a:t>, son fils, tu n'as pas humilié ton cœur, </a:t>
            </a:r>
            <a:r>
              <a:rPr lang="fr-FR" sz="6600" b="1" u="sng" dirty="0" smtClean="0">
                <a:solidFill>
                  <a:schemeClr val="bg1"/>
                </a:solidFill>
                <a:latin typeface="Arial Unicode MS" pitchFamily="34" charset="-128"/>
                <a:ea typeface="Arial Unicode MS" pitchFamily="34" charset="-128"/>
                <a:cs typeface="Arial Unicode MS" pitchFamily="34" charset="-128"/>
              </a:rPr>
              <a:t>quoique tu susses toutes ces choses</a:t>
            </a:r>
            <a:r>
              <a:rPr lang="fr-FR" sz="6600" b="1" dirty="0" smtClean="0">
                <a:solidFill>
                  <a:schemeClr val="bg1"/>
                </a:solidFill>
                <a:latin typeface="Arial Unicode MS" pitchFamily="34" charset="-128"/>
                <a:ea typeface="Arial Unicode MS" pitchFamily="34" charset="-128"/>
                <a:cs typeface="Arial Unicode MS" pitchFamily="34" charset="-128"/>
              </a:rPr>
              <a:t>.</a:t>
            </a:r>
            <a:endParaRPr lang="en-US" sz="66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L’OFFENSE DU ROI ET DE SES GRANDS</a:t>
            </a:r>
            <a:endParaRPr lang="en-US" sz="4000"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000" dirty="0" smtClean="0">
                <a:latin typeface="Arial Unicode MS" pitchFamily="34" charset="-128"/>
                <a:ea typeface="Arial Unicode MS" pitchFamily="34" charset="-128"/>
                <a:cs typeface="Arial Unicode MS" pitchFamily="34" charset="-128"/>
              </a:rPr>
              <a:t>Da 5 :23 </a:t>
            </a:r>
            <a:endParaRPr lang="en-US" sz="4000"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23 </a:t>
            </a:r>
            <a:r>
              <a:rPr lang="fr-FR" sz="4400" b="1" u="sng" dirty="0" smtClean="0">
                <a:latin typeface="Arial Unicode MS" pitchFamily="34" charset="-128"/>
                <a:ea typeface="Arial Unicode MS" pitchFamily="34" charset="-128"/>
                <a:cs typeface="Arial Unicode MS" pitchFamily="34" charset="-128"/>
              </a:rPr>
              <a:t>Tu t'es élevé contre le Seigneur des cieux</a:t>
            </a:r>
            <a:r>
              <a:rPr lang="fr-FR" sz="4400" b="1" dirty="0" smtClean="0">
                <a:latin typeface="Arial Unicode MS" pitchFamily="34" charset="-128"/>
                <a:ea typeface="Arial Unicode MS" pitchFamily="34" charset="-128"/>
                <a:cs typeface="Arial Unicode MS" pitchFamily="34" charset="-128"/>
              </a:rPr>
              <a:t>; </a:t>
            </a:r>
            <a:r>
              <a:rPr lang="fr-FR" sz="4400" b="1" u="sng" dirty="0" smtClean="0">
                <a:latin typeface="Arial Unicode MS" pitchFamily="34" charset="-128"/>
                <a:ea typeface="Arial Unicode MS" pitchFamily="34" charset="-128"/>
                <a:cs typeface="Arial Unicode MS" pitchFamily="34" charset="-128"/>
              </a:rPr>
              <a:t>les vases de sa maison ont été apportés devant toi</a:t>
            </a:r>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et </a:t>
            </a:r>
            <a:r>
              <a:rPr lang="fr-FR" sz="4400" b="1" u="sng" dirty="0" smtClean="0">
                <a:solidFill>
                  <a:srgbClr val="0000CC"/>
                </a:solidFill>
                <a:latin typeface="Arial Unicode MS" pitchFamily="34" charset="-128"/>
                <a:ea typeface="Arial Unicode MS" pitchFamily="34" charset="-128"/>
                <a:cs typeface="Arial Unicode MS" pitchFamily="34" charset="-128"/>
              </a:rPr>
              <a:t>vous vous en êtes servis pour boire du vin</a:t>
            </a:r>
            <a:r>
              <a:rPr lang="fr-FR" sz="4400" b="1" dirty="0" smtClean="0">
                <a:solidFill>
                  <a:srgbClr val="0000CC"/>
                </a:solidFill>
                <a:latin typeface="Arial Unicode MS" pitchFamily="34" charset="-128"/>
                <a:ea typeface="Arial Unicode MS" pitchFamily="34" charset="-128"/>
                <a:cs typeface="Arial Unicode MS" pitchFamily="34" charset="-128"/>
              </a:rPr>
              <a:t>, </a:t>
            </a:r>
            <a:r>
              <a:rPr lang="fr-FR" sz="4400" b="1" u="sng" dirty="0" smtClean="0">
                <a:solidFill>
                  <a:srgbClr val="0000CC"/>
                </a:solidFill>
                <a:latin typeface="Arial Unicode MS" pitchFamily="34" charset="-128"/>
                <a:ea typeface="Arial Unicode MS" pitchFamily="34" charset="-128"/>
                <a:cs typeface="Arial Unicode MS" pitchFamily="34" charset="-128"/>
              </a:rPr>
              <a:t>toi et tes grands</a:t>
            </a:r>
            <a:r>
              <a:rPr lang="fr-FR" sz="4400" b="1" dirty="0" smtClean="0">
                <a:solidFill>
                  <a:srgbClr val="0000CC"/>
                </a:solidFill>
                <a:latin typeface="Arial Unicode MS" pitchFamily="34" charset="-128"/>
                <a:ea typeface="Arial Unicode MS" pitchFamily="34" charset="-128"/>
                <a:cs typeface="Arial Unicode MS" pitchFamily="34" charset="-128"/>
              </a:rPr>
              <a:t>, </a:t>
            </a:r>
            <a:r>
              <a:rPr lang="fr-FR" sz="4400" b="1" u="sng" dirty="0" smtClean="0">
                <a:solidFill>
                  <a:srgbClr val="0000CC"/>
                </a:solidFill>
                <a:latin typeface="Arial Unicode MS" pitchFamily="34" charset="-128"/>
                <a:ea typeface="Arial Unicode MS" pitchFamily="34" charset="-128"/>
                <a:cs typeface="Arial Unicode MS" pitchFamily="34" charset="-128"/>
              </a:rPr>
              <a:t>tes femmes et tes concubines</a:t>
            </a:r>
            <a:r>
              <a:rPr lang="fr-FR" sz="4400" b="1" dirty="0" smtClean="0">
                <a:solidFill>
                  <a:srgbClr val="0000CC"/>
                </a:solidFill>
                <a:latin typeface="Arial Unicode MS" pitchFamily="34" charset="-128"/>
                <a:ea typeface="Arial Unicode MS" pitchFamily="34" charset="-128"/>
                <a:cs typeface="Arial Unicode MS" pitchFamily="34" charset="-128"/>
              </a:rPr>
              <a:t>;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buNone/>
            </a:pPr>
            <a:r>
              <a:rPr lang="fr-FR" sz="4000" dirty="0" smtClean="0">
                <a:solidFill>
                  <a:srgbClr val="0000CC"/>
                </a:solidFill>
                <a:latin typeface="Arial Unicode MS" pitchFamily="34" charset="-128"/>
                <a:ea typeface="Arial Unicode MS" pitchFamily="34" charset="-128"/>
                <a:cs typeface="Arial Unicode MS" pitchFamily="34" charset="-128"/>
              </a:rPr>
              <a:t>Da 5: 23b</a:t>
            </a:r>
          </a:p>
          <a:p>
            <a:pPr algn="just"/>
            <a:r>
              <a:rPr lang="fr-FR" sz="4800" b="1" u="sng" dirty="0" smtClean="0">
                <a:latin typeface="Arial Unicode MS" pitchFamily="34" charset="-128"/>
                <a:ea typeface="Arial Unicode MS" pitchFamily="34" charset="-128"/>
                <a:cs typeface="Arial Unicode MS" pitchFamily="34" charset="-128"/>
              </a:rPr>
              <a:t>tu </a:t>
            </a:r>
            <a:r>
              <a:rPr lang="fr-FR" sz="4800" b="1" u="sng" dirty="0" smtClean="0">
                <a:latin typeface="Arial Unicode MS" pitchFamily="34" charset="-128"/>
                <a:ea typeface="Arial Unicode MS" pitchFamily="34" charset="-128"/>
                <a:cs typeface="Arial Unicode MS" pitchFamily="34" charset="-128"/>
              </a:rPr>
              <a:t>as loué les dieux d'argent</a:t>
            </a:r>
            <a:r>
              <a:rPr lang="fr-FR" sz="4800" b="1" dirty="0" smtClean="0">
                <a:latin typeface="Arial Unicode MS" pitchFamily="34" charset="-128"/>
                <a:ea typeface="Arial Unicode MS" pitchFamily="34" charset="-128"/>
                <a:cs typeface="Arial Unicode MS" pitchFamily="34" charset="-128"/>
              </a:rPr>
              <a:t>, </a:t>
            </a:r>
            <a:r>
              <a:rPr lang="fr-FR" sz="4800" b="1" u="sng" dirty="0" smtClean="0">
                <a:latin typeface="Arial Unicode MS" pitchFamily="34" charset="-128"/>
                <a:ea typeface="Arial Unicode MS" pitchFamily="34" charset="-128"/>
                <a:cs typeface="Arial Unicode MS" pitchFamily="34" charset="-128"/>
              </a:rPr>
              <a:t>d'or</a:t>
            </a:r>
            <a:r>
              <a:rPr lang="fr-FR" sz="4800" b="1" dirty="0" smtClean="0">
                <a:latin typeface="Arial Unicode MS" pitchFamily="34" charset="-128"/>
                <a:ea typeface="Arial Unicode MS" pitchFamily="34" charset="-128"/>
                <a:cs typeface="Arial Unicode MS" pitchFamily="34" charset="-128"/>
              </a:rPr>
              <a:t>, </a:t>
            </a:r>
            <a:r>
              <a:rPr lang="fr-FR" sz="4800" b="1" u="sng" dirty="0" smtClean="0">
                <a:latin typeface="Arial Unicode MS" pitchFamily="34" charset="-128"/>
                <a:ea typeface="Arial Unicode MS" pitchFamily="34" charset="-128"/>
                <a:cs typeface="Arial Unicode MS" pitchFamily="34" charset="-128"/>
              </a:rPr>
              <a:t>d'airain</a:t>
            </a:r>
            <a:r>
              <a:rPr lang="fr-FR" sz="4800" b="1" dirty="0" smtClean="0">
                <a:latin typeface="Arial Unicode MS" pitchFamily="34" charset="-128"/>
                <a:ea typeface="Arial Unicode MS" pitchFamily="34" charset="-128"/>
                <a:cs typeface="Arial Unicode MS" pitchFamily="34" charset="-128"/>
              </a:rPr>
              <a:t>, </a:t>
            </a:r>
            <a:r>
              <a:rPr lang="fr-FR" sz="4800" b="1" u="sng" dirty="0" smtClean="0">
                <a:latin typeface="Arial Unicode MS" pitchFamily="34" charset="-128"/>
                <a:ea typeface="Arial Unicode MS" pitchFamily="34" charset="-128"/>
                <a:cs typeface="Arial Unicode MS" pitchFamily="34" charset="-128"/>
              </a:rPr>
              <a:t>de fer</a:t>
            </a:r>
            <a:r>
              <a:rPr lang="fr-FR" sz="4800" b="1" dirty="0" smtClean="0">
                <a:latin typeface="Arial Unicode MS" pitchFamily="34" charset="-128"/>
                <a:ea typeface="Arial Unicode MS" pitchFamily="34" charset="-128"/>
                <a:cs typeface="Arial Unicode MS" pitchFamily="34" charset="-128"/>
              </a:rPr>
              <a:t>, </a:t>
            </a:r>
            <a:r>
              <a:rPr lang="fr-FR" sz="4800" b="1" u="sng" dirty="0" smtClean="0">
                <a:latin typeface="Arial Unicode MS" pitchFamily="34" charset="-128"/>
                <a:ea typeface="Arial Unicode MS" pitchFamily="34" charset="-128"/>
                <a:cs typeface="Arial Unicode MS" pitchFamily="34" charset="-128"/>
              </a:rPr>
              <a:t>de bois</a:t>
            </a:r>
            <a:r>
              <a:rPr lang="fr-FR" sz="4800" b="1" dirty="0" smtClean="0">
                <a:latin typeface="Arial Unicode MS" pitchFamily="34" charset="-128"/>
                <a:ea typeface="Arial Unicode MS" pitchFamily="34" charset="-128"/>
                <a:cs typeface="Arial Unicode MS" pitchFamily="34" charset="-128"/>
              </a:rPr>
              <a:t> et </a:t>
            </a:r>
            <a:r>
              <a:rPr lang="fr-FR" sz="4800" b="1" u="sng" dirty="0" smtClean="0">
                <a:latin typeface="Arial Unicode MS" pitchFamily="34" charset="-128"/>
                <a:ea typeface="Arial Unicode MS" pitchFamily="34" charset="-128"/>
                <a:cs typeface="Arial Unicode MS" pitchFamily="34" charset="-128"/>
              </a:rPr>
              <a:t>de pierre</a:t>
            </a:r>
            <a:r>
              <a:rPr lang="fr-FR" sz="4800" b="1" dirty="0" smtClean="0">
                <a:latin typeface="Arial Unicode MS" pitchFamily="34" charset="-128"/>
                <a:ea typeface="Arial Unicode MS" pitchFamily="34" charset="-128"/>
                <a:cs typeface="Arial Unicode MS" pitchFamily="34" charset="-128"/>
              </a:rPr>
              <a:t>, qui ne voient point, qui n'entendent point, et qui ne savent rien, </a:t>
            </a:r>
            <a:r>
              <a:rPr lang="fr-FR" sz="4800" b="1" dirty="0" smtClean="0">
                <a:solidFill>
                  <a:srgbClr val="0000CC"/>
                </a:solidFill>
                <a:latin typeface="Arial Unicode MS" pitchFamily="34" charset="-128"/>
                <a:ea typeface="Arial Unicode MS" pitchFamily="34" charset="-128"/>
                <a:cs typeface="Arial Unicode MS" pitchFamily="34" charset="-128"/>
              </a:rPr>
              <a:t>et tu </a:t>
            </a:r>
            <a:r>
              <a:rPr lang="fr-FR" sz="4800" b="1" u="sng" dirty="0" smtClean="0">
                <a:solidFill>
                  <a:srgbClr val="0000CC"/>
                </a:solidFill>
                <a:latin typeface="Arial Unicode MS" pitchFamily="34" charset="-128"/>
                <a:ea typeface="Arial Unicode MS" pitchFamily="34" charset="-128"/>
                <a:cs typeface="Arial Unicode MS" pitchFamily="34" charset="-128"/>
              </a:rPr>
              <a:t>n'as pas glorifié le Dieu qui a dans sa main ton souffle et toutes tes voies</a:t>
            </a:r>
            <a:r>
              <a:rPr lang="fr-FR"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7200" dirty="0" smtClean="0">
                <a:latin typeface="Arial Unicode MS" pitchFamily="34" charset="-128"/>
                <a:ea typeface="Arial Unicode MS" pitchFamily="34" charset="-128"/>
                <a:cs typeface="Arial Unicode MS" pitchFamily="34" charset="-128"/>
              </a:rPr>
              <a:t>24 </a:t>
            </a:r>
            <a:r>
              <a:rPr lang="fr-FR" sz="7200" dirty="0" smtClean="0">
                <a:latin typeface="Arial Unicode MS" pitchFamily="34" charset="-128"/>
                <a:ea typeface="Arial Unicode MS" pitchFamily="34" charset="-128"/>
                <a:cs typeface="Arial Unicode MS" pitchFamily="34" charset="-128"/>
              </a:rPr>
              <a:t>C'est pourquoi il a envoyé cette extrémité de main qui a tracé cette écriture.</a:t>
            </a:r>
            <a:endParaRPr lang="en-US" sz="72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dirty="0" smtClean="0">
                <a:solidFill>
                  <a:srgbClr val="003E1C"/>
                </a:solidFill>
                <a:latin typeface="Arial Unicode MS" pitchFamily="34" charset="-128"/>
                <a:ea typeface="Arial Unicode MS" pitchFamily="34" charset="-128"/>
                <a:cs typeface="Arial Unicode MS" pitchFamily="34" charset="-128"/>
              </a:rPr>
              <a:t>LE VERDICT DU ROI BELCHAZZAR ET DE SON EMPIRE</a:t>
            </a:r>
            <a:endParaRPr lang="en-US" sz="4000" dirty="0" smtClean="0">
              <a:solidFill>
                <a:srgbClr val="003E1C"/>
              </a:solidFill>
              <a:latin typeface="Arial Unicode MS" pitchFamily="34" charset="-128"/>
              <a:ea typeface="Arial Unicode MS" pitchFamily="34" charset="-128"/>
              <a:cs typeface="Arial Unicode MS" pitchFamily="34" charset="-128"/>
            </a:endParaRPr>
          </a:p>
          <a:p>
            <a:pPr algn="just">
              <a:buNone/>
            </a:pPr>
            <a:r>
              <a:rPr lang="fr-FR" sz="4400" dirty="0" smtClean="0">
                <a:solidFill>
                  <a:srgbClr val="FF0000"/>
                </a:solidFill>
                <a:latin typeface="Arial Unicode MS" pitchFamily="34" charset="-128"/>
                <a:ea typeface="Arial Unicode MS" pitchFamily="34" charset="-128"/>
                <a:cs typeface="Arial Unicode MS" pitchFamily="34" charset="-128"/>
              </a:rPr>
              <a:t> </a:t>
            </a:r>
            <a:r>
              <a:rPr lang="fr-FR" sz="4400" dirty="0" smtClean="0">
                <a:solidFill>
                  <a:srgbClr val="FF0000"/>
                </a:solidFill>
                <a:latin typeface="Arial Unicode MS" pitchFamily="34" charset="-128"/>
                <a:ea typeface="Arial Unicode MS" pitchFamily="34" charset="-128"/>
                <a:cs typeface="Arial Unicode MS" pitchFamily="34" charset="-128"/>
              </a:rPr>
              <a:t>Dan 5:25-28</a:t>
            </a:r>
          </a:p>
          <a:p>
            <a:pPr algn="just"/>
            <a:r>
              <a:rPr lang="fr-FR" sz="4400" dirty="0" smtClean="0">
                <a:solidFill>
                  <a:srgbClr val="0000CC"/>
                </a:solidFill>
                <a:latin typeface="Arial Unicode MS" pitchFamily="34" charset="-128"/>
                <a:ea typeface="Arial Unicode MS" pitchFamily="34" charset="-128"/>
                <a:cs typeface="Arial Unicode MS" pitchFamily="34" charset="-128"/>
              </a:rPr>
              <a:t>25 </a:t>
            </a:r>
            <a:r>
              <a:rPr lang="fr-FR" sz="4400" dirty="0" smtClean="0">
                <a:solidFill>
                  <a:srgbClr val="0000CC"/>
                </a:solidFill>
                <a:latin typeface="Arial Unicode MS" pitchFamily="34" charset="-128"/>
                <a:ea typeface="Arial Unicode MS" pitchFamily="34" charset="-128"/>
                <a:cs typeface="Arial Unicode MS" pitchFamily="34" charset="-128"/>
              </a:rPr>
              <a:t>Voici l'écriture qui a été tracée: Compté, compté, pesé, et divisé. </a:t>
            </a:r>
            <a:endParaRPr lang="en-US" sz="4400"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dirty="0" smtClean="0">
                <a:solidFill>
                  <a:srgbClr val="FF0000"/>
                </a:solidFill>
                <a:latin typeface="Arial Unicode MS" pitchFamily="34" charset="-128"/>
                <a:ea typeface="Arial Unicode MS" pitchFamily="34" charset="-128"/>
                <a:cs typeface="Arial Unicode MS" pitchFamily="34" charset="-128"/>
              </a:rPr>
              <a:t> 26 Et voici l'explication de ces mots. Compté: Dieu a compté ton règne, et y a mis fin.</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dirty="0" smtClean="0">
                <a:solidFill>
                  <a:srgbClr val="0000CC"/>
                </a:solidFill>
                <a:latin typeface="Arial Unicode MS" pitchFamily="34" charset="-128"/>
                <a:ea typeface="Arial Unicode MS" pitchFamily="34" charset="-128"/>
                <a:cs typeface="Arial Unicode MS" pitchFamily="34" charset="-128"/>
              </a:rPr>
              <a:t> 27 Pesé: Tu as été pesé dans la balance, et tu as été trouvé léger.</a:t>
            </a:r>
            <a:endParaRPr lang="en-US" sz="4400" dirty="0" smtClean="0">
              <a:solidFill>
                <a:srgbClr val="0000CC"/>
              </a:solidFill>
              <a:latin typeface="Arial Unicode MS" pitchFamily="34" charset="-128"/>
              <a:ea typeface="Arial Unicode MS" pitchFamily="34" charset="-128"/>
              <a:cs typeface="Arial Unicode MS" pitchFamily="34" charset="-128"/>
            </a:endParaRPr>
          </a:p>
          <a:p>
            <a:pPr algn="just"/>
            <a:endParaRPr lang="en-US" sz="28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4800" dirty="0" smtClean="0">
                <a:solidFill>
                  <a:srgbClr val="0000CC"/>
                </a:solidFill>
                <a:latin typeface="Arial Unicode MS" pitchFamily="34" charset="-128"/>
                <a:ea typeface="Arial Unicode MS" pitchFamily="34" charset="-128"/>
                <a:cs typeface="Arial Unicode MS" pitchFamily="34" charset="-128"/>
              </a:rPr>
              <a:t>28 </a:t>
            </a:r>
            <a:r>
              <a:rPr lang="fr-FR" sz="4800" dirty="0" smtClean="0">
                <a:solidFill>
                  <a:srgbClr val="0000CC"/>
                </a:solidFill>
                <a:latin typeface="Arial Unicode MS" pitchFamily="34" charset="-128"/>
                <a:ea typeface="Arial Unicode MS" pitchFamily="34" charset="-128"/>
                <a:cs typeface="Arial Unicode MS" pitchFamily="34" charset="-128"/>
              </a:rPr>
              <a:t>Divisé: Ton royaume sera divisé, et donné aux Mèdes et aux Perses.</a:t>
            </a:r>
            <a:endParaRPr lang="en-US" sz="4800"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800" dirty="0" smtClean="0">
                <a:solidFill>
                  <a:srgbClr val="FF0000"/>
                </a:solidFill>
                <a:latin typeface="Arial Unicode MS" pitchFamily="34" charset="-128"/>
                <a:ea typeface="Arial Unicode MS" pitchFamily="34" charset="-128"/>
                <a:cs typeface="Arial Unicode MS" pitchFamily="34" charset="-128"/>
              </a:rPr>
              <a:t>Un silence sépulcral s’établit dans la salle </a:t>
            </a:r>
            <a:r>
              <a:rPr lang="fr-FR" sz="4800" dirty="0" smtClean="0">
                <a:solidFill>
                  <a:srgbClr val="FF0000"/>
                </a:solidFill>
                <a:latin typeface="Arial Unicode MS" pitchFamily="34" charset="-128"/>
                <a:ea typeface="Arial Unicode MS" pitchFamily="34" charset="-128"/>
                <a:cs typeface="Arial Unicode MS" pitchFamily="34" charset="-128"/>
              </a:rPr>
              <a:t>du </a:t>
            </a:r>
            <a:r>
              <a:rPr lang="fr-FR" sz="4800" dirty="0" smtClean="0">
                <a:solidFill>
                  <a:srgbClr val="FF0000"/>
                </a:solidFill>
                <a:latin typeface="Arial Unicode MS" pitchFamily="34" charset="-128"/>
                <a:ea typeface="Arial Unicode MS" pitchFamily="34" charset="-128"/>
                <a:cs typeface="Arial Unicode MS" pitchFamily="34" charset="-128"/>
              </a:rPr>
              <a:t>festin pour entendre le mystère de l’écriture et son explication</a:t>
            </a:r>
            <a:r>
              <a:rPr lang="fr-FR" sz="4800" dirty="0" smtClean="0">
                <a:solidFill>
                  <a:srgbClr val="FF0000"/>
                </a:solidFill>
                <a:latin typeface="Arial Unicode MS" pitchFamily="34" charset="-128"/>
                <a:ea typeface="Arial Unicode MS" pitchFamily="34" charset="-128"/>
                <a:cs typeface="Arial Unicode MS" pitchFamily="34" charset="-128"/>
              </a:rPr>
              <a:t>.</a:t>
            </a:r>
            <a:endParaRPr lang="en-US" sz="48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5400" b="1" dirty="0" smtClean="0">
                <a:solidFill>
                  <a:srgbClr val="0000CC"/>
                </a:solidFill>
                <a:latin typeface="Arial Unicode MS" pitchFamily="34" charset="-128"/>
                <a:ea typeface="Arial Unicode MS" pitchFamily="34" charset="-128"/>
                <a:cs typeface="Arial Unicode MS" pitchFamily="34" charset="-128"/>
              </a:rPr>
              <a:t>MENE</a:t>
            </a:r>
            <a:r>
              <a:rPr lang="en-US" sz="5400" b="1" dirty="0" smtClean="0">
                <a:solidFill>
                  <a:srgbClr val="0000CC"/>
                </a:solidFill>
                <a:latin typeface="Arial Unicode MS" pitchFamily="34" charset="-128"/>
                <a:ea typeface="Arial Unicode MS" pitchFamily="34" charset="-128"/>
                <a:cs typeface="Arial Unicode MS" pitchFamily="34" charset="-128"/>
              </a:rPr>
              <a:t>, </a:t>
            </a:r>
            <a:r>
              <a:rPr lang="en-US" sz="5400" b="1" dirty="0" smtClean="0">
                <a:solidFill>
                  <a:srgbClr val="FF0000"/>
                </a:solidFill>
                <a:latin typeface="Arial Unicode MS" pitchFamily="34" charset="-128"/>
                <a:ea typeface="Arial Unicode MS" pitchFamily="34" charset="-128"/>
                <a:cs typeface="Arial Unicode MS" pitchFamily="34" charset="-128"/>
              </a:rPr>
              <a:t>MENE</a:t>
            </a:r>
            <a:r>
              <a:rPr lang="en-US" sz="5400" b="1" dirty="0" smtClean="0">
                <a:solidFill>
                  <a:srgbClr val="0000CC"/>
                </a:solidFill>
                <a:latin typeface="Arial Unicode MS" pitchFamily="34" charset="-128"/>
                <a:ea typeface="Arial Unicode MS" pitchFamily="34" charset="-128"/>
                <a:cs typeface="Arial Unicode MS" pitchFamily="34" charset="-128"/>
              </a:rPr>
              <a:t>, TEKEL, </a:t>
            </a:r>
            <a:r>
              <a:rPr lang="en-US" sz="5400" b="1" dirty="0" smtClean="0">
                <a:solidFill>
                  <a:srgbClr val="FF0000"/>
                </a:solidFill>
                <a:latin typeface="Arial Unicode MS" pitchFamily="34" charset="-128"/>
                <a:ea typeface="Arial Unicode MS" pitchFamily="34" charset="-128"/>
                <a:cs typeface="Arial Unicode MS" pitchFamily="34" charset="-128"/>
              </a:rPr>
              <a:t>UPHARSIN</a:t>
            </a:r>
            <a:endParaRPr lang="en-US" sz="5400"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5400" dirty="0" smtClean="0">
                <a:solidFill>
                  <a:srgbClr val="0000CC"/>
                </a:solidFill>
                <a:latin typeface="Arial Unicode MS" pitchFamily="34" charset="-128"/>
                <a:ea typeface="Arial Unicode MS" pitchFamily="34" charset="-128"/>
                <a:cs typeface="Arial Unicode MS" pitchFamily="34" charset="-128"/>
              </a:rPr>
              <a:t>Dieu n’a pas besoin de s’expliquer car Il est souverain.</a:t>
            </a:r>
            <a:endParaRPr lang="en-US" sz="5400"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5400" dirty="0" smtClean="0">
                <a:solidFill>
                  <a:srgbClr val="FF0000"/>
                </a:solidFill>
                <a:latin typeface="Arial Unicode MS" pitchFamily="34" charset="-128"/>
                <a:ea typeface="Arial Unicode MS" pitchFamily="34" charset="-128"/>
                <a:cs typeface="Arial Unicode MS" pitchFamily="34" charset="-128"/>
              </a:rPr>
              <a:t>Dieu peut tout dire en trois mots.</a:t>
            </a:r>
            <a:endParaRPr lang="en-US" sz="5400" dirty="0" smtClean="0">
              <a:solidFill>
                <a:srgbClr val="FF0000"/>
              </a:solidFill>
              <a:latin typeface="Arial Unicode MS" pitchFamily="34" charset="-128"/>
              <a:ea typeface="Arial Unicode MS" pitchFamily="34" charset="-128"/>
              <a:cs typeface="Arial Unicode MS" pitchFamily="34" charset="-128"/>
            </a:endParaRPr>
          </a:p>
          <a:p>
            <a:pPr>
              <a:buNone/>
            </a:pPr>
            <a:r>
              <a:rPr lang="fr-FR" b="1" dirty="0" smtClean="0">
                <a:solidFill>
                  <a:srgbClr val="0000CC"/>
                </a:solidFill>
                <a:latin typeface="Arial Unicode MS" pitchFamily="34" charset="-128"/>
                <a:ea typeface="Arial Unicode MS" pitchFamily="34" charset="-128"/>
                <a:cs typeface="Arial Unicode MS" pitchFamily="34" charset="-128"/>
              </a:rPr>
              <a:t> </a:t>
            </a:r>
            <a:endParaRPr lang="en-US" sz="28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ctr">
              <a:buNone/>
            </a:pPr>
            <a:r>
              <a:rPr lang="fr-FR" sz="4400" b="1" dirty="0" smtClean="0">
                <a:solidFill>
                  <a:srgbClr val="003E1C"/>
                </a:solidFill>
                <a:latin typeface="Arial Unicode MS" pitchFamily="34" charset="-128"/>
                <a:ea typeface="Arial Unicode MS" pitchFamily="34" charset="-128"/>
                <a:cs typeface="Arial Unicode MS" pitchFamily="34" charset="-128"/>
              </a:rPr>
              <a:t>MENE</a:t>
            </a:r>
            <a:r>
              <a:rPr lang="fr-FR" sz="4400" b="1" dirty="0" smtClean="0">
                <a:solidFill>
                  <a:srgbClr val="003E1C"/>
                </a:solidFill>
                <a:latin typeface="Arial Unicode MS" pitchFamily="34" charset="-128"/>
                <a:ea typeface="Arial Unicode MS" pitchFamily="34" charset="-128"/>
                <a:cs typeface="Arial Unicode MS" pitchFamily="34" charset="-128"/>
              </a:rPr>
              <a:t>, MENE </a:t>
            </a:r>
            <a:r>
              <a:rPr lang="fr-FR" sz="4400" b="1" dirty="0" smtClean="0">
                <a:solidFill>
                  <a:srgbClr val="003E1C"/>
                </a:solidFill>
                <a:latin typeface="Arial Unicode MS" pitchFamily="34" charset="-128"/>
                <a:ea typeface="Arial Unicode MS" pitchFamily="34" charset="-128"/>
                <a:cs typeface="Arial Unicode MS" pitchFamily="34" charset="-128"/>
              </a:rPr>
              <a:t> </a:t>
            </a:r>
          </a:p>
          <a:p>
            <a:pPr lvl="0" algn="just"/>
            <a:r>
              <a:rPr lang="fr-FR" sz="4400" b="1" dirty="0" smtClean="0">
                <a:solidFill>
                  <a:schemeClr val="accent6">
                    <a:lumMod val="50000"/>
                  </a:schemeClr>
                </a:solidFill>
                <a:latin typeface="Arial Unicode MS" pitchFamily="34" charset="-128"/>
                <a:ea typeface="Arial Unicode MS" pitchFamily="34" charset="-128"/>
                <a:cs typeface="Arial Unicode MS" pitchFamily="34" charset="-128"/>
              </a:rPr>
              <a:t>Compté</a:t>
            </a:r>
            <a:r>
              <a:rPr lang="fr-FR" sz="4400" b="1" dirty="0" smtClean="0">
                <a:solidFill>
                  <a:schemeClr val="accent6">
                    <a:lumMod val="50000"/>
                  </a:schemeClr>
                </a:solidFill>
                <a:latin typeface="Arial Unicode MS" pitchFamily="34" charset="-128"/>
                <a:ea typeface="Arial Unicode MS" pitchFamily="34" charset="-128"/>
                <a:cs typeface="Arial Unicode MS" pitchFamily="34" charset="-128"/>
              </a:rPr>
              <a:t>: Dieu a compté ton règne, et y a mis fin.</a:t>
            </a:r>
            <a:endParaRPr lang="en-US" sz="4400" b="1" dirty="0" smtClean="0">
              <a:solidFill>
                <a:schemeClr val="accent6">
                  <a:lumMod val="50000"/>
                </a:schemeClr>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FF0000"/>
                </a:solidFill>
                <a:latin typeface="Arial Unicode MS" pitchFamily="34" charset="-128"/>
                <a:ea typeface="Arial Unicode MS" pitchFamily="34" charset="-128"/>
                <a:cs typeface="Arial Unicode MS" pitchFamily="34" charset="-128"/>
              </a:rPr>
              <a:t>Dieu a </a:t>
            </a:r>
            <a:r>
              <a:rPr lang="fr-FR" sz="4400" b="1" dirty="0" smtClean="0">
                <a:solidFill>
                  <a:srgbClr val="FF0000"/>
                </a:solidFill>
                <a:latin typeface="Arial Unicode MS" pitchFamily="34" charset="-128"/>
                <a:ea typeface="Arial Unicode MS" pitchFamily="34" charset="-128"/>
                <a:cs typeface="Arial Unicode MS" pitchFamily="34" charset="-128"/>
              </a:rPr>
              <a:t>compté </a:t>
            </a:r>
            <a:r>
              <a:rPr lang="fr-FR" sz="4400" b="1" dirty="0" smtClean="0">
                <a:solidFill>
                  <a:srgbClr val="FF0000"/>
                </a:solidFill>
                <a:latin typeface="Arial Unicode MS" pitchFamily="34" charset="-128"/>
                <a:ea typeface="Arial Unicode MS" pitchFamily="34" charset="-128"/>
                <a:cs typeface="Arial Unicode MS" pitchFamily="34" charset="-128"/>
              </a:rPr>
              <a:t>le commencement et le fin de ton règne.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0000CC"/>
                </a:solidFill>
                <a:latin typeface="Arial Unicode MS" pitchFamily="34" charset="-128"/>
                <a:ea typeface="Arial Unicode MS" pitchFamily="34" charset="-128"/>
                <a:cs typeface="Arial Unicode MS" pitchFamily="34" charset="-128"/>
              </a:rPr>
              <a:t>Dieu a compté </a:t>
            </a:r>
            <a:r>
              <a:rPr lang="fr-FR" sz="4400" b="1" dirty="0" smtClean="0">
                <a:solidFill>
                  <a:srgbClr val="0000CC"/>
                </a:solidFill>
                <a:latin typeface="Arial Unicode MS" pitchFamily="34" charset="-128"/>
                <a:ea typeface="Arial Unicode MS" pitchFamily="34" charset="-128"/>
                <a:cs typeface="Arial Unicode MS" pitchFamily="34" charset="-128"/>
              </a:rPr>
              <a:t>le </a:t>
            </a:r>
            <a:r>
              <a:rPr lang="fr-FR" sz="4400" b="1" dirty="0" smtClean="0">
                <a:solidFill>
                  <a:srgbClr val="0000CC"/>
                </a:solidFill>
                <a:latin typeface="Arial Unicode MS" pitchFamily="34" charset="-128"/>
                <a:ea typeface="Arial Unicode MS" pitchFamily="34" charset="-128"/>
                <a:cs typeface="Arial Unicode MS" pitchFamily="34" charset="-128"/>
              </a:rPr>
              <a:t>nombre de tes sacrilèges et de tes insultes.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FF0000"/>
                </a:solidFill>
                <a:latin typeface="Arial Unicode MS" pitchFamily="34" charset="-128"/>
                <a:ea typeface="Arial Unicode MS" pitchFamily="34" charset="-128"/>
                <a:cs typeface="Arial Unicode MS" pitchFamily="34" charset="-128"/>
              </a:rPr>
              <a:t>Dieu a compté </a:t>
            </a:r>
            <a:r>
              <a:rPr lang="fr-FR" sz="4400" b="1" dirty="0" smtClean="0">
                <a:solidFill>
                  <a:srgbClr val="FF0000"/>
                </a:solidFill>
                <a:latin typeface="Arial Unicode MS" pitchFamily="34" charset="-128"/>
                <a:ea typeface="Arial Unicode MS" pitchFamily="34" charset="-128"/>
                <a:cs typeface="Arial Unicode MS" pitchFamily="34" charset="-128"/>
              </a:rPr>
              <a:t>la </a:t>
            </a:r>
            <a:r>
              <a:rPr lang="fr-FR" sz="4400" b="1" dirty="0" smtClean="0">
                <a:solidFill>
                  <a:srgbClr val="FF0000"/>
                </a:solidFill>
                <a:latin typeface="Arial Unicode MS" pitchFamily="34" charset="-128"/>
                <a:ea typeface="Arial Unicode MS" pitchFamily="34" charset="-128"/>
                <a:cs typeface="Arial Unicode MS" pitchFamily="34" charset="-128"/>
              </a:rPr>
              <a:t>hauteur de ton arrogance</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ctr">
              <a:buNone/>
            </a:pPr>
            <a:r>
              <a:rPr lang="fr-FR" sz="4400" b="1" dirty="0" smtClean="0">
                <a:solidFill>
                  <a:srgbClr val="003E1C"/>
                </a:solidFill>
                <a:latin typeface="Arial Unicode MS" pitchFamily="34" charset="-128"/>
                <a:ea typeface="Arial Unicode MS" pitchFamily="34" charset="-128"/>
                <a:cs typeface="Arial Unicode MS" pitchFamily="34" charset="-128"/>
              </a:rPr>
              <a:t>TEKEL</a:t>
            </a:r>
            <a:r>
              <a:rPr lang="fr-FR" sz="4400" dirty="0" smtClean="0">
                <a:solidFill>
                  <a:srgbClr val="0000CC"/>
                </a:solidFill>
                <a:latin typeface="Arial Unicode MS" pitchFamily="34" charset="-128"/>
                <a:ea typeface="Arial Unicode MS" pitchFamily="34" charset="-128"/>
                <a:cs typeface="Arial Unicode MS" pitchFamily="34" charset="-128"/>
              </a:rPr>
              <a:t>  </a:t>
            </a:r>
          </a:p>
          <a:p>
            <a:pPr lvl="0" algn="just">
              <a:buNone/>
            </a:pPr>
            <a:r>
              <a:rPr lang="fr-FR" sz="4400" b="1" dirty="0" smtClean="0">
                <a:solidFill>
                  <a:schemeClr val="accent6">
                    <a:lumMod val="50000"/>
                  </a:schemeClr>
                </a:solidFill>
                <a:latin typeface="Arial Unicode MS" pitchFamily="34" charset="-128"/>
                <a:ea typeface="Arial Unicode MS" pitchFamily="34" charset="-128"/>
                <a:cs typeface="Arial Unicode MS" pitchFamily="34" charset="-128"/>
              </a:rPr>
              <a:t>Pesé: Tu as été pesé dans la balance, et tu as été trouvé léger.</a:t>
            </a:r>
            <a:endParaRPr lang="en-US" sz="4400" b="1" dirty="0" smtClean="0">
              <a:solidFill>
                <a:schemeClr val="accent6">
                  <a:lumMod val="50000"/>
                </a:schemeClr>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0000CC"/>
                </a:solidFill>
                <a:latin typeface="Arial Unicode MS" pitchFamily="34" charset="-128"/>
                <a:ea typeface="Arial Unicode MS" pitchFamily="34" charset="-128"/>
                <a:cs typeface="Arial Unicode MS" pitchFamily="34" charset="-128"/>
              </a:rPr>
              <a:t>Trop léger pour mener une nation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FF0000"/>
                </a:solidFill>
                <a:latin typeface="Arial Unicode MS" pitchFamily="34" charset="-128"/>
                <a:ea typeface="Arial Unicode MS" pitchFamily="34" charset="-128"/>
                <a:cs typeface="Arial Unicode MS" pitchFamily="34" charset="-128"/>
              </a:rPr>
              <a:t>Trop léger pour diriger un empire.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0000CC"/>
                </a:solidFill>
                <a:latin typeface="Arial Unicode MS" pitchFamily="34" charset="-128"/>
                <a:ea typeface="Arial Unicode MS" pitchFamily="34" charset="-128"/>
                <a:cs typeface="Arial Unicode MS" pitchFamily="34" charset="-128"/>
              </a:rPr>
              <a:t>Trop léger en personnalité</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FF0000"/>
                </a:solidFill>
                <a:latin typeface="Arial Unicode MS" pitchFamily="34" charset="-128"/>
                <a:ea typeface="Arial Unicode MS" pitchFamily="34" charset="-128"/>
                <a:cs typeface="Arial Unicode MS" pitchFamily="34" charset="-128"/>
              </a:rPr>
              <a:t>Trop léger en caractère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0000CC"/>
                </a:solidFill>
                <a:latin typeface="Arial Unicode MS" pitchFamily="34" charset="-128"/>
                <a:ea typeface="Arial Unicode MS" pitchFamily="34" charset="-128"/>
                <a:cs typeface="Arial Unicode MS" pitchFamily="34" charset="-128"/>
              </a:rPr>
              <a:t>Trop léger en crainte pour Dieu.</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buNone/>
            </a:pPr>
            <a:endParaRPr lang="en-US" sz="28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ctr">
              <a:buNone/>
            </a:pPr>
            <a:r>
              <a:rPr lang="fr-FR" sz="4000" b="1" dirty="0" smtClean="0">
                <a:solidFill>
                  <a:srgbClr val="003E1C"/>
                </a:solidFill>
                <a:latin typeface="Arial Unicode MS" pitchFamily="34" charset="-128"/>
                <a:ea typeface="Arial Unicode MS" pitchFamily="34" charset="-128"/>
                <a:cs typeface="Arial Unicode MS" pitchFamily="34" charset="-128"/>
              </a:rPr>
              <a:t>UPHARSIN</a:t>
            </a:r>
            <a:r>
              <a:rPr lang="fr-FR" sz="4000" dirty="0" smtClean="0">
                <a:solidFill>
                  <a:srgbClr val="003E1C"/>
                </a:solidFill>
                <a:latin typeface="Arial Unicode MS" pitchFamily="34" charset="-128"/>
                <a:ea typeface="Arial Unicode MS" pitchFamily="34" charset="-128"/>
                <a:cs typeface="Arial Unicode MS" pitchFamily="34" charset="-128"/>
              </a:rPr>
              <a:t> </a:t>
            </a:r>
            <a:r>
              <a:rPr lang="fr-FR" sz="4000" dirty="0" smtClean="0">
                <a:solidFill>
                  <a:srgbClr val="0000CC"/>
                </a:solidFill>
                <a:latin typeface="Arial Unicode MS" pitchFamily="34" charset="-128"/>
                <a:ea typeface="Arial Unicode MS" pitchFamily="34" charset="-128"/>
                <a:cs typeface="Arial Unicode MS" pitchFamily="34" charset="-128"/>
              </a:rPr>
              <a:t> </a:t>
            </a:r>
          </a:p>
          <a:p>
            <a:pPr lvl="0" algn="just">
              <a:buNone/>
            </a:pPr>
            <a:r>
              <a:rPr lang="fr-FR" sz="4000" b="1" dirty="0" smtClean="0">
                <a:solidFill>
                  <a:schemeClr val="accent6">
                    <a:lumMod val="50000"/>
                  </a:schemeClr>
                </a:solidFill>
                <a:latin typeface="Arial Unicode MS" pitchFamily="34" charset="-128"/>
                <a:ea typeface="Arial Unicode MS" pitchFamily="34" charset="-128"/>
                <a:cs typeface="Arial Unicode MS" pitchFamily="34" charset="-128"/>
              </a:rPr>
              <a:t>Divisé</a:t>
            </a:r>
            <a:r>
              <a:rPr lang="fr-FR" sz="4000" b="1" dirty="0" smtClean="0">
                <a:solidFill>
                  <a:schemeClr val="accent6">
                    <a:lumMod val="50000"/>
                  </a:schemeClr>
                </a:solidFill>
                <a:latin typeface="Arial Unicode MS" pitchFamily="34" charset="-128"/>
                <a:ea typeface="Arial Unicode MS" pitchFamily="34" charset="-128"/>
                <a:cs typeface="Arial Unicode MS" pitchFamily="34" charset="-128"/>
              </a:rPr>
              <a:t>: Ton royaume sera divisé, et donné aux Mèdes et aux Perses.</a:t>
            </a:r>
            <a:endParaRPr lang="en-US" sz="4000" b="1" dirty="0" smtClean="0">
              <a:solidFill>
                <a:schemeClr val="accent6">
                  <a:lumMod val="50000"/>
                </a:schemeClr>
              </a:solidFill>
              <a:latin typeface="Arial Unicode MS" pitchFamily="34" charset="-128"/>
              <a:ea typeface="Arial Unicode MS" pitchFamily="34" charset="-128"/>
              <a:cs typeface="Arial Unicode MS" pitchFamily="34" charset="-128"/>
            </a:endParaRPr>
          </a:p>
          <a:p>
            <a:pPr lvl="1" algn="just"/>
            <a:r>
              <a:rPr lang="fr-FR" sz="4000" b="1" dirty="0" smtClean="0">
                <a:solidFill>
                  <a:srgbClr val="FF0000"/>
                </a:solidFill>
                <a:latin typeface="Arial Unicode MS" pitchFamily="34" charset="-128"/>
                <a:ea typeface="Arial Unicode MS" pitchFamily="34" charset="-128"/>
                <a:cs typeface="Arial Unicode MS" pitchFamily="34" charset="-128"/>
              </a:rPr>
              <a:t>C’est Dieu qui élève et abaisse les fils de l’homme.</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1" algn="just"/>
            <a:r>
              <a:rPr lang="fr-FR" sz="4000" b="1" dirty="0" smtClean="0">
                <a:solidFill>
                  <a:srgbClr val="0000CC"/>
                </a:solidFill>
                <a:latin typeface="Arial Unicode MS" pitchFamily="34" charset="-128"/>
                <a:ea typeface="Arial Unicode MS" pitchFamily="34" charset="-128"/>
                <a:cs typeface="Arial Unicode MS" pitchFamily="34" charset="-128"/>
              </a:rPr>
              <a:t>Trop de crime se font de nos jours par ceux qui veulent prolonger leur règne en dépits du verdict de Dieu.</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1" algn="just"/>
            <a:r>
              <a:rPr lang="fr-FR" sz="4000" b="1" dirty="0" smtClean="0">
                <a:solidFill>
                  <a:srgbClr val="FF0000"/>
                </a:solidFill>
                <a:latin typeface="Arial Unicode MS" pitchFamily="34" charset="-128"/>
                <a:ea typeface="Arial Unicode MS" pitchFamily="34" charset="-128"/>
                <a:cs typeface="Arial Unicode MS" pitchFamily="34" charset="-128"/>
              </a:rPr>
              <a:t>La chute est toujours tout près du jugement de Dieu.</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endParaRPr lang="en-US" sz="28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1" algn="just"/>
            <a:r>
              <a:rPr lang="fr-FR" sz="4400" b="1" dirty="0" smtClean="0">
                <a:solidFill>
                  <a:srgbClr val="0000CC"/>
                </a:solidFill>
                <a:latin typeface="Arial Unicode MS" pitchFamily="34" charset="-128"/>
                <a:ea typeface="Arial Unicode MS" pitchFamily="34" charset="-128"/>
                <a:cs typeface="Arial Unicode MS" pitchFamily="34" charset="-128"/>
              </a:rPr>
              <a:t>C’était </a:t>
            </a:r>
            <a:r>
              <a:rPr lang="fr-FR" sz="4400" b="1" dirty="0" smtClean="0">
                <a:solidFill>
                  <a:srgbClr val="0000CC"/>
                </a:solidFill>
                <a:latin typeface="Arial Unicode MS" pitchFamily="34" charset="-128"/>
                <a:ea typeface="Arial Unicode MS" pitchFamily="34" charset="-128"/>
                <a:cs typeface="Arial Unicode MS" pitchFamily="34" charset="-128"/>
              </a:rPr>
              <a:t>la fin du règne et de la vie de </a:t>
            </a:r>
            <a:r>
              <a:rPr lang="fr-FR" sz="4400" b="1" dirty="0" err="1" smtClean="0">
                <a:solidFill>
                  <a:srgbClr val="0000CC"/>
                </a:solidFill>
                <a:latin typeface="Arial Unicode MS" pitchFamily="34" charset="-128"/>
                <a:ea typeface="Arial Unicode MS" pitchFamily="34" charset="-128"/>
                <a:cs typeface="Arial Unicode MS" pitchFamily="34" charset="-128"/>
              </a:rPr>
              <a:t>Belschatsar</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FF0000"/>
                </a:solidFill>
                <a:latin typeface="Arial Unicode MS" pitchFamily="34" charset="-128"/>
                <a:ea typeface="Arial Unicode MS" pitchFamily="34" charset="-128"/>
                <a:cs typeface="Arial Unicode MS" pitchFamily="34" charset="-128"/>
              </a:rPr>
              <a:t>C’était la fin de l’empire Babylonienne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0000CC"/>
                </a:solidFill>
                <a:latin typeface="Arial Unicode MS" pitchFamily="34" charset="-128"/>
                <a:ea typeface="Arial Unicode MS" pitchFamily="34" charset="-128"/>
                <a:cs typeface="Arial Unicode MS" pitchFamily="34" charset="-128"/>
              </a:rPr>
              <a:t>C’était la fin de l’opulence que jouissait tous les invités de la fête.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FF0000"/>
                </a:solidFill>
                <a:latin typeface="Arial Unicode MS" pitchFamily="34" charset="-128"/>
                <a:ea typeface="Arial Unicode MS" pitchFamily="34" charset="-128"/>
                <a:cs typeface="Arial Unicode MS" pitchFamily="34" charset="-128"/>
              </a:rPr>
              <a:t>C’était un moment décisif dans l’histoire de l’humanité.</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endParaRPr lang="en-US" sz="28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5400" dirty="0" smtClean="0">
                <a:solidFill>
                  <a:srgbClr val="0000CC"/>
                </a:solidFill>
                <a:latin typeface="Arial Unicode MS" pitchFamily="34" charset="-128"/>
                <a:ea typeface="Arial Unicode MS" pitchFamily="34" charset="-128"/>
                <a:cs typeface="Arial Unicode MS" pitchFamily="34" charset="-128"/>
              </a:rPr>
              <a:t>29 </a:t>
            </a:r>
            <a:r>
              <a:rPr lang="fr-FR" sz="5400" dirty="0" smtClean="0">
                <a:solidFill>
                  <a:srgbClr val="0000CC"/>
                </a:solidFill>
                <a:latin typeface="Arial Unicode MS" pitchFamily="34" charset="-128"/>
                <a:ea typeface="Arial Unicode MS" pitchFamily="34" charset="-128"/>
                <a:cs typeface="Arial Unicode MS" pitchFamily="34" charset="-128"/>
              </a:rPr>
              <a:t>Aussitôt </a:t>
            </a:r>
            <a:r>
              <a:rPr lang="fr-FR" sz="5400" dirty="0" err="1" smtClean="0">
                <a:solidFill>
                  <a:srgbClr val="0000CC"/>
                </a:solidFill>
                <a:latin typeface="Arial Unicode MS" pitchFamily="34" charset="-128"/>
                <a:ea typeface="Arial Unicode MS" pitchFamily="34" charset="-128"/>
                <a:cs typeface="Arial Unicode MS" pitchFamily="34" charset="-128"/>
              </a:rPr>
              <a:t>Belschatsar</a:t>
            </a:r>
            <a:r>
              <a:rPr lang="fr-FR" sz="5400" dirty="0" smtClean="0">
                <a:solidFill>
                  <a:srgbClr val="0000CC"/>
                </a:solidFill>
                <a:latin typeface="Arial Unicode MS" pitchFamily="34" charset="-128"/>
                <a:ea typeface="Arial Unicode MS" pitchFamily="34" charset="-128"/>
                <a:cs typeface="Arial Unicode MS" pitchFamily="34" charset="-128"/>
              </a:rPr>
              <a:t> donna des ordres, et l'on revêtit Daniel de pourpre, on lui mit au cou un collier d'or, </a:t>
            </a:r>
            <a:r>
              <a:rPr lang="fr-FR" sz="5400" dirty="0" smtClean="0">
                <a:solidFill>
                  <a:srgbClr val="FF0000"/>
                </a:solidFill>
                <a:latin typeface="Arial Unicode MS" pitchFamily="34" charset="-128"/>
                <a:ea typeface="Arial Unicode MS" pitchFamily="34" charset="-128"/>
                <a:cs typeface="Arial Unicode MS" pitchFamily="34" charset="-128"/>
              </a:rPr>
              <a:t>et on publia qu'il aurait la troisième place dans le gouvernement du royaume.</a:t>
            </a:r>
            <a:endParaRPr lang="en-US" sz="5400" dirty="0" smtClean="0">
              <a:solidFill>
                <a:srgbClr val="FF0000"/>
              </a:solidFill>
              <a:latin typeface="Arial Unicode MS" pitchFamily="34" charset="-128"/>
              <a:ea typeface="Arial Unicode MS" pitchFamily="34" charset="-128"/>
              <a:cs typeface="Arial Unicode MS" pitchFamily="34" charset="-128"/>
            </a:endParaRPr>
          </a:p>
          <a:p>
            <a:r>
              <a:rPr lang="fr-FR" b="1" dirty="0" smtClean="0">
                <a:solidFill>
                  <a:srgbClr val="0000CC"/>
                </a:solidFill>
                <a:latin typeface="Arial Unicode MS" pitchFamily="34" charset="-128"/>
                <a:ea typeface="Arial Unicode MS" pitchFamily="34" charset="-128"/>
                <a:cs typeface="Arial Unicode MS" pitchFamily="34" charset="-128"/>
              </a:rPr>
              <a:t> </a:t>
            </a:r>
            <a:endParaRPr lang="en-US" sz="28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5400" b="1" dirty="0" smtClean="0">
                <a:solidFill>
                  <a:srgbClr val="0000CC"/>
                </a:solidFill>
                <a:latin typeface="Arial Unicode MS" pitchFamily="34" charset="-128"/>
                <a:ea typeface="Arial Unicode MS" pitchFamily="34" charset="-128"/>
                <a:cs typeface="Arial Unicode MS" pitchFamily="34" charset="-128"/>
              </a:rPr>
              <a:t>30 </a:t>
            </a:r>
            <a:r>
              <a:rPr lang="fr-FR" sz="5400" b="1" dirty="0" smtClean="0">
                <a:solidFill>
                  <a:srgbClr val="0000CC"/>
                </a:solidFill>
                <a:latin typeface="Arial Unicode MS" pitchFamily="34" charset="-128"/>
                <a:ea typeface="Arial Unicode MS" pitchFamily="34" charset="-128"/>
                <a:cs typeface="Arial Unicode MS" pitchFamily="34" charset="-128"/>
              </a:rPr>
              <a:t>¶ Cette même nuit, </a:t>
            </a:r>
            <a:r>
              <a:rPr lang="fr-FR" sz="5400" b="1" dirty="0" err="1" smtClean="0">
                <a:solidFill>
                  <a:srgbClr val="0000CC"/>
                </a:solidFill>
                <a:latin typeface="Arial Unicode MS" pitchFamily="34" charset="-128"/>
                <a:ea typeface="Arial Unicode MS" pitchFamily="34" charset="-128"/>
                <a:cs typeface="Arial Unicode MS" pitchFamily="34" charset="-128"/>
              </a:rPr>
              <a:t>Belschatsar</a:t>
            </a:r>
            <a:r>
              <a:rPr lang="fr-FR" sz="5400" b="1" dirty="0" smtClean="0">
                <a:solidFill>
                  <a:srgbClr val="0000CC"/>
                </a:solidFill>
                <a:latin typeface="Arial Unicode MS" pitchFamily="34" charset="-128"/>
                <a:ea typeface="Arial Unicode MS" pitchFamily="34" charset="-128"/>
                <a:cs typeface="Arial Unicode MS" pitchFamily="34" charset="-128"/>
              </a:rPr>
              <a:t>, roi des Chaldéens, fut tué.</a:t>
            </a:r>
            <a:endParaRPr lang="en-US" sz="5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5400" b="1" dirty="0" smtClean="0">
                <a:solidFill>
                  <a:srgbClr val="FF0000"/>
                </a:solidFill>
                <a:latin typeface="Arial Unicode MS" pitchFamily="34" charset="-128"/>
                <a:ea typeface="Arial Unicode MS" pitchFamily="34" charset="-128"/>
                <a:cs typeface="Arial Unicode MS" pitchFamily="34" charset="-128"/>
              </a:rPr>
              <a:t> 31 Et Darius, le Mède, s'empara du royaume, étant âgé de soixante-deux ans.</a:t>
            </a:r>
            <a:endParaRPr lang="en-US" sz="5400" b="1" dirty="0" smtClean="0">
              <a:solidFill>
                <a:srgbClr val="FF0000"/>
              </a:solidFill>
              <a:latin typeface="Arial Unicode MS" pitchFamily="34" charset="-128"/>
              <a:ea typeface="Arial Unicode MS" pitchFamily="34" charset="-128"/>
              <a:cs typeface="Arial Unicode MS" pitchFamily="34" charset="-128"/>
            </a:endParaRPr>
          </a:p>
          <a:p>
            <a:pPr>
              <a:buNone/>
            </a:pPr>
            <a:endParaRPr lang="en-US" sz="28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800" b="1" dirty="0" smtClean="0"/>
              <a:t>CONCLUSION</a:t>
            </a:r>
            <a:endParaRPr lang="en-US" sz="4800" b="1" dirty="0" smtClean="0"/>
          </a:p>
          <a:p>
            <a:pPr lvl="0" algn="just"/>
            <a:r>
              <a:rPr lang="fr-FR" sz="4800" b="1" dirty="0" smtClean="0">
                <a:solidFill>
                  <a:schemeClr val="accent6">
                    <a:lumMod val="40000"/>
                    <a:lumOff val="60000"/>
                  </a:schemeClr>
                </a:solidFill>
              </a:rPr>
              <a:t>Dieu règne suprême dans les affaires des hommes.</a:t>
            </a:r>
            <a:endParaRPr lang="en-US" sz="4800" b="1" dirty="0" smtClean="0">
              <a:solidFill>
                <a:schemeClr val="accent6">
                  <a:lumMod val="40000"/>
                  <a:lumOff val="60000"/>
                </a:schemeClr>
              </a:solidFill>
            </a:endParaRPr>
          </a:p>
          <a:p>
            <a:pPr lvl="0" algn="just"/>
            <a:r>
              <a:rPr lang="fr-FR" sz="4800" b="1" dirty="0" smtClean="0">
                <a:solidFill>
                  <a:srgbClr val="92D050"/>
                </a:solidFill>
              </a:rPr>
              <a:t>L’élévation et l’abaissement viennent également de Dieu.</a:t>
            </a:r>
            <a:endParaRPr lang="en-US" sz="4800" b="1" dirty="0" smtClean="0">
              <a:solidFill>
                <a:srgbClr val="92D050"/>
              </a:solidFill>
            </a:endParaRPr>
          </a:p>
          <a:p>
            <a:pPr lvl="0" algn="just"/>
            <a:r>
              <a:rPr lang="fr-FR" sz="4800" b="1" dirty="0" smtClean="0">
                <a:solidFill>
                  <a:schemeClr val="accent6">
                    <a:lumMod val="40000"/>
                    <a:lumOff val="60000"/>
                  </a:schemeClr>
                </a:solidFill>
              </a:rPr>
              <a:t>Personne ne peut surpasser les arrêts de Dieu</a:t>
            </a:r>
            <a:endParaRPr lang="en-US" sz="4800" b="1" dirty="0" smtClean="0">
              <a:solidFill>
                <a:schemeClr val="accent6">
                  <a:lumMod val="40000"/>
                  <a:lumOff val="60000"/>
                </a:schemeClr>
              </a:solidFill>
            </a:endParaRPr>
          </a:p>
          <a:p>
            <a:pPr lvl="0" algn="just"/>
            <a:r>
              <a:rPr lang="fr-FR" sz="4800" b="1" dirty="0" smtClean="0">
                <a:solidFill>
                  <a:srgbClr val="92D050"/>
                </a:solidFill>
              </a:rPr>
              <a:t>La vie de tout un chacun est évaluée par Dieu</a:t>
            </a:r>
            <a:r>
              <a:rPr lang="fr-FR" sz="4800" b="1" dirty="0" smtClean="0">
                <a:solidFill>
                  <a:srgbClr val="92D050"/>
                </a:solidFill>
              </a:rPr>
              <a:t>.</a:t>
            </a:r>
            <a:endParaRPr lang="en-US" sz="4800" b="1" dirty="0" smtClean="0">
              <a:solidFill>
                <a:srgbClr val="92D05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800" b="1" dirty="0" smtClean="0">
                <a:solidFill>
                  <a:schemeClr val="accent6">
                    <a:lumMod val="40000"/>
                    <a:lumOff val="60000"/>
                  </a:schemeClr>
                </a:solidFill>
              </a:rPr>
              <a:t>Les </a:t>
            </a:r>
            <a:r>
              <a:rPr lang="fr-FR" sz="4800" b="1" dirty="0" smtClean="0">
                <a:solidFill>
                  <a:schemeClr val="accent6">
                    <a:lumMod val="40000"/>
                    <a:lumOff val="60000"/>
                  </a:schemeClr>
                </a:solidFill>
              </a:rPr>
              <a:t>vrais hommes de Dieu seront mis en lumière à l’heure fixée par Dieu.</a:t>
            </a:r>
            <a:endParaRPr lang="en-US" sz="4800" b="1" dirty="0" smtClean="0">
              <a:solidFill>
                <a:schemeClr val="accent6">
                  <a:lumMod val="40000"/>
                  <a:lumOff val="60000"/>
                </a:schemeClr>
              </a:solidFill>
            </a:endParaRPr>
          </a:p>
          <a:p>
            <a:pPr lvl="0" algn="just"/>
            <a:r>
              <a:rPr lang="fr-FR" sz="4800" b="1" dirty="0" smtClean="0">
                <a:solidFill>
                  <a:srgbClr val="92D050"/>
                </a:solidFill>
              </a:rPr>
              <a:t>Le changement des chefs et des royaumes n’affectent pas le plan de Dieu pour ses enfants.</a:t>
            </a:r>
            <a:endParaRPr lang="en-US" sz="4800" b="1" dirty="0" smtClean="0">
              <a:solidFill>
                <a:srgbClr val="92D050"/>
              </a:solidFill>
            </a:endParaRPr>
          </a:p>
          <a:p>
            <a:pPr lvl="0" algn="just"/>
            <a:r>
              <a:rPr lang="fr-FR" sz="4800" b="1" dirty="0" smtClean="0">
                <a:solidFill>
                  <a:schemeClr val="accent6">
                    <a:lumMod val="40000"/>
                    <a:lumOff val="60000"/>
                  </a:schemeClr>
                </a:solidFill>
              </a:rPr>
              <a:t>Evitez à tout prix d’insulter Dieu en glorifiant le diable par vos actions</a:t>
            </a:r>
            <a:r>
              <a:rPr lang="fr-FR" sz="4800" b="1" dirty="0" smtClean="0">
                <a:solidFill>
                  <a:schemeClr val="accent6">
                    <a:lumMod val="40000"/>
                    <a:lumOff val="60000"/>
                  </a:schemeClr>
                </a:solidFill>
              </a:rPr>
              <a:t>.</a:t>
            </a:r>
            <a:endParaRPr lang="en-US" sz="4800" b="1" dirty="0" smtClean="0">
              <a:solidFill>
                <a:schemeClr val="accent6">
                  <a:lumMod val="40000"/>
                  <a:lumOff val="60000"/>
                </a:schemeClr>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5400" b="1" dirty="0" smtClean="0">
                <a:solidFill>
                  <a:schemeClr val="accent6">
                    <a:lumMod val="40000"/>
                    <a:lumOff val="60000"/>
                  </a:schemeClr>
                </a:solidFill>
              </a:rPr>
              <a:t>Si </a:t>
            </a:r>
            <a:r>
              <a:rPr lang="fr-FR" sz="5400" b="1" dirty="0" smtClean="0">
                <a:solidFill>
                  <a:schemeClr val="accent6">
                    <a:lumMod val="40000"/>
                    <a:lumOff val="60000"/>
                  </a:schemeClr>
                </a:solidFill>
              </a:rPr>
              <a:t>vous vous divertissez avec la drogue et l’alcool étant chrétiens, </a:t>
            </a:r>
            <a:r>
              <a:rPr lang="fr-FR" sz="5400" b="1" dirty="0" smtClean="0">
                <a:solidFill>
                  <a:srgbClr val="92D050"/>
                </a:solidFill>
              </a:rPr>
              <a:t>vous courrez le même risque que le roi </a:t>
            </a:r>
            <a:r>
              <a:rPr lang="fr-FR" sz="5400" b="1" dirty="0" err="1" smtClean="0">
                <a:solidFill>
                  <a:srgbClr val="92D050"/>
                </a:solidFill>
              </a:rPr>
              <a:t>Belschatsar</a:t>
            </a:r>
            <a:r>
              <a:rPr lang="fr-FR" sz="5400" b="1" dirty="0" smtClean="0">
                <a:solidFill>
                  <a:srgbClr val="92D050"/>
                </a:solidFill>
              </a:rPr>
              <a:t> qui insulta Dieu poussé par l’influence du vin.</a:t>
            </a:r>
            <a:endParaRPr lang="en-US" sz="5400" b="1" dirty="0" smtClean="0">
              <a:solidFill>
                <a:srgbClr val="92D050"/>
              </a:solidFill>
            </a:endParaRPr>
          </a:p>
          <a:p>
            <a:pPr algn="r">
              <a:buNone/>
            </a:pPr>
            <a:r>
              <a:rPr lang="fr-FR" sz="5400" b="1" dirty="0" smtClean="0">
                <a:solidFill>
                  <a:srgbClr val="FF0000"/>
                </a:solidFill>
              </a:rPr>
              <a:t>AMEN</a:t>
            </a:r>
            <a:r>
              <a:rPr lang="fr-FR" sz="5400" b="1" dirty="0" smtClean="0">
                <a:solidFill>
                  <a:schemeClr val="accent6">
                    <a:lumMod val="40000"/>
                    <a:lumOff val="60000"/>
                  </a:schemeClr>
                </a:solidFill>
              </a:rPr>
              <a:t>!</a:t>
            </a:r>
            <a:endParaRPr lang="en-US" sz="5400" b="1" dirty="0">
              <a:solidFill>
                <a:schemeClr val="accent6">
                  <a:lumMod val="40000"/>
                  <a:lumOff val="60000"/>
                </a:schemeClr>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15607</TotalTime>
  <Words>2448</Words>
  <Application>Microsoft Office PowerPoint</Application>
  <PresentationFormat>On-screen Show (4:3)</PresentationFormat>
  <Paragraphs>152</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CHRIST THE ROCK CONGREGATION SUNDAY SEPTEMBER 26TH 2021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JULY 4TH  2021  Sermon by Pastor Marc E Simeon</dc:title>
  <dc:creator>MARC EDOUARD SIMEON</dc:creator>
  <cp:lastModifiedBy>MARC EDOUARD SIMEON</cp:lastModifiedBy>
  <cp:revision>18</cp:revision>
  <dcterms:created xsi:type="dcterms:W3CDTF">2021-07-01T15:44:16Z</dcterms:created>
  <dcterms:modified xsi:type="dcterms:W3CDTF">2021-09-22T22:28:52Z</dcterms:modified>
</cp:coreProperties>
</file>