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7" r:id="rId2"/>
    <p:sldId id="258" r:id="rId3"/>
    <p:sldId id="267" r:id="rId4"/>
    <p:sldId id="346" r:id="rId5"/>
    <p:sldId id="382" r:id="rId6"/>
    <p:sldId id="265" r:id="rId7"/>
    <p:sldId id="347" r:id="rId8"/>
    <p:sldId id="388" r:id="rId9"/>
    <p:sldId id="348" r:id="rId10"/>
    <p:sldId id="349" r:id="rId11"/>
    <p:sldId id="268" r:id="rId12"/>
    <p:sldId id="350" r:id="rId13"/>
    <p:sldId id="351" r:id="rId14"/>
    <p:sldId id="352" r:id="rId15"/>
    <p:sldId id="353" r:id="rId16"/>
    <p:sldId id="354" r:id="rId17"/>
    <p:sldId id="355" r:id="rId18"/>
    <p:sldId id="264" r:id="rId19"/>
    <p:sldId id="384" r:id="rId20"/>
    <p:sldId id="383" r:id="rId21"/>
    <p:sldId id="356" r:id="rId22"/>
    <p:sldId id="357" r:id="rId23"/>
    <p:sldId id="269" r:id="rId24"/>
    <p:sldId id="358" r:id="rId25"/>
    <p:sldId id="359" r:id="rId26"/>
    <p:sldId id="385" r:id="rId27"/>
    <p:sldId id="270" r:id="rId28"/>
    <p:sldId id="360" r:id="rId29"/>
    <p:sldId id="361" r:id="rId30"/>
    <p:sldId id="362" r:id="rId31"/>
    <p:sldId id="363" r:id="rId32"/>
    <p:sldId id="271" r:id="rId33"/>
    <p:sldId id="364" r:id="rId34"/>
    <p:sldId id="369" r:id="rId35"/>
    <p:sldId id="365" r:id="rId36"/>
    <p:sldId id="370" r:id="rId37"/>
    <p:sldId id="373" r:id="rId38"/>
    <p:sldId id="371" r:id="rId39"/>
    <p:sldId id="277" r:id="rId40"/>
    <p:sldId id="374" r:id="rId41"/>
    <p:sldId id="386" r:id="rId42"/>
    <p:sldId id="375" r:id="rId43"/>
    <p:sldId id="387" r:id="rId44"/>
    <p:sldId id="338" r:id="rId45"/>
    <p:sldId id="376" r:id="rId46"/>
    <p:sldId id="377" r:id="rId47"/>
    <p:sldId id="379" r:id="rId48"/>
    <p:sldId id="260" r:id="rId49"/>
    <p:sldId id="380" r:id="rId50"/>
    <p:sldId id="381"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793F2"/>
    <a:srgbClr val="C9F199"/>
    <a:srgbClr val="003E1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9FEB60-390F-4A92-AE31-01F239556001}" type="datetimeFigureOut">
              <a:rPr lang="en-US" smtClean="0"/>
              <a:t>7/29/2021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ABB396-5314-451A-810E-94AC0D5AF67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ABB396-5314-451A-810E-94AC0D5AF673}" type="slidenum">
              <a:rPr lang="en-US" smtClean="0"/>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pPr/>
              <a:t>7/29/2021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pPr/>
              <a:t>7/29/2021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pPr/>
              <a:t>7/29/2021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pPr/>
              <a:t>7/29/2021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7/29/2021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7/29/2021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pPr/>
              <a:t>7/29/2021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vorce Images | Free Vectors, Stock Photos &amp;amp; PSD"/>
          <p:cNvPicPr/>
          <p:nvPr/>
        </p:nvPicPr>
        <p:blipFill>
          <a:blip r:embed="rId2"/>
          <a:srcRect/>
          <a:stretch>
            <a:fillRect/>
          </a:stretch>
        </p:blipFill>
        <p:spPr bwMode="auto">
          <a:xfrm>
            <a:off x="2286000" y="3429000"/>
            <a:ext cx="4495800" cy="2286000"/>
          </a:xfrm>
          <a:prstGeom prst="rect">
            <a:avLst/>
          </a:prstGeom>
          <a:noFill/>
          <a:ln w="9525">
            <a:noFill/>
            <a:miter lim="800000"/>
            <a:headEnd/>
            <a:tailEnd/>
          </a:ln>
        </p:spPr>
      </p:pic>
      <p:sp>
        <p:nvSpPr>
          <p:cNvPr id="2" name="Title 1"/>
          <p:cNvSpPr>
            <a:spLocks noGrp="1"/>
          </p:cNvSpPr>
          <p:nvPr>
            <p:ph type="ctrTitle"/>
          </p:nvPr>
        </p:nvSpPr>
        <p:spPr>
          <a:xfrm>
            <a:off x="0" y="1"/>
            <a:ext cx="9144000" cy="2743199"/>
          </a:xfrm>
          <a:solidFill>
            <a:srgbClr val="F793F2"/>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a:t>
            </a:r>
            <a:r>
              <a:rPr lang="en-US" b="1" dirty="0" smtClean="0">
                <a:solidFill>
                  <a:schemeClr val="bg1"/>
                </a:solidFill>
              </a:rPr>
              <a:t>AUGUST</a:t>
            </a:r>
            <a:r>
              <a:rPr lang="en-US" b="1" dirty="0" smtClean="0">
                <a:solidFill>
                  <a:schemeClr val="bg1"/>
                </a:solidFill>
              </a:rPr>
              <a:t> 1</a:t>
            </a:r>
            <a:r>
              <a:rPr lang="en-US" b="1" baseline="30000" dirty="0" smtClean="0">
                <a:solidFill>
                  <a:schemeClr val="bg1"/>
                </a:solidFill>
              </a:rPr>
              <a:t>ST</a:t>
            </a:r>
            <a:r>
              <a:rPr lang="en-US" b="1" dirty="0" smtClean="0">
                <a:solidFill>
                  <a:schemeClr val="bg1"/>
                </a:solidFill>
              </a:rPr>
              <a:t>  2021 </a:t>
            </a:r>
            <a:r>
              <a:rPr lang="en-US" b="1" dirty="0">
                <a:solidFill>
                  <a:schemeClr val="tx1"/>
                </a:solidFill>
              </a:rPr>
              <a:t/>
            </a:r>
            <a:br>
              <a:rPr lang="en-US" b="1" dirty="0">
                <a:solidFill>
                  <a:schemeClr val="tx1"/>
                </a:solidFill>
              </a:rPr>
            </a:br>
            <a:r>
              <a:rPr lang="en-US" b="1" dirty="0">
                <a:solidFill>
                  <a:schemeClr val="tx1"/>
                </a:solidFill>
              </a:rPr>
              <a:t>Sermon by Pastor Marc E </a:t>
            </a:r>
            <a:r>
              <a:rPr lang="en-US" b="1" dirty="0" smtClean="0">
                <a:solidFill>
                  <a:schemeClr val="tx1"/>
                </a:solidFill>
              </a:rPr>
              <a:t>Simeon </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noFill/>
        </p:spPr>
        <p:style>
          <a:lnRef idx="1">
            <a:schemeClr val="accent4"/>
          </a:lnRef>
          <a:fillRef idx="2">
            <a:schemeClr val="accent4"/>
          </a:fillRef>
          <a:effectRef idx="1">
            <a:schemeClr val="accent4"/>
          </a:effectRef>
          <a:fontRef idx="minor">
            <a:schemeClr val="dk1"/>
          </a:fontRef>
        </p:style>
        <p:txBody>
          <a:bodyPr>
            <a:normAutofit/>
          </a:bodyPr>
          <a:lstStyle/>
          <a:p>
            <a:r>
              <a:rPr lang="en-US" sz="5400" b="1" dirty="0" smtClean="0">
                <a:solidFill>
                  <a:srgbClr val="0000CC"/>
                </a:solidFill>
              </a:rPr>
              <a:t>GOD HATES </a:t>
            </a:r>
            <a:r>
              <a:rPr lang="en-US" sz="5400" b="1" dirty="0" smtClean="0">
                <a:solidFill>
                  <a:srgbClr val="0000CC"/>
                </a:solidFill>
              </a:rPr>
              <a:t>DIVORCE</a:t>
            </a:r>
          </a:p>
          <a:p>
            <a:endParaRPr lang="en-US" sz="5400" b="1" dirty="0" smtClean="0">
              <a:solidFill>
                <a:srgbClr val="0000CC"/>
              </a:solidFill>
            </a:endParaRPr>
          </a:p>
          <a:p>
            <a:endParaRPr lang="en-US" sz="5400" dirty="0" smtClean="0">
              <a:solidFill>
                <a:srgbClr val="0000CC"/>
              </a:solidFill>
            </a:endParaRPr>
          </a:p>
          <a:p>
            <a:r>
              <a:rPr lang="fr-FR" sz="5400" b="1" dirty="0" smtClean="0">
                <a:solidFill>
                  <a:srgbClr val="C00000"/>
                </a:solidFill>
              </a:rPr>
              <a:t>DIEU HAIT LE DIVORCE</a:t>
            </a:r>
            <a:endParaRPr lang="en-US" sz="5400"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fr-FR" sz="4400" dirty="0">
                <a:solidFill>
                  <a:srgbClr val="0070C0"/>
                </a:solidFill>
                <a:latin typeface="Arial Unicode MS" pitchFamily="34" charset="-128"/>
                <a:ea typeface="Arial Unicode MS" pitchFamily="34" charset="-128"/>
                <a:cs typeface="Arial Unicode MS" pitchFamily="34" charset="-128"/>
              </a:rPr>
              <a:t>LECTURE </a:t>
            </a:r>
            <a:r>
              <a:rPr lang="fr-FR" sz="4400" b="1" dirty="0" err="1" smtClean="0"/>
              <a:t>Eph</a:t>
            </a:r>
            <a:r>
              <a:rPr lang="fr-FR" sz="4400" b="1" dirty="0" smtClean="0"/>
              <a:t> </a:t>
            </a:r>
            <a:r>
              <a:rPr lang="fr-FR" sz="4400" b="1" dirty="0" smtClean="0"/>
              <a:t>5:28, </a:t>
            </a:r>
            <a:r>
              <a:rPr lang="fr-FR" sz="4400" dirty="0" smtClean="0"/>
              <a:t> </a:t>
            </a:r>
            <a:r>
              <a:rPr lang="fr-FR" sz="4400" b="1" dirty="0" smtClean="0"/>
              <a:t>1Co </a:t>
            </a:r>
            <a:r>
              <a:rPr lang="fr-FR" sz="4400" b="1" dirty="0" smtClean="0"/>
              <a:t>7:10-11</a:t>
            </a:r>
            <a:endParaRPr lang="en-US" sz="4400" dirty="0">
              <a:solidFill>
                <a:srgbClr val="0070C0"/>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FF0000"/>
                </a:solidFill>
                <a:latin typeface="Arial Unicode MS" pitchFamily="34" charset="-128"/>
                <a:ea typeface="Arial Unicode MS" pitchFamily="34" charset="-128"/>
                <a:cs typeface="Arial Unicode MS" pitchFamily="34" charset="-128"/>
              </a:rPr>
              <a:t>28 </a:t>
            </a:r>
            <a:r>
              <a:rPr lang="fr-FR" sz="4400" dirty="0" smtClean="0">
                <a:solidFill>
                  <a:srgbClr val="FF0000"/>
                </a:solidFill>
                <a:latin typeface="Arial Unicode MS" pitchFamily="34" charset="-128"/>
                <a:ea typeface="Arial Unicode MS" pitchFamily="34" charset="-128"/>
                <a:cs typeface="Arial Unicode MS" pitchFamily="34" charset="-128"/>
              </a:rPr>
              <a:t>C'est ainsi que les maris doivent aimer leurs femmes comme leurs propres corps. Celui qui aime sa femme s'aime lui-même. (LSV</a:t>
            </a:r>
            <a:r>
              <a:rPr lang="fr-FR" sz="4400" dirty="0" smtClean="0">
                <a:solidFill>
                  <a:srgbClr val="FF0000"/>
                </a:solidFill>
                <a:latin typeface="Arial Unicode MS" pitchFamily="34" charset="-128"/>
                <a:ea typeface="Arial Unicode MS" pitchFamily="34" charset="-128"/>
                <a:cs typeface="Arial Unicode MS" pitchFamily="34" charset="-128"/>
              </a:rPr>
              <a:t>)</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en-US" sz="4400" dirty="0" smtClean="0">
                <a:latin typeface="Arial Unicode MS" pitchFamily="34" charset="-128"/>
                <a:ea typeface="Arial Unicode MS" pitchFamily="34" charset="-128"/>
                <a:cs typeface="Arial Unicode MS" pitchFamily="34" charset="-128"/>
              </a:rPr>
              <a:t>28 So husbands ought to love their own wives as their own bodies; he who loves his wife loves himself. (NKJV)</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en-US" sz="4400" b="1" dirty="0" smtClean="0">
                <a:solidFill>
                  <a:srgbClr val="FF0000"/>
                </a:solidFill>
              </a:rPr>
              <a:t>1Co 7:10-11</a:t>
            </a:r>
            <a:endParaRPr lang="en-US" sz="4400" dirty="0" smtClean="0">
              <a:solidFill>
                <a:srgbClr val="FF0000"/>
              </a:solidFill>
            </a:endParaRPr>
          </a:p>
          <a:p>
            <a:pPr algn="just">
              <a:buNone/>
            </a:pPr>
            <a:r>
              <a:rPr lang="en-US" sz="4400" b="1" dirty="0" smtClean="0">
                <a:solidFill>
                  <a:srgbClr val="0000CC"/>
                </a:solidFill>
                <a:latin typeface="Arial Unicode MS" pitchFamily="34" charset="-128"/>
                <a:ea typeface="Arial Unicode MS" pitchFamily="34" charset="-128"/>
                <a:cs typeface="Arial Unicode MS" pitchFamily="34" charset="-128"/>
              </a:rPr>
              <a:t>10 ¶ But to the married I give orders, though not I but the Lord, that the wife may not go away from her husband</a:t>
            </a:r>
          </a:p>
          <a:p>
            <a:pPr algn="just">
              <a:buNone/>
            </a:pPr>
            <a:r>
              <a:rPr lang="en-US" sz="4400" dirty="0" smtClean="0">
                <a:solidFill>
                  <a:srgbClr val="FF0000"/>
                </a:solidFill>
                <a:latin typeface="Arial Unicode MS" pitchFamily="34" charset="-128"/>
                <a:ea typeface="Arial Unicode MS" pitchFamily="34" charset="-128"/>
                <a:cs typeface="Arial Unicode MS" pitchFamily="34" charset="-128"/>
              </a:rPr>
              <a:t> 11 (Or if she goes away from him, let her keep unmarried, or be united to her husband again); and that the husband may not go away from his wife.</a:t>
            </a:r>
          </a:p>
          <a:p>
            <a:pPr algn="just">
              <a:buNone/>
            </a:pP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r>
              <a:rPr lang="en-US" sz="4400" b="1" dirty="0" smtClean="0"/>
              <a:t>1Co 7:10-11</a:t>
            </a:r>
            <a:endParaRPr lang="en-US" sz="4400" dirty="0" smtClean="0"/>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10 </a:t>
            </a:r>
            <a:r>
              <a:rPr lang="fr-FR" sz="4400" b="1" dirty="0" smtClean="0">
                <a:solidFill>
                  <a:srgbClr val="0000CC"/>
                </a:solidFill>
                <a:latin typeface="Arial Unicode MS" pitchFamily="34" charset="-128"/>
                <a:ea typeface="Arial Unicode MS" pitchFamily="34" charset="-128"/>
                <a:cs typeface="Arial Unicode MS" pitchFamily="34" charset="-128"/>
              </a:rPr>
              <a:t>¶ A ceux qui sont mariés, j'ordonne, non pas moi, mais le Seigneur, que la femme ne se sépare point de son </a:t>
            </a:r>
            <a:r>
              <a:rPr lang="fr-FR" sz="4400" b="1" dirty="0" smtClean="0">
                <a:solidFill>
                  <a:srgbClr val="0000CC"/>
                </a:solidFill>
                <a:latin typeface="Arial Unicode MS" pitchFamily="34" charset="-128"/>
                <a:ea typeface="Arial Unicode MS" pitchFamily="34" charset="-128"/>
                <a:cs typeface="Arial Unicode MS" pitchFamily="34" charset="-128"/>
              </a:rPr>
              <a:t>mari</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FF0000"/>
                </a:solidFill>
                <a:latin typeface="Arial Unicode MS" pitchFamily="34" charset="-128"/>
                <a:ea typeface="Arial Unicode MS" pitchFamily="34" charset="-128"/>
                <a:cs typeface="Arial Unicode MS" pitchFamily="34" charset="-128"/>
              </a:rPr>
              <a:t>11 (si elle est séparée, qu'elle demeure sans se marier ou qu'elle se réconcilie avec son mari), et que le mari ne répudie point sa femme.</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INTRODUCTION</a:t>
            </a:r>
          </a:p>
          <a:p>
            <a:pPr lvl="0" algn="just"/>
            <a:r>
              <a:rPr lang="en-US" sz="4400" b="1" dirty="0" smtClean="0">
                <a:latin typeface="Arial Unicode MS" pitchFamily="34" charset="-128"/>
                <a:ea typeface="Arial Unicode MS" pitchFamily="34" charset="-128"/>
                <a:cs typeface="Arial Unicode MS" pitchFamily="34" charset="-128"/>
              </a:rPr>
              <a:t>As we go further in this series of messages on the family, I want to devote ample time to talk about divorce.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 know that this series of messages may cause some discomfort in certain people, please be assured that our aims are not to be judgmental but to save the marriages that are in distress</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en-US" sz="4400" b="1" dirty="0" smtClean="0">
                <a:latin typeface="Arial Unicode MS" pitchFamily="34" charset="-128"/>
                <a:ea typeface="Arial Unicode MS" pitchFamily="34" charset="-128"/>
                <a:cs typeface="Arial Unicode MS" pitchFamily="34" charset="-128"/>
              </a:rPr>
              <a:t>I know that some have tried their very best to avoid a divorce but it still happens.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Divorce </a:t>
            </a:r>
            <a:r>
              <a:rPr lang="en-US" sz="4400" b="1" dirty="0" smtClean="0">
                <a:solidFill>
                  <a:srgbClr val="0000CC"/>
                </a:solidFill>
                <a:latin typeface="Arial Unicode MS" pitchFamily="34" charset="-128"/>
                <a:ea typeface="Arial Unicode MS" pitchFamily="34" charset="-128"/>
                <a:cs typeface="Arial Unicode MS" pitchFamily="34" charset="-128"/>
              </a:rPr>
              <a:t>is a plague that is battling our generation and that is causing a great psychological imbalance in the lives of a great many people.</a:t>
            </a:r>
          </a:p>
          <a:p>
            <a:pPr lvl="0" algn="just"/>
            <a:r>
              <a:rPr lang="en-US" sz="4400" b="1" dirty="0" smtClean="0">
                <a:latin typeface="Arial Unicode MS" pitchFamily="34" charset="-128"/>
                <a:ea typeface="Arial Unicode MS" pitchFamily="34" charset="-128"/>
                <a:cs typeface="Arial Unicode MS" pitchFamily="34" charset="-128"/>
              </a:rPr>
              <a:t>There is no way a divorce can happen without causing a massive rupture in the lives of those affected.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Be </a:t>
            </a:r>
            <a:r>
              <a:rPr lang="en-US" sz="4400" b="1" dirty="0" smtClean="0">
                <a:latin typeface="Arial Unicode MS" pitchFamily="34" charset="-128"/>
                <a:ea typeface="Arial Unicode MS" pitchFamily="34" charset="-128"/>
                <a:cs typeface="Arial Unicode MS" pitchFamily="34" charset="-128"/>
              </a:rPr>
              <a:t>it the couple, the children, the extended family members, the friends, the church, the grand children, and the list goes on; all are affected by a divorce.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modern men have polluted the marriage institution by its redefinition to make it the union of any two entities adding even animals in the mix; therefore the divorce statistic is not as holistic as we would wish it, but it is staggeringly high.</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Who loves divorce?</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Satan and his demons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divorce lawyers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a:t>
            </a:r>
            <a:r>
              <a:rPr lang="en-US" sz="4400" b="1" dirty="0" smtClean="0">
                <a:solidFill>
                  <a:srgbClr val="0000CC"/>
                </a:solidFill>
                <a:latin typeface="Arial Unicode MS" pitchFamily="34" charset="-128"/>
                <a:ea typeface="Arial Unicode MS" pitchFamily="34" charset="-128"/>
                <a:cs typeface="Arial Unicode MS" pitchFamily="34" charset="-128"/>
              </a:rPr>
              <a:t>he courts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systems that benefits from it.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Your enemies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people who want your spouse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people who </a:t>
            </a:r>
            <a:r>
              <a:rPr lang="en-US" sz="4400" b="1" dirty="0" err="1" smtClean="0">
                <a:solidFill>
                  <a:srgbClr val="0000CC"/>
                </a:solidFill>
                <a:latin typeface="Arial Unicode MS" pitchFamily="34" charset="-128"/>
                <a:ea typeface="Arial Unicode MS" pitchFamily="34" charset="-128"/>
                <a:cs typeface="Arial Unicode MS" pitchFamily="34" charset="-128"/>
              </a:rPr>
              <a:t>riddicule</a:t>
            </a:r>
            <a:r>
              <a:rPr lang="en-US" sz="4400" b="1" smtClean="0">
                <a:solidFill>
                  <a:srgbClr val="0000CC"/>
                </a:solidFill>
                <a:latin typeface="Arial Unicode MS" pitchFamily="34" charset="-128"/>
                <a:ea typeface="Arial Unicode MS" pitchFamily="34" charset="-128"/>
                <a:cs typeface="Arial Unicode MS" pitchFamily="34" charset="-128"/>
              </a:rPr>
              <a:t> marriage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Another </a:t>
            </a:r>
            <a:r>
              <a:rPr lang="en-US" sz="4400" b="1" dirty="0" smtClean="0">
                <a:latin typeface="Arial Unicode MS" pitchFamily="34" charset="-128"/>
                <a:ea typeface="Arial Unicode MS" pitchFamily="34" charset="-128"/>
                <a:cs typeface="Arial Unicode MS" pitchFamily="34" charset="-128"/>
              </a:rPr>
              <a:t>factor that is aimed to incur a great damage to the marriage institution is cohabitation. </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While </a:t>
            </a:r>
            <a:r>
              <a:rPr lang="en-US" sz="4400" b="1" dirty="0" smtClean="0">
                <a:solidFill>
                  <a:srgbClr val="0000CC"/>
                </a:solidFill>
                <a:latin typeface="Arial Unicode MS" pitchFamily="34" charset="-128"/>
                <a:ea typeface="Arial Unicode MS" pitchFamily="34" charset="-128"/>
                <a:cs typeface="Arial Unicode MS" pitchFamily="34" charset="-128"/>
              </a:rPr>
              <a:t>marriages are fewer apart these days, we are now faced with the great rate of divorce that is extinguishing an institution already in peril.</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Today</a:t>
            </a:r>
            <a:r>
              <a:rPr lang="en-US" sz="4400" b="1" dirty="0" smtClean="0">
                <a:latin typeface="Arial Unicode MS" pitchFamily="34" charset="-128"/>
                <a:ea typeface="Arial Unicode MS" pitchFamily="34" charset="-128"/>
                <a:cs typeface="Arial Unicode MS" pitchFamily="34" charset="-128"/>
              </a:rPr>
              <a:t>, we will pounder on the family as a gift from God; we will see the drifting process and how to avoid it.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We will see the marriage as a living organism that needs proper care to survive.</a:t>
            </a:r>
          </a:p>
          <a:p>
            <a:pPr lvl="0" algn="just"/>
            <a:r>
              <a:rPr lang="en-US" sz="4400" b="1" dirty="0" smtClean="0">
                <a:latin typeface="Arial Unicode MS" pitchFamily="34" charset="-128"/>
                <a:ea typeface="Arial Unicode MS" pitchFamily="34" charset="-128"/>
                <a:cs typeface="Arial Unicode MS" pitchFamily="34" charset="-128"/>
              </a:rPr>
              <a:t>We will see what God has to say about divorce and what is to follow after divorce.  </a:t>
            </a:r>
          </a:p>
          <a:p>
            <a:pPr algn="just">
              <a:buNone/>
            </a:pP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400" b="1" dirty="0" smtClean="0">
                <a:solidFill>
                  <a:srgbClr val="F793F2"/>
                </a:solidFill>
                <a:latin typeface="Arial Unicode MS" pitchFamily="34" charset="-128"/>
                <a:ea typeface="Arial Unicode MS" pitchFamily="34" charset="-128"/>
                <a:cs typeface="Arial Unicode MS" pitchFamily="34" charset="-128"/>
              </a:rPr>
              <a:t>THE FAMILY: ONE OF GOD’S GREASTEST BLESSINGS TO MANKIND</a:t>
            </a:r>
          </a:p>
          <a:p>
            <a:pPr algn="just"/>
            <a:r>
              <a:rPr lang="en-US" sz="4400" b="1" dirty="0" smtClean="0">
                <a:latin typeface="Arial Unicode MS" pitchFamily="34" charset="-128"/>
                <a:ea typeface="Arial Unicode MS" pitchFamily="34" charset="-128"/>
                <a:cs typeface="Arial Unicode MS" pitchFamily="34" charset="-128"/>
              </a:rPr>
              <a:t>As </a:t>
            </a:r>
            <a:r>
              <a:rPr lang="en-US" sz="4400" b="1" dirty="0" smtClean="0">
                <a:latin typeface="Arial Unicode MS" pitchFamily="34" charset="-128"/>
                <a:ea typeface="Arial Unicode MS" pitchFamily="34" charset="-128"/>
                <a:cs typeface="Arial Unicode MS" pitchFamily="34" charset="-128"/>
              </a:rPr>
              <a:t>we pounder upon God’s infinite wisdom, we discover that God has used a multiple of ways for reproduction to replenish the earth.</a:t>
            </a:r>
          </a:p>
          <a:p>
            <a:pPr lvl="0" algn="just"/>
            <a:r>
              <a:rPr lang="en-US" sz="4400" b="1" dirty="0" smtClean="0">
                <a:solidFill>
                  <a:srgbClr val="F793F2"/>
                </a:solidFill>
                <a:latin typeface="Arial Unicode MS" pitchFamily="34" charset="-128"/>
                <a:ea typeface="Arial Unicode MS" pitchFamily="34" charset="-128"/>
                <a:cs typeface="Arial Unicode MS" pitchFamily="34" charset="-128"/>
              </a:rPr>
              <a:t>he </a:t>
            </a:r>
            <a:r>
              <a:rPr lang="en-US" sz="4400" b="1" dirty="0" smtClean="0">
                <a:solidFill>
                  <a:srgbClr val="F793F2"/>
                </a:solidFill>
                <a:latin typeface="Arial Unicode MS" pitchFamily="34" charset="-128"/>
                <a:ea typeface="Arial Unicode MS" pitchFamily="34" charset="-128"/>
                <a:cs typeface="Arial Unicode MS" pitchFamily="34" charset="-128"/>
              </a:rPr>
              <a:t>botanical world, most of the time, reproduction occurs by seed.</a:t>
            </a:r>
          </a:p>
          <a:p>
            <a:pPr lvl="0" algn="just"/>
            <a:r>
              <a:rPr lang="en-US" sz="4400" b="1" dirty="0" smtClean="0">
                <a:latin typeface="Arial Unicode MS" pitchFamily="34" charset="-128"/>
                <a:ea typeface="Arial Unicode MS" pitchFamily="34" charset="-128"/>
                <a:cs typeface="Arial Unicode MS" pitchFamily="34" charset="-128"/>
              </a:rPr>
              <a:t>Some plants can be reproduced by putting its branch in the ground</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Some </a:t>
            </a:r>
            <a:r>
              <a:rPr lang="en-US" sz="4400" b="1" dirty="0" smtClean="0">
                <a:latin typeface="Arial Unicode MS" pitchFamily="34" charset="-128"/>
                <a:ea typeface="Arial Unicode MS" pitchFamily="34" charset="-128"/>
                <a:cs typeface="Arial Unicode MS" pitchFamily="34" charset="-128"/>
              </a:rPr>
              <a:t>other plants reproduce by roots.</a:t>
            </a:r>
          </a:p>
          <a:p>
            <a:pPr lvl="0" algn="just"/>
            <a:r>
              <a:rPr lang="en-US" sz="4400" b="1" dirty="0" smtClean="0">
                <a:solidFill>
                  <a:srgbClr val="F793F2"/>
                </a:solidFill>
                <a:latin typeface="Arial Unicode MS" pitchFamily="34" charset="-128"/>
                <a:ea typeface="Arial Unicode MS" pitchFamily="34" charset="-128"/>
                <a:cs typeface="Arial Unicode MS" pitchFamily="34" charset="-128"/>
              </a:rPr>
              <a:t>Some plants cast their seeds in the air and the wind carries them to the four corners of the world.</a:t>
            </a:r>
          </a:p>
          <a:p>
            <a:pPr lvl="0" algn="just"/>
            <a:r>
              <a:rPr lang="en-US" sz="4400" b="1" dirty="0" smtClean="0">
                <a:latin typeface="Arial Unicode MS" pitchFamily="34" charset="-128"/>
                <a:ea typeface="Arial Unicode MS" pitchFamily="34" charset="-128"/>
                <a:cs typeface="Arial Unicode MS" pitchFamily="34" charset="-128"/>
              </a:rPr>
              <a:t>In the animal kingdom reproduction varies.</a:t>
            </a:r>
          </a:p>
          <a:p>
            <a:pPr lvl="0" algn="just"/>
            <a:r>
              <a:rPr lang="en-US" sz="4400" b="1" dirty="0" smtClean="0">
                <a:solidFill>
                  <a:srgbClr val="F793F2"/>
                </a:solidFill>
                <a:latin typeface="Arial Unicode MS" pitchFamily="34" charset="-128"/>
                <a:ea typeface="Arial Unicode MS" pitchFamily="34" charset="-128"/>
                <a:cs typeface="Arial Unicode MS" pitchFamily="34" charset="-128"/>
              </a:rPr>
              <a:t>Some species lay eggs and walk or fly or swim away. The offspring is left to itself to figure out life and to survive</a:t>
            </a:r>
            <a:r>
              <a:rPr lang="en-US" sz="4400" b="1" dirty="0" smtClean="0">
                <a:solidFill>
                  <a:srgbClr val="F793F2"/>
                </a:solidFill>
                <a:latin typeface="Arial Unicode MS" pitchFamily="34" charset="-128"/>
                <a:ea typeface="Arial Unicode MS" pitchFamily="34" charset="-128"/>
                <a:cs typeface="Arial Unicode MS" pitchFamily="34" charset="-128"/>
              </a:rPr>
              <a:t>.</a:t>
            </a:r>
            <a:endParaRPr lang="en-US" sz="4400" b="1"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400" dirty="0" smtClean="0">
                <a:latin typeface="Arial Unicode MS" pitchFamily="34" charset="-128"/>
                <a:ea typeface="Arial Unicode MS" pitchFamily="34" charset="-128"/>
                <a:cs typeface="Arial Unicode MS" pitchFamily="34" charset="-128"/>
              </a:rPr>
              <a:t>Some </a:t>
            </a:r>
            <a:r>
              <a:rPr lang="en-US" sz="4400" dirty="0" smtClean="0">
                <a:latin typeface="Arial Unicode MS" pitchFamily="34" charset="-128"/>
                <a:ea typeface="Arial Unicode MS" pitchFamily="34" charset="-128"/>
                <a:cs typeface="Arial Unicode MS" pitchFamily="34" charset="-128"/>
              </a:rPr>
              <a:t>species </a:t>
            </a:r>
            <a:r>
              <a:rPr lang="en-US" sz="4400" dirty="0" smtClean="0">
                <a:latin typeface="Arial Unicode MS" pitchFamily="34" charset="-128"/>
                <a:ea typeface="Arial Unicode MS" pitchFamily="34" charset="-128"/>
                <a:cs typeface="Arial Unicode MS" pitchFamily="34" charset="-128"/>
              </a:rPr>
              <a:t>care for their </a:t>
            </a:r>
            <a:r>
              <a:rPr lang="en-US" sz="4400" dirty="0" smtClean="0">
                <a:latin typeface="Arial Unicode MS" pitchFamily="34" charset="-128"/>
                <a:ea typeface="Arial Unicode MS" pitchFamily="34" charset="-128"/>
                <a:cs typeface="Arial Unicode MS" pitchFamily="34" charset="-128"/>
              </a:rPr>
              <a:t>offspring for a short period and then they release </a:t>
            </a:r>
            <a:r>
              <a:rPr lang="en-US" sz="4400" dirty="0" smtClean="0">
                <a:latin typeface="Arial Unicode MS" pitchFamily="34" charset="-128"/>
                <a:ea typeface="Arial Unicode MS" pitchFamily="34" charset="-128"/>
                <a:cs typeface="Arial Unicode MS" pitchFamily="34" charset="-128"/>
              </a:rPr>
              <a:t>them to the wild.</a:t>
            </a:r>
            <a:endParaRPr lang="en-US" sz="4400" dirty="0" smtClean="0">
              <a:latin typeface="Arial Unicode MS" pitchFamily="34" charset="-128"/>
              <a:ea typeface="Arial Unicode MS" pitchFamily="34" charset="-128"/>
              <a:cs typeface="Arial Unicode MS" pitchFamily="34" charset="-128"/>
            </a:endParaRPr>
          </a:p>
          <a:p>
            <a:pPr lvl="0" algn="just"/>
            <a:r>
              <a:rPr lang="en-US" sz="4400" dirty="0" smtClean="0">
                <a:solidFill>
                  <a:srgbClr val="F793F2"/>
                </a:solidFill>
                <a:latin typeface="Arial Unicode MS" pitchFamily="34" charset="-128"/>
                <a:ea typeface="Arial Unicode MS" pitchFamily="34" charset="-128"/>
                <a:cs typeface="Arial Unicode MS" pitchFamily="34" charset="-128"/>
              </a:rPr>
              <a:t>Some rare species maintain a prolong relationship with their offspring.</a:t>
            </a:r>
          </a:p>
          <a:p>
            <a:pPr lvl="0" algn="just"/>
            <a:r>
              <a:rPr lang="en-US" sz="4400" dirty="0" smtClean="0">
                <a:latin typeface="Arial Unicode MS" pitchFamily="34" charset="-128"/>
                <a:ea typeface="Arial Unicode MS" pitchFamily="34" charset="-128"/>
                <a:cs typeface="Arial Unicode MS" pitchFamily="34" charset="-128"/>
              </a:rPr>
              <a:t>Of all the models that God could have used for human reproduction, He chooses the structure of a permanent family bond.</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dirty="0" smtClean="0">
                <a:latin typeface="Arial Unicode MS" pitchFamily="34" charset="-128"/>
                <a:ea typeface="Arial Unicode MS" pitchFamily="34" charset="-128"/>
                <a:cs typeface="Arial Unicode MS" pitchFamily="34" charset="-128"/>
              </a:rPr>
              <a:t>The </a:t>
            </a:r>
            <a:r>
              <a:rPr lang="en-US" sz="4400" dirty="0" smtClean="0">
                <a:latin typeface="Arial Unicode MS" pitchFamily="34" charset="-128"/>
                <a:ea typeface="Arial Unicode MS" pitchFamily="34" charset="-128"/>
                <a:cs typeface="Arial Unicode MS" pitchFamily="34" charset="-128"/>
              </a:rPr>
              <a:t>ideal family maintains a strong bond and cares for the grandparents, the parents, the children, the grand children and the great grand children.</a:t>
            </a:r>
          </a:p>
          <a:p>
            <a:pPr lvl="0" algn="just"/>
            <a:r>
              <a:rPr lang="en-US" sz="4400" dirty="0" smtClean="0">
                <a:solidFill>
                  <a:srgbClr val="F793F2"/>
                </a:solidFill>
                <a:latin typeface="Arial Unicode MS" pitchFamily="34" charset="-128"/>
                <a:ea typeface="Arial Unicode MS" pitchFamily="34" charset="-128"/>
                <a:cs typeface="Arial Unicode MS" pitchFamily="34" charset="-128"/>
              </a:rPr>
              <a:t>God designs the human family to replicate the divine family.</a:t>
            </a:r>
          </a:p>
          <a:p>
            <a:pPr lvl="0" algn="just"/>
            <a:r>
              <a:rPr lang="en-US" sz="4400" dirty="0" smtClean="0">
                <a:latin typeface="Arial Unicode MS" pitchFamily="34" charset="-128"/>
                <a:ea typeface="Arial Unicode MS" pitchFamily="34" charset="-128"/>
                <a:cs typeface="Arial Unicode MS" pitchFamily="34" charset="-128"/>
              </a:rPr>
              <a:t>Love is the bonding agent that God uses to keep the families united</a:t>
            </a:r>
            <a:r>
              <a:rPr lang="en-US"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The </a:t>
            </a:r>
            <a:r>
              <a:rPr lang="en-US" sz="4400" dirty="0" smtClean="0">
                <a:latin typeface="Arial Unicode MS" pitchFamily="34" charset="-128"/>
                <a:ea typeface="Arial Unicode MS" pitchFamily="34" charset="-128"/>
                <a:cs typeface="Arial Unicode MS" pitchFamily="34" charset="-128"/>
              </a:rPr>
              <a:t>mystery of two people falling in love can only be explained by God.</a:t>
            </a:r>
          </a:p>
          <a:p>
            <a:pPr lvl="0" algn="just"/>
            <a:r>
              <a:rPr lang="en-US" sz="4400" dirty="0" smtClean="0">
                <a:solidFill>
                  <a:srgbClr val="F793F2"/>
                </a:solidFill>
                <a:latin typeface="Arial Unicode MS" pitchFamily="34" charset="-128"/>
                <a:ea typeface="Arial Unicode MS" pitchFamily="34" charset="-128"/>
                <a:cs typeface="Arial Unicode MS" pitchFamily="34" charset="-128"/>
              </a:rPr>
              <a:t>How two people who were once complete strangers to become inseparable by love;</a:t>
            </a:r>
          </a:p>
          <a:p>
            <a:pPr lvl="0" algn="just"/>
            <a:r>
              <a:rPr lang="en-US" sz="4400" dirty="0" smtClean="0">
                <a:latin typeface="Arial Unicode MS" pitchFamily="34" charset="-128"/>
                <a:ea typeface="Arial Unicode MS" pitchFamily="34" charset="-128"/>
                <a:cs typeface="Arial Unicode MS" pitchFamily="34" charset="-128"/>
              </a:rPr>
              <a:t>The deep sentiment of love and passion culminates in marriage which is a permanent union;</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Two </a:t>
            </a:r>
            <a:r>
              <a:rPr lang="en-US" sz="4400" dirty="0" smtClean="0">
                <a:latin typeface="Arial Unicode MS" pitchFamily="34" charset="-128"/>
                <a:ea typeface="Arial Unicode MS" pitchFamily="34" charset="-128"/>
                <a:cs typeface="Arial Unicode MS" pitchFamily="34" charset="-128"/>
              </a:rPr>
              <a:t>formerly strangers, fall in love and begin a family; the family becomes a clan; the clan then becomes a nation; the nation can even become an empire.</a:t>
            </a:r>
          </a:p>
          <a:p>
            <a:pPr lvl="0" algn="just"/>
            <a:r>
              <a:rPr lang="en-US" sz="4400" dirty="0" smtClean="0">
                <a:solidFill>
                  <a:srgbClr val="F793F2"/>
                </a:solidFill>
                <a:latin typeface="Arial Unicode MS" pitchFamily="34" charset="-128"/>
                <a:ea typeface="Arial Unicode MS" pitchFamily="34" charset="-128"/>
                <a:cs typeface="Arial Unicode MS" pitchFamily="34" charset="-128"/>
              </a:rPr>
              <a:t>To everyone’s </a:t>
            </a:r>
            <a:r>
              <a:rPr lang="en-US" sz="4400" dirty="0" smtClean="0">
                <a:solidFill>
                  <a:srgbClr val="F793F2"/>
                </a:solidFill>
                <a:latin typeface="Arial Unicode MS" pitchFamily="34" charset="-128"/>
                <a:ea typeface="Arial Unicode MS" pitchFamily="34" charset="-128"/>
                <a:cs typeface="Arial Unicode MS" pitchFamily="34" charset="-128"/>
              </a:rPr>
              <a:t>dismay, </a:t>
            </a:r>
            <a:r>
              <a:rPr lang="en-US" sz="4400" dirty="0" smtClean="0">
                <a:solidFill>
                  <a:srgbClr val="F793F2"/>
                </a:solidFill>
                <a:latin typeface="Arial Unicode MS" pitchFamily="34" charset="-128"/>
                <a:ea typeface="Arial Unicode MS" pitchFamily="34" charset="-128"/>
                <a:cs typeface="Arial Unicode MS" pitchFamily="34" charset="-128"/>
              </a:rPr>
              <a:t>the dream of a happy family has </a:t>
            </a:r>
            <a:r>
              <a:rPr lang="en-US" sz="4400" dirty="0" smtClean="0">
                <a:solidFill>
                  <a:srgbClr val="F793F2"/>
                </a:solidFill>
                <a:latin typeface="Arial Unicode MS" pitchFamily="34" charset="-128"/>
                <a:ea typeface="Arial Unicode MS" pitchFamily="34" charset="-128"/>
                <a:cs typeface="Arial Unicode MS" pitchFamily="34" charset="-128"/>
              </a:rPr>
              <a:t>often become </a:t>
            </a:r>
            <a:r>
              <a:rPr lang="en-US" sz="4400" dirty="0" smtClean="0">
                <a:solidFill>
                  <a:srgbClr val="F793F2"/>
                </a:solidFill>
                <a:latin typeface="Arial Unicode MS" pitchFamily="34" charset="-128"/>
                <a:ea typeface="Arial Unicode MS" pitchFamily="34" charset="-128"/>
                <a:cs typeface="Arial Unicode MS" pitchFamily="34" charset="-128"/>
              </a:rPr>
              <a:t>a fantasy, a wishful thinking.</a:t>
            </a:r>
          </a:p>
          <a:p>
            <a:pPr algn="just">
              <a:buNone/>
            </a:pPr>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400" dirty="0" smtClean="0">
                <a:latin typeface="Arial Unicode MS" pitchFamily="34" charset="-128"/>
                <a:ea typeface="Arial Unicode MS" pitchFamily="34" charset="-128"/>
                <a:cs typeface="Arial Unicode MS" pitchFamily="34" charset="-128"/>
              </a:rPr>
              <a:t>The </a:t>
            </a:r>
            <a:r>
              <a:rPr lang="en-US" sz="4400" dirty="0" smtClean="0">
                <a:latin typeface="Arial Unicode MS" pitchFamily="34" charset="-128"/>
                <a:ea typeface="Arial Unicode MS" pitchFamily="34" charset="-128"/>
                <a:cs typeface="Arial Unicode MS" pitchFamily="34" charset="-128"/>
              </a:rPr>
              <a:t>picturesque future the couples forecast for themselves </a:t>
            </a:r>
            <a:r>
              <a:rPr lang="en-US" sz="4400" dirty="0" smtClean="0">
                <a:latin typeface="Arial Unicode MS" pitchFamily="34" charset="-128"/>
                <a:ea typeface="Arial Unicode MS" pitchFamily="34" charset="-128"/>
                <a:cs typeface="Arial Unicode MS" pitchFamily="34" charset="-128"/>
              </a:rPr>
              <a:t>before marriage often </a:t>
            </a:r>
            <a:r>
              <a:rPr lang="en-US" sz="4400" dirty="0" smtClean="0">
                <a:latin typeface="Arial Unicode MS" pitchFamily="34" charset="-128"/>
                <a:ea typeface="Arial Unicode MS" pitchFamily="34" charset="-128"/>
                <a:cs typeface="Arial Unicode MS" pitchFamily="34" charset="-128"/>
              </a:rPr>
              <a:t>becomes a nightmare.</a:t>
            </a:r>
          </a:p>
          <a:p>
            <a:pPr lvl="0" algn="just"/>
            <a:r>
              <a:rPr lang="en-US" sz="4400" dirty="0" smtClean="0">
                <a:solidFill>
                  <a:srgbClr val="F793F2"/>
                </a:solidFill>
                <a:latin typeface="Arial Unicode MS" pitchFamily="34" charset="-128"/>
                <a:ea typeface="Arial Unicode MS" pitchFamily="34" charset="-128"/>
                <a:cs typeface="Arial Unicode MS" pitchFamily="34" charset="-128"/>
              </a:rPr>
              <a:t>The union that was supposed to foster joy, contentment and happiness often becomes the very source of anguish and distaste in life.</a:t>
            </a:r>
          </a:p>
          <a:p>
            <a:pPr lvl="0" algn="just"/>
            <a:r>
              <a:rPr lang="en-US" sz="4400" dirty="0" smtClean="0">
                <a:latin typeface="Arial Unicode MS" pitchFamily="34" charset="-128"/>
                <a:ea typeface="Arial Unicode MS" pitchFamily="34" charset="-128"/>
                <a:cs typeface="Arial Unicode MS" pitchFamily="34" charset="-128"/>
              </a:rPr>
              <a:t>The happily, happily ever after become the fantasy of day dreamers. </a:t>
            </a:r>
          </a:p>
          <a:p>
            <a:pPr algn="just"/>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solidFill>
                  <a:srgbClr val="C00000"/>
                </a:solidFill>
                <a:latin typeface="Arial Unicode MS" pitchFamily="34" charset="-128"/>
                <a:ea typeface="Arial Unicode MS" pitchFamily="34" charset="-128"/>
                <a:cs typeface="Arial Unicode MS" pitchFamily="34" charset="-128"/>
              </a:rPr>
              <a:t>THE DRIFTING PROCESS</a:t>
            </a:r>
          </a:p>
          <a:p>
            <a:pPr lvl="0" algn="just"/>
            <a:r>
              <a:rPr lang="en-US" sz="4800" dirty="0" smtClean="0">
                <a:latin typeface="Arial Unicode MS" pitchFamily="34" charset="-128"/>
                <a:ea typeface="Arial Unicode MS" pitchFamily="34" charset="-128"/>
                <a:cs typeface="Arial Unicode MS" pitchFamily="34" charset="-128"/>
              </a:rPr>
              <a:t>Marriage is like an inflated tire, the sooner you discover the leak and address it the better chance you have to save that tire.</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Some just want to keep adding air to the tire frequently</a:t>
            </a:r>
            <a:r>
              <a:rPr lang="en-US"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Some </a:t>
            </a:r>
            <a:r>
              <a:rPr lang="en-US" sz="4800" b="1" dirty="0" smtClean="0">
                <a:latin typeface="Arial Unicode MS" pitchFamily="34" charset="-128"/>
                <a:ea typeface="Arial Unicode MS" pitchFamily="34" charset="-128"/>
                <a:cs typeface="Arial Unicode MS" pitchFamily="34" charset="-128"/>
              </a:rPr>
              <a:t>just drive on ignoring the flat.</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After a while, the tire that could have been redeemed suffers irreparable damages.</a:t>
            </a:r>
          </a:p>
          <a:p>
            <a:pPr lvl="0" algn="just"/>
            <a:r>
              <a:rPr lang="en-US" sz="4800" b="1" dirty="0" smtClean="0">
                <a:latin typeface="Arial Unicode MS" pitchFamily="34" charset="-128"/>
                <a:ea typeface="Arial Unicode MS" pitchFamily="34" charset="-128"/>
                <a:cs typeface="Arial Unicode MS" pitchFamily="34" charset="-128"/>
              </a:rPr>
              <a:t>Sometime the whim gets ruined in the process.</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400" dirty="0" smtClean="0">
                <a:latin typeface="Arial Unicode MS" pitchFamily="34" charset="-128"/>
                <a:ea typeface="Arial Unicode MS" pitchFamily="34" charset="-128"/>
                <a:cs typeface="Arial Unicode MS" pitchFamily="34" charset="-128"/>
              </a:rPr>
              <a:t>The </a:t>
            </a:r>
            <a:r>
              <a:rPr lang="en-US" sz="4400" dirty="0" smtClean="0">
                <a:latin typeface="Arial Unicode MS" pitchFamily="34" charset="-128"/>
                <a:ea typeface="Arial Unicode MS" pitchFamily="34" charset="-128"/>
                <a:cs typeface="Arial Unicode MS" pitchFamily="34" charset="-128"/>
              </a:rPr>
              <a:t>drifting </a:t>
            </a:r>
            <a:r>
              <a:rPr lang="en-US" sz="4400" dirty="0" smtClean="0">
                <a:latin typeface="Arial Unicode MS" pitchFamily="34" charset="-128"/>
                <a:ea typeface="Arial Unicode MS" pitchFamily="34" charset="-128"/>
                <a:cs typeface="Arial Unicode MS" pitchFamily="34" charset="-128"/>
              </a:rPr>
              <a:t>in a marriage can </a:t>
            </a:r>
            <a:r>
              <a:rPr lang="en-US" sz="4400" dirty="0" smtClean="0">
                <a:latin typeface="Arial Unicode MS" pitchFamily="34" charset="-128"/>
                <a:ea typeface="Arial Unicode MS" pitchFamily="34" charset="-128"/>
                <a:cs typeface="Arial Unicode MS" pitchFamily="34" charset="-128"/>
              </a:rPr>
              <a:t>happen so slowly and so unnoticeably to allow most of the damages to slip in without </a:t>
            </a:r>
            <a:r>
              <a:rPr lang="en-US" sz="4400" dirty="0" smtClean="0">
                <a:latin typeface="Arial Unicode MS" pitchFamily="34" charset="-128"/>
                <a:ea typeface="Arial Unicode MS" pitchFamily="34" charset="-128"/>
                <a:cs typeface="Arial Unicode MS" pitchFamily="34" charset="-128"/>
              </a:rPr>
              <a:t>any </a:t>
            </a:r>
            <a:r>
              <a:rPr lang="en-US" sz="4400" dirty="0" smtClean="0">
                <a:latin typeface="Arial Unicode MS" pitchFamily="34" charset="-128"/>
                <a:ea typeface="Arial Unicode MS" pitchFamily="34" charset="-128"/>
                <a:cs typeface="Arial Unicode MS" pitchFamily="34" charset="-128"/>
              </a:rPr>
              <a:t>defensive response</a:t>
            </a:r>
            <a:r>
              <a:rPr lang="en-US" sz="4400" dirty="0" smtClean="0">
                <a:latin typeface="Arial Unicode MS" pitchFamily="34" charset="-128"/>
                <a:ea typeface="Arial Unicode MS" pitchFamily="34" charset="-128"/>
                <a:cs typeface="Arial Unicode MS" pitchFamily="34" charset="-128"/>
              </a:rPr>
              <a:t>.</a:t>
            </a:r>
            <a:r>
              <a:rPr lang="en-US" sz="4400" dirty="0" smtClean="0"/>
              <a:t> </a:t>
            </a:r>
            <a:endParaRPr lang="en-US" sz="4400" dirty="0" smtClean="0"/>
          </a:p>
          <a:p>
            <a:pPr algn="just"/>
            <a:r>
              <a:rPr lang="en-US" sz="4400" dirty="0" smtClean="0">
                <a:solidFill>
                  <a:srgbClr val="C00000"/>
                </a:solidFill>
                <a:latin typeface="Arial Unicode MS" pitchFamily="34" charset="-128"/>
                <a:ea typeface="Arial Unicode MS" pitchFamily="34" charset="-128"/>
                <a:cs typeface="Arial Unicode MS" pitchFamily="34" charset="-128"/>
              </a:rPr>
              <a:t>At </a:t>
            </a:r>
            <a:r>
              <a:rPr lang="en-US" sz="4400" dirty="0" smtClean="0">
                <a:solidFill>
                  <a:srgbClr val="C00000"/>
                </a:solidFill>
                <a:latin typeface="Arial Unicode MS" pitchFamily="34" charset="-128"/>
                <a:ea typeface="Arial Unicode MS" pitchFamily="34" charset="-128"/>
                <a:cs typeface="Arial Unicode MS" pitchFamily="34" charset="-128"/>
              </a:rPr>
              <a:t>some point in time, Satan manages to convince couples that their marriages are not worth fighting for</a:t>
            </a:r>
            <a:r>
              <a:rPr lang="en-US"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dirty="0" smtClean="0">
                <a:latin typeface="Arial Unicode MS" pitchFamily="34" charset="-128"/>
                <a:ea typeface="Arial Unicode MS" pitchFamily="34" charset="-128"/>
                <a:cs typeface="Arial Unicode MS" pitchFamily="34" charset="-128"/>
              </a:rPr>
              <a:t>Some </a:t>
            </a:r>
            <a:r>
              <a:rPr lang="en-US" sz="4400" dirty="0" smtClean="0">
                <a:latin typeface="Arial Unicode MS" pitchFamily="34" charset="-128"/>
                <a:ea typeface="Arial Unicode MS" pitchFamily="34" charset="-128"/>
                <a:cs typeface="Arial Unicode MS" pitchFamily="34" charset="-128"/>
              </a:rPr>
              <a:t>spare the effort to fix their marriages because they become convinced that their spouses can never change.</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Some blame each other as the sole cause of the rupture of the marriage.</a:t>
            </a:r>
          </a:p>
          <a:p>
            <a:pPr lvl="0" algn="just"/>
            <a:r>
              <a:rPr lang="en-US" sz="4400" dirty="0" smtClean="0">
                <a:latin typeface="Arial Unicode MS" pitchFamily="34" charset="-128"/>
                <a:ea typeface="Arial Unicode MS" pitchFamily="34" charset="-128"/>
                <a:cs typeface="Arial Unicode MS" pitchFamily="34" charset="-128"/>
              </a:rPr>
              <a:t>Some want out of the marriage so that they can try the journey with another partner</a:t>
            </a:r>
            <a:r>
              <a:rPr lang="en-US"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grass always seems so much greener in the other side of the fences. </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Just as people signs loans and decide to forgo their obligations to pay back, many people enter into marriage and soon thereafter forget the engagement that they took.</a:t>
            </a:r>
          </a:p>
          <a:p>
            <a:pPr lvl="0" algn="just"/>
            <a:r>
              <a:rPr lang="en-US" sz="4400" b="1" dirty="0" smtClean="0">
                <a:latin typeface="Arial Unicode MS" pitchFamily="34" charset="-128"/>
                <a:ea typeface="Arial Unicode MS" pitchFamily="34" charset="-128"/>
                <a:cs typeface="Arial Unicode MS" pitchFamily="34" charset="-128"/>
              </a:rPr>
              <a:t>Because the institution of marriage is no longer respected, many venture in with no sense of real commitment.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THINK ABOUT I</a:t>
            </a:r>
            <a:r>
              <a:rPr lang="en-US" sz="4400" b="1" dirty="0" smtClean="0">
                <a:solidFill>
                  <a:srgbClr val="0000CC"/>
                </a:solidFill>
                <a:latin typeface="Arial Unicode MS" pitchFamily="34" charset="-128"/>
                <a:ea typeface="Arial Unicode MS" pitchFamily="34" charset="-128"/>
                <a:cs typeface="Arial Unicode MS" pitchFamily="34" charset="-128"/>
              </a:rPr>
              <a:t>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en-US" sz="4400" dirty="0" smtClean="0">
                <a:latin typeface="Arial Unicode MS" pitchFamily="34" charset="-128"/>
                <a:ea typeface="Arial Unicode MS" pitchFamily="34" charset="-128"/>
                <a:cs typeface="Arial Unicode MS" pitchFamily="34" charset="-128"/>
              </a:rPr>
              <a:t>What if the people who spent money in your marriage had the right to sue you if you get divorced?</a:t>
            </a:r>
          </a:p>
          <a:p>
            <a:pPr lvl="0"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000CC"/>
                </a:solidFill>
                <a:latin typeface="Arial Unicode MS" pitchFamily="34" charset="-128"/>
                <a:ea typeface="Arial Unicode MS" pitchFamily="34" charset="-128"/>
                <a:cs typeface="Arial Unicode MS" pitchFamily="34" charset="-128"/>
              </a:rPr>
              <a:t>What if the church, the pastor, the parents could impose a penalty on you if you get </a:t>
            </a:r>
            <a:r>
              <a:rPr lang="en-US" sz="4400" b="1" dirty="0" smtClean="0">
                <a:solidFill>
                  <a:srgbClr val="0000CC"/>
                </a:solidFill>
                <a:latin typeface="Arial Unicode MS" pitchFamily="34" charset="-128"/>
                <a:ea typeface="Arial Unicode MS" pitchFamily="34" charset="-128"/>
                <a:cs typeface="Arial Unicode MS" pitchFamily="34" charset="-128"/>
              </a:rPr>
              <a:t>divorced</a:t>
            </a:r>
            <a:r>
              <a:rPr lang="en-US" sz="4400" b="1" dirty="0" smtClean="0">
                <a:solidFill>
                  <a:srgbClr val="0000CC"/>
                </a:solidFill>
                <a:latin typeface="Arial Unicode MS" pitchFamily="34" charset="-128"/>
                <a:ea typeface="Arial Unicode MS" pitchFamily="34" charset="-128"/>
                <a:cs typeface="Arial Unicode MS" pitchFamily="34" charset="-128"/>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What </a:t>
            </a:r>
            <a:r>
              <a:rPr lang="en-US" sz="4800" dirty="0" smtClean="0">
                <a:latin typeface="Arial Unicode MS" pitchFamily="34" charset="-128"/>
                <a:ea typeface="Arial Unicode MS" pitchFamily="34" charset="-128"/>
                <a:cs typeface="Arial Unicode MS" pitchFamily="34" charset="-128"/>
              </a:rPr>
              <a:t>if your children could sue you for the damages that the divorce will project on them</a:t>
            </a:r>
            <a:r>
              <a:rPr lang="en-US" sz="4800" dirty="0" smtClean="0">
                <a:latin typeface="Arial Unicode MS" pitchFamily="34" charset="-128"/>
                <a:ea typeface="Arial Unicode MS" pitchFamily="34" charset="-128"/>
                <a:cs typeface="Arial Unicode MS" pitchFamily="34" charset="-128"/>
              </a:rPr>
              <a:t>?</a:t>
            </a:r>
          </a:p>
          <a:p>
            <a:pPr lvl="0" algn="just"/>
            <a:endParaRPr lang="en-US" sz="4800" dirty="0" smtClean="0">
              <a:latin typeface="Arial Unicode MS" pitchFamily="34" charset="-128"/>
              <a:ea typeface="Arial Unicode MS" pitchFamily="34" charset="-128"/>
              <a:cs typeface="Arial Unicode MS" pitchFamily="34" charset="-128"/>
            </a:endParaRP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What if it was illegal to ever fall in love again as long as that person you married to is still alive</a:t>
            </a:r>
            <a:r>
              <a:rPr lang="en-US"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Autofit/>
          </a:bodyPr>
          <a:lstStyle/>
          <a:p>
            <a:pPr algn="just"/>
            <a:r>
              <a:rPr lang="en-US" sz="4400" dirty="0" smtClean="0">
                <a:latin typeface="Arial Unicode MS" pitchFamily="34" charset="-128"/>
                <a:ea typeface="Arial Unicode MS" pitchFamily="34" charset="-128"/>
                <a:cs typeface="Arial Unicode MS" pitchFamily="34" charset="-128"/>
              </a:rPr>
              <a:t>What </a:t>
            </a:r>
            <a:r>
              <a:rPr lang="en-US" sz="4400" dirty="0" smtClean="0">
                <a:latin typeface="Arial Unicode MS" pitchFamily="34" charset="-128"/>
                <a:ea typeface="Arial Unicode MS" pitchFamily="34" charset="-128"/>
                <a:cs typeface="Arial Unicode MS" pitchFamily="34" charset="-128"/>
              </a:rPr>
              <a:t>if your job, your credit, your profession, your money were affected by the divorce; would you be so prone to consider </a:t>
            </a:r>
            <a:r>
              <a:rPr lang="en-US" sz="4400" dirty="0" smtClean="0">
                <a:latin typeface="Arial Unicode MS" pitchFamily="34" charset="-128"/>
                <a:ea typeface="Arial Unicode MS" pitchFamily="34" charset="-128"/>
                <a:cs typeface="Arial Unicode MS" pitchFamily="34" charset="-128"/>
              </a:rPr>
              <a:t>it after all?</a:t>
            </a:r>
            <a:endParaRPr lang="en-US" sz="4400" dirty="0" smtClean="0">
              <a:latin typeface="Arial Unicode MS" pitchFamily="34" charset="-128"/>
              <a:ea typeface="Arial Unicode MS" pitchFamily="34" charset="-128"/>
              <a:cs typeface="Arial Unicode MS" pitchFamily="34" charset="-128"/>
            </a:endParaRPr>
          </a:p>
          <a:p>
            <a:pPr lvl="0" algn="just"/>
            <a:r>
              <a:rPr lang="en-US" sz="4200" b="1" dirty="0" smtClean="0">
                <a:solidFill>
                  <a:srgbClr val="0000CC"/>
                </a:solidFill>
                <a:latin typeface="Arial Unicode MS" pitchFamily="34" charset="-128"/>
                <a:ea typeface="Arial Unicode MS" pitchFamily="34" charset="-128"/>
                <a:cs typeface="Arial Unicode MS" pitchFamily="34" charset="-128"/>
              </a:rPr>
              <a:t>What if you were gripped by the fear of God to consider that God solemnly declares, “I hate divorce”; would you be eager or hesitant to push the divorce button?</a:t>
            </a:r>
            <a:endParaRPr lang="en-US" sz="42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MINDSET, CIRCUMSTANCES AND </a:t>
            </a:r>
            <a:r>
              <a:rPr lang="en-US" sz="4400" b="1" dirty="0" smtClean="0">
                <a:solidFill>
                  <a:srgbClr val="FF0000"/>
                </a:solidFill>
                <a:latin typeface="Arial Unicode MS" pitchFamily="34" charset="-128"/>
                <a:ea typeface="Arial Unicode MS" pitchFamily="34" charset="-128"/>
                <a:cs typeface="Arial Unicode MS" pitchFamily="34" charset="-128"/>
              </a:rPr>
              <a:t>ACTIONS</a:t>
            </a:r>
          </a:p>
          <a:p>
            <a:pPr lvl="0" algn="just"/>
            <a:r>
              <a:rPr lang="en-US" sz="4700" b="1" dirty="0" smtClean="0">
                <a:latin typeface="Arial Unicode MS" pitchFamily="34" charset="-128"/>
                <a:ea typeface="Arial Unicode MS" pitchFamily="34" charset="-128"/>
                <a:cs typeface="Arial Unicode MS" pitchFamily="34" charset="-128"/>
              </a:rPr>
              <a:t>One’s predisposition dictates one’s actions in trials. </a:t>
            </a:r>
            <a:endParaRPr lang="en-US" sz="47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In Cuba, because of the enforced US embargo and after the fall of the Soviet Union, </a:t>
            </a:r>
            <a:r>
              <a:rPr lang="en-US" sz="4400" b="1" dirty="0" smtClean="0">
                <a:solidFill>
                  <a:srgbClr val="002060"/>
                </a:solidFill>
                <a:latin typeface="Arial Unicode MS" pitchFamily="34" charset="-128"/>
                <a:ea typeface="Arial Unicode MS" pitchFamily="34" charset="-128"/>
                <a:cs typeface="Arial Unicode MS" pitchFamily="34" charset="-128"/>
              </a:rPr>
              <a:t>People did not have a chance to participate in the open market of automobiles; consequently, people got stuck with their old cars</a:t>
            </a:r>
            <a:r>
              <a:rPr lang="en-US" sz="4400" b="1" dirty="0" smtClean="0">
                <a:solidFill>
                  <a:srgbClr val="002060"/>
                </a:solidFill>
                <a:latin typeface="Arial Unicode MS" pitchFamily="34" charset="-128"/>
                <a:ea typeface="Arial Unicode MS" pitchFamily="34" charset="-128"/>
                <a:cs typeface="Arial Unicode MS" pitchFamily="34" charset="-128"/>
              </a:rPr>
              <a:t>.</a:t>
            </a:r>
            <a:endParaRPr lang="en-US" sz="44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Knowing </a:t>
            </a:r>
            <a:r>
              <a:rPr lang="en-US" sz="4400" b="1" dirty="0" smtClean="0">
                <a:solidFill>
                  <a:srgbClr val="FF0000"/>
                </a:solidFill>
                <a:latin typeface="Arial Unicode MS" pitchFamily="34" charset="-128"/>
                <a:ea typeface="Arial Unicode MS" pitchFamily="34" charset="-128"/>
                <a:cs typeface="Arial Unicode MS" pitchFamily="34" charset="-128"/>
              </a:rPr>
              <a:t>that the option of buying new cars was out of the equation for most, the Cubans became creative in preserving their old cars</a:t>
            </a:r>
            <a:r>
              <a:rPr lang="en-US" sz="4400" b="1" dirty="0" smtClean="0">
                <a:solidFill>
                  <a:srgbClr val="FF0000"/>
                </a:solidFill>
                <a:latin typeface="Arial Unicode MS" pitchFamily="34" charset="-128"/>
                <a:ea typeface="Arial Unicode MS" pitchFamily="34" charset="-128"/>
                <a:cs typeface="Arial Unicode MS" pitchFamily="34" charset="-128"/>
              </a:rPr>
              <a:t>.</a:t>
            </a:r>
          </a:p>
          <a:p>
            <a:pPr algn="just"/>
            <a:r>
              <a:rPr lang="en-US" sz="4400" b="1" dirty="0" smtClean="0">
                <a:solidFill>
                  <a:srgbClr val="002060"/>
                </a:solidFill>
                <a:latin typeface="Arial Unicode MS" pitchFamily="34" charset="-128"/>
                <a:ea typeface="Arial Unicode MS" pitchFamily="34" charset="-128"/>
                <a:cs typeface="Arial Unicode MS" pitchFamily="34" charset="-128"/>
              </a:rPr>
              <a:t>Consequently, you can now find Fifty years old cars and older all over the streets in Cuba. </a:t>
            </a:r>
          </a:p>
          <a:p>
            <a:pPr lvl="0" algn="just"/>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Some </a:t>
            </a:r>
            <a:r>
              <a:rPr lang="en-US" sz="4400" b="1" dirty="0" smtClean="0">
                <a:solidFill>
                  <a:srgbClr val="FF0000"/>
                </a:solidFill>
                <a:latin typeface="Arial Unicode MS" pitchFamily="34" charset="-128"/>
                <a:ea typeface="Arial Unicode MS" pitchFamily="34" charset="-128"/>
                <a:cs typeface="Arial Unicode MS" pitchFamily="34" charset="-128"/>
              </a:rPr>
              <a:t>import parts from other cars and make them feet their old cars in order to keep them rolling because they don’t have the luxury to go down to the dealership and trade their present cars.</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If people took seriously the oath of marriage, they would strive to find ways to keep it alive</a:t>
            </a:r>
            <a:r>
              <a:rPr lang="en-US" sz="4400" b="1" dirty="0" smtClean="0">
                <a:solidFill>
                  <a:srgbClr val="002060"/>
                </a:solidFill>
                <a:latin typeface="Arial Unicode MS" pitchFamily="34" charset="-128"/>
                <a:ea typeface="Arial Unicode MS" pitchFamily="34" charset="-128"/>
                <a:cs typeface="Arial Unicode MS" pitchFamily="34" charset="-128"/>
              </a:rPr>
              <a:t>.</a:t>
            </a:r>
            <a:endParaRPr lang="en-US" sz="44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Just </a:t>
            </a:r>
            <a:r>
              <a:rPr lang="en-US" sz="4400" b="1" dirty="0" smtClean="0">
                <a:solidFill>
                  <a:srgbClr val="002060"/>
                </a:solidFill>
                <a:latin typeface="Arial Unicode MS" pitchFamily="34" charset="-128"/>
                <a:ea typeface="Arial Unicode MS" pitchFamily="34" charset="-128"/>
                <a:cs typeface="Arial Unicode MS" pitchFamily="34" charset="-128"/>
              </a:rPr>
              <a:t>as these old cars are still climbing the hills and clearing their paths in the high highways due to the misfortune of the embargo, so could marriages strive if couples could understand that they are bonded for life.  </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In the free world, as one is having the minutest problem with his car, he is already shopping for another car.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Once </a:t>
            </a:r>
            <a:r>
              <a:rPr lang="en-US" sz="4400" b="1" dirty="0" smtClean="0">
                <a:solidFill>
                  <a:srgbClr val="002060"/>
                </a:solidFill>
                <a:latin typeface="Arial Unicode MS" pitchFamily="34" charset="-128"/>
                <a:ea typeface="Arial Unicode MS" pitchFamily="34" charset="-128"/>
                <a:cs typeface="Arial Unicode MS" pitchFamily="34" charset="-128"/>
              </a:rPr>
              <a:t>you set your mind to change your car, any little problem becomes magnified in your eyes as to validate why this car must go.</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You now have problem with the color of paint; you now have problem with the size of the car; you now have problem with its fuel consumption; it now matters that it doesn’t have all the accessories of the modern cars</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en-US" sz="4400" b="1" dirty="0" smtClean="0">
                <a:solidFill>
                  <a:srgbClr val="002060"/>
                </a:solidFill>
                <a:latin typeface="Arial Unicode MS" pitchFamily="34" charset="-128"/>
                <a:ea typeface="Arial Unicode MS" pitchFamily="34" charset="-128"/>
                <a:cs typeface="Arial Unicode MS" pitchFamily="34" charset="-128"/>
              </a:rPr>
              <a:t>The </a:t>
            </a:r>
            <a:r>
              <a:rPr lang="en-US" sz="4400" b="1" dirty="0" smtClean="0">
                <a:solidFill>
                  <a:srgbClr val="002060"/>
                </a:solidFill>
                <a:latin typeface="Arial Unicode MS" pitchFamily="34" charset="-128"/>
                <a:ea typeface="Arial Unicode MS" pitchFamily="34" charset="-128"/>
                <a:cs typeface="Arial Unicode MS" pitchFamily="34" charset="-128"/>
              </a:rPr>
              <a:t>people who are in love with antique cars never complaint of </a:t>
            </a:r>
            <a:r>
              <a:rPr lang="en-US" sz="4400" b="1" dirty="0" smtClean="0">
                <a:solidFill>
                  <a:srgbClr val="002060"/>
                </a:solidFill>
                <a:latin typeface="Arial Unicode MS" pitchFamily="34" charset="-128"/>
                <a:ea typeface="Arial Unicode MS" pitchFamily="34" charset="-128"/>
                <a:cs typeface="Arial Unicode MS" pitchFamily="34" charset="-128"/>
              </a:rPr>
              <a:t>none </a:t>
            </a:r>
            <a:r>
              <a:rPr lang="en-US" sz="4400" b="1" dirty="0" smtClean="0">
                <a:solidFill>
                  <a:srgbClr val="002060"/>
                </a:solidFill>
                <a:latin typeface="Arial Unicode MS" pitchFamily="34" charset="-128"/>
                <a:ea typeface="Arial Unicode MS" pitchFamily="34" charset="-128"/>
                <a:cs typeface="Arial Unicode MS" pitchFamily="34" charset="-128"/>
              </a:rPr>
              <a:t>of these problems</a:t>
            </a:r>
            <a:r>
              <a:rPr lang="en-US" sz="4400" b="1" dirty="0" smtClean="0">
                <a:solidFill>
                  <a:srgbClr val="002060"/>
                </a:solidFill>
                <a:latin typeface="Arial Unicode MS" pitchFamily="34" charset="-128"/>
                <a:ea typeface="Arial Unicode MS" pitchFamily="34" charset="-128"/>
                <a:cs typeface="Arial Unicode MS" pitchFamily="34" charset="-128"/>
              </a:rPr>
              <a:t>.</a:t>
            </a:r>
            <a:r>
              <a:rPr lang="en-US" sz="4400" dirty="0" smtClean="0"/>
              <a:t> </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They pimp their antique cars to keep them alive.</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They take them to exhibition show.</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They excel the original value of their cars by their constant cares.</a:t>
            </a:r>
            <a:endParaRPr lang="en-US" sz="4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MARRIAGE IS A LIVING ORGANISM THAT NEEDS TO BE NURTURED TO SURVIVE</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Marriage can be compared to a plant.</a:t>
            </a:r>
          </a:p>
          <a:p>
            <a:pPr lvl="1" algn="just"/>
            <a:r>
              <a:rPr lang="en-US" sz="4000" b="1" dirty="0" smtClean="0">
                <a:solidFill>
                  <a:schemeClr val="bg1"/>
                </a:solidFill>
                <a:latin typeface="Arial Unicode MS" pitchFamily="34" charset="-128"/>
                <a:ea typeface="Arial Unicode MS" pitchFamily="34" charset="-128"/>
                <a:cs typeface="Arial Unicode MS" pitchFamily="34" charset="-128"/>
              </a:rPr>
              <a:t>It needs sunshine to survive</a:t>
            </a:r>
          </a:p>
          <a:p>
            <a:pPr lvl="1" algn="just"/>
            <a:r>
              <a:rPr lang="en-US" sz="4000" b="1" dirty="0" smtClean="0">
                <a:solidFill>
                  <a:srgbClr val="F793F2"/>
                </a:solidFill>
                <a:latin typeface="Arial Unicode MS" pitchFamily="34" charset="-128"/>
                <a:ea typeface="Arial Unicode MS" pitchFamily="34" charset="-128"/>
                <a:cs typeface="Arial Unicode MS" pitchFamily="34" charset="-128"/>
              </a:rPr>
              <a:t>It needs water to survive</a:t>
            </a:r>
          </a:p>
          <a:p>
            <a:pPr lvl="1" algn="just"/>
            <a:r>
              <a:rPr lang="en-US" sz="4000" b="1" dirty="0" smtClean="0">
                <a:solidFill>
                  <a:schemeClr val="bg1"/>
                </a:solidFill>
                <a:latin typeface="Arial Unicode MS" pitchFamily="34" charset="-128"/>
                <a:ea typeface="Arial Unicode MS" pitchFamily="34" charset="-128"/>
                <a:cs typeface="Arial Unicode MS" pitchFamily="34" charset="-128"/>
              </a:rPr>
              <a:t>It needs fertilizer to survive</a:t>
            </a:r>
          </a:p>
          <a:p>
            <a:pPr lvl="1" algn="just"/>
            <a:r>
              <a:rPr lang="en-US" sz="4000" b="1" dirty="0" smtClean="0">
                <a:solidFill>
                  <a:srgbClr val="F793F2"/>
                </a:solidFill>
                <a:latin typeface="Arial Unicode MS" pitchFamily="34" charset="-128"/>
                <a:ea typeface="Arial Unicode MS" pitchFamily="34" charset="-128"/>
                <a:cs typeface="Arial Unicode MS" pitchFamily="34" charset="-128"/>
              </a:rPr>
              <a:t>It needs pruning to survive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lvl="1" algn="just"/>
            <a:r>
              <a:rPr lang="en-US" sz="4400" b="1" dirty="0" smtClean="0">
                <a:solidFill>
                  <a:schemeClr val="bg1"/>
                </a:solidFill>
                <a:latin typeface="Arial Unicode MS" pitchFamily="34" charset="-128"/>
                <a:ea typeface="Arial Unicode MS" pitchFamily="34" charset="-128"/>
                <a:cs typeface="Arial Unicode MS" pitchFamily="34" charset="-128"/>
              </a:rPr>
              <a:t>It </a:t>
            </a:r>
            <a:r>
              <a:rPr lang="en-US" sz="4400" b="1" dirty="0" smtClean="0">
                <a:solidFill>
                  <a:schemeClr val="bg1"/>
                </a:solidFill>
                <a:latin typeface="Arial Unicode MS" pitchFamily="34" charset="-128"/>
                <a:ea typeface="Arial Unicode MS" pitchFamily="34" charset="-128"/>
                <a:cs typeface="Arial Unicode MS" pitchFamily="34" charset="-128"/>
              </a:rPr>
              <a:t>needs a safe and nutritious environment to survive.</a:t>
            </a:r>
          </a:p>
          <a:p>
            <a:pPr lvl="1" algn="just"/>
            <a:r>
              <a:rPr lang="en-US" sz="4400" b="1" dirty="0" smtClean="0">
                <a:solidFill>
                  <a:srgbClr val="F793F2"/>
                </a:solidFill>
                <a:latin typeface="Arial Unicode MS" pitchFamily="34" charset="-128"/>
                <a:ea typeface="Arial Unicode MS" pitchFamily="34" charset="-128"/>
                <a:cs typeface="Arial Unicode MS" pitchFamily="34" charset="-128"/>
              </a:rPr>
              <a:t>It need weather protection to survive.</a:t>
            </a:r>
          </a:p>
          <a:p>
            <a:pPr lvl="1" algn="just"/>
            <a:r>
              <a:rPr lang="en-US" sz="4400" b="1" dirty="0" smtClean="0">
                <a:solidFill>
                  <a:schemeClr val="bg1"/>
                </a:solidFill>
                <a:latin typeface="Arial Unicode MS" pitchFamily="34" charset="-128"/>
                <a:ea typeface="Arial Unicode MS" pitchFamily="34" charset="-128"/>
                <a:cs typeface="Arial Unicode MS" pitchFamily="34" charset="-128"/>
              </a:rPr>
              <a:t>It needs outside support at times to survive especially after a storm.</a:t>
            </a:r>
          </a:p>
          <a:p>
            <a:pPr lvl="1" algn="just"/>
            <a:r>
              <a:rPr lang="en-US" sz="4400" b="1" dirty="0" smtClean="0">
                <a:solidFill>
                  <a:srgbClr val="F793F2"/>
                </a:solidFill>
                <a:latin typeface="Arial Unicode MS" pitchFamily="34" charset="-128"/>
                <a:ea typeface="Arial Unicode MS" pitchFamily="34" charset="-128"/>
                <a:cs typeface="Arial Unicode MS" pitchFamily="34" charset="-128"/>
              </a:rPr>
              <a:t>It need dedication and care to survive</a:t>
            </a:r>
            <a:r>
              <a:rPr lang="en-US" sz="4400" b="1" dirty="0" smtClean="0">
                <a:solidFill>
                  <a:srgbClr val="F793F2"/>
                </a:solidFill>
                <a:latin typeface="Arial Unicode MS" pitchFamily="34" charset="-128"/>
                <a:ea typeface="Arial Unicode MS" pitchFamily="34" charset="-128"/>
                <a:cs typeface="Arial Unicode MS" pitchFamily="34" charset="-128"/>
              </a:rPr>
              <a:t>.</a:t>
            </a:r>
            <a:endParaRPr lang="en-US" sz="4400" b="1"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lvl="1" algn="just"/>
            <a:r>
              <a:rPr lang="en-US" sz="4400" b="1" dirty="0" smtClean="0">
                <a:solidFill>
                  <a:schemeClr val="bg1"/>
                </a:solidFill>
                <a:latin typeface="Arial Unicode MS" pitchFamily="34" charset="-128"/>
                <a:ea typeface="Arial Unicode MS" pitchFamily="34" charset="-128"/>
                <a:cs typeface="Arial Unicode MS" pitchFamily="34" charset="-128"/>
              </a:rPr>
              <a:t>It </a:t>
            </a:r>
            <a:r>
              <a:rPr lang="en-US" sz="4400" b="1" dirty="0" smtClean="0">
                <a:solidFill>
                  <a:schemeClr val="bg1"/>
                </a:solidFill>
                <a:latin typeface="Arial Unicode MS" pitchFamily="34" charset="-128"/>
                <a:ea typeface="Arial Unicode MS" pitchFamily="34" charset="-128"/>
                <a:cs typeface="Arial Unicode MS" pitchFamily="34" charset="-128"/>
              </a:rPr>
              <a:t>needs patience to wait for its yields.</a:t>
            </a:r>
          </a:p>
          <a:p>
            <a:pPr lvl="1" algn="just"/>
            <a:r>
              <a:rPr lang="en-US" sz="4400" b="1" dirty="0" smtClean="0">
                <a:solidFill>
                  <a:srgbClr val="F793F2"/>
                </a:solidFill>
                <a:latin typeface="Arial Unicode MS" pitchFamily="34" charset="-128"/>
                <a:ea typeface="Arial Unicode MS" pitchFamily="34" charset="-128"/>
                <a:cs typeface="Arial Unicode MS" pitchFamily="34" charset="-128"/>
              </a:rPr>
              <a:t>It needs care in collecting its fruits.</a:t>
            </a:r>
          </a:p>
          <a:p>
            <a:pPr lvl="1" algn="just"/>
            <a:r>
              <a:rPr lang="en-US" sz="4400" b="1" dirty="0" smtClean="0">
                <a:solidFill>
                  <a:schemeClr val="bg1"/>
                </a:solidFill>
                <a:latin typeface="Arial Unicode MS" pitchFamily="34" charset="-128"/>
                <a:ea typeface="Arial Unicode MS" pitchFamily="34" charset="-128"/>
                <a:cs typeface="Arial Unicode MS" pitchFamily="34" charset="-128"/>
              </a:rPr>
              <a:t>It needs favorable seasons to blossom and to bear fruits.</a:t>
            </a:r>
          </a:p>
          <a:p>
            <a:pPr lvl="1" algn="just"/>
            <a:r>
              <a:rPr lang="en-US" sz="4400" b="1" dirty="0" smtClean="0">
                <a:solidFill>
                  <a:srgbClr val="F793F2"/>
                </a:solidFill>
                <a:latin typeface="Arial Unicode MS" pitchFamily="34" charset="-128"/>
                <a:ea typeface="Arial Unicode MS" pitchFamily="34" charset="-128"/>
                <a:cs typeface="Arial Unicode MS" pitchFamily="34" charset="-128"/>
              </a:rPr>
              <a:t>It needs patience, tolerance, and compassion in the years that are barren</a:t>
            </a:r>
            <a:r>
              <a:rPr lang="en-US" sz="4400" b="1" dirty="0" smtClean="0">
                <a:solidFill>
                  <a:srgbClr val="F793F2"/>
                </a:solidFill>
                <a:latin typeface="Arial Unicode MS" pitchFamily="34" charset="-128"/>
                <a:ea typeface="Arial Unicode MS" pitchFamily="34" charset="-128"/>
                <a:cs typeface="Arial Unicode MS" pitchFamily="34" charset="-128"/>
              </a:rPr>
              <a:t>.</a:t>
            </a:r>
            <a:endParaRPr lang="en-US" sz="4400" b="1"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So </a:t>
            </a:r>
            <a:r>
              <a:rPr lang="en-US" sz="4400" b="1" dirty="0" smtClean="0">
                <a:solidFill>
                  <a:schemeClr val="bg1"/>
                </a:solidFill>
                <a:latin typeface="Arial Unicode MS" pitchFamily="34" charset="-128"/>
                <a:ea typeface="Arial Unicode MS" pitchFamily="34" charset="-128"/>
                <a:cs typeface="Arial Unicode MS" pitchFamily="34" charset="-128"/>
              </a:rPr>
              <a:t>many want to call the tree service to eradicate a tree that is just waiting for the right season to blossom</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If only people did not </a:t>
            </a:r>
            <a:r>
              <a:rPr lang="en-US" sz="4400" b="1" dirty="0" smtClean="0">
                <a:solidFill>
                  <a:srgbClr val="FFFF00"/>
                </a:solidFill>
                <a:latin typeface="Arial Unicode MS" pitchFamily="34" charset="-128"/>
                <a:ea typeface="Arial Unicode MS" pitchFamily="34" charset="-128"/>
                <a:cs typeface="Arial Unicode MS" pitchFamily="34" charset="-128"/>
              </a:rPr>
              <a:t>rush </a:t>
            </a:r>
            <a:r>
              <a:rPr lang="en-US" sz="4400" b="1" dirty="0" smtClean="0">
                <a:solidFill>
                  <a:srgbClr val="FFFF00"/>
                </a:solidFill>
                <a:latin typeface="Arial Unicode MS" pitchFamily="34" charset="-128"/>
                <a:ea typeface="Arial Unicode MS" pitchFamily="34" charset="-128"/>
                <a:cs typeface="Arial Unicode MS" pitchFamily="34" charset="-128"/>
              </a:rPr>
              <a:t>so fast to </a:t>
            </a:r>
            <a:r>
              <a:rPr lang="en-US" sz="4400" b="1" dirty="0" smtClean="0">
                <a:solidFill>
                  <a:srgbClr val="FFFF00"/>
                </a:solidFill>
                <a:latin typeface="Arial Unicode MS" pitchFamily="34" charset="-128"/>
                <a:ea typeface="Arial Unicode MS" pitchFamily="34" charset="-128"/>
                <a:cs typeface="Arial Unicode MS" pitchFamily="34" charset="-128"/>
              </a:rPr>
              <a:t>divorce, </a:t>
            </a:r>
            <a:r>
              <a:rPr lang="en-US" sz="4400" b="1" dirty="0" smtClean="0">
                <a:solidFill>
                  <a:srgbClr val="FFFF00"/>
                </a:solidFill>
                <a:latin typeface="Arial Unicode MS" pitchFamily="34" charset="-128"/>
                <a:ea typeface="Arial Unicode MS" pitchFamily="34" charset="-128"/>
                <a:cs typeface="Arial Unicode MS" pitchFamily="34" charset="-128"/>
              </a:rPr>
              <a:t>many marriages would hit their best seasons in the years ahead</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I </a:t>
            </a:r>
            <a:r>
              <a:rPr lang="en-US" sz="4800" b="1" dirty="0" smtClean="0">
                <a:solidFill>
                  <a:schemeClr val="bg1"/>
                </a:solidFill>
                <a:latin typeface="Arial Unicode MS" pitchFamily="34" charset="-128"/>
                <a:ea typeface="Arial Unicode MS" pitchFamily="34" charset="-128"/>
                <a:cs typeface="Arial Unicode MS" pitchFamily="34" charset="-128"/>
              </a:rPr>
              <a:t>often watch divorce parents admiring the achievements of their children together. </a:t>
            </a:r>
            <a:r>
              <a:rPr lang="en-US" sz="4800" b="1" dirty="0" smtClean="0">
                <a:solidFill>
                  <a:srgbClr val="FFFF00"/>
                </a:solidFill>
                <a:latin typeface="Arial Unicode MS" pitchFamily="34" charset="-128"/>
                <a:ea typeface="Arial Unicode MS" pitchFamily="34" charset="-128"/>
                <a:cs typeface="Arial Unicode MS" pitchFamily="34" charset="-128"/>
              </a:rPr>
              <a:t>Sometimes the occasion </a:t>
            </a:r>
            <a:r>
              <a:rPr lang="en-US" sz="4800" b="1" dirty="0" smtClean="0">
                <a:solidFill>
                  <a:srgbClr val="FFFF00"/>
                </a:solidFill>
                <a:latin typeface="Arial Unicode MS" pitchFamily="34" charset="-128"/>
                <a:ea typeface="Arial Unicode MS" pitchFamily="34" charset="-128"/>
                <a:cs typeface="Arial Unicode MS" pitchFamily="34" charset="-128"/>
              </a:rPr>
              <a:t>calls for a family celebration, </a:t>
            </a:r>
            <a:r>
              <a:rPr lang="en-US" sz="4800" b="1" dirty="0" smtClean="0">
                <a:solidFill>
                  <a:srgbClr val="FFFF00"/>
                </a:solidFill>
                <a:latin typeface="Arial Unicode MS" pitchFamily="34" charset="-128"/>
                <a:ea typeface="Arial Unicode MS" pitchFamily="34" charset="-128"/>
                <a:cs typeface="Arial Unicode MS" pitchFamily="34" charset="-128"/>
              </a:rPr>
              <a:t>but the </a:t>
            </a:r>
            <a:r>
              <a:rPr lang="en-US" sz="4800" b="1" dirty="0" smtClean="0">
                <a:solidFill>
                  <a:srgbClr val="FFFF00"/>
                </a:solidFill>
                <a:latin typeface="Arial Unicode MS" pitchFamily="34" charset="-128"/>
                <a:ea typeface="Arial Unicode MS" pitchFamily="34" charset="-128"/>
                <a:cs typeface="Arial Unicode MS" pitchFamily="34" charset="-128"/>
              </a:rPr>
              <a:t>lives of one or both are already complicated with a stranger in the mix</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I’ve </a:t>
            </a:r>
            <a:r>
              <a:rPr lang="en-US" sz="4800" b="1" dirty="0" smtClean="0">
                <a:solidFill>
                  <a:schemeClr val="bg1"/>
                </a:solidFill>
                <a:latin typeface="Arial Unicode MS" pitchFamily="34" charset="-128"/>
                <a:ea typeface="Arial Unicode MS" pitchFamily="34" charset="-128"/>
                <a:cs typeface="Arial Unicode MS" pitchFamily="34" charset="-128"/>
              </a:rPr>
              <a:t>often watched divorced parents acting weird at graduations and weddings, sport events, </a:t>
            </a:r>
            <a:r>
              <a:rPr lang="en-US" sz="4800" b="1" dirty="0" smtClean="0">
                <a:solidFill>
                  <a:schemeClr val="bg1"/>
                </a:solidFill>
                <a:latin typeface="Arial Unicode MS" pitchFamily="34" charset="-128"/>
                <a:ea typeface="Arial Unicode MS" pitchFamily="34" charset="-128"/>
                <a:cs typeface="Arial Unicode MS" pitchFamily="34" charset="-128"/>
              </a:rPr>
              <a:t>etc </a:t>
            </a:r>
            <a:r>
              <a:rPr lang="en-US" sz="4800" b="1" dirty="0" smtClean="0">
                <a:solidFill>
                  <a:srgbClr val="FFFF00"/>
                </a:solidFill>
                <a:latin typeface="Arial Unicode MS" pitchFamily="34" charset="-128"/>
                <a:ea typeface="Arial Unicode MS" pitchFamily="34" charset="-128"/>
                <a:cs typeface="Arial Unicode MS" pitchFamily="34" charset="-128"/>
              </a:rPr>
              <a:t>when </a:t>
            </a:r>
            <a:r>
              <a:rPr lang="en-US" sz="4800" b="1" dirty="0" smtClean="0">
                <a:solidFill>
                  <a:srgbClr val="FFFF00"/>
                </a:solidFill>
                <a:latin typeface="Arial Unicode MS" pitchFamily="34" charset="-128"/>
                <a:ea typeface="Arial Unicode MS" pitchFamily="34" charset="-128"/>
                <a:cs typeface="Arial Unicode MS" pitchFamily="34" charset="-128"/>
              </a:rPr>
              <a:t>the occasion calls for a family hug and </a:t>
            </a:r>
            <a:r>
              <a:rPr lang="en-US" sz="4800" b="1" dirty="0" smtClean="0">
                <a:solidFill>
                  <a:srgbClr val="FFFF00"/>
                </a:solidFill>
                <a:latin typeface="Arial Unicode MS" pitchFamily="34" charset="-128"/>
                <a:ea typeface="Arial Unicode MS" pitchFamily="34" charset="-128"/>
                <a:cs typeface="Arial Unicode MS" pitchFamily="34" charset="-128"/>
              </a:rPr>
              <a:t>celebration, </a:t>
            </a:r>
            <a:r>
              <a:rPr lang="en-US" sz="4800" b="1" dirty="0" smtClean="0">
                <a:solidFill>
                  <a:srgbClr val="FFFF00"/>
                </a:solidFill>
                <a:latin typeface="Arial Unicode MS" pitchFamily="34" charset="-128"/>
                <a:ea typeface="Arial Unicode MS" pitchFamily="34" charset="-128"/>
                <a:cs typeface="Arial Unicode MS" pitchFamily="34" charset="-128"/>
              </a:rPr>
              <a:t>but there is a wall between the two parents</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fontScale="925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If </a:t>
            </a:r>
            <a:r>
              <a:rPr lang="en-US" sz="4400" b="1" dirty="0" smtClean="0">
                <a:solidFill>
                  <a:schemeClr val="bg1"/>
                </a:solidFill>
                <a:latin typeface="Arial Unicode MS" pitchFamily="34" charset="-128"/>
                <a:ea typeface="Arial Unicode MS" pitchFamily="34" charset="-128"/>
                <a:cs typeface="Arial Unicode MS" pitchFamily="34" charset="-128"/>
              </a:rPr>
              <a:t>only they could have gotten over the bumps and indifferences without calling it a quit, the weather would clear at some point, </a:t>
            </a:r>
            <a:r>
              <a:rPr lang="en-US" sz="4400" b="1" dirty="0" smtClean="0">
                <a:solidFill>
                  <a:srgbClr val="FFFF00"/>
                </a:solidFill>
                <a:latin typeface="Arial Unicode MS" pitchFamily="34" charset="-128"/>
                <a:ea typeface="Arial Unicode MS" pitchFamily="34" charset="-128"/>
                <a:cs typeface="Arial Unicode MS" pitchFamily="34" charset="-128"/>
              </a:rPr>
              <a:t>the pressure would ease by now, and the stress would be more manageable in time</a:t>
            </a:r>
            <a:r>
              <a:rPr lang="en-US" sz="4400" b="1"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If only they could forgive and let go.</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If only they did not play God instead of seeking God’s help.</a:t>
            </a:r>
          </a:p>
          <a:p>
            <a:pPr lvl="0" algn="just"/>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793F2"/>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400" b="1" dirty="0" smtClean="0">
                <a:solidFill>
                  <a:schemeClr val="tx1"/>
                </a:solidFill>
                <a:latin typeface="Arial Unicode MS" pitchFamily="34" charset="-128"/>
                <a:ea typeface="Arial Unicode MS" pitchFamily="34" charset="-128"/>
                <a:cs typeface="Arial Unicode MS" pitchFamily="34" charset="-128"/>
              </a:rPr>
              <a:t>IS DIVORCE THE ANSWER?</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It would be completely unfair and insensible to say that divorce is never the answer.</a:t>
            </a:r>
          </a:p>
          <a:p>
            <a:pPr algn="just"/>
            <a:r>
              <a:rPr lang="en-US" sz="4400" b="1" dirty="0" smtClean="0">
                <a:solidFill>
                  <a:schemeClr val="tx1"/>
                </a:solidFill>
                <a:latin typeface="Arial Unicode MS" pitchFamily="34" charset="-128"/>
                <a:ea typeface="Arial Unicode MS" pitchFamily="34" charset="-128"/>
                <a:cs typeface="Arial Unicode MS" pitchFamily="34" charset="-128"/>
              </a:rPr>
              <a:t>There are abusing situations that call for an immediate divorce for the wellbeing of all parties</a:t>
            </a:r>
            <a:r>
              <a:rPr lang="en-US" sz="4400" b="1" dirty="0" smtClean="0">
                <a:solidFill>
                  <a:schemeClr val="tx1"/>
                </a:solidFill>
                <a:latin typeface="Arial Unicode MS" pitchFamily="34" charset="-128"/>
                <a:ea typeface="Arial Unicode MS" pitchFamily="34" charset="-128"/>
                <a:cs typeface="Arial Unicode MS" pitchFamily="34" charset="-128"/>
              </a:rPr>
              <a:t>.</a:t>
            </a:r>
            <a:r>
              <a:rPr lang="en-US" sz="4400" dirty="0" smtClean="0"/>
              <a:t> </a:t>
            </a:r>
            <a:endParaRPr lang="en-US" sz="4400" dirty="0" smtClean="0"/>
          </a:p>
          <a:p>
            <a:pPr algn="just"/>
            <a:r>
              <a:rPr lang="en-US" sz="4400" b="1" dirty="0" smtClean="0">
                <a:solidFill>
                  <a:srgbClr val="0000CC"/>
                </a:solidFill>
                <a:latin typeface="Arial Unicode MS" pitchFamily="34" charset="-128"/>
                <a:ea typeface="Arial Unicode MS" pitchFamily="34" charset="-128"/>
                <a:cs typeface="Arial Unicode MS" pitchFamily="34" charset="-128"/>
              </a:rPr>
              <a:t>There </a:t>
            </a:r>
            <a:r>
              <a:rPr lang="en-US" sz="4400" b="1" dirty="0" smtClean="0">
                <a:solidFill>
                  <a:srgbClr val="0000CC"/>
                </a:solidFill>
                <a:latin typeface="Arial Unicode MS" pitchFamily="34" charset="-128"/>
                <a:ea typeface="Arial Unicode MS" pitchFamily="34" charset="-128"/>
                <a:cs typeface="Arial Unicode MS" pitchFamily="34" charset="-128"/>
              </a:rPr>
              <a:t>are few grounds where the Bible clearly warrants a person to divorce if he or she chooses to</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793F2"/>
          </a:solidFill>
        </p:spPr>
        <p:style>
          <a:lnRef idx="3">
            <a:schemeClr val="lt1"/>
          </a:lnRef>
          <a:fillRef idx="1">
            <a:schemeClr val="dk1"/>
          </a:fillRef>
          <a:effectRef idx="1">
            <a:schemeClr val="dk1"/>
          </a:effectRef>
          <a:fontRef idx="minor">
            <a:schemeClr val="lt1"/>
          </a:fontRef>
        </p:style>
        <p:txBody>
          <a:bodyPr>
            <a:normAutofit/>
          </a:bodyPr>
          <a:lstStyle/>
          <a:p>
            <a:pPr algn="just"/>
            <a:r>
              <a:rPr lang="en-US" sz="4800" b="1" dirty="0" smtClean="0">
                <a:solidFill>
                  <a:srgbClr val="0000CC"/>
                </a:solidFill>
                <a:latin typeface="Arial Unicode MS" pitchFamily="34" charset="-128"/>
                <a:ea typeface="Arial Unicode MS" pitchFamily="34" charset="-128"/>
                <a:cs typeface="Arial Unicode MS" pitchFamily="34" charset="-128"/>
              </a:rPr>
              <a:t>The alarming factor is that divorce as become a very convenient escape in our days.</a:t>
            </a:r>
          </a:p>
          <a:p>
            <a:pPr lvl="0" algn="just"/>
            <a:r>
              <a:rPr lang="en-US" sz="4800" b="1" dirty="0" smtClean="0">
                <a:solidFill>
                  <a:schemeClr val="tx1"/>
                </a:solidFill>
                <a:latin typeface="Arial Unicode MS" pitchFamily="34" charset="-128"/>
                <a:ea typeface="Arial Unicode MS" pitchFamily="34" charset="-128"/>
                <a:cs typeface="Arial Unicode MS" pitchFamily="34" charset="-128"/>
              </a:rPr>
              <a:t>The </a:t>
            </a:r>
            <a:r>
              <a:rPr lang="en-US" sz="4800" b="1" dirty="0" smtClean="0">
                <a:solidFill>
                  <a:schemeClr val="tx1"/>
                </a:solidFill>
                <a:latin typeface="Arial Unicode MS" pitchFamily="34" charset="-128"/>
                <a:ea typeface="Arial Unicode MS" pitchFamily="34" charset="-128"/>
                <a:cs typeface="Arial Unicode MS" pitchFamily="34" charset="-128"/>
              </a:rPr>
              <a:t>greatest majority of marriages that end up in divorce could have been repaired if only the couple would commit to it</a:t>
            </a:r>
            <a:r>
              <a:rPr lang="en-US"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793F2"/>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If </a:t>
            </a:r>
            <a:r>
              <a:rPr lang="en-US" sz="4800" b="1" dirty="0" smtClean="0">
                <a:solidFill>
                  <a:srgbClr val="0000CC"/>
                </a:solidFill>
                <a:latin typeface="Arial Unicode MS" pitchFamily="34" charset="-128"/>
                <a:ea typeface="Arial Unicode MS" pitchFamily="34" charset="-128"/>
                <a:cs typeface="Arial Unicode MS" pitchFamily="34" charset="-128"/>
              </a:rPr>
              <a:t>only married people knew how to call for help, the house would not be burned to the ground. </a:t>
            </a:r>
          </a:p>
          <a:p>
            <a:pPr lvl="0" algn="just"/>
            <a:r>
              <a:rPr lang="en-US" sz="4800" b="1" dirty="0" smtClean="0">
                <a:solidFill>
                  <a:schemeClr val="tx1"/>
                </a:solidFill>
                <a:latin typeface="Arial Unicode MS" pitchFamily="34" charset="-128"/>
                <a:ea typeface="Arial Unicode MS" pitchFamily="34" charset="-128"/>
                <a:cs typeface="Arial Unicode MS" pitchFamily="34" charset="-128"/>
              </a:rPr>
              <a:t>All the neighbors could play their parts in throwing buckets of water on the fire like they used to do in the old days</a:t>
            </a:r>
            <a:r>
              <a:rPr lang="en-US"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793F2"/>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solidFill>
                  <a:schemeClr val="tx1"/>
                </a:solidFill>
                <a:latin typeface="Arial Unicode MS" pitchFamily="34" charset="-128"/>
                <a:ea typeface="Arial Unicode MS" pitchFamily="34" charset="-128"/>
                <a:cs typeface="Arial Unicode MS" pitchFamily="34" charset="-128"/>
              </a:rPr>
              <a:t>What </a:t>
            </a:r>
            <a:r>
              <a:rPr lang="en-US" sz="4400" b="1" dirty="0" smtClean="0">
                <a:solidFill>
                  <a:schemeClr val="tx1"/>
                </a:solidFill>
                <a:latin typeface="Arial Unicode MS" pitchFamily="34" charset="-128"/>
                <a:ea typeface="Arial Unicode MS" pitchFamily="34" charset="-128"/>
                <a:cs typeface="Arial Unicode MS" pitchFamily="34" charset="-128"/>
              </a:rPr>
              <a:t>about the kids?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What about the faith?</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What about your testimony to the world?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What about the future?</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What about the loneliness of old age?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What about the grandchildren</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793F2"/>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chemeClr val="tx1"/>
                </a:solidFill>
                <a:latin typeface="Arial Unicode MS" pitchFamily="34" charset="-128"/>
                <a:ea typeface="Arial Unicode MS" pitchFamily="34" charset="-128"/>
                <a:cs typeface="Arial Unicode MS" pitchFamily="34" charset="-128"/>
              </a:rPr>
              <a:t>What </a:t>
            </a:r>
            <a:r>
              <a:rPr lang="en-US" sz="4800" b="1" dirty="0" smtClean="0">
                <a:solidFill>
                  <a:schemeClr val="tx1"/>
                </a:solidFill>
                <a:latin typeface="Arial Unicode MS" pitchFamily="34" charset="-128"/>
                <a:ea typeface="Arial Unicode MS" pitchFamily="34" charset="-128"/>
                <a:cs typeface="Arial Unicode MS" pitchFamily="34" charset="-128"/>
              </a:rPr>
              <a:t>about the millions of continuous affects that it will have </a:t>
            </a:r>
            <a:r>
              <a:rPr lang="en-US" sz="4800" b="1" dirty="0" smtClean="0">
                <a:solidFill>
                  <a:schemeClr val="tx1"/>
                </a:solidFill>
                <a:latin typeface="Arial Unicode MS" pitchFamily="34" charset="-128"/>
                <a:ea typeface="Arial Unicode MS" pitchFamily="34" charset="-128"/>
                <a:cs typeface="Arial Unicode MS" pitchFamily="34" charset="-128"/>
              </a:rPr>
              <a:t>upon </a:t>
            </a:r>
            <a:r>
              <a:rPr lang="en-US" sz="4800" b="1" dirty="0" smtClean="0">
                <a:solidFill>
                  <a:schemeClr val="tx1"/>
                </a:solidFill>
                <a:latin typeface="Arial Unicode MS" pitchFamily="34" charset="-128"/>
                <a:ea typeface="Arial Unicode MS" pitchFamily="34" charset="-128"/>
                <a:cs typeface="Arial Unicode MS" pitchFamily="34" charset="-128"/>
              </a:rPr>
              <a:t>the future generations?</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 Are you sure that you will be better apart?</a:t>
            </a:r>
          </a:p>
          <a:p>
            <a:pPr lvl="0" algn="just"/>
            <a:r>
              <a:rPr lang="en-US" sz="4800" b="1" dirty="0" smtClean="0">
                <a:solidFill>
                  <a:schemeClr val="tx1"/>
                </a:solidFill>
                <a:latin typeface="Arial Unicode MS" pitchFamily="34" charset="-128"/>
                <a:ea typeface="Arial Unicode MS" pitchFamily="34" charset="-128"/>
                <a:cs typeface="Arial Unicode MS" pitchFamily="34" charset="-128"/>
              </a:rPr>
              <a:t>What about God?</a:t>
            </a:r>
            <a:endParaRPr lang="en-US" sz="4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ctr">
              <a:buNone/>
            </a:pPr>
            <a:r>
              <a:rPr lang="en-US" sz="4400" dirty="0" smtClean="0">
                <a:solidFill>
                  <a:srgbClr val="F793F2"/>
                </a:solidFill>
                <a:latin typeface="Arial Unicode MS" pitchFamily="34" charset="-128"/>
                <a:ea typeface="Arial Unicode MS" pitchFamily="34" charset="-128"/>
                <a:cs typeface="Arial Unicode MS" pitchFamily="34" charset="-128"/>
              </a:rPr>
              <a:t>What about Mark 10 verse 9</a:t>
            </a:r>
          </a:p>
          <a:p>
            <a:pPr algn="just">
              <a:buNone/>
            </a:pPr>
            <a:r>
              <a:rPr lang="en-US" sz="4400" dirty="0" err="1" smtClean="0">
                <a:solidFill>
                  <a:schemeClr val="bg1"/>
                </a:solidFill>
                <a:latin typeface="Arial Unicode MS" pitchFamily="34" charset="-128"/>
                <a:ea typeface="Arial Unicode MS" pitchFamily="34" charset="-128"/>
                <a:cs typeface="Arial Unicode MS" pitchFamily="34" charset="-128"/>
              </a:rPr>
              <a:t>Mr</a:t>
            </a:r>
            <a:r>
              <a:rPr lang="en-US" sz="4400" dirty="0" smtClean="0">
                <a:solidFill>
                  <a:schemeClr val="bg1"/>
                </a:solidFill>
                <a:latin typeface="Arial Unicode MS" pitchFamily="34" charset="-128"/>
                <a:ea typeface="Arial Unicode MS" pitchFamily="34" charset="-128"/>
                <a:cs typeface="Arial Unicode MS" pitchFamily="34" charset="-128"/>
              </a:rPr>
              <a:t> 10:9 "Therefore what God has joined together, let not man separate." (NKJV)</a:t>
            </a:r>
          </a:p>
          <a:p>
            <a:pPr algn="just">
              <a:buNone/>
            </a:pPr>
            <a:r>
              <a:rPr lang="en-US" sz="4400" dirty="0" smtClean="0">
                <a:solidFill>
                  <a:schemeClr val="bg1"/>
                </a:solidFill>
                <a:latin typeface="Arial Unicode MS" pitchFamily="34" charset="-128"/>
                <a:ea typeface="Arial Unicode MS" pitchFamily="34" charset="-128"/>
                <a:cs typeface="Arial Unicode MS" pitchFamily="34" charset="-128"/>
              </a:rPr>
              <a:t> </a:t>
            </a:r>
            <a:r>
              <a:rPr lang="fr-FR" sz="4400" dirty="0" smtClean="0">
                <a:solidFill>
                  <a:srgbClr val="FFFF00"/>
                </a:solidFill>
                <a:latin typeface="Arial Unicode MS" pitchFamily="34" charset="-128"/>
                <a:ea typeface="Arial Unicode MS" pitchFamily="34" charset="-128"/>
                <a:cs typeface="Arial Unicode MS" pitchFamily="34" charset="-128"/>
              </a:rPr>
              <a:t>9 Que l'homme donc ne sépare pas ce que Dieu a joint. </a:t>
            </a:r>
            <a:r>
              <a:rPr lang="en-US" sz="4400" dirty="0" smtClean="0">
                <a:solidFill>
                  <a:srgbClr val="FFFF00"/>
                </a:solidFill>
                <a:latin typeface="Arial Unicode MS" pitchFamily="34" charset="-128"/>
                <a:ea typeface="Arial Unicode MS" pitchFamily="34" charset="-128"/>
                <a:cs typeface="Arial Unicode MS" pitchFamily="34" charset="-128"/>
              </a:rPr>
              <a:t>(LSV</a:t>
            </a:r>
            <a:r>
              <a:rPr lang="en-US"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solidFill>
                  <a:schemeClr val="bg1"/>
                </a:solidFill>
                <a:latin typeface="Arial Unicode MS" pitchFamily="34" charset="-128"/>
                <a:ea typeface="Arial Unicode MS" pitchFamily="34" charset="-128"/>
                <a:cs typeface="Arial Unicode MS" pitchFamily="34" charset="-128"/>
              </a:rPr>
              <a:t>If </a:t>
            </a:r>
            <a:r>
              <a:rPr lang="en-US" sz="4800" dirty="0" smtClean="0">
                <a:solidFill>
                  <a:schemeClr val="bg1"/>
                </a:solidFill>
                <a:latin typeface="Arial Unicode MS" pitchFamily="34" charset="-128"/>
                <a:ea typeface="Arial Unicode MS" pitchFamily="34" charset="-128"/>
                <a:cs typeface="Arial Unicode MS" pitchFamily="34" charset="-128"/>
              </a:rPr>
              <a:t>divorce seems like the best option available to you, be careful. </a:t>
            </a:r>
          </a:p>
          <a:p>
            <a:pPr lvl="0" algn="just"/>
            <a:r>
              <a:rPr lang="en-US" sz="4800" dirty="0" smtClean="0">
                <a:solidFill>
                  <a:srgbClr val="F793F2"/>
                </a:solidFill>
                <a:latin typeface="Arial Unicode MS" pitchFamily="34" charset="-128"/>
                <a:ea typeface="Arial Unicode MS" pitchFamily="34" charset="-128"/>
                <a:cs typeface="Arial Unicode MS" pitchFamily="34" charset="-128"/>
              </a:rPr>
              <a:t>God may not choose to bless you with another opportunity after the way you treated and ended the first one He gave you</a:t>
            </a:r>
            <a:r>
              <a:rPr lang="en-US" sz="4800" dirty="0" smtClean="0">
                <a:solidFill>
                  <a:srgbClr val="F793F2"/>
                </a:solidFill>
                <a:latin typeface="Arial Unicode MS" pitchFamily="34" charset="-128"/>
                <a:ea typeface="Arial Unicode MS" pitchFamily="34" charset="-128"/>
                <a:cs typeface="Arial Unicode MS" pitchFamily="34" charset="-128"/>
              </a:rPr>
              <a:t>.</a:t>
            </a:r>
            <a:endParaRPr lang="en-US" sz="4800"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400" dirty="0" smtClean="0">
                <a:solidFill>
                  <a:srgbClr val="F793F2"/>
                </a:solidFill>
                <a:latin typeface="Arial Unicode MS" pitchFamily="34" charset="-128"/>
                <a:ea typeface="Arial Unicode MS" pitchFamily="34" charset="-128"/>
                <a:cs typeface="Arial Unicode MS" pitchFamily="34" charset="-128"/>
              </a:rPr>
              <a:t>What about 1 Co 7:10-11?</a:t>
            </a:r>
          </a:p>
          <a:p>
            <a:pPr algn="just">
              <a:buNone/>
            </a:pPr>
            <a:r>
              <a:rPr lang="en-US" sz="4400" dirty="0" smtClean="0">
                <a:solidFill>
                  <a:srgbClr val="F793F2"/>
                </a:solidFill>
                <a:latin typeface="Arial Unicode MS" pitchFamily="34" charset="-128"/>
                <a:ea typeface="Arial Unicode MS" pitchFamily="34" charset="-128"/>
                <a:cs typeface="Arial Unicode MS" pitchFamily="34" charset="-128"/>
              </a:rPr>
              <a:t>1Co </a:t>
            </a:r>
            <a:r>
              <a:rPr lang="en-US" sz="4400" dirty="0" smtClean="0">
                <a:solidFill>
                  <a:srgbClr val="F793F2"/>
                </a:solidFill>
                <a:latin typeface="Arial Unicode MS" pitchFamily="34" charset="-128"/>
                <a:ea typeface="Arial Unicode MS" pitchFamily="34" charset="-128"/>
                <a:cs typeface="Arial Unicode MS" pitchFamily="34" charset="-128"/>
              </a:rPr>
              <a:t>7:10 ¶ </a:t>
            </a:r>
            <a:r>
              <a:rPr lang="en-US" sz="4400" dirty="0" smtClean="0">
                <a:solidFill>
                  <a:schemeClr val="bg1"/>
                </a:solidFill>
                <a:latin typeface="Arial Unicode MS" pitchFamily="34" charset="-128"/>
                <a:ea typeface="Arial Unicode MS" pitchFamily="34" charset="-128"/>
                <a:cs typeface="Arial Unicode MS" pitchFamily="34" charset="-128"/>
              </a:rPr>
              <a:t>But to the married I give orders, though not I but the Lord, that the wife may not go away from her husband</a:t>
            </a:r>
          </a:p>
          <a:p>
            <a:pPr algn="just">
              <a:buNone/>
            </a:pPr>
            <a:r>
              <a:rPr lang="en-US" sz="4400" dirty="0" smtClean="0">
                <a:solidFill>
                  <a:srgbClr val="F793F2"/>
                </a:solidFill>
                <a:latin typeface="Arial Unicode MS" pitchFamily="34" charset="-128"/>
                <a:ea typeface="Arial Unicode MS" pitchFamily="34" charset="-128"/>
                <a:cs typeface="Arial Unicode MS" pitchFamily="34" charset="-128"/>
              </a:rPr>
              <a:t> 11 </a:t>
            </a:r>
            <a:r>
              <a:rPr lang="en-US" sz="4400" dirty="0" smtClean="0">
                <a:solidFill>
                  <a:srgbClr val="FFFF00"/>
                </a:solidFill>
                <a:latin typeface="Arial Unicode MS" pitchFamily="34" charset="-128"/>
                <a:ea typeface="Arial Unicode MS" pitchFamily="34" charset="-128"/>
                <a:cs typeface="Arial Unicode MS" pitchFamily="34" charset="-128"/>
              </a:rPr>
              <a:t>(Or if she goes away from him, let her keep unmarried, or be united to her husband again); and that the husband may not go away from his wife.</a:t>
            </a:r>
          </a:p>
          <a:p>
            <a:pPr algn="just">
              <a:buNone/>
            </a:pPr>
            <a:endParaRPr lang="en-US" sz="4400" b="1" dirty="0" smtClean="0">
              <a:solidFill>
                <a:srgbClr val="C9F199"/>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buNone/>
            </a:pPr>
            <a:r>
              <a:rPr lang="fr-FR" sz="4400" dirty="0" smtClean="0">
                <a:solidFill>
                  <a:srgbClr val="F793F2"/>
                </a:solidFill>
                <a:latin typeface="Arial Unicode MS" pitchFamily="34" charset="-128"/>
                <a:ea typeface="Arial Unicode MS" pitchFamily="34" charset="-128"/>
                <a:cs typeface="Arial Unicode MS" pitchFamily="34" charset="-128"/>
              </a:rPr>
              <a:t>1Co </a:t>
            </a:r>
            <a:r>
              <a:rPr lang="fr-FR" sz="4400" dirty="0" smtClean="0">
                <a:solidFill>
                  <a:srgbClr val="F793F2"/>
                </a:solidFill>
                <a:latin typeface="Arial Unicode MS" pitchFamily="34" charset="-128"/>
                <a:ea typeface="Arial Unicode MS" pitchFamily="34" charset="-128"/>
                <a:cs typeface="Arial Unicode MS" pitchFamily="34" charset="-128"/>
              </a:rPr>
              <a:t>7:10 </a:t>
            </a:r>
            <a:r>
              <a:rPr lang="fr-FR" sz="4400" dirty="0" smtClean="0">
                <a:solidFill>
                  <a:schemeClr val="bg1"/>
                </a:solidFill>
                <a:latin typeface="Arial Unicode MS" pitchFamily="34" charset="-128"/>
                <a:ea typeface="Arial Unicode MS" pitchFamily="34" charset="-128"/>
                <a:cs typeface="Arial Unicode MS" pitchFamily="34" charset="-128"/>
              </a:rPr>
              <a:t>¶ A ceux qui sont mariés, j'ordonne, non pas moi, mais le Seigneur, que la femme ne se sépare point de son mari</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F793F2"/>
                </a:solidFill>
                <a:latin typeface="Arial Unicode MS" pitchFamily="34" charset="-128"/>
                <a:ea typeface="Arial Unicode MS" pitchFamily="34" charset="-128"/>
                <a:cs typeface="Arial Unicode MS" pitchFamily="34" charset="-128"/>
              </a:rPr>
              <a:t> 11 </a:t>
            </a:r>
            <a:r>
              <a:rPr lang="fr-FR" sz="4400" dirty="0" smtClean="0">
                <a:solidFill>
                  <a:srgbClr val="FFFF00"/>
                </a:solidFill>
                <a:latin typeface="Arial Unicode MS" pitchFamily="34" charset="-128"/>
                <a:ea typeface="Arial Unicode MS" pitchFamily="34" charset="-128"/>
                <a:cs typeface="Arial Unicode MS" pitchFamily="34" charset="-128"/>
              </a:rPr>
              <a:t>(si elle est séparée, qu'elle demeure sans se marier ou qu'elle se réconcilie avec son mari), et que le mari ne répudie point sa femme.</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400" b="1" dirty="0" smtClean="0">
              <a:solidFill>
                <a:srgbClr val="C9F199"/>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CONCLUSION</a:t>
            </a:r>
            <a:endParaRPr lang="en-US" sz="4400" dirty="0" smtClean="0"/>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Marriages need redemptions at time.</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Those who consent to keep their old cars often have to do an overall in the car.</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They refurbish the engine and transmission; they cover the seats; </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They take care of the linings; some buy new rims; they do a good paint job;</a:t>
            </a:r>
          </a:p>
          <a:p>
            <a:pPr lvl="0" algn="just"/>
            <a:endParaRPr lang="en-US" sz="44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en-US" sz="4400" b="1" dirty="0" smtClean="0">
                <a:solidFill>
                  <a:srgbClr val="002060"/>
                </a:solidFill>
                <a:latin typeface="Arial Unicode MS" pitchFamily="34" charset="-128"/>
                <a:ea typeface="Arial Unicode MS" pitchFamily="34" charset="-128"/>
                <a:cs typeface="Arial Unicode MS" pitchFamily="34" charset="-128"/>
              </a:rPr>
              <a:t>They </a:t>
            </a:r>
            <a:r>
              <a:rPr lang="en-US" sz="4400" b="1" dirty="0" smtClean="0">
                <a:solidFill>
                  <a:srgbClr val="002060"/>
                </a:solidFill>
                <a:latin typeface="Arial Unicode MS" pitchFamily="34" charset="-128"/>
                <a:ea typeface="Arial Unicode MS" pitchFamily="34" charset="-128"/>
                <a:cs typeface="Arial Unicode MS" pitchFamily="34" charset="-128"/>
              </a:rPr>
              <a:t>take of all the dust in the undercarriage of the car. </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Old ugly marriages can be refined.</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Start with the Word of God this time.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Cherish the good old days.</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Take pride together over the raising of the kids.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Enjoy and support one another.</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Bring the romance back in the equation</a:t>
            </a:r>
            <a:r>
              <a:rPr lang="en-US" sz="4400" b="1" dirty="0" smtClean="0">
                <a:solidFill>
                  <a:srgbClr val="002060"/>
                </a:solidFill>
                <a:latin typeface="Arial Unicode MS" pitchFamily="34" charset="-128"/>
                <a:ea typeface="Arial Unicode MS" pitchFamily="34" charset="-128"/>
                <a:cs typeface="Arial Unicode MS" pitchFamily="34" charset="-128"/>
              </a:rPr>
              <a:t>. </a:t>
            </a:r>
            <a:endParaRPr lang="en-US" sz="44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Grow </a:t>
            </a:r>
            <a:r>
              <a:rPr lang="en-US" sz="4400" b="1" dirty="0" smtClean="0">
                <a:solidFill>
                  <a:srgbClr val="002060"/>
                </a:solidFill>
                <a:latin typeface="Arial Unicode MS" pitchFamily="34" charset="-128"/>
                <a:ea typeface="Arial Unicode MS" pitchFamily="34" charset="-128"/>
                <a:cs typeface="Arial Unicode MS" pitchFamily="34" charset="-128"/>
              </a:rPr>
              <a:t>old together.</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Finish the race together</a:t>
            </a:r>
            <a:r>
              <a:rPr lang="en-US" sz="4400" b="1" dirty="0" smtClean="0">
                <a:solidFill>
                  <a:srgbClr val="002060"/>
                </a:solidFill>
                <a:latin typeface="Arial Unicode MS" pitchFamily="34" charset="-128"/>
                <a:ea typeface="Arial Unicode MS" pitchFamily="34" charset="-128"/>
                <a:cs typeface="Arial Unicode MS" pitchFamily="34" charset="-128"/>
              </a:rPr>
              <a:t>.</a:t>
            </a:r>
          </a:p>
          <a:p>
            <a:pPr algn="just">
              <a:buNone/>
            </a:pPr>
            <a:r>
              <a:rPr lang="fr-FR" sz="4400" b="1" dirty="0" err="1" smtClean="0">
                <a:solidFill>
                  <a:srgbClr val="00B050"/>
                </a:solidFill>
                <a:latin typeface="Arial Unicode MS" pitchFamily="34" charset="-128"/>
                <a:ea typeface="Arial Unicode MS" pitchFamily="34" charset="-128"/>
                <a:cs typeface="Arial Unicode MS" pitchFamily="34" charset="-128"/>
              </a:rPr>
              <a:t>Eph</a:t>
            </a:r>
            <a:r>
              <a:rPr lang="fr-FR" sz="4400" b="1" dirty="0" smtClean="0">
                <a:solidFill>
                  <a:srgbClr val="00B050"/>
                </a:solidFill>
                <a:latin typeface="Arial Unicode MS" pitchFamily="34" charset="-128"/>
                <a:ea typeface="Arial Unicode MS" pitchFamily="34" charset="-128"/>
                <a:cs typeface="Arial Unicode MS" pitchFamily="34" charset="-128"/>
              </a:rPr>
              <a:t> 5:28 </a:t>
            </a:r>
            <a:r>
              <a:rPr lang="fr-FR" sz="4400" b="1" dirty="0" smtClean="0">
                <a:solidFill>
                  <a:srgbClr val="002060"/>
                </a:solidFill>
                <a:latin typeface="Arial Unicode MS" pitchFamily="34" charset="-128"/>
                <a:ea typeface="Arial Unicode MS" pitchFamily="34" charset="-128"/>
                <a:cs typeface="Arial Unicode MS" pitchFamily="34" charset="-128"/>
              </a:rPr>
              <a:t>C'est ainsi que les maris doivent aimer leurs femmes comme leurs propres corps. </a:t>
            </a:r>
            <a:r>
              <a:rPr lang="en-US" sz="4400" b="1" dirty="0" err="1" smtClean="0">
                <a:solidFill>
                  <a:srgbClr val="002060"/>
                </a:solidFill>
                <a:latin typeface="Arial Unicode MS" pitchFamily="34" charset="-128"/>
                <a:ea typeface="Arial Unicode MS" pitchFamily="34" charset="-128"/>
                <a:cs typeface="Arial Unicode MS" pitchFamily="34" charset="-128"/>
              </a:rPr>
              <a:t>Celui</a:t>
            </a:r>
            <a:r>
              <a:rPr lang="en-US" sz="4400" b="1" dirty="0" smtClean="0">
                <a:solidFill>
                  <a:srgbClr val="002060"/>
                </a:solidFill>
                <a:latin typeface="Arial Unicode MS" pitchFamily="34" charset="-128"/>
                <a:ea typeface="Arial Unicode MS" pitchFamily="34" charset="-128"/>
                <a:cs typeface="Arial Unicode MS" pitchFamily="34" charset="-128"/>
              </a:rPr>
              <a:t> qui </a:t>
            </a:r>
            <a:r>
              <a:rPr lang="en-US" sz="4400" b="1" dirty="0" err="1" smtClean="0">
                <a:solidFill>
                  <a:srgbClr val="002060"/>
                </a:solidFill>
                <a:latin typeface="Arial Unicode MS" pitchFamily="34" charset="-128"/>
                <a:ea typeface="Arial Unicode MS" pitchFamily="34" charset="-128"/>
                <a:cs typeface="Arial Unicode MS" pitchFamily="34" charset="-128"/>
              </a:rPr>
              <a:t>aime</a:t>
            </a:r>
            <a:r>
              <a:rPr lang="en-US" sz="4400" b="1" dirty="0" smtClean="0">
                <a:solidFill>
                  <a:srgbClr val="002060"/>
                </a:solidFill>
                <a:latin typeface="Arial Unicode MS" pitchFamily="34" charset="-128"/>
                <a:ea typeface="Arial Unicode MS" pitchFamily="34" charset="-128"/>
                <a:cs typeface="Arial Unicode MS" pitchFamily="34" charset="-128"/>
              </a:rPr>
              <a:t> </a:t>
            </a:r>
            <a:r>
              <a:rPr lang="en-US" sz="4400" b="1" dirty="0" err="1" smtClean="0">
                <a:solidFill>
                  <a:srgbClr val="002060"/>
                </a:solidFill>
                <a:latin typeface="Arial Unicode MS" pitchFamily="34" charset="-128"/>
                <a:ea typeface="Arial Unicode MS" pitchFamily="34" charset="-128"/>
                <a:cs typeface="Arial Unicode MS" pitchFamily="34" charset="-128"/>
              </a:rPr>
              <a:t>sa</a:t>
            </a:r>
            <a:r>
              <a:rPr lang="en-US" sz="4400" b="1" dirty="0" smtClean="0">
                <a:solidFill>
                  <a:srgbClr val="002060"/>
                </a:solidFill>
                <a:latin typeface="Arial Unicode MS" pitchFamily="34" charset="-128"/>
                <a:ea typeface="Arial Unicode MS" pitchFamily="34" charset="-128"/>
                <a:cs typeface="Arial Unicode MS" pitchFamily="34" charset="-128"/>
              </a:rPr>
              <a:t> femme </a:t>
            </a:r>
            <a:r>
              <a:rPr lang="en-US" sz="4400" b="1" dirty="0" err="1" smtClean="0">
                <a:solidFill>
                  <a:srgbClr val="002060"/>
                </a:solidFill>
                <a:latin typeface="Arial Unicode MS" pitchFamily="34" charset="-128"/>
                <a:ea typeface="Arial Unicode MS" pitchFamily="34" charset="-128"/>
                <a:cs typeface="Arial Unicode MS" pitchFamily="34" charset="-128"/>
              </a:rPr>
              <a:t>s'aime</a:t>
            </a:r>
            <a:r>
              <a:rPr lang="en-US" sz="4400" b="1" dirty="0" smtClean="0">
                <a:solidFill>
                  <a:srgbClr val="002060"/>
                </a:solidFill>
                <a:latin typeface="Arial Unicode MS" pitchFamily="34" charset="-128"/>
                <a:ea typeface="Arial Unicode MS" pitchFamily="34" charset="-128"/>
                <a:cs typeface="Arial Unicode MS" pitchFamily="34" charset="-128"/>
              </a:rPr>
              <a:t> </a:t>
            </a:r>
            <a:r>
              <a:rPr lang="en-US" sz="4400" b="1" dirty="0" err="1" smtClean="0">
                <a:solidFill>
                  <a:srgbClr val="002060"/>
                </a:solidFill>
                <a:latin typeface="Arial Unicode MS" pitchFamily="34" charset="-128"/>
                <a:ea typeface="Arial Unicode MS" pitchFamily="34" charset="-128"/>
                <a:cs typeface="Arial Unicode MS" pitchFamily="34" charset="-128"/>
              </a:rPr>
              <a:t>lui-même</a:t>
            </a:r>
            <a:r>
              <a:rPr lang="en-US" sz="4400" b="1" dirty="0" smtClean="0">
                <a:solidFill>
                  <a:srgbClr val="002060"/>
                </a:solidFill>
                <a:latin typeface="Arial Unicode MS" pitchFamily="34" charset="-128"/>
                <a:ea typeface="Arial Unicode MS" pitchFamily="34" charset="-128"/>
                <a:cs typeface="Arial Unicode MS" pitchFamily="34" charset="-128"/>
              </a:rPr>
              <a:t>. (LSV)</a:t>
            </a:r>
          </a:p>
          <a:p>
            <a:pPr algn="just">
              <a:buNone/>
            </a:pPr>
            <a:r>
              <a:rPr lang="en-US" sz="4400" b="1" dirty="0" smtClean="0">
                <a:solidFill>
                  <a:srgbClr val="002060"/>
                </a:solidFill>
                <a:latin typeface="Arial Unicode MS" pitchFamily="34" charset="-128"/>
                <a:ea typeface="Arial Unicode MS" pitchFamily="34" charset="-128"/>
                <a:cs typeface="Arial Unicode MS" pitchFamily="34" charset="-128"/>
              </a:rPr>
              <a:t> </a:t>
            </a:r>
            <a:r>
              <a:rPr lang="en-US" sz="4400" b="1" dirty="0" smtClean="0">
                <a:solidFill>
                  <a:srgbClr val="00B050"/>
                </a:solidFill>
                <a:latin typeface="Arial Unicode MS" pitchFamily="34" charset="-128"/>
                <a:ea typeface="Arial Unicode MS" pitchFamily="34" charset="-128"/>
                <a:cs typeface="Arial Unicode MS" pitchFamily="34" charset="-128"/>
              </a:rPr>
              <a:t>28</a:t>
            </a:r>
            <a:r>
              <a:rPr lang="en-US" sz="4400" b="1" dirty="0" smtClean="0">
                <a:solidFill>
                  <a:srgbClr val="002060"/>
                </a:solidFill>
                <a:latin typeface="Arial Unicode MS" pitchFamily="34" charset="-128"/>
                <a:ea typeface="Arial Unicode MS" pitchFamily="34" charset="-128"/>
                <a:cs typeface="Arial Unicode MS" pitchFamily="34" charset="-128"/>
              </a:rPr>
              <a:t> </a:t>
            </a:r>
            <a:r>
              <a:rPr lang="en-US" sz="4400" b="1" dirty="0" smtClean="0">
                <a:solidFill>
                  <a:srgbClr val="FF0000"/>
                </a:solidFill>
                <a:latin typeface="Arial Unicode MS" pitchFamily="34" charset="-128"/>
                <a:ea typeface="Arial Unicode MS" pitchFamily="34" charset="-128"/>
                <a:cs typeface="Arial Unicode MS" pitchFamily="34" charset="-128"/>
              </a:rPr>
              <a:t>So husbands ought to love their own wives as their own bodies; he who loves his wife loves himself. (NKJV) </a:t>
            </a:r>
          </a:p>
          <a:p>
            <a:pPr lvl="0" algn="r"/>
            <a:r>
              <a:rPr lang="en-US" sz="4400" b="1" dirty="0" smtClean="0">
                <a:solidFill>
                  <a:srgbClr val="002060"/>
                </a:solidFill>
                <a:latin typeface="Arial Unicode MS" pitchFamily="34" charset="-128"/>
                <a:ea typeface="Arial Unicode MS" pitchFamily="34" charset="-128"/>
                <a:cs typeface="Arial Unicode MS" pitchFamily="34" charset="-128"/>
              </a:rPr>
              <a:t>AMEN! </a:t>
            </a:r>
            <a:endParaRPr lang="en-US" sz="44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9967</TotalTime>
  <Words>2551</Words>
  <Application>Microsoft Office PowerPoint</Application>
  <PresentationFormat>On-screen Show (4:3)</PresentationFormat>
  <Paragraphs>161</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CHRIST THE ROCK CONGREGATION SUNDAY AUGUST 1ST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dc:title>
  <dc:creator>MARC EDOUARD SIMEON</dc:creator>
  <cp:lastModifiedBy>MARC EDOUARD SIMEON</cp:lastModifiedBy>
  <cp:revision>8</cp:revision>
  <dcterms:created xsi:type="dcterms:W3CDTF">2021-07-01T15:44:16Z</dcterms:created>
  <dcterms:modified xsi:type="dcterms:W3CDTF">2021-08-01T02:36:22Z</dcterms:modified>
</cp:coreProperties>
</file>