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318" r:id="rId4"/>
    <p:sldId id="267" r:id="rId5"/>
    <p:sldId id="265" r:id="rId6"/>
    <p:sldId id="319" r:id="rId7"/>
    <p:sldId id="320" r:id="rId8"/>
    <p:sldId id="346" r:id="rId9"/>
    <p:sldId id="347" r:id="rId10"/>
    <p:sldId id="348" r:id="rId11"/>
    <p:sldId id="349" r:id="rId12"/>
    <p:sldId id="268" r:id="rId13"/>
    <p:sldId id="353" r:id="rId14"/>
    <p:sldId id="354" r:id="rId15"/>
    <p:sldId id="350" r:id="rId16"/>
    <p:sldId id="355" r:id="rId17"/>
    <p:sldId id="356" r:id="rId18"/>
    <p:sldId id="357" r:id="rId19"/>
    <p:sldId id="358" r:id="rId20"/>
    <p:sldId id="359" r:id="rId21"/>
    <p:sldId id="360" r:id="rId22"/>
    <p:sldId id="361" r:id="rId23"/>
    <p:sldId id="362" r:id="rId24"/>
    <p:sldId id="363" r:id="rId25"/>
    <p:sldId id="269" r:id="rId26"/>
    <p:sldId id="364" r:id="rId27"/>
    <p:sldId id="368" r:id="rId28"/>
    <p:sldId id="365" r:id="rId29"/>
    <p:sldId id="369" r:id="rId30"/>
    <p:sldId id="366" r:id="rId31"/>
    <p:sldId id="374" r:id="rId32"/>
    <p:sldId id="370" r:id="rId33"/>
    <p:sldId id="328" r:id="rId34"/>
    <p:sldId id="375" r:id="rId35"/>
    <p:sldId id="381" r:id="rId36"/>
    <p:sldId id="382" r:id="rId37"/>
    <p:sldId id="376" r:id="rId38"/>
    <p:sldId id="383" r:id="rId39"/>
    <p:sldId id="384" r:id="rId40"/>
    <p:sldId id="385" r:id="rId41"/>
    <p:sldId id="377" r:id="rId42"/>
    <p:sldId id="386" r:id="rId43"/>
    <p:sldId id="387" r:id="rId44"/>
    <p:sldId id="388" r:id="rId45"/>
    <p:sldId id="389" r:id="rId46"/>
    <p:sldId id="329" r:id="rId47"/>
    <p:sldId id="395" r:id="rId48"/>
    <p:sldId id="396" r:id="rId49"/>
    <p:sldId id="391" r:id="rId50"/>
    <p:sldId id="399" r:id="rId51"/>
    <p:sldId id="400" r:id="rId52"/>
    <p:sldId id="397" r:id="rId53"/>
    <p:sldId id="398" r:id="rId54"/>
    <p:sldId id="270" r:id="rId55"/>
    <p:sldId id="405" r:id="rId56"/>
    <p:sldId id="401" r:id="rId57"/>
    <p:sldId id="406" r:id="rId58"/>
    <p:sldId id="407" r:id="rId59"/>
    <p:sldId id="408" r:id="rId60"/>
    <p:sldId id="332" r:id="rId61"/>
    <p:sldId id="409"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93F2"/>
    <a:srgbClr val="003E1C"/>
    <a:srgbClr val="0000CC"/>
    <a:srgbClr val="C9F1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11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7/24/2021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7/24/2021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5C0920-4428-48D3-9C62-205A754E0675}" type="datetimeFigureOut">
              <a:rPr lang="en-US" smtClean="0"/>
              <a:pPr/>
              <a:t>7/24/2021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5C0920-4428-48D3-9C62-205A754E0675}" type="datetimeFigureOut">
              <a:rPr lang="en-US" smtClean="0"/>
              <a:pPr/>
              <a:t>7/24/2021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5C0920-4428-48D3-9C62-205A754E0675}" type="datetimeFigureOut">
              <a:rPr lang="en-US" smtClean="0"/>
              <a:pPr/>
              <a:t>7/24/2021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5C0920-4428-48D3-9C62-205A754E0675}" type="datetimeFigureOut">
              <a:rPr lang="en-US" smtClean="0"/>
              <a:pPr/>
              <a:t>7/24/2021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5C0920-4428-48D3-9C62-205A754E0675}" type="datetimeFigureOut">
              <a:rPr lang="en-US" smtClean="0"/>
              <a:pPr/>
              <a:t>7/24/2021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C0920-4428-48D3-9C62-205A754E0675}" type="datetimeFigureOut">
              <a:rPr lang="en-US" smtClean="0"/>
              <a:pPr/>
              <a:t>7/24/2021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C0920-4428-48D3-9C62-205A754E0675}" type="datetimeFigureOut">
              <a:rPr lang="en-US" smtClean="0"/>
              <a:pPr/>
              <a:t>7/24/2021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7/24/2021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7/24/2021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5C0920-4428-48D3-9C62-205A754E0675}" type="datetimeFigureOut">
              <a:rPr lang="en-US" smtClean="0"/>
              <a:pPr/>
              <a:t>7/24/2021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D1D6-99A7-4566-B51F-FF43E577F69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00B0F0"/>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a:solidFill>
                  <a:schemeClr val="tx1"/>
                </a:solidFill>
              </a:rPr>
              <a:t>CHRIST THE ROCK CONGREGATION</a:t>
            </a:r>
            <a:br>
              <a:rPr lang="en-US" b="1" dirty="0">
                <a:solidFill>
                  <a:schemeClr val="tx1"/>
                </a:solidFill>
              </a:rPr>
            </a:br>
            <a:r>
              <a:rPr lang="en-US" b="1" dirty="0" smtClean="0">
                <a:solidFill>
                  <a:schemeClr val="bg1"/>
                </a:solidFill>
              </a:rPr>
              <a:t>SUNDAY JULY </a:t>
            </a:r>
            <a:r>
              <a:rPr lang="en-US" b="1" dirty="0" smtClean="0">
                <a:solidFill>
                  <a:schemeClr val="bg1"/>
                </a:solidFill>
              </a:rPr>
              <a:t>25</a:t>
            </a:r>
            <a:r>
              <a:rPr lang="en-US" b="1" baseline="30000" dirty="0" smtClean="0">
                <a:solidFill>
                  <a:schemeClr val="bg1"/>
                </a:solidFill>
              </a:rPr>
              <a:t>TH</a:t>
            </a:r>
            <a:r>
              <a:rPr lang="en-US" b="1" dirty="0" smtClean="0">
                <a:solidFill>
                  <a:schemeClr val="bg1"/>
                </a:solidFill>
              </a:rPr>
              <a:t>  </a:t>
            </a:r>
            <a:r>
              <a:rPr lang="en-US" b="1" dirty="0" smtClean="0">
                <a:solidFill>
                  <a:schemeClr val="bg1"/>
                </a:solidFill>
              </a:rPr>
              <a:t>2021 </a:t>
            </a:r>
            <a:r>
              <a:rPr lang="en-US" b="1" dirty="0">
                <a:solidFill>
                  <a:schemeClr val="tx1"/>
                </a:solidFill>
              </a:rPr>
              <a:t/>
            </a:r>
            <a:br>
              <a:rPr lang="en-US" b="1" dirty="0">
                <a:solidFill>
                  <a:schemeClr val="tx1"/>
                </a:solidFill>
              </a:rPr>
            </a:br>
            <a:r>
              <a:rPr lang="en-US" b="1" dirty="0">
                <a:solidFill>
                  <a:schemeClr val="tx1"/>
                </a:solidFill>
              </a:rPr>
              <a:t>Sermon by </a:t>
            </a:r>
            <a:r>
              <a:rPr lang="en-US" b="1" dirty="0" err="1" smtClean="0">
                <a:solidFill>
                  <a:schemeClr val="tx1"/>
                </a:solidFill>
              </a:rPr>
              <a:t>Pst</a:t>
            </a:r>
            <a:r>
              <a:rPr lang="en-US" b="1" dirty="0" smtClean="0">
                <a:solidFill>
                  <a:schemeClr val="tx1"/>
                </a:solidFill>
              </a:rPr>
              <a:t>. </a:t>
            </a:r>
            <a:r>
              <a:rPr lang="en-US" b="1" dirty="0" smtClean="0">
                <a:solidFill>
                  <a:schemeClr val="tx1"/>
                </a:solidFill>
              </a:rPr>
              <a:t>Jean Claude Jean-</a:t>
            </a:r>
            <a:r>
              <a:rPr lang="en-US" b="1" dirty="0" err="1" smtClean="0">
                <a:solidFill>
                  <a:schemeClr val="tx1"/>
                </a:solidFill>
              </a:rPr>
              <a:t>Baptiste</a:t>
            </a:r>
            <a:r>
              <a:rPr lang="en-US" b="1" dirty="0" smtClean="0">
                <a:solidFill>
                  <a:schemeClr val="tx1"/>
                </a:solidFill>
              </a:rPr>
              <a:t> </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743200"/>
            <a:ext cx="9144000" cy="4114800"/>
          </a:xfrm>
          <a:solidFill>
            <a:schemeClr val="accent3">
              <a:lumMod val="60000"/>
              <a:lumOff val="40000"/>
            </a:schemeClr>
          </a:solidFill>
        </p:spPr>
        <p:style>
          <a:lnRef idx="1">
            <a:schemeClr val="accent4"/>
          </a:lnRef>
          <a:fillRef idx="2">
            <a:schemeClr val="accent4"/>
          </a:fillRef>
          <a:effectRef idx="1">
            <a:schemeClr val="accent4"/>
          </a:effectRef>
          <a:fontRef idx="minor">
            <a:schemeClr val="dk1"/>
          </a:fontRef>
        </p:style>
        <p:txBody>
          <a:bodyPr>
            <a:normAutofit/>
          </a:bodyPr>
          <a:lstStyle/>
          <a:p>
            <a:r>
              <a:rPr lang="fr-FR" sz="4400" b="1" dirty="0" smtClean="0">
                <a:solidFill>
                  <a:schemeClr val="tx1"/>
                </a:solidFill>
              </a:rPr>
              <a:t>LE MARIAGE, UNE INSTITUTION DIVINE EN CRISE</a:t>
            </a:r>
            <a:endParaRPr lang="en-US" sz="4400" dirty="0" smtClean="0">
              <a:solidFill>
                <a:schemeClr val="tx1"/>
              </a:solidFill>
            </a:endParaRPr>
          </a:p>
          <a:p>
            <a:r>
              <a:rPr lang="en-US" sz="4400" b="1" dirty="0" smtClean="0">
                <a:solidFill>
                  <a:srgbClr val="0000CC"/>
                </a:solidFill>
              </a:rPr>
              <a:t>MARRIAGE, A DIVINE INSTITUTION IN CRISIS</a:t>
            </a:r>
            <a:endParaRPr lang="en-US" sz="4400" dirty="0">
              <a:solidFill>
                <a:srgbClr val="0000CC"/>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buNone/>
            </a:pPr>
            <a:r>
              <a:rPr lang="fr-FR" sz="4400" b="1" dirty="0" smtClean="0">
                <a:solidFill>
                  <a:srgbClr val="FF0000"/>
                </a:solidFill>
              </a:rPr>
              <a:t>LECTURE </a:t>
            </a:r>
            <a:r>
              <a:rPr lang="fr-FR" sz="4400" b="1" dirty="0" smtClean="0">
                <a:solidFill>
                  <a:srgbClr val="FF0000"/>
                </a:solidFill>
              </a:rPr>
              <a:t>:  GEN 1: 27 &amp;  GEN 2 : 23 -24</a:t>
            </a:r>
            <a:endParaRPr lang="en-US" sz="4400" dirty="0" smtClean="0">
              <a:solidFill>
                <a:srgbClr val="FF0000"/>
              </a:solidFill>
            </a:endParaRPr>
          </a:p>
          <a:p>
            <a:pPr algn="just"/>
            <a:r>
              <a:rPr lang="en-US" sz="4400" dirty="0" err="1" smtClean="0">
                <a:solidFill>
                  <a:srgbClr val="0000CC"/>
                </a:solidFill>
                <a:latin typeface="Arial Unicode MS" pitchFamily="34" charset="-128"/>
                <a:ea typeface="Arial Unicode MS" pitchFamily="34" charset="-128"/>
                <a:cs typeface="Arial Unicode MS" pitchFamily="34" charset="-128"/>
              </a:rPr>
              <a:t>Ge</a:t>
            </a:r>
            <a:r>
              <a:rPr lang="en-US" sz="4400" dirty="0" smtClean="0">
                <a:solidFill>
                  <a:srgbClr val="0000CC"/>
                </a:solidFill>
                <a:latin typeface="Arial Unicode MS" pitchFamily="34" charset="-128"/>
                <a:ea typeface="Arial Unicode MS" pitchFamily="34" charset="-128"/>
                <a:cs typeface="Arial Unicode MS" pitchFamily="34" charset="-128"/>
              </a:rPr>
              <a:t> 1:27 So God created man in His own image; in the image of God He created him; male and female He created them. </a:t>
            </a:r>
            <a:r>
              <a:rPr lang="fr-FR" sz="4400" dirty="0" smtClean="0">
                <a:solidFill>
                  <a:srgbClr val="0000CC"/>
                </a:solidFill>
                <a:latin typeface="Arial Unicode MS" pitchFamily="34" charset="-128"/>
                <a:ea typeface="Arial Unicode MS" pitchFamily="34" charset="-128"/>
                <a:cs typeface="Arial Unicode MS" pitchFamily="34" charset="-128"/>
              </a:rPr>
              <a:t>(NKJV)</a:t>
            </a:r>
            <a:endParaRPr lang="en-US" sz="4400" dirty="0" smtClean="0">
              <a:solidFill>
                <a:srgbClr val="0000CC"/>
              </a:solidFill>
              <a:latin typeface="Arial Unicode MS" pitchFamily="34" charset="-128"/>
              <a:ea typeface="Arial Unicode MS" pitchFamily="34" charset="-128"/>
              <a:cs typeface="Arial Unicode MS" pitchFamily="34" charset="-128"/>
            </a:endParaRPr>
          </a:p>
          <a:p>
            <a:pPr algn="just"/>
            <a:r>
              <a:rPr lang="fr-FR" sz="4400" dirty="0" smtClean="0">
                <a:latin typeface="Arial Unicode MS" pitchFamily="34" charset="-128"/>
                <a:ea typeface="Arial Unicode MS" pitchFamily="34" charset="-128"/>
                <a:cs typeface="Arial Unicode MS" pitchFamily="34" charset="-128"/>
              </a:rPr>
              <a:t> 27 Dieu créa l'homme à son image, il le créa à l'image de Dieu, il créa l'homme et la femme. (LSV)</a:t>
            </a: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buNone/>
            </a:pPr>
            <a:r>
              <a:rPr lang="fr-FR" sz="4000" b="1" dirty="0" smtClean="0">
                <a:solidFill>
                  <a:srgbClr val="FF0000"/>
                </a:solidFill>
              </a:rPr>
              <a:t>GEN 2 : 23 -24</a:t>
            </a:r>
            <a:endParaRPr lang="fr-FR"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23 </a:t>
            </a:r>
            <a:r>
              <a:rPr lang="fr-FR" sz="4000" b="1" dirty="0" smtClean="0">
                <a:latin typeface="Arial Unicode MS" pitchFamily="34" charset="-128"/>
                <a:ea typeface="Arial Unicode MS" pitchFamily="34" charset="-128"/>
                <a:cs typeface="Arial Unicode MS" pitchFamily="34" charset="-128"/>
              </a:rPr>
              <a:t>Et l'homme dit: Voici cette fois celle qui est os de mes os et chair de ma chair! on l'appellera femme, parce qu'elle a été prise de l'homme.</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0000CC"/>
                </a:solidFill>
                <a:latin typeface="Arial Unicode MS" pitchFamily="34" charset="-128"/>
                <a:ea typeface="Arial Unicode MS" pitchFamily="34" charset="-128"/>
                <a:cs typeface="Arial Unicode MS" pitchFamily="34" charset="-128"/>
              </a:rPr>
              <a:t> 24 C'est pourquoi l'homme quittera son père et sa mère, et s'attachera à sa femme, et ils deviendront une seule chair.</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0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buNone/>
            </a:pPr>
            <a:r>
              <a:rPr lang="en-US" sz="4400" dirty="0" smtClean="0">
                <a:latin typeface="Arial Unicode MS" pitchFamily="34" charset="-128"/>
                <a:ea typeface="Arial Unicode MS" pitchFamily="34" charset="-128"/>
                <a:cs typeface="Arial Unicode MS" pitchFamily="34" charset="-128"/>
              </a:rPr>
              <a:t>24 </a:t>
            </a:r>
            <a:r>
              <a:rPr lang="en-US" sz="4400" dirty="0" smtClean="0">
                <a:latin typeface="Arial Unicode MS" pitchFamily="34" charset="-128"/>
                <a:ea typeface="Arial Unicode MS" pitchFamily="34" charset="-128"/>
                <a:cs typeface="Arial Unicode MS" pitchFamily="34" charset="-128"/>
              </a:rPr>
              <a:t>Therefore a man shall leave his father and mother and be joined to his wife, and they shall become one flesh. </a:t>
            </a:r>
            <a:r>
              <a:rPr lang="fr-FR" sz="4400" dirty="0" smtClean="0">
                <a:latin typeface="Arial Unicode MS" pitchFamily="34" charset="-128"/>
                <a:ea typeface="Arial Unicode MS" pitchFamily="34" charset="-128"/>
                <a:cs typeface="Arial Unicode MS" pitchFamily="34" charset="-128"/>
              </a:rPr>
              <a:t>(NKJV)</a:t>
            </a:r>
            <a:endParaRPr lang="en-US" sz="4400" dirty="0" smtClean="0">
              <a:latin typeface="Arial Unicode MS" pitchFamily="34" charset="-128"/>
              <a:ea typeface="Arial Unicode MS" pitchFamily="34" charset="-128"/>
              <a:cs typeface="Arial Unicode MS" pitchFamily="34" charset="-128"/>
            </a:endParaRPr>
          </a:p>
          <a:p>
            <a:pPr algn="just">
              <a:buNone/>
            </a:pPr>
            <a:r>
              <a:rPr lang="fr-FR" sz="4400" dirty="0" smtClean="0">
                <a:latin typeface="Arial Unicode MS" pitchFamily="34" charset="-128"/>
                <a:ea typeface="Arial Unicode MS" pitchFamily="34" charset="-128"/>
                <a:cs typeface="Arial Unicode MS" pitchFamily="34" charset="-128"/>
              </a:rPr>
              <a:t> </a:t>
            </a:r>
            <a:r>
              <a:rPr lang="fr-FR" sz="4400" dirty="0" smtClean="0">
                <a:solidFill>
                  <a:srgbClr val="0000CC"/>
                </a:solidFill>
                <a:latin typeface="Arial Unicode MS" pitchFamily="34" charset="-128"/>
                <a:ea typeface="Arial Unicode MS" pitchFamily="34" charset="-128"/>
                <a:cs typeface="Arial Unicode MS" pitchFamily="34" charset="-128"/>
              </a:rPr>
              <a:t>24 C'est pourquoi l'homme quittera son père et sa mère, et s'attachera à sa femme, et ils deviendront une seule chair. (LSV)</a:t>
            </a:r>
            <a:endParaRPr lang="en-US" sz="4400" dirty="0" smtClean="0">
              <a:solidFill>
                <a:srgbClr val="0000CC"/>
              </a:solidFill>
              <a:latin typeface="Arial Unicode MS" pitchFamily="34" charset="-128"/>
              <a:ea typeface="Arial Unicode MS" pitchFamily="34" charset="-128"/>
              <a:cs typeface="Arial Unicode MS" pitchFamily="34" charset="-128"/>
            </a:endParaRPr>
          </a:p>
          <a:p>
            <a:pPr algn="just">
              <a:buNone/>
            </a:pPr>
            <a:endParaRPr lang="en-US" sz="40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INTRODUCTION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FF0000"/>
                </a:solidFill>
              </a:rPr>
              <a:t>THEME</a:t>
            </a:r>
            <a:r>
              <a:rPr lang="fr-FR" sz="4400" b="1" dirty="0" smtClean="0"/>
              <a:t> : LE MARIAGE, UNE INSTITUTION DIVINE EN </a:t>
            </a:r>
            <a:r>
              <a:rPr lang="fr-FR" sz="4400" b="1" dirty="0" smtClean="0"/>
              <a:t>CRISE</a:t>
            </a:r>
            <a:endParaRPr lang="en-US" sz="4400" b="1" dirty="0" smtClean="0"/>
          </a:p>
          <a:p>
            <a:pPr lvl="0" algn="just"/>
            <a:r>
              <a:rPr lang="fr-FR" sz="4400" b="1" dirty="0" smtClean="0">
                <a:latin typeface="Arial Unicode MS" pitchFamily="34" charset="-128"/>
                <a:ea typeface="Arial Unicode MS" pitchFamily="34" charset="-128"/>
                <a:cs typeface="Arial Unicode MS" pitchFamily="34" charset="-128"/>
              </a:rPr>
              <a:t>Dieu </a:t>
            </a:r>
            <a:r>
              <a:rPr lang="fr-FR" sz="4400" b="1" dirty="0" smtClean="0">
                <a:latin typeface="Arial Unicode MS" pitchFamily="34" charset="-128"/>
                <a:ea typeface="Arial Unicode MS" pitchFamily="34" charset="-128"/>
                <a:cs typeface="Arial Unicode MS" pitchFamily="34" charset="-128"/>
              </a:rPr>
              <a:t>le créateur de l’univers a tout crée pour sa gloire et son honneur y compris les trônes et les puissances.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err="1" smtClean="0">
                <a:solidFill>
                  <a:srgbClr val="0000CC"/>
                </a:solidFill>
                <a:latin typeface="Arial Unicode MS" pitchFamily="34" charset="-128"/>
                <a:ea typeface="Arial Unicode MS" pitchFamily="34" charset="-128"/>
                <a:cs typeface="Arial Unicode MS" pitchFamily="34" charset="-128"/>
              </a:rPr>
              <a:t>Gen</a:t>
            </a:r>
            <a:r>
              <a:rPr lang="fr-FR" sz="4400" b="1" dirty="0" smtClean="0">
                <a:solidFill>
                  <a:srgbClr val="0000CC"/>
                </a:solidFill>
                <a:latin typeface="Arial Unicode MS" pitchFamily="34" charset="-128"/>
                <a:ea typeface="Arial Unicode MS" pitchFamily="34" charset="-128"/>
                <a:cs typeface="Arial Unicode MS" pitchFamily="34" charset="-128"/>
              </a:rPr>
              <a:t> 1 : 27 nous dit que : “ Dieu créa l’homme a son image et a sa ressemblance. Il créa l’homme et la femme. </a:t>
            </a:r>
            <a:r>
              <a:rPr lang="fr-FR" sz="4400" b="1" dirty="0" smtClean="0">
                <a:solidFill>
                  <a:srgbClr val="0000CC"/>
                </a:solidFill>
              </a:rPr>
              <a:t>“</a:t>
            </a:r>
            <a:endParaRPr lang="en-US" sz="4400" b="1" dirty="0">
              <a:solidFill>
                <a:srgbClr val="0000CC"/>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Il a pourvu à tout ce qui était nécessaire à leur bonheur.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Dieu a voulu que l’homme en tant qu’être spirituel et social entretienne de bonnes relations avec lui et avec ses semblables</a:t>
            </a:r>
            <a:r>
              <a:rPr lang="fr-FR" sz="4400" b="1" dirty="0" smtClean="0">
                <a:solidFill>
                  <a:srgbClr val="0000CC"/>
                </a:solidFill>
                <a:latin typeface="Arial Unicode MS" pitchFamily="34" charset="-128"/>
                <a:ea typeface="Arial Unicode MS" pitchFamily="34" charset="-128"/>
                <a:cs typeface="Arial Unicode MS" pitchFamily="34" charset="-128"/>
              </a:rPr>
              <a:t>.</a:t>
            </a:r>
          </a:p>
          <a:p>
            <a:pPr lvl="0" algn="just"/>
            <a:r>
              <a:rPr lang="fr-FR" sz="4400" b="1" dirty="0" smtClean="0">
                <a:latin typeface="Arial Unicode MS" pitchFamily="34" charset="-128"/>
                <a:ea typeface="Arial Unicode MS" pitchFamily="34" charset="-128"/>
                <a:cs typeface="Arial Unicode MS" pitchFamily="34" charset="-128"/>
              </a:rPr>
              <a:t>C’est Dieu lui même qui réalisa le premier mariage en Eden.</a:t>
            </a:r>
            <a:endParaRPr lang="en-US" sz="4400" b="1" dirty="0" smtClean="0">
              <a:latin typeface="Arial Unicode MS" pitchFamily="34" charset="-128"/>
              <a:ea typeface="Arial Unicode MS" pitchFamily="34" charset="-128"/>
              <a:cs typeface="Arial Unicode MS" pitchFamily="34" charset="-128"/>
            </a:endParaRPr>
          </a:p>
          <a:p>
            <a:pPr lvl="0">
              <a:buNone/>
            </a:pPr>
            <a:endParaRPr lang="en-US" sz="4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60000"/>
              <a:lumOff val="40000"/>
            </a:schemeClr>
          </a:solidFill>
        </p:spPr>
        <p:txBody>
          <a:bodyPr>
            <a:normAutofit/>
          </a:bodyPr>
          <a:lstStyle/>
          <a:p>
            <a:pPr lvl="0" algn="just"/>
            <a:r>
              <a:rPr lang="fr-FR" sz="4400" b="1" dirty="0" err="1" smtClean="0">
                <a:solidFill>
                  <a:srgbClr val="0000CC"/>
                </a:solidFill>
                <a:latin typeface="Arial Unicode MS" pitchFamily="34" charset="-128"/>
                <a:ea typeface="Arial Unicode MS" pitchFamily="34" charset="-128"/>
                <a:cs typeface="Arial Unicode MS" pitchFamily="34" charset="-128"/>
              </a:rPr>
              <a:t>Gen</a:t>
            </a:r>
            <a:r>
              <a:rPr lang="fr-FR" sz="4400" b="1" dirty="0" smtClean="0">
                <a:solidFill>
                  <a:srgbClr val="0000CC"/>
                </a:solidFill>
                <a:latin typeface="Arial Unicode MS" pitchFamily="34" charset="-128"/>
                <a:ea typeface="Arial Unicode MS" pitchFamily="34" charset="-128"/>
                <a:cs typeface="Arial Unicode MS" pitchFamily="34" charset="-128"/>
              </a:rPr>
              <a:t> 2 : 18, 24 “ L’Eternel dit il n’est pas bon que l’homme soit seul : je lui ferai une aide semblable a lui.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c’est  pourquoi l’homme quittera son père et sa mère et s’attachera à sa femme et ils deviendront une seule et même chair. </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txBody>
          <a:bodyPr>
            <a:normAutofit fontScale="92500" lnSpcReduction="20000"/>
          </a:bodyPr>
          <a:lstStyle/>
          <a:p>
            <a:pPr algn="just"/>
            <a:r>
              <a:rPr lang="fr-FR" sz="4400" b="1" dirty="0" smtClean="0">
                <a:solidFill>
                  <a:srgbClr val="0000CC"/>
                </a:solidFill>
                <a:latin typeface="Arial Unicode MS" pitchFamily="34" charset="-128"/>
                <a:ea typeface="Arial Unicode MS" pitchFamily="34" charset="-128"/>
                <a:cs typeface="Arial Unicode MS" pitchFamily="34" charset="-128"/>
              </a:rPr>
              <a:t>Dans </a:t>
            </a:r>
            <a:r>
              <a:rPr lang="fr-FR" sz="4400" b="1" dirty="0" smtClean="0">
                <a:solidFill>
                  <a:srgbClr val="0000CC"/>
                </a:solidFill>
                <a:latin typeface="Arial Unicode MS" pitchFamily="34" charset="-128"/>
                <a:ea typeface="Arial Unicode MS" pitchFamily="34" charset="-128"/>
                <a:cs typeface="Arial Unicode MS" pitchFamily="34" charset="-128"/>
              </a:rPr>
              <a:t>son état d’innocence l’homme et la femme avant la chute vivaient heureux dans le jardin d’Eden comblés de la présence divine jusqu’au jour où séduits par le diable et cédant à ses instances ils désobéirent a Dieu.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L’état d’innocence céda la place à l’état de la conscience et dès lors l’homme est affecté dans ses rapports avec Dieu et avec ses semblables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60000"/>
              <a:lumOff val="40000"/>
            </a:schemeClr>
          </a:solidFill>
        </p:spPr>
        <p:txBody>
          <a:bodyPr>
            <a:normAutofit/>
          </a:bodyPr>
          <a:lstStyle/>
          <a:p>
            <a:pPr algn="just"/>
            <a:r>
              <a:rPr lang="fr-FR" sz="4400" b="1" dirty="0" smtClean="0">
                <a:solidFill>
                  <a:srgbClr val="0000CC"/>
                </a:solidFill>
                <a:latin typeface="Arial Unicode MS" pitchFamily="34" charset="-128"/>
                <a:ea typeface="Arial Unicode MS" pitchFamily="34" charset="-128"/>
                <a:cs typeface="Arial Unicode MS" pitchFamily="34" charset="-128"/>
              </a:rPr>
              <a:t>L’homme </a:t>
            </a:r>
            <a:r>
              <a:rPr lang="fr-FR" sz="4400" b="1" dirty="0" smtClean="0">
                <a:solidFill>
                  <a:srgbClr val="0000CC"/>
                </a:solidFill>
                <a:latin typeface="Arial Unicode MS" pitchFamily="34" charset="-128"/>
                <a:ea typeface="Arial Unicode MS" pitchFamily="34" charset="-128"/>
                <a:cs typeface="Arial Unicode MS" pitchFamily="34" charset="-128"/>
              </a:rPr>
              <a:t>dès lors est partagé entre des défauts et des qualités, entre le bien et le mal.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L’être parfait auparavant engagé dans la vie du mariage devient une nature pécheresse, déchue, perverse qui causent des obstacles dans tous ses rapports.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txBody>
          <a:bodyPr>
            <a:normAutofit/>
          </a:bodyPr>
          <a:lstStyle/>
          <a:p>
            <a:pPr algn="just"/>
            <a:r>
              <a:rPr lang="fr-FR" sz="4800" b="1" dirty="0" smtClean="0">
                <a:solidFill>
                  <a:srgbClr val="0000CC"/>
                </a:solidFill>
                <a:latin typeface="Arial Unicode MS" pitchFamily="34" charset="-128"/>
                <a:ea typeface="Arial Unicode MS" pitchFamily="34" charset="-128"/>
                <a:cs typeface="Arial Unicode MS" pitchFamily="34" charset="-128"/>
              </a:rPr>
              <a:t>Le </a:t>
            </a:r>
            <a:r>
              <a:rPr lang="fr-FR" sz="4800" b="1" dirty="0" smtClean="0">
                <a:solidFill>
                  <a:srgbClr val="0000CC"/>
                </a:solidFill>
                <a:latin typeface="Arial Unicode MS" pitchFamily="34" charset="-128"/>
                <a:ea typeface="Arial Unicode MS" pitchFamily="34" charset="-128"/>
                <a:cs typeface="Arial Unicode MS" pitchFamily="34" charset="-128"/>
              </a:rPr>
              <a:t>mariage qui devrait être l’union indissoluble de deux êtres qui s’aiment et qui s’unissent pour la vie devient </a:t>
            </a:r>
            <a:r>
              <a:rPr lang="fr-FR" sz="4800" b="1" dirty="0" smtClean="0">
                <a:latin typeface="Arial Unicode MS" pitchFamily="34" charset="-128"/>
                <a:ea typeface="Arial Unicode MS" pitchFamily="34" charset="-128"/>
                <a:cs typeface="Arial Unicode MS" pitchFamily="34" charset="-128"/>
              </a:rPr>
              <a:t>une institution fragile et révocable, un lien dans lequel beaucoup s’ennuient et se rongent les freins. </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txBody>
          <a:bodyPr>
            <a:normAutofit lnSpcReduction="10000"/>
          </a:bodyPr>
          <a:lstStyle/>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Quelqu’un </a:t>
            </a:r>
            <a:r>
              <a:rPr lang="fr-FR" sz="4400" b="1" dirty="0" smtClean="0">
                <a:solidFill>
                  <a:srgbClr val="0000CC"/>
                </a:solidFill>
                <a:latin typeface="Arial Unicode MS" pitchFamily="34" charset="-128"/>
                <a:ea typeface="Arial Unicode MS" pitchFamily="34" charset="-128"/>
                <a:cs typeface="Arial Unicode MS" pitchFamily="34" charset="-128"/>
              </a:rPr>
              <a:t>a dit: “ En amour il n’y a que les commencements qui sont charmants c’est pourquoi on éprouve du plaisir à recommencer souvent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En vérité le diable n’a pas de meilleures intentions que de ruiner cette divine institution, de saboter cette fondation spirituelle, familiale et sociale qu’est le mariage.</a:t>
            </a:r>
            <a:endParaRPr lang="en-US" sz="4400" b="1" dirty="0" smtClean="0">
              <a:latin typeface="Arial Unicode MS" pitchFamily="34" charset="-128"/>
              <a:ea typeface="Arial Unicode MS" pitchFamily="34" charset="-128"/>
              <a:cs typeface="Arial Unicode MS" pitchFamily="34" charset="-128"/>
            </a:endParaRPr>
          </a:p>
          <a:p>
            <a:pPr algn="just">
              <a:buNone/>
            </a:pPr>
            <a:r>
              <a:rPr lang="en-US" dirty="0" smtClean="0">
                <a:solidFill>
                  <a:srgbClr val="002060"/>
                </a:solidFill>
                <a:latin typeface="Arial Unicode MS" pitchFamily="34" charset="-128"/>
                <a:ea typeface="Arial Unicode MS" pitchFamily="34" charset="-128"/>
                <a:cs typeface="Arial Unicode MS" pitchFamily="34" charset="-128"/>
              </a:rPr>
              <a:t>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ctr">
              <a:buNone/>
            </a:pPr>
            <a:r>
              <a:rPr lang="fr-FR" sz="4400" b="1" dirty="0" smtClean="0">
                <a:solidFill>
                  <a:schemeClr val="accent6">
                    <a:lumMod val="40000"/>
                    <a:lumOff val="60000"/>
                  </a:schemeClr>
                </a:solidFill>
                <a:latin typeface="Arial Unicode MS" pitchFamily="34" charset="-128"/>
                <a:ea typeface="Arial Unicode MS" pitchFamily="34" charset="-128"/>
                <a:cs typeface="Arial Unicode MS" pitchFamily="34" charset="-128"/>
              </a:rPr>
              <a:t> LES </a:t>
            </a:r>
            <a:r>
              <a:rPr lang="fr-FR" sz="4400" b="1" dirty="0" smtClean="0">
                <a:solidFill>
                  <a:schemeClr val="accent6">
                    <a:lumMod val="40000"/>
                    <a:lumOff val="60000"/>
                  </a:schemeClr>
                </a:solidFill>
                <a:latin typeface="Arial Unicode MS" pitchFamily="34" charset="-128"/>
                <a:ea typeface="Arial Unicode MS" pitchFamily="34" charset="-128"/>
                <a:cs typeface="Arial Unicode MS" pitchFamily="34" charset="-128"/>
              </a:rPr>
              <a:t>FIANCAILLES</a:t>
            </a:r>
            <a:r>
              <a:rPr lang="fr-FR" sz="4400" dirty="0" smtClean="0">
                <a:latin typeface="Arial Unicode MS" pitchFamily="34" charset="-128"/>
                <a:ea typeface="Arial Unicode MS" pitchFamily="34" charset="-128"/>
                <a:cs typeface="Arial Unicode MS" pitchFamily="34" charset="-128"/>
              </a:rPr>
              <a:t>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Les fiançailles c’est un temps de préparation au mariage, un temps d’observation.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Aimer c’est une bonne chose et tout le monde se rappelle de ses premiers élans d’amour. </a:t>
            </a:r>
            <a:endParaRPr lang="en-US" sz="44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400" dirty="0" smtClean="0">
                <a:latin typeface="Arial Unicode MS" pitchFamily="34" charset="-128"/>
                <a:ea typeface="Arial Unicode MS" pitchFamily="34" charset="-128"/>
                <a:cs typeface="Arial Unicode MS" pitchFamily="34" charset="-128"/>
              </a:rPr>
              <a:t>Des </a:t>
            </a:r>
            <a:r>
              <a:rPr lang="fr-FR" sz="4400" dirty="0" smtClean="0">
                <a:latin typeface="Arial Unicode MS" pitchFamily="34" charset="-128"/>
                <a:ea typeface="Arial Unicode MS" pitchFamily="34" charset="-128"/>
                <a:cs typeface="Arial Unicode MS" pitchFamily="34" charset="-128"/>
              </a:rPr>
              <a:t>regards qui se croisent, des sourires qui s’échangent, des premiers mots et des compliments que l’on glisse, le cœur qui cède, la passion qui se dégage, le premier baiser échange.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Tout cela nul ne l’oubliera.</a:t>
            </a:r>
            <a:r>
              <a:rPr lang="fr-FR" sz="4400" dirty="0" smtClean="0">
                <a:solidFill>
                  <a:schemeClr val="accent6">
                    <a:lumMod val="40000"/>
                    <a:lumOff val="60000"/>
                  </a:schemeClr>
                </a:solidFill>
                <a:latin typeface="Arial Unicode MS" pitchFamily="34" charset="-128"/>
                <a:ea typeface="Arial Unicode MS" pitchFamily="34" charset="-128"/>
                <a:cs typeface="Arial Unicode MS" pitchFamily="34" charset="-128"/>
              </a:rPr>
              <a:t> </a:t>
            </a:r>
            <a:r>
              <a:rPr lang="fr-FR" sz="4400" dirty="0" smtClean="0">
                <a:latin typeface="Arial Unicode MS" pitchFamily="34" charset="-128"/>
                <a:ea typeface="Arial Unicode MS" pitchFamily="34" charset="-128"/>
                <a:cs typeface="Arial Unicode MS" pitchFamily="34" charset="-128"/>
              </a:rPr>
              <a:t>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L’homme étant un être social tout ce qu’il fait a un impact direct sur son entourage. </a:t>
            </a:r>
            <a:endParaRPr lang="en-US" sz="4400" dirty="0" smtClean="0">
              <a:latin typeface="Arial Unicode MS" pitchFamily="34" charset="-128"/>
              <a:ea typeface="Arial Unicode MS" pitchFamily="34" charset="-128"/>
              <a:cs typeface="Arial Unicode MS" pitchFamily="34" charset="-128"/>
            </a:endParaRPr>
          </a:p>
          <a:p>
            <a:pPr lvl="0" algn="just"/>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400" dirty="0" smtClean="0">
                <a:latin typeface="Arial Unicode MS" pitchFamily="34" charset="-128"/>
                <a:ea typeface="Arial Unicode MS" pitchFamily="34" charset="-128"/>
                <a:cs typeface="Arial Unicode MS" pitchFamily="34" charset="-128"/>
              </a:rPr>
              <a:t>C’est </a:t>
            </a:r>
            <a:r>
              <a:rPr lang="fr-FR" sz="4400" dirty="0" smtClean="0">
                <a:latin typeface="Arial Unicode MS" pitchFamily="34" charset="-128"/>
                <a:ea typeface="Arial Unicode MS" pitchFamily="34" charset="-128"/>
                <a:cs typeface="Arial Unicode MS" pitchFamily="34" charset="-128"/>
              </a:rPr>
              <a:t>pourquoi les liens d’amour pour grandir et se fortifier doit à un certain moment dépasser le cadre de deux êtres qui s’aiment pour s’étendre à la famille immédiate  des jeunes concernés</a:t>
            </a:r>
            <a:r>
              <a:rPr lang="fr-FR" sz="4400" dirty="0" smtClean="0">
                <a:latin typeface="Arial Unicode MS" pitchFamily="34" charset="-128"/>
                <a:ea typeface="Arial Unicode MS" pitchFamily="34" charset="-128"/>
                <a:cs typeface="Arial Unicode MS" pitchFamily="34" charset="-128"/>
              </a:rPr>
              <a:t>.</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On peut dire que l’amour entre deux jeunes gens agrandit le cercle des parents, élargi le cadre de la vie familiale. </a:t>
            </a:r>
            <a:endParaRPr lang="en-US" sz="44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fr-FR" sz="4400" dirty="0" smtClean="0">
                <a:latin typeface="Arial Unicode MS" pitchFamily="34" charset="-128"/>
                <a:ea typeface="Arial Unicode MS" pitchFamily="34" charset="-128"/>
                <a:cs typeface="Arial Unicode MS" pitchFamily="34" charset="-128"/>
              </a:rPr>
              <a:t>Les fiançailles ont leur raison d’être, c’est une promesse ferme que les futurs époux prennent en présence des familles  concernées de s’unir  à une date ultérieure</a:t>
            </a:r>
            <a:r>
              <a:rPr lang="fr-FR" sz="4400" dirty="0" smtClean="0">
                <a:latin typeface="Arial Unicode MS" pitchFamily="34" charset="-128"/>
                <a:ea typeface="Arial Unicode MS" pitchFamily="34" charset="-128"/>
                <a:cs typeface="Arial Unicode MS" pitchFamily="34" charset="-128"/>
              </a:rPr>
              <a:t>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Matt 1: 18-19 “ Voici de quelle manière arriva la naissance de Jésus-Christ. Marie sa mère ayant été fiancée à Joseph, se trouva enceinte par la vertu du St Esprit, avant qu’il eut habite ensemble. </a:t>
            </a:r>
            <a:endParaRPr lang="en-US" sz="44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r>
              <a:rPr lang="fr-FR" sz="4400" dirty="0" smtClean="0">
                <a:latin typeface="Arial Unicode MS" pitchFamily="34" charset="-128"/>
                <a:ea typeface="Arial Unicode MS" pitchFamily="34" charset="-128"/>
                <a:cs typeface="Arial Unicode MS" pitchFamily="34" charset="-128"/>
              </a:rPr>
              <a:t>Joseph </a:t>
            </a:r>
            <a:r>
              <a:rPr lang="fr-FR" sz="4400" dirty="0" smtClean="0">
                <a:latin typeface="Arial Unicode MS" pitchFamily="34" charset="-128"/>
                <a:ea typeface="Arial Unicode MS" pitchFamily="34" charset="-128"/>
                <a:cs typeface="Arial Unicode MS" pitchFamily="34" charset="-128"/>
              </a:rPr>
              <a:t>son époux, qui était un homme de bien et qui ne voulait pas la diffamer, se proposa de rompre secrètement avec elle</a:t>
            </a:r>
            <a:r>
              <a:rPr lang="fr-FR" sz="4400" dirty="0" smtClean="0">
                <a:latin typeface="Arial Unicode MS" pitchFamily="34" charset="-128"/>
                <a:ea typeface="Arial Unicode MS" pitchFamily="34" charset="-128"/>
                <a:cs typeface="Arial Unicode MS" pitchFamily="34" charset="-128"/>
              </a:rPr>
              <a:t>.</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Le temps des fiançailles est un temps de préparation et d’observation. </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Le temps des fiançailles n’est pas pour autant un temps de romance c’est surtout un temps d’observation ou les radars sont braqués sur l’un et l’autre, </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a:bodyPr>
          <a:lstStyle/>
          <a:p>
            <a:pPr lvl="0" algn="just"/>
            <a:r>
              <a:rPr lang="fr-FR" sz="4400" dirty="0" smtClean="0">
                <a:latin typeface="Arial Unicode MS" pitchFamily="34" charset="-128"/>
                <a:ea typeface="Arial Unicode MS" pitchFamily="34" charset="-128"/>
                <a:cs typeface="Arial Unicode MS" pitchFamily="34" charset="-128"/>
              </a:rPr>
              <a:t>on </a:t>
            </a:r>
            <a:r>
              <a:rPr lang="fr-FR" sz="4400" dirty="0" smtClean="0">
                <a:latin typeface="Arial Unicode MS" pitchFamily="34" charset="-128"/>
                <a:ea typeface="Arial Unicode MS" pitchFamily="34" charset="-128"/>
                <a:cs typeface="Arial Unicode MS" pitchFamily="34" charset="-128"/>
              </a:rPr>
              <a:t>apprend à se redécouvrir, à mieux se connaitre, à mieux s’aimer et s’accepter, se supporter, et dans les cas extrêmes à se désolidariser secrètement et tranquillement.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Les fiançailles précédent le mariage. </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Elles commencent lorsque le jeune homme et la jeune fille décident de se marier. </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fr-FR" sz="4400" dirty="0" smtClean="0">
                <a:latin typeface="Arial Unicode MS" pitchFamily="34" charset="-128"/>
                <a:ea typeface="Arial Unicode MS" pitchFamily="34" charset="-128"/>
                <a:cs typeface="Arial Unicode MS" pitchFamily="34" charset="-128"/>
              </a:rPr>
              <a:t>La </a:t>
            </a:r>
            <a:r>
              <a:rPr lang="fr-FR" sz="4400" dirty="0" smtClean="0">
                <a:latin typeface="Arial Unicode MS" pitchFamily="34" charset="-128"/>
                <a:ea typeface="Arial Unicode MS" pitchFamily="34" charset="-128"/>
                <a:cs typeface="Arial Unicode MS" pitchFamily="34" charset="-128"/>
              </a:rPr>
              <a:t>durée des fiançailles varie selon la connaissance que les deux jeunes gens ont l’un de l’autre.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Les fiançailles trop longue et trop courte sont à décourager. </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Pendant de longues fiançailles le couple connait la pression de résister aux relations intimes et les courtes fiançailles ne donnent pas assez de temps pour réévaluer la plus grande décision de toute une vie</a:t>
            </a:r>
            <a:r>
              <a:rPr lang="fr-FR" sz="4400" dirty="0" smtClean="0">
                <a:latin typeface="Arial Unicode MS" pitchFamily="34" charset="-128"/>
                <a:ea typeface="Arial Unicode MS" pitchFamily="34" charset="-128"/>
                <a:cs typeface="Arial Unicode MS" pitchFamily="34" charset="-128"/>
              </a:rPr>
              <a:t>.</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a:bodyPr>
          <a:lstStyle/>
          <a:p>
            <a:pPr algn="just"/>
            <a:r>
              <a:rPr lang="fr-FR" sz="4400" dirty="0" smtClean="0">
                <a:latin typeface="Arial Unicode MS" pitchFamily="34" charset="-128"/>
                <a:ea typeface="Arial Unicode MS" pitchFamily="34" charset="-128"/>
                <a:cs typeface="Arial Unicode MS" pitchFamily="34" charset="-128"/>
              </a:rPr>
              <a:t>Durant </a:t>
            </a:r>
            <a:r>
              <a:rPr lang="fr-FR" sz="4400" dirty="0" smtClean="0">
                <a:latin typeface="Arial Unicode MS" pitchFamily="34" charset="-128"/>
                <a:ea typeface="Arial Unicode MS" pitchFamily="34" charset="-128"/>
                <a:cs typeface="Arial Unicode MS" pitchFamily="34" charset="-128"/>
              </a:rPr>
              <a:t>les fiançailles le couple doit discuter du rôle du mari et de la femme dans le mariage, du lieu où ils habiteront, de la répartition des taches et des dépenses.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Il est bon que le couple évalue ses revenues, la gestion de leur budget. </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Ils peuvent partager leurs idées sur la naissance des enfants, leur éducation.</a:t>
            </a:r>
            <a:endParaRPr lang="en-US" sz="4400" dirty="0" smtClean="0">
              <a:latin typeface="Arial Unicode MS" pitchFamily="34" charset="-128"/>
              <a:ea typeface="Arial Unicode MS" pitchFamily="34" charset="-128"/>
              <a:cs typeface="Arial Unicode MS" pitchFamily="34" charset="-128"/>
            </a:endParaRPr>
          </a:p>
          <a:p>
            <a:pPr algn="just">
              <a:buNone/>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dirty="0" smtClean="0">
                <a:latin typeface="Arial Unicode MS" pitchFamily="34" charset="-128"/>
                <a:ea typeface="Arial Unicode MS" pitchFamily="34" charset="-128"/>
                <a:cs typeface="Arial Unicode MS" pitchFamily="34" charset="-128"/>
              </a:rPr>
              <a:t>Il </a:t>
            </a:r>
            <a:r>
              <a:rPr lang="fr-FR" sz="4400" dirty="0" smtClean="0">
                <a:latin typeface="Arial Unicode MS" pitchFamily="34" charset="-128"/>
                <a:ea typeface="Arial Unicode MS" pitchFamily="34" charset="-128"/>
                <a:cs typeface="Arial Unicode MS" pitchFamily="34" charset="-128"/>
              </a:rPr>
              <a:t>est important que le couple ait des rencontres avec le pasteur pour des conseils prénuptiaux et pour parler de la cérémonie éventuelle.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Le mariage étant un engagement pour la vie les futurs conjoints doivent passer du temps dans l’étude de la Parole et la prière.</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algn="just"/>
            <a:endParaRPr lang="en-US" dirty="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buNone/>
            </a:pPr>
            <a:r>
              <a:rPr lang="fr-FR" b="1" dirty="0" smtClean="0">
                <a:solidFill>
                  <a:srgbClr val="0000CC"/>
                </a:solidFill>
                <a:latin typeface="Arial Unicode MS" pitchFamily="34" charset="-128"/>
                <a:ea typeface="Arial Unicode MS" pitchFamily="34" charset="-128"/>
                <a:cs typeface="Arial Unicode MS" pitchFamily="34" charset="-128"/>
              </a:rPr>
              <a:t>II- DES SESSIONS DE CONSEILS </a:t>
            </a:r>
            <a:r>
              <a:rPr lang="fr-FR" b="1" dirty="0" smtClean="0">
                <a:solidFill>
                  <a:srgbClr val="0000CC"/>
                </a:solidFill>
                <a:latin typeface="Arial Unicode MS" pitchFamily="34" charset="-128"/>
                <a:ea typeface="Arial Unicode MS" pitchFamily="34" charset="-128"/>
                <a:cs typeface="Arial Unicode MS" pitchFamily="34" charset="-128"/>
              </a:rPr>
              <a:t>PRENUPTIAUX</a:t>
            </a:r>
            <a:r>
              <a:rPr lang="fr-FR" b="1" dirty="0" smtClean="0">
                <a:solidFill>
                  <a:srgbClr val="0000CC"/>
                </a:solidFill>
                <a:latin typeface="Arial Unicode MS" pitchFamily="34" charset="-128"/>
                <a:ea typeface="Arial Unicode MS" pitchFamily="34" charset="-128"/>
                <a:cs typeface="Arial Unicode MS" pitchFamily="34" charset="-128"/>
              </a:rPr>
              <a:t> </a:t>
            </a:r>
            <a:endParaRPr lang="en-US"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Trop souvent les gens se précipitent dans le mariage sans trop se connaitre, sans laisser à Dieu le soin de les aider dans leur choix.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Face aux déboires, aux échecs de la vie conjugale l’Eglise a son rôle à jouer;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Un rôle d’éducation, de formation, d’accompagnement à beaucoup de niveaux, </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000" b="1" dirty="0" smtClean="0">
                <a:latin typeface="Arial Unicode MS" pitchFamily="34" charset="-128"/>
                <a:ea typeface="Arial Unicode MS" pitchFamily="34" charset="-128"/>
                <a:cs typeface="Arial Unicode MS" pitchFamily="34" charset="-128"/>
              </a:rPr>
              <a:t>Un </a:t>
            </a:r>
            <a:r>
              <a:rPr lang="en-US" sz="4000" b="1" dirty="0" err="1" smtClean="0">
                <a:latin typeface="Arial Unicode MS" pitchFamily="34" charset="-128"/>
                <a:ea typeface="Arial Unicode MS" pitchFamily="34" charset="-128"/>
                <a:cs typeface="Arial Unicode MS" pitchFamily="34" charset="-128"/>
              </a:rPr>
              <a:t>rôle</a:t>
            </a:r>
            <a:r>
              <a:rPr lang="en-US" sz="4000" b="1" dirty="0" smtClean="0">
                <a:latin typeface="Arial Unicode MS" pitchFamily="34" charset="-128"/>
                <a:ea typeface="Arial Unicode MS" pitchFamily="34" charset="-128"/>
                <a:cs typeface="Arial Unicode MS" pitchFamily="34" charset="-128"/>
              </a:rPr>
              <a:t> de </a:t>
            </a:r>
            <a:r>
              <a:rPr lang="en-US" sz="4000" b="1" dirty="0" err="1" smtClean="0">
                <a:latin typeface="Arial Unicode MS" pitchFamily="34" charset="-128"/>
                <a:ea typeface="Arial Unicode MS" pitchFamily="34" charset="-128"/>
                <a:cs typeface="Arial Unicode MS" pitchFamily="34" charset="-128"/>
              </a:rPr>
              <a:t>prévention</a:t>
            </a:r>
            <a:r>
              <a:rPr lang="en-US" sz="4000" b="1" dirty="0" smtClean="0">
                <a:latin typeface="Arial Unicode MS" pitchFamily="34" charset="-128"/>
                <a:ea typeface="Arial Unicode MS" pitchFamily="34" charset="-128"/>
                <a:cs typeface="Arial Unicode MS" pitchFamily="34" charset="-128"/>
              </a:rPr>
              <a:t>.  “An ounce of prevention is better than a pound of cure</a:t>
            </a:r>
            <a:r>
              <a:rPr lang="en-US"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Trop souvent les mariages sont contractés à la volée, sans préparation et les résultats sont désastreux. “ Mon peuple péri faute de connaissance” a dit le Seigneur. </a:t>
            </a:r>
            <a:r>
              <a:rPr lang="fr-FR" sz="4000" b="1" dirty="0" smtClean="0">
                <a:latin typeface="Arial Unicode MS" pitchFamily="34" charset="-128"/>
                <a:ea typeface="Arial Unicode MS" pitchFamily="34" charset="-128"/>
                <a:cs typeface="Arial Unicode MS" pitchFamily="34" charset="-128"/>
              </a:rPr>
              <a:t>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Plus les mariages ont réussis, plus l’Eglise est forte et unie et la société stable, paisible et productive. </a:t>
            </a:r>
            <a:endParaRPr lang="en-US" sz="4000" b="1" dirty="0" smtClean="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Un </a:t>
            </a:r>
            <a:r>
              <a:rPr lang="fr-FR" sz="4400" b="1" dirty="0" smtClean="0">
                <a:latin typeface="Arial Unicode MS" pitchFamily="34" charset="-128"/>
                <a:ea typeface="Arial Unicode MS" pitchFamily="34" charset="-128"/>
                <a:cs typeface="Arial Unicode MS" pitchFamily="34" charset="-128"/>
              </a:rPr>
              <a:t>service de conseils prénuptiaux pour les aspirants au mariage est indispensable et nécessaire.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C’est un temps ou ils apprendront à mieux réussir dans leur choix, à découvrir la volonté de Dieu pour leur vie et à mieux s’acquitter de leurs responsabilités</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Trop </a:t>
            </a:r>
            <a:r>
              <a:rPr lang="fr-FR" sz="4000" b="1" dirty="0" smtClean="0">
                <a:latin typeface="Arial Unicode MS" pitchFamily="34" charset="-128"/>
                <a:ea typeface="Arial Unicode MS" pitchFamily="34" charset="-128"/>
                <a:cs typeface="Arial Unicode MS" pitchFamily="34" charset="-128"/>
              </a:rPr>
              <a:t>de gens sont entrés dans une union malheureuse parce qu’ils sont sous-informés, et mal orientés.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Il ne faudrait jamais consentir à unir des postulants au mariage qui refusent de  participer aux sessions de conseils prénuptiaux.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Le divorce commence dans l’ignorance et finit dans la haine et la violence.</a:t>
            </a:r>
            <a:endParaRPr lang="en-US" sz="4000" b="1" dirty="0" smtClean="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III- QU’EST CE QUE LE MARIAGE</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Le mariage est l’union légitime et indissoluble de l’homme et de la femme.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Le mariage est une institution divine dont Dieu lui même est le législateur et de grandes récompenses et bénédictions accompagnent ceux qui obéissent à ses lois</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40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b="1" dirty="0" smtClean="0">
                <a:solidFill>
                  <a:srgbClr val="0000CC"/>
                </a:solidFill>
                <a:latin typeface="Arial Unicode MS" pitchFamily="34" charset="-128"/>
                <a:ea typeface="Arial Unicode MS" pitchFamily="34" charset="-128"/>
                <a:cs typeface="Arial Unicode MS" pitchFamily="34" charset="-128"/>
              </a:rPr>
              <a:t>Lorsque </a:t>
            </a:r>
            <a:r>
              <a:rPr lang="fr-FR" sz="4000" b="1" dirty="0" smtClean="0">
                <a:solidFill>
                  <a:srgbClr val="0000CC"/>
                </a:solidFill>
                <a:latin typeface="Arial Unicode MS" pitchFamily="34" charset="-128"/>
                <a:ea typeface="Arial Unicode MS" pitchFamily="34" charset="-128"/>
                <a:cs typeface="Arial Unicode MS" pitchFamily="34" charset="-128"/>
              </a:rPr>
              <a:t>Dieu créa Lhomme sur la terre il a dit: « Il n’est pas bon que l’homme soit seul, je lui ferai une aide semblable a lui. </a:t>
            </a:r>
            <a:r>
              <a:rPr lang="fr-FR" sz="4000" b="1" dirty="0" smtClean="0">
                <a:solidFill>
                  <a:srgbClr val="0000CC"/>
                </a:solidFill>
                <a:latin typeface="Arial Unicode MS" pitchFamily="34" charset="-128"/>
                <a:ea typeface="Arial Unicode MS" pitchFamily="34" charset="-128"/>
                <a:cs typeface="Arial Unicode MS" pitchFamily="34" charset="-128"/>
              </a:rPr>
              <a:t>»</a:t>
            </a:r>
            <a:r>
              <a:rPr lang="fr-FR" sz="4000" b="1" dirty="0" smtClean="0">
                <a:solidFill>
                  <a:srgbClr val="0000CC"/>
                </a:solidFill>
                <a:latin typeface="Arial Unicode MS" pitchFamily="34" charset="-128"/>
                <a:ea typeface="Arial Unicode MS" pitchFamily="34" charset="-128"/>
                <a:cs typeface="Arial Unicode MS" pitchFamily="34" charset="-128"/>
              </a:rPr>
              <a:t>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Le Dieu qui a instituer le mariage a fait en sorte que l’homme et la femme soient parfaitement compatibles tant au point de vue physique, mentale et spirituel. </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Il </a:t>
            </a:r>
            <a:r>
              <a:rPr lang="fr-FR" sz="4000" b="1" dirty="0" smtClean="0">
                <a:solidFill>
                  <a:srgbClr val="0000CC"/>
                </a:solidFill>
                <a:latin typeface="Arial Unicode MS" pitchFamily="34" charset="-128"/>
                <a:ea typeface="Arial Unicode MS" pitchFamily="34" charset="-128"/>
                <a:cs typeface="Arial Unicode MS" pitchFamily="34" charset="-128"/>
              </a:rPr>
              <a:t>a promulgué des lois pour la protection et la pérennité du foyer, et ces lois respectées procurent une joie, une paix, un bonheur sans précédent.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C’est Dieu qui lie les partenaires conjugaux pour la vie. Le mariage n’est un coup d’essai, c’est un contrat pour la vie</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ctr"/>
            <a:r>
              <a:rPr lang="fr-FR" sz="4000" b="1" dirty="0" smtClean="0">
                <a:solidFill>
                  <a:srgbClr val="0000CC"/>
                </a:solidFill>
                <a:latin typeface="Arial Unicode MS" pitchFamily="34" charset="-128"/>
                <a:ea typeface="Arial Unicode MS" pitchFamily="34" charset="-128"/>
                <a:cs typeface="Arial Unicode MS" pitchFamily="34" charset="-128"/>
              </a:rPr>
              <a:t>Matt </a:t>
            </a:r>
            <a:r>
              <a:rPr lang="fr-FR" sz="4000" b="1" dirty="0" smtClean="0">
                <a:solidFill>
                  <a:srgbClr val="0000CC"/>
                </a:solidFill>
                <a:latin typeface="Arial Unicode MS" pitchFamily="34" charset="-128"/>
                <a:ea typeface="Arial Unicode MS" pitchFamily="34" charset="-128"/>
                <a:cs typeface="Arial Unicode MS" pitchFamily="34" charset="-128"/>
              </a:rPr>
              <a:t>19: </a:t>
            </a:r>
            <a:r>
              <a:rPr lang="fr-FR" sz="4000" b="1" dirty="0" smtClean="0">
                <a:solidFill>
                  <a:srgbClr val="0000CC"/>
                </a:solidFill>
                <a:latin typeface="Arial Unicode MS" pitchFamily="34" charset="-128"/>
                <a:ea typeface="Arial Unicode MS" pitchFamily="34" charset="-128"/>
                <a:cs typeface="Arial Unicode MS" pitchFamily="34" charset="-128"/>
              </a:rPr>
              <a:t>4-6</a:t>
            </a:r>
            <a:r>
              <a:rPr lang="fr-FR" sz="4000" b="1" dirty="0" smtClean="0">
                <a:solidFill>
                  <a:srgbClr val="0000CC"/>
                </a:solidFill>
                <a:latin typeface="Arial Unicode MS" pitchFamily="34" charset="-128"/>
                <a:ea typeface="Arial Unicode MS" pitchFamily="34" charset="-128"/>
                <a:cs typeface="Arial Unicode MS" pitchFamily="34" charset="-128"/>
              </a:rPr>
              <a:t>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000" b="1" dirty="0" smtClean="0">
                <a:solidFill>
                  <a:srgbClr val="0000CC"/>
                </a:solidFill>
                <a:latin typeface="Arial Unicode MS" pitchFamily="34" charset="-128"/>
                <a:ea typeface="Arial Unicode MS" pitchFamily="34" charset="-128"/>
                <a:cs typeface="Arial Unicode MS" pitchFamily="34" charset="-128"/>
              </a:rPr>
              <a:t>4 Il répondit: N'avez-vous pas lu que le créateur, au commencement, fit l'homme et la femme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000" b="1" dirty="0" smtClean="0">
                <a:solidFill>
                  <a:srgbClr val="FF0000"/>
                </a:solidFill>
                <a:latin typeface="Arial Unicode MS" pitchFamily="34" charset="-128"/>
                <a:ea typeface="Arial Unicode MS" pitchFamily="34" charset="-128"/>
                <a:cs typeface="Arial Unicode MS" pitchFamily="34" charset="-128"/>
              </a:rPr>
              <a:t> 5 et qu'il dit: C'est pourquoi l'homme quittera son père et sa mère, et s'attachera à sa femme, et les deux deviendront une seule chair?</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b="1" dirty="0" smtClean="0">
                <a:solidFill>
                  <a:srgbClr val="0000CC"/>
                </a:solidFill>
                <a:latin typeface="Arial Unicode MS" pitchFamily="34" charset="-128"/>
                <a:ea typeface="Arial Unicode MS" pitchFamily="34" charset="-128"/>
                <a:cs typeface="Arial Unicode MS" pitchFamily="34" charset="-128"/>
              </a:rPr>
              <a:t> 6 Ainsi ils ne sont plus deux, mais ils sont une seule chair. Que l'homme donc ne sépare pas ce que Dieu a joint</a:t>
            </a:r>
            <a:r>
              <a:rPr lang="fr-FR" sz="4000" b="1" dirty="0" smtClean="0">
                <a:solidFill>
                  <a:srgbClr val="0000CC"/>
                </a:solidFill>
                <a:latin typeface="Arial Unicode MS" pitchFamily="34" charset="-128"/>
                <a:ea typeface="Arial Unicode MS" pitchFamily="34" charset="-128"/>
                <a:cs typeface="Arial Unicode MS" pitchFamily="34" charset="-128"/>
              </a:rPr>
              <a:t>.</a:t>
            </a:r>
            <a:r>
              <a:rPr lang="fr-FR" sz="4000" b="1" dirty="0" smtClean="0">
                <a:solidFill>
                  <a:srgbClr val="0000CC"/>
                </a:solidFill>
                <a:latin typeface="Arial Unicode MS" pitchFamily="34" charset="-128"/>
                <a:ea typeface="Arial Unicode MS" pitchFamily="34" charset="-128"/>
                <a:cs typeface="Arial Unicode MS" pitchFamily="34" charset="-128"/>
              </a:rPr>
              <a:t> </a:t>
            </a:r>
            <a:endParaRPr lang="en-US" sz="40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en-US" sz="4000" b="1" dirty="0" smtClean="0">
                <a:solidFill>
                  <a:srgbClr val="0000CC"/>
                </a:solidFill>
                <a:latin typeface="Arial Unicode MS" pitchFamily="34" charset="-128"/>
                <a:ea typeface="Arial Unicode MS" pitchFamily="34" charset="-128"/>
                <a:cs typeface="Arial Unicode MS" pitchFamily="34" charset="-128"/>
              </a:rPr>
              <a:t>Mt </a:t>
            </a:r>
            <a:r>
              <a:rPr lang="en-US" sz="4000" b="1" dirty="0" smtClean="0">
                <a:solidFill>
                  <a:srgbClr val="0000CC"/>
                </a:solidFill>
                <a:latin typeface="Arial Unicode MS" pitchFamily="34" charset="-128"/>
                <a:ea typeface="Arial Unicode MS" pitchFamily="34" charset="-128"/>
                <a:cs typeface="Arial Unicode MS" pitchFamily="34" charset="-128"/>
              </a:rPr>
              <a:t>19:4 And He answered and said to them, "Have you not read that He who made them at the beginning 'made them male and female,'</a:t>
            </a:r>
          </a:p>
          <a:p>
            <a:pPr algn="just"/>
            <a:r>
              <a:rPr lang="en-US" sz="4000" b="1" dirty="0" smtClean="0">
                <a:solidFill>
                  <a:srgbClr val="FF0000"/>
                </a:solidFill>
                <a:latin typeface="Arial Unicode MS" pitchFamily="34" charset="-128"/>
                <a:ea typeface="Arial Unicode MS" pitchFamily="34" charset="-128"/>
                <a:cs typeface="Arial Unicode MS" pitchFamily="34" charset="-128"/>
              </a:rPr>
              <a:t> 5 "and said, 'For this reason a man shall leave his father and mother and be joined to his wife, and the two shall become one flesh'?</a:t>
            </a:r>
          </a:p>
          <a:p>
            <a:pPr algn="just"/>
            <a:r>
              <a:rPr lang="en-US" sz="4000" b="1" dirty="0" smtClean="0">
                <a:solidFill>
                  <a:srgbClr val="0000CC"/>
                </a:solidFill>
                <a:latin typeface="Arial Unicode MS" pitchFamily="34" charset="-128"/>
                <a:ea typeface="Arial Unicode MS" pitchFamily="34" charset="-128"/>
                <a:cs typeface="Arial Unicode MS" pitchFamily="34" charset="-128"/>
              </a:rPr>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en-US" sz="4400" b="1" dirty="0" smtClean="0">
                <a:solidFill>
                  <a:srgbClr val="0000CC"/>
                </a:solidFill>
                <a:latin typeface="Arial Unicode MS" pitchFamily="34" charset="-128"/>
                <a:ea typeface="Arial Unicode MS" pitchFamily="34" charset="-128"/>
                <a:cs typeface="Arial Unicode MS" pitchFamily="34" charset="-128"/>
              </a:rPr>
              <a:t>6 "So then, they are no longer two but one flesh. Therefore what God has joined together, let not man separate."</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Dieu </a:t>
            </a:r>
            <a:r>
              <a:rPr lang="fr-FR" sz="4400" b="1" dirty="0" smtClean="0">
                <a:solidFill>
                  <a:srgbClr val="FF0000"/>
                </a:solidFill>
                <a:latin typeface="Arial Unicode MS" pitchFamily="34" charset="-128"/>
                <a:ea typeface="Arial Unicode MS" pitchFamily="34" charset="-128"/>
                <a:cs typeface="Arial Unicode MS" pitchFamily="34" charset="-128"/>
              </a:rPr>
              <a:t>hait le divorce c’est pourquoi il nous met en garde contre tout vice, tout comportement contre nature qui pourrait détruire notre mariage</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4000" b="1" dirty="0" err="1" smtClean="0">
                <a:solidFill>
                  <a:srgbClr val="00B050"/>
                </a:solidFill>
                <a:latin typeface="Arial Unicode MS" pitchFamily="34" charset="-128"/>
                <a:ea typeface="Arial Unicode MS" pitchFamily="34" charset="-128"/>
                <a:cs typeface="Arial Unicode MS" pitchFamily="34" charset="-128"/>
              </a:rPr>
              <a:t>Heb</a:t>
            </a:r>
            <a:r>
              <a:rPr lang="fr-FR" sz="4000" b="1" dirty="0" smtClean="0">
                <a:solidFill>
                  <a:srgbClr val="00B050"/>
                </a:solidFill>
                <a:latin typeface="Arial Unicode MS" pitchFamily="34" charset="-128"/>
                <a:ea typeface="Arial Unicode MS" pitchFamily="34" charset="-128"/>
                <a:cs typeface="Arial Unicode MS" pitchFamily="34" charset="-128"/>
              </a:rPr>
              <a:t> </a:t>
            </a:r>
            <a:r>
              <a:rPr lang="fr-FR" sz="4000" b="1" dirty="0" smtClean="0">
                <a:solidFill>
                  <a:srgbClr val="00B050"/>
                </a:solidFill>
                <a:latin typeface="Arial Unicode MS" pitchFamily="34" charset="-128"/>
                <a:ea typeface="Arial Unicode MS" pitchFamily="34" charset="-128"/>
                <a:cs typeface="Arial Unicode MS" pitchFamily="34" charset="-128"/>
              </a:rPr>
              <a:t>13 :4</a:t>
            </a:r>
            <a:endParaRPr lang="en-US" sz="4000" b="1" dirty="0" smtClean="0">
              <a:solidFill>
                <a:srgbClr val="00B050"/>
              </a:solidFill>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4 Que le mariage soit honoré de tous, et le lit conjugal exempt de souillure, car Dieu jugera les impudiques et les adultères. (LSV</a:t>
            </a:r>
            <a:r>
              <a:rPr lang="fr-FR" sz="4400" b="1" dirty="0" smtClean="0">
                <a:solidFill>
                  <a:srgbClr val="FF0000"/>
                </a:solidFill>
                <a:latin typeface="Arial Unicode MS" pitchFamily="34" charset="-128"/>
                <a:ea typeface="Arial Unicode MS" pitchFamily="34" charset="-128"/>
                <a:cs typeface="Arial Unicode MS" pitchFamily="34" charset="-128"/>
              </a:rPr>
              <a:t>)</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4 Marriage is honorable among all, and the bed undefiled; but fornicators and adulterers God will judge. </a:t>
            </a:r>
            <a:r>
              <a:rPr lang="fr-FR" sz="4400" b="1" dirty="0" smtClean="0">
                <a:solidFill>
                  <a:srgbClr val="0000CC"/>
                </a:solidFill>
                <a:latin typeface="Arial Unicode MS" pitchFamily="34" charset="-128"/>
                <a:ea typeface="Arial Unicode MS" pitchFamily="34" charset="-128"/>
                <a:cs typeface="Arial Unicode MS" pitchFamily="34" charset="-128"/>
              </a:rPr>
              <a:t>(NKJV)</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Le </a:t>
            </a:r>
            <a:r>
              <a:rPr lang="fr-FR" sz="4000" b="1" dirty="0" smtClean="0">
                <a:solidFill>
                  <a:srgbClr val="0000CC"/>
                </a:solidFill>
                <a:latin typeface="Arial Unicode MS" pitchFamily="34" charset="-128"/>
                <a:ea typeface="Arial Unicode MS" pitchFamily="34" charset="-128"/>
                <a:cs typeface="Arial Unicode MS" pitchFamily="34" charset="-128"/>
              </a:rPr>
              <a:t>mariage n’a pas été établi pour le simple but de la procréation, pour l’extension de la famille humaine </a:t>
            </a:r>
            <a:r>
              <a:rPr lang="fr-FR" sz="4000" b="1" dirty="0" smtClean="0">
                <a:solidFill>
                  <a:srgbClr val="FF0000"/>
                </a:solidFill>
                <a:latin typeface="Arial Unicode MS" pitchFamily="34" charset="-128"/>
                <a:ea typeface="Arial Unicode MS" pitchFamily="34" charset="-128"/>
                <a:cs typeface="Arial Unicode MS" pitchFamily="34" charset="-128"/>
              </a:rPr>
              <a:t>mais aussi pour procurer les plus grandes joies qui découlent de l’harmonie entre deux êtres qui s’aiment vraiment et se complètent</a:t>
            </a:r>
            <a:r>
              <a:rPr lang="fr-FR" sz="4000" b="1" dirty="0" smtClean="0">
                <a:solidFill>
                  <a:srgbClr val="FF0000"/>
                </a:solidFill>
                <a:latin typeface="Arial Unicode MS" pitchFamily="34" charset="-128"/>
                <a:ea typeface="Arial Unicode MS" pitchFamily="34" charset="-128"/>
                <a:cs typeface="Arial Unicode MS" pitchFamily="34" charset="-128"/>
              </a:rPr>
              <a:t>.</a:t>
            </a:r>
          </a:p>
          <a:p>
            <a:pPr algn="just"/>
            <a:r>
              <a:rPr lang="fr-FR" sz="4000" b="1" dirty="0" smtClean="0">
                <a:solidFill>
                  <a:srgbClr val="0000CC"/>
                </a:solidFill>
                <a:latin typeface="Arial Unicode MS" pitchFamily="34" charset="-128"/>
                <a:ea typeface="Arial Unicode MS" pitchFamily="34" charset="-128"/>
                <a:cs typeface="Arial Unicode MS" pitchFamily="34" charset="-128"/>
              </a:rPr>
              <a:t>Le mariage c’est l’unité, c’est la fusion et l’infusion de deux êtres.</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lvl="0" algn="just"/>
            <a:endParaRPr lang="fr-FR" sz="3600" b="1" dirty="0" smtClean="0">
              <a:solidFill>
                <a:srgbClr val="FF0000"/>
              </a:solidFill>
              <a:latin typeface="Arial Unicode MS" pitchFamily="34" charset="-128"/>
              <a:ea typeface="Arial Unicode MS" pitchFamily="34" charset="-128"/>
              <a:cs typeface="Arial Unicode MS" pitchFamily="34" charset="-128"/>
            </a:endParaRPr>
          </a:p>
          <a:p>
            <a:pPr lvl="0" algn="just"/>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lnSpcReduction="10000"/>
          </a:bodyPr>
          <a:lstStyle/>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IV-DIEU </a:t>
            </a:r>
            <a:r>
              <a:rPr lang="fr-FR" sz="4000" b="1" dirty="0" smtClean="0">
                <a:solidFill>
                  <a:srgbClr val="FFFF00"/>
                </a:solidFill>
                <a:latin typeface="Arial Unicode MS" pitchFamily="34" charset="-128"/>
                <a:ea typeface="Arial Unicode MS" pitchFamily="34" charset="-128"/>
                <a:cs typeface="Arial Unicode MS" pitchFamily="34" charset="-128"/>
              </a:rPr>
              <a:t>ET LE FOYER DU CHRETIEN </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Tout comme Dieu a établi des postes dans l’Eglise de même il a établi des postes pour diriger et gouverner le foyer, </a:t>
            </a:r>
            <a:r>
              <a:rPr lang="fr-FR" sz="4400" b="1" dirty="0" smtClean="0">
                <a:solidFill>
                  <a:srgbClr val="FFFF00"/>
                </a:solidFill>
                <a:latin typeface="Arial Unicode MS" pitchFamily="34" charset="-128"/>
                <a:ea typeface="Arial Unicode MS" pitchFamily="34" charset="-128"/>
                <a:cs typeface="Arial Unicode MS" pitchFamily="34" charset="-128"/>
              </a:rPr>
              <a:t>là où il n’y a pas d’ordre, de discipline, de hiérarchie, c’est l’anarchie, le chaos, la confusion.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chemeClr val="bg1"/>
                </a:solidFill>
                <a:latin typeface="Arial Unicode MS" pitchFamily="34" charset="-128"/>
                <a:ea typeface="Arial Unicode MS" pitchFamily="34" charset="-128"/>
                <a:cs typeface="Arial Unicode MS" pitchFamily="34" charset="-128"/>
              </a:rPr>
              <a:t>Eph</a:t>
            </a:r>
            <a:r>
              <a:rPr lang="fr-FR" sz="4000" b="1" dirty="0" smtClean="0">
                <a:solidFill>
                  <a:schemeClr val="bg1"/>
                </a:solidFill>
                <a:latin typeface="Arial Unicode MS" pitchFamily="34" charset="-128"/>
                <a:ea typeface="Arial Unicode MS" pitchFamily="34" charset="-128"/>
                <a:cs typeface="Arial Unicode MS" pitchFamily="34" charset="-128"/>
              </a:rPr>
              <a:t> 4: 11 -12 </a:t>
            </a:r>
          </a:p>
          <a:p>
            <a:pPr lvl="0" algn="just">
              <a:buNone/>
            </a:pP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b="1" dirty="0" smtClean="0">
                <a:solidFill>
                  <a:schemeClr val="bg1"/>
                </a:solidFill>
                <a:latin typeface="Arial Unicode MS" pitchFamily="34" charset="-128"/>
                <a:ea typeface="Arial Unicode MS" pitchFamily="34" charset="-128"/>
                <a:cs typeface="Arial Unicode MS" pitchFamily="34" charset="-128"/>
              </a:rPr>
              <a:t> </a:t>
            </a:r>
            <a:endParaRPr lang="en-US" sz="2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a:bodyPr>
          <a:lstStyle/>
          <a:p>
            <a:pPr algn="ctr">
              <a:buNone/>
            </a:pPr>
            <a:r>
              <a:rPr lang="fr-FR" sz="4800" b="1" dirty="0" smtClean="0">
                <a:solidFill>
                  <a:srgbClr val="FFFF00"/>
                </a:solidFill>
                <a:latin typeface="Arial Unicode MS" pitchFamily="34" charset="-128"/>
                <a:ea typeface="Arial Unicode MS" pitchFamily="34" charset="-128"/>
                <a:cs typeface="Arial Unicode MS" pitchFamily="34" charset="-128"/>
              </a:rPr>
              <a:t>Eph5:23</a:t>
            </a:r>
          </a:p>
          <a:p>
            <a:pPr algn="just"/>
            <a:r>
              <a:rPr lang="fr-FR" sz="4800" b="1" dirty="0" smtClean="0">
                <a:solidFill>
                  <a:schemeClr val="bg1"/>
                </a:solidFill>
                <a:latin typeface="Arial Unicode MS" pitchFamily="34" charset="-128"/>
                <a:ea typeface="Arial Unicode MS" pitchFamily="34" charset="-128"/>
                <a:cs typeface="Arial Unicode MS" pitchFamily="34" charset="-128"/>
              </a:rPr>
              <a:t>Dieu </a:t>
            </a:r>
            <a:r>
              <a:rPr lang="fr-FR" sz="4800" b="1" dirty="0" smtClean="0">
                <a:solidFill>
                  <a:schemeClr val="bg1"/>
                </a:solidFill>
                <a:latin typeface="Arial Unicode MS" pitchFamily="34" charset="-128"/>
                <a:ea typeface="Arial Unicode MS" pitchFamily="34" charset="-128"/>
                <a:cs typeface="Arial Unicode MS" pitchFamily="34" charset="-128"/>
              </a:rPr>
              <a:t>dit : “ Le mari est le chef de la femme comme Christ est le chef de l’Eglise, qui est son corps, </a:t>
            </a:r>
            <a:r>
              <a:rPr lang="fr-FR" sz="4800" b="1" dirty="0" smtClean="0">
                <a:solidFill>
                  <a:srgbClr val="FFFF00"/>
                </a:solidFill>
                <a:latin typeface="Arial Unicode MS" pitchFamily="34" charset="-128"/>
                <a:ea typeface="Arial Unicode MS" pitchFamily="34" charset="-128"/>
                <a:cs typeface="Arial Unicode MS" pitchFamily="34" charset="-128"/>
              </a:rPr>
              <a:t>et dont il est le sauveur” Christ a sauvé des gens imparfaits et mauvais et il a payé de sa vie pour leur salut. </a:t>
            </a:r>
            <a:endParaRPr lang="en-US" sz="48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a:bodyPr>
          <a:lstStyle/>
          <a:p>
            <a:pPr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Eph</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5: 22 </a:t>
            </a:r>
            <a:endParaRPr lang="fr-FR" sz="40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smtClean="0">
                <a:solidFill>
                  <a:schemeClr val="bg1"/>
                </a:solidFill>
                <a:latin typeface="Arial Unicode MS" pitchFamily="34" charset="-128"/>
                <a:ea typeface="Arial Unicode MS" pitchFamily="34" charset="-128"/>
                <a:cs typeface="Arial Unicode MS" pitchFamily="34" charset="-128"/>
              </a:rPr>
              <a:t>Femmes soyez soumis a vos maris comme au Seigneur “</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Combien d’épouses sont soumises a leur mari comme au Seigneur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Les femmes d’aujourd’hui sont elles réellement disposées à obéir à leur mari ? A quel prix ?</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Dieu a décrété qu’elles ne peuvent autrement trouver le bonheur</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a:bodyPr>
          <a:lstStyle/>
          <a:p>
            <a:pPr algn="ctr">
              <a:buNone/>
            </a:pPr>
            <a:r>
              <a:rPr lang="fr-FR" sz="4800" b="1" dirty="0" smtClean="0">
                <a:solidFill>
                  <a:srgbClr val="FFFF00"/>
                </a:solidFill>
                <a:latin typeface="Arial Unicode MS" pitchFamily="34" charset="-128"/>
                <a:ea typeface="Arial Unicode MS" pitchFamily="34" charset="-128"/>
                <a:cs typeface="Arial Unicode MS" pitchFamily="34" charset="-128"/>
              </a:rPr>
              <a:t>1 Cor </a:t>
            </a:r>
            <a:r>
              <a:rPr lang="fr-FR" sz="4800" b="1" dirty="0" smtClean="0">
                <a:solidFill>
                  <a:srgbClr val="FFFF00"/>
                </a:solidFill>
                <a:latin typeface="Arial Unicode MS" pitchFamily="34" charset="-128"/>
                <a:ea typeface="Arial Unicode MS" pitchFamily="34" charset="-128"/>
                <a:cs typeface="Arial Unicode MS" pitchFamily="34" charset="-128"/>
              </a:rPr>
              <a:t>11:3 </a:t>
            </a:r>
          </a:p>
          <a:p>
            <a:pPr algn="just"/>
            <a:r>
              <a:rPr lang="fr-FR" sz="4800" b="1" dirty="0" smtClean="0">
                <a:solidFill>
                  <a:schemeClr val="bg1"/>
                </a:solidFill>
                <a:latin typeface="Arial Unicode MS" pitchFamily="34" charset="-128"/>
                <a:ea typeface="Arial Unicode MS" pitchFamily="34" charset="-128"/>
                <a:cs typeface="Arial Unicode MS" pitchFamily="34" charset="-128"/>
              </a:rPr>
              <a:t>Paul</a:t>
            </a:r>
            <a:r>
              <a:rPr lang="fr-FR" sz="4800" b="1" dirty="0" smtClean="0">
                <a:solidFill>
                  <a:schemeClr val="bg1"/>
                </a:solidFill>
                <a:latin typeface="Arial Unicode MS" pitchFamily="34" charset="-128"/>
                <a:ea typeface="Arial Unicode MS" pitchFamily="34" charset="-128"/>
                <a:cs typeface="Arial Unicode MS" pitchFamily="34" charset="-128"/>
              </a:rPr>
              <a:t>, sous l’inspiration du St Esprit de Dieu a écrit : “ Je veux que vous sachiez que Christ est le chef de tout homme, que l’homme est le chef de la femme, et que Dieu est le chef de </a:t>
            </a:r>
            <a:r>
              <a:rPr lang="fr-FR" sz="4800" b="1" dirty="0" smtClean="0">
                <a:solidFill>
                  <a:schemeClr val="bg1"/>
                </a:solidFill>
                <a:latin typeface="Arial Unicode MS" pitchFamily="34" charset="-128"/>
                <a:ea typeface="Arial Unicode MS" pitchFamily="34" charset="-128"/>
                <a:cs typeface="Arial Unicode MS" pitchFamily="34" charset="-128"/>
              </a:rPr>
              <a:t>Christ</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sz="2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Autofit/>
          </a:bodyPr>
          <a:lstStyle/>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1 </a:t>
            </a:r>
            <a:r>
              <a:rPr lang="fr-FR" sz="4000" b="1" dirty="0" smtClean="0">
                <a:solidFill>
                  <a:srgbClr val="FFFF00"/>
                </a:solidFill>
                <a:latin typeface="Arial Unicode MS" pitchFamily="34" charset="-128"/>
                <a:ea typeface="Arial Unicode MS" pitchFamily="34" charset="-128"/>
                <a:cs typeface="Arial Unicode MS" pitchFamily="34" charset="-128"/>
              </a:rPr>
              <a:t>cor 11: 8-9</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Il a aussi fait comprendre que “ L’homme n’a pas été tiré de la femme, mais la femme a été tiré de l’homme; et que l’homme n’a pas été créé à cause de la femme, mais la femme a été créée à cause de l’homme</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Les exemples que Dieu donne des saintes femmes sont </a:t>
            </a:r>
            <a:r>
              <a:rPr lang="fr-FR" sz="4000" b="1" dirty="0" smtClean="0">
                <a:solidFill>
                  <a:srgbClr val="FFFF00"/>
                </a:solidFill>
                <a:latin typeface="Arial Unicode MS" pitchFamily="34" charset="-128"/>
                <a:ea typeface="Arial Unicode MS" pitchFamily="34" charset="-128"/>
                <a:cs typeface="Arial Unicode MS" pitchFamily="34" charset="-128"/>
              </a:rPr>
              <a:t>multiples</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a:bodyPr>
          <a:lstStyle/>
          <a:p>
            <a:pPr algn="ctr">
              <a:buNone/>
            </a:pPr>
            <a:r>
              <a:rPr lang="fr-FR" sz="4400" b="1" dirty="0" smtClean="0">
                <a:solidFill>
                  <a:srgbClr val="FFFF00"/>
                </a:solidFill>
                <a:latin typeface="Arial Unicode MS" pitchFamily="34" charset="-128"/>
                <a:ea typeface="Arial Unicode MS" pitchFamily="34" charset="-128"/>
                <a:cs typeface="Arial Unicode MS" pitchFamily="34" charset="-128"/>
              </a:rPr>
              <a:t>1 </a:t>
            </a:r>
            <a:r>
              <a:rPr lang="fr-FR" sz="4400" b="1" dirty="0" smtClean="0">
                <a:solidFill>
                  <a:srgbClr val="FFFF00"/>
                </a:solidFill>
                <a:latin typeface="Arial Unicode MS" pitchFamily="34" charset="-128"/>
                <a:ea typeface="Arial Unicode MS" pitchFamily="34" charset="-128"/>
                <a:cs typeface="Arial Unicode MS" pitchFamily="34" charset="-128"/>
              </a:rPr>
              <a:t>Pi 3 : 1- 6</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1 </a:t>
            </a:r>
            <a:r>
              <a:rPr lang="fr-FR" sz="4400" b="1" dirty="0" smtClean="0">
                <a:solidFill>
                  <a:schemeClr val="bg1"/>
                </a:solidFill>
                <a:latin typeface="Arial Unicode MS" pitchFamily="34" charset="-128"/>
                <a:ea typeface="Arial Unicode MS" pitchFamily="34" charset="-128"/>
                <a:cs typeface="Arial Unicode MS" pitchFamily="34" charset="-128"/>
              </a:rPr>
              <a:t>¶ Femmes, soyez de même soumises à vos maris, afin que, si quelques-uns n'obéissent point à la parole, ils soient gagnés sans parole par la conduite de leurs femmes,</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rgbClr val="FFFF00"/>
                </a:solidFill>
                <a:latin typeface="Arial Unicode MS" pitchFamily="34" charset="-128"/>
                <a:ea typeface="Arial Unicode MS" pitchFamily="34" charset="-128"/>
                <a:cs typeface="Arial Unicode MS" pitchFamily="34" charset="-128"/>
              </a:rPr>
              <a:t>2 en voyant votre manière de vivre chaste et réservée.</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2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3 </a:t>
            </a:r>
            <a:r>
              <a:rPr lang="fr-FR" sz="4400" b="1" dirty="0" smtClean="0">
                <a:solidFill>
                  <a:schemeClr val="bg1"/>
                </a:solidFill>
                <a:latin typeface="Arial Unicode MS" pitchFamily="34" charset="-128"/>
                <a:ea typeface="Arial Unicode MS" pitchFamily="34" charset="-128"/>
                <a:cs typeface="Arial Unicode MS" pitchFamily="34" charset="-128"/>
              </a:rPr>
              <a:t>Ayez, non cette parure extérieure qui consiste dans les cheveux tressés, les ornements d'or, ou les habits qu'on revêt,</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4 mais la parure intérieure et cachée dans le codeur, la pureté incorruptible d'un esprit doux et paisible, qui est d'un grand prix devant Dieu</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5 </a:t>
            </a:r>
            <a:r>
              <a:rPr lang="fr-FR" sz="4400" b="1" dirty="0" smtClean="0">
                <a:solidFill>
                  <a:schemeClr val="bg1"/>
                </a:solidFill>
                <a:latin typeface="Arial Unicode MS" pitchFamily="34" charset="-128"/>
                <a:ea typeface="Arial Unicode MS" pitchFamily="34" charset="-128"/>
                <a:cs typeface="Arial Unicode MS" pitchFamily="34" charset="-128"/>
              </a:rPr>
              <a:t>Ainsi se paraient autrefois les saintes femmes qui espéraient en Dieu, soumises à leurs maris,</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6 comme Sara, qui obéissait à Abraham et l'appelait son seigneur. C'est d'elle que vous êtes devenues les filles, </a:t>
            </a:r>
            <a:r>
              <a:rPr lang="fr-FR" sz="4400" b="1" dirty="0" smtClean="0">
                <a:solidFill>
                  <a:schemeClr val="bg1"/>
                </a:solidFill>
                <a:latin typeface="Arial Unicode MS" pitchFamily="34" charset="-128"/>
                <a:ea typeface="Arial Unicode MS" pitchFamily="34" charset="-128"/>
                <a:cs typeface="Arial Unicode MS" pitchFamily="34" charset="-128"/>
              </a:rPr>
              <a:t>en faisant ce qui est bien, sans vous laisser troubler par aucune crainte</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a:bodyPr>
          <a:lstStyle/>
          <a:p>
            <a:pPr algn="just"/>
            <a:r>
              <a:rPr lang="fr-FR" sz="6000" b="1" dirty="0" smtClean="0">
                <a:solidFill>
                  <a:schemeClr val="bg1"/>
                </a:solidFill>
                <a:latin typeface="Arial Unicode MS" pitchFamily="34" charset="-128"/>
                <a:ea typeface="Arial Unicode MS" pitchFamily="34" charset="-128"/>
                <a:cs typeface="Arial Unicode MS" pitchFamily="34" charset="-128"/>
              </a:rPr>
              <a:t>Et </a:t>
            </a:r>
            <a:r>
              <a:rPr lang="fr-FR" sz="6000" b="1" dirty="0" smtClean="0">
                <a:solidFill>
                  <a:schemeClr val="bg1"/>
                </a:solidFill>
                <a:latin typeface="Arial Unicode MS" pitchFamily="34" charset="-128"/>
                <a:ea typeface="Arial Unicode MS" pitchFamily="34" charset="-128"/>
                <a:cs typeface="Arial Unicode MS" pitchFamily="34" charset="-128"/>
              </a:rPr>
              <a:t>comment Christ règne t-il sur son Eglise </a:t>
            </a:r>
            <a:r>
              <a:rPr lang="fr-FR" sz="6000" b="1" dirty="0" smtClean="0">
                <a:solidFill>
                  <a:schemeClr val="bg1"/>
                </a:solidFill>
                <a:latin typeface="Arial Unicode MS" pitchFamily="34" charset="-128"/>
                <a:ea typeface="Arial Unicode MS" pitchFamily="34" charset="-128"/>
                <a:cs typeface="Arial Unicode MS" pitchFamily="34" charset="-128"/>
              </a:rPr>
              <a:t>?</a:t>
            </a:r>
          </a:p>
          <a:p>
            <a:pPr algn="just"/>
            <a:endParaRPr lang="en-US" sz="6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6000" b="1" dirty="0" smtClean="0">
                <a:solidFill>
                  <a:srgbClr val="FFFF00"/>
                </a:solidFill>
                <a:latin typeface="Arial Unicode MS" pitchFamily="34" charset="-128"/>
                <a:ea typeface="Arial Unicode MS" pitchFamily="34" charset="-128"/>
                <a:cs typeface="Arial Unicode MS" pitchFamily="34" charset="-128"/>
              </a:rPr>
              <a:t>Christ règne sur un groupe de personnes qu’il a pardonné et réhabilité</a:t>
            </a:r>
            <a:r>
              <a:rPr lang="fr-FR" sz="6000" b="1" dirty="0" smtClean="0">
                <a:solidFill>
                  <a:srgbClr val="FFFF00"/>
                </a:solidFill>
                <a:latin typeface="Arial Unicode MS" pitchFamily="34" charset="-128"/>
                <a:ea typeface="Arial Unicode MS" pitchFamily="34" charset="-128"/>
                <a:cs typeface="Arial Unicode MS" pitchFamily="34" charset="-128"/>
              </a:rPr>
              <a:t>.</a:t>
            </a:r>
            <a:endParaRPr lang="en-US" sz="6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fontScale="92500"/>
          </a:bodyPr>
          <a:lstStyle/>
          <a:p>
            <a:pPr lvl="0" algn="ctr">
              <a:buNone/>
            </a:pPr>
            <a:r>
              <a:rPr lang="fr-FR" sz="4400" b="1" dirty="0" smtClean="0">
                <a:solidFill>
                  <a:schemeClr val="bg1"/>
                </a:solidFill>
                <a:latin typeface="Arial Unicode MS" pitchFamily="34" charset="-128"/>
                <a:ea typeface="Arial Unicode MS" pitchFamily="34" charset="-128"/>
                <a:cs typeface="Arial Unicode MS" pitchFamily="34" charset="-128"/>
              </a:rPr>
              <a:t>Qui </a:t>
            </a:r>
            <a:r>
              <a:rPr lang="fr-FR" sz="4400" b="1" dirty="0" smtClean="0">
                <a:solidFill>
                  <a:schemeClr val="bg1"/>
                </a:solidFill>
                <a:latin typeface="Arial Unicode MS" pitchFamily="34" charset="-128"/>
                <a:ea typeface="Arial Unicode MS" pitchFamily="34" charset="-128"/>
                <a:cs typeface="Arial Unicode MS" pitchFamily="34" charset="-128"/>
              </a:rPr>
              <a:t>compose la galerie de Christ ?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1" algn="just"/>
            <a:r>
              <a:rPr lang="fr-FR" sz="4400" b="1" dirty="0" smtClean="0">
                <a:solidFill>
                  <a:srgbClr val="FFFF00"/>
                </a:solidFill>
                <a:latin typeface="Arial Unicode MS" pitchFamily="34" charset="-128"/>
                <a:ea typeface="Arial Unicode MS" pitchFamily="34" charset="-128"/>
                <a:cs typeface="Arial Unicode MS" pitchFamily="34" charset="-128"/>
              </a:rPr>
              <a:t>D’anciens voleurs, des criminels, des pervertis ou des gens qui étaient anormaux du point de vue sexuel, </a:t>
            </a:r>
            <a:endParaRPr lang="fr-FR" sz="4400" b="1" dirty="0" smtClean="0">
              <a:solidFill>
                <a:srgbClr val="FFFF00"/>
              </a:solidFill>
              <a:latin typeface="Arial Unicode MS" pitchFamily="34" charset="-128"/>
              <a:ea typeface="Arial Unicode MS" pitchFamily="34" charset="-128"/>
              <a:cs typeface="Arial Unicode MS" pitchFamily="34" charset="-128"/>
            </a:endParaRPr>
          </a:p>
          <a:p>
            <a:pPr lvl="1" algn="just"/>
            <a:r>
              <a:rPr lang="fr-FR" sz="4400" b="1" dirty="0" smtClean="0">
                <a:solidFill>
                  <a:schemeClr val="bg1"/>
                </a:solidFill>
                <a:latin typeface="Arial Unicode MS" pitchFamily="34" charset="-128"/>
                <a:ea typeface="Arial Unicode MS" pitchFamily="34" charset="-128"/>
                <a:cs typeface="Arial Unicode MS" pitchFamily="34" charset="-128"/>
              </a:rPr>
              <a:t>des </a:t>
            </a:r>
            <a:r>
              <a:rPr lang="fr-FR" sz="4400" b="1" dirty="0" smtClean="0">
                <a:solidFill>
                  <a:schemeClr val="bg1"/>
                </a:solidFill>
                <a:latin typeface="Arial Unicode MS" pitchFamily="34" charset="-128"/>
                <a:ea typeface="Arial Unicode MS" pitchFamily="34" charset="-128"/>
                <a:cs typeface="Arial Unicode MS" pitchFamily="34" charset="-128"/>
              </a:rPr>
              <a:t>menteurs, des meurtriers, des adultères, des hypocrites, des calomniateurs, des adultères, des fornicateurs “ Il nous a accepte et nous a transforme.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Autofit/>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Et </a:t>
            </a:r>
            <a:r>
              <a:rPr lang="fr-FR" sz="4000" b="1" dirty="0" smtClean="0">
                <a:solidFill>
                  <a:schemeClr val="bg1"/>
                </a:solidFill>
                <a:latin typeface="Arial Unicode MS" pitchFamily="34" charset="-128"/>
                <a:ea typeface="Arial Unicode MS" pitchFamily="34" charset="-128"/>
                <a:cs typeface="Arial Unicode MS" pitchFamily="34" charset="-128"/>
              </a:rPr>
              <a:t>comment Christ règne t-il sur son Eglise ?</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Christ règne sur un groupe de personnes qu’il a pardonné et réhabilité.</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Qui compose la galerie de Christ ? </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1" algn="just"/>
            <a:r>
              <a:rPr lang="fr-FR" sz="4000" b="1" dirty="0" smtClean="0">
                <a:solidFill>
                  <a:srgbClr val="FFFF00"/>
                </a:solidFill>
                <a:latin typeface="Arial Unicode MS" pitchFamily="34" charset="-128"/>
                <a:ea typeface="Arial Unicode MS" pitchFamily="34" charset="-128"/>
                <a:cs typeface="Arial Unicode MS" pitchFamily="34" charset="-128"/>
              </a:rPr>
              <a:t>D’anciens voleurs, des criminels, des pervertis ou des gens qui étaient anormaux du point de vue sexuel,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b="1" dirty="0" smtClean="0">
                <a:solidFill>
                  <a:schemeClr val="bg1"/>
                </a:solidFill>
                <a:latin typeface="Arial Unicode MS" pitchFamily="34" charset="-128"/>
                <a:ea typeface="Arial Unicode MS" pitchFamily="34" charset="-128"/>
                <a:cs typeface="Arial Unicode MS" pitchFamily="34" charset="-128"/>
              </a:rPr>
              <a:t> </a:t>
            </a:r>
            <a:endParaRPr lang="en-US" sz="2400" b="1" dirty="0" smtClean="0">
              <a:solidFill>
                <a:schemeClr val="bg1"/>
              </a:solidFill>
              <a:latin typeface="Arial Unicode MS" pitchFamily="34" charset="-128"/>
              <a:ea typeface="Arial Unicode MS" pitchFamily="34" charset="-128"/>
              <a:cs typeface="Arial Unicode MS" pitchFamily="34" charset="-128"/>
            </a:endParaRPr>
          </a:p>
          <a:p>
            <a:pPr lvl="1" algn="just"/>
            <a:r>
              <a:rPr lang="fr-FR" sz="4000" b="1" dirty="0" smtClean="0">
                <a:solidFill>
                  <a:srgbClr val="FFFF00"/>
                </a:solidFill>
                <a:latin typeface="Arial Unicode MS" pitchFamily="34" charset="-128"/>
                <a:ea typeface="Arial Unicode MS" pitchFamily="34" charset="-128"/>
                <a:cs typeface="Arial Unicode MS" pitchFamily="34" charset="-128"/>
              </a:rPr>
              <a:t> </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a:bodyPr>
          <a:lstStyle/>
          <a:p>
            <a:pPr algn="just"/>
            <a:r>
              <a:rPr lang="fr-FR" sz="4800" b="1" dirty="0" smtClean="0">
                <a:solidFill>
                  <a:schemeClr val="bg1"/>
                </a:solidFill>
                <a:latin typeface="Arial Unicode MS" pitchFamily="34" charset="-128"/>
                <a:ea typeface="Arial Unicode MS" pitchFamily="34" charset="-128"/>
                <a:cs typeface="Arial Unicode MS" pitchFamily="34" charset="-128"/>
              </a:rPr>
              <a:t>des </a:t>
            </a:r>
            <a:r>
              <a:rPr lang="fr-FR" sz="4800" b="1" dirty="0" smtClean="0">
                <a:solidFill>
                  <a:schemeClr val="bg1"/>
                </a:solidFill>
                <a:latin typeface="Arial Unicode MS" pitchFamily="34" charset="-128"/>
                <a:ea typeface="Arial Unicode MS" pitchFamily="34" charset="-128"/>
                <a:cs typeface="Arial Unicode MS" pitchFamily="34" charset="-128"/>
              </a:rPr>
              <a:t>menteurs, des meurtriers, des adultères, des hypocrites, des calomniateurs, </a:t>
            </a:r>
            <a:endParaRPr lang="fr-FR" sz="48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800" b="1" dirty="0" smtClean="0">
                <a:solidFill>
                  <a:srgbClr val="FFFF00"/>
                </a:solidFill>
                <a:latin typeface="Arial Unicode MS" pitchFamily="34" charset="-128"/>
                <a:ea typeface="Arial Unicode MS" pitchFamily="34" charset="-128"/>
                <a:cs typeface="Arial Unicode MS" pitchFamily="34" charset="-128"/>
              </a:rPr>
              <a:t>des </a:t>
            </a:r>
            <a:r>
              <a:rPr lang="fr-FR" sz="4800" b="1" dirty="0" smtClean="0">
                <a:solidFill>
                  <a:srgbClr val="FFFF00"/>
                </a:solidFill>
                <a:latin typeface="Arial Unicode MS" pitchFamily="34" charset="-128"/>
                <a:ea typeface="Arial Unicode MS" pitchFamily="34" charset="-128"/>
                <a:cs typeface="Arial Unicode MS" pitchFamily="34" charset="-128"/>
              </a:rPr>
              <a:t>adultères, des fornicateurs “ Il nous a accepte et nous a transforme</a:t>
            </a:r>
            <a:r>
              <a:rPr lang="fr-FR" sz="4800" b="1" dirty="0" smtClean="0">
                <a:solidFill>
                  <a:srgbClr val="FFFF00"/>
                </a:solidFill>
                <a:latin typeface="Arial Unicode MS" pitchFamily="34" charset="-128"/>
                <a:ea typeface="Arial Unicode MS" pitchFamily="34" charset="-128"/>
                <a:cs typeface="Arial Unicode MS" pitchFamily="34" charset="-128"/>
              </a:rPr>
              <a:t>.</a:t>
            </a:r>
            <a:r>
              <a:rPr lang="fr-FR" sz="4800" b="1" dirty="0" smtClean="0">
                <a:solidFill>
                  <a:srgbClr val="FFFF00"/>
                </a:solidFill>
                <a:latin typeface="Arial Unicode MS" pitchFamily="34" charset="-128"/>
                <a:ea typeface="Arial Unicode MS" pitchFamily="34" charset="-128"/>
                <a:cs typeface="Arial Unicode MS" pitchFamily="34" charset="-128"/>
              </a:rPr>
              <a:t> </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800" b="1" dirty="0" smtClean="0">
                <a:solidFill>
                  <a:schemeClr val="bg1"/>
                </a:solidFill>
                <a:latin typeface="Arial Unicode MS" pitchFamily="34" charset="-128"/>
                <a:ea typeface="Arial Unicode MS" pitchFamily="34" charset="-128"/>
                <a:cs typeface="Arial Unicode MS" pitchFamily="34" charset="-128"/>
              </a:rPr>
              <a:t>Comment les maris peuvent </a:t>
            </a:r>
            <a:r>
              <a:rPr lang="fr-FR" sz="4800" b="1" dirty="0" smtClean="0">
                <a:solidFill>
                  <a:schemeClr val="bg1"/>
                </a:solidFill>
                <a:latin typeface="Arial Unicode MS" pitchFamily="34" charset="-128"/>
                <a:ea typeface="Arial Unicode MS" pitchFamily="34" charset="-128"/>
                <a:cs typeface="Arial Unicode MS" pitchFamily="34" charset="-128"/>
              </a:rPr>
              <a:t>ils </a:t>
            </a:r>
            <a:r>
              <a:rPr lang="fr-FR" sz="4800" b="1" dirty="0" smtClean="0">
                <a:solidFill>
                  <a:schemeClr val="bg1"/>
                </a:solidFill>
                <a:latin typeface="Arial Unicode MS" pitchFamily="34" charset="-128"/>
                <a:ea typeface="Arial Unicode MS" pitchFamily="34" charset="-128"/>
                <a:cs typeface="Arial Unicode MS" pitchFamily="34" charset="-128"/>
              </a:rPr>
              <a:t>régner sur leurs femmes ?</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buNone/>
            </a:pP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a:bodyPr>
          <a:lstStyle/>
          <a:p>
            <a:pPr algn="just"/>
            <a:r>
              <a:rPr lang="fr-FR" b="1" dirty="0" smtClean="0">
                <a:solidFill>
                  <a:schemeClr val="bg1"/>
                </a:solidFill>
                <a:latin typeface="Arial Unicode MS" pitchFamily="34" charset="-128"/>
                <a:ea typeface="Arial Unicode MS" pitchFamily="34" charset="-128"/>
                <a:cs typeface="Arial Unicode MS" pitchFamily="34" charset="-128"/>
              </a:rPr>
              <a:t>1 </a:t>
            </a:r>
            <a:r>
              <a:rPr lang="fr-FR" b="1" dirty="0" smtClean="0">
                <a:solidFill>
                  <a:schemeClr val="bg1"/>
                </a:solidFill>
                <a:latin typeface="Arial Unicode MS" pitchFamily="34" charset="-128"/>
                <a:ea typeface="Arial Unicode MS" pitchFamily="34" charset="-128"/>
                <a:cs typeface="Arial Unicode MS" pitchFamily="34" charset="-128"/>
              </a:rPr>
              <a:t>Pierre 3: 7</a:t>
            </a:r>
            <a:endParaRPr lang="en-US" sz="2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1Pe 3:7 Maris, montrez à votre tour de la sagesse dans vos rapports avec vos femmes, comme avec un sexe plus faible; honorez-les, </a:t>
            </a:r>
            <a:r>
              <a:rPr lang="fr-FR" sz="4400" b="1" dirty="0" smtClean="0">
                <a:solidFill>
                  <a:srgbClr val="FFFF00"/>
                </a:solidFill>
                <a:latin typeface="Arial Unicode MS" pitchFamily="34" charset="-128"/>
                <a:ea typeface="Arial Unicode MS" pitchFamily="34" charset="-128"/>
                <a:cs typeface="Arial Unicode MS" pitchFamily="34" charset="-128"/>
              </a:rPr>
              <a:t>comme devant aussi hériter avec vous de la grâce de la vie. Qu'il en soit ainsi, afin que rien ne vienne faire obstacle à vos prières. (LSV)</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buNone/>
            </a:pP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Unicode MS" pitchFamily="34" charset="-128"/>
                <a:ea typeface="Arial Unicode MS" pitchFamily="34" charset="-128"/>
                <a:cs typeface="Arial Unicode MS" pitchFamily="34" charset="-128"/>
              </a:rPr>
              <a:t>Christ règne sur des êtres humains plein d’imperfections, de défauts et de faiblesses, en un mot sur d’anciens pêcheurs.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793F2"/>
                </a:solidFill>
                <a:latin typeface="Arial Unicode MS" pitchFamily="34" charset="-128"/>
                <a:ea typeface="Arial Unicode MS" pitchFamily="34" charset="-128"/>
                <a:cs typeface="Arial Unicode MS" pitchFamily="34" charset="-128"/>
              </a:rPr>
              <a:t>Cependant il gouverne avec amour, plein de compréhension et de patience n’approuvant pas les péchés mais les pardonnant lorsqu’on s’en repent. </a:t>
            </a:r>
            <a:endParaRPr lang="en-US" sz="4400" dirty="0" smtClean="0">
              <a:solidFill>
                <a:srgbClr val="F793F2"/>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Unicode MS" pitchFamily="34" charset="-128"/>
                <a:ea typeface="Arial Unicode MS" pitchFamily="34" charset="-128"/>
                <a:cs typeface="Arial Unicode MS" pitchFamily="34" charset="-128"/>
              </a:rPr>
              <a:t>Comment </a:t>
            </a:r>
            <a:r>
              <a:rPr lang="fr-FR" sz="4400" dirty="0" smtClean="0">
                <a:latin typeface="Arial Unicode MS" pitchFamily="34" charset="-128"/>
                <a:ea typeface="Arial Unicode MS" pitchFamily="34" charset="-128"/>
                <a:cs typeface="Arial Unicode MS" pitchFamily="34" charset="-128"/>
              </a:rPr>
              <a:t>les maris doivent régner sur leurs femmes ?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793F2"/>
                </a:solidFill>
                <a:latin typeface="Arial Unicode MS" pitchFamily="34" charset="-128"/>
                <a:ea typeface="Arial Unicode MS" pitchFamily="34" charset="-128"/>
                <a:cs typeface="Arial Unicode MS" pitchFamily="34" charset="-128"/>
              </a:rPr>
              <a:t>Comme le Christ règne sur L’Eglise.  </a:t>
            </a:r>
            <a:r>
              <a:rPr lang="fr-FR" sz="4400" dirty="0" err="1" smtClean="0">
                <a:solidFill>
                  <a:srgbClr val="F793F2"/>
                </a:solidFill>
                <a:latin typeface="Arial Unicode MS" pitchFamily="34" charset="-128"/>
                <a:ea typeface="Arial Unicode MS" pitchFamily="34" charset="-128"/>
                <a:cs typeface="Arial Unicode MS" pitchFamily="34" charset="-128"/>
              </a:rPr>
              <a:t>Eph</a:t>
            </a:r>
            <a:r>
              <a:rPr lang="fr-FR" sz="4400" dirty="0" smtClean="0">
                <a:solidFill>
                  <a:srgbClr val="F793F2"/>
                </a:solidFill>
                <a:latin typeface="Arial Unicode MS" pitchFamily="34" charset="-128"/>
                <a:ea typeface="Arial Unicode MS" pitchFamily="34" charset="-128"/>
                <a:cs typeface="Arial Unicode MS" pitchFamily="34" charset="-128"/>
              </a:rPr>
              <a:t> 5: </a:t>
            </a:r>
            <a:r>
              <a:rPr lang="fr-FR" sz="4400" dirty="0" smtClean="0">
                <a:solidFill>
                  <a:srgbClr val="F793F2"/>
                </a:solidFill>
                <a:latin typeface="Arial Unicode MS" pitchFamily="34" charset="-128"/>
                <a:ea typeface="Arial Unicode MS" pitchFamily="34" charset="-128"/>
                <a:cs typeface="Arial Unicode MS" pitchFamily="34" charset="-128"/>
              </a:rPr>
              <a:t>25-26-28</a:t>
            </a:r>
            <a:endParaRPr lang="en-US" sz="4400" dirty="0" smtClean="0">
              <a:solidFill>
                <a:srgbClr val="F793F2"/>
              </a:solidFill>
            </a:endParaRPr>
          </a:p>
          <a:p>
            <a:pPr lvl="0" algn="just"/>
            <a:r>
              <a:rPr lang="fr-FR" sz="4400" dirty="0" smtClean="0">
                <a:latin typeface="Arial Unicode MS" pitchFamily="34" charset="-128"/>
                <a:ea typeface="Arial Unicode MS" pitchFamily="34" charset="-128"/>
                <a:cs typeface="Arial Unicode MS" pitchFamily="34" charset="-128"/>
              </a:rPr>
              <a:t>Cela veut dire qu’il faut faire preuve d’une grande compassion, d’une profonde compréhension quand des situations désagréables se présentent. </a:t>
            </a:r>
            <a:endParaRPr lang="en-US" sz="4400" dirty="0" smtClean="0">
              <a:latin typeface="Arial Unicode MS" pitchFamily="34" charset="-128"/>
              <a:ea typeface="Arial Unicode MS" pitchFamily="34" charset="-128"/>
              <a:cs typeface="Arial Unicode MS" pitchFamily="34" charset="-128"/>
            </a:endParaRPr>
          </a:p>
          <a:p>
            <a:pPr lvl="0" algn="just"/>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Unicode MS" pitchFamily="34" charset="-128"/>
                <a:ea typeface="Arial Unicode MS" pitchFamily="34" charset="-128"/>
                <a:cs typeface="Arial Unicode MS" pitchFamily="34" charset="-128"/>
              </a:rPr>
              <a:t>Ceci </a:t>
            </a:r>
            <a:r>
              <a:rPr lang="fr-FR" sz="4400" dirty="0" smtClean="0">
                <a:latin typeface="Arial Unicode MS" pitchFamily="34" charset="-128"/>
                <a:ea typeface="Arial Unicode MS" pitchFamily="34" charset="-128"/>
                <a:cs typeface="Arial Unicode MS" pitchFamily="34" charset="-128"/>
              </a:rPr>
              <a:t>veut dire qu’il faut passer sur certaines erreurs et faiblesses, certains défauts. </a:t>
            </a:r>
            <a:endParaRPr lang="fr-FR" sz="4400" dirty="0" smtClean="0">
              <a:latin typeface="Arial Unicode MS" pitchFamily="34" charset="-128"/>
              <a:ea typeface="Arial Unicode MS" pitchFamily="34" charset="-128"/>
              <a:cs typeface="Arial Unicode MS" pitchFamily="34" charset="-128"/>
            </a:endParaRPr>
          </a:p>
          <a:p>
            <a:pPr algn="just"/>
            <a:r>
              <a:rPr lang="fr-FR" sz="4400" dirty="0" smtClean="0">
                <a:solidFill>
                  <a:srgbClr val="F793F2"/>
                </a:solidFill>
              </a:rPr>
              <a:t>Cela ne veut pas dire qu’on approuve une mauvaise conduite, un mauvais comportement, </a:t>
            </a:r>
            <a:r>
              <a:rPr lang="fr-FR" sz="4400" dirty="0" smtClean="0">
                <a:solidFill>
                  <a:schemeClr val="bg1"/>
                </a:solidFill>
              </a:rPr>
              <a:t>mais sachez qu’une attitude d’hostilité et de représailles ne vont rien changer. Ne cédez pas a votre instinct, ni au plan de l’ennemi.</a:t>
            </a:r>
            <a:endParaRPr lang="en-US" sz="4400" dirty="0" smtClean="0">
              <a:solidFill>
                <a:schemeClr val="bg1"/>
              </a:solidFill>
            </a:endParaRPr>
          </a:p>
          <a:p>
            <a:pPr lvl="0" algn="just"/>
            <a:endParaRPr lang="en-US" sz="4400" dirty="0" smtClean="0">
              <a:latin typeface="Arial Unicode MS" pitchFamily="34" charset="-128"/>
              <a:ea typeface="Arial Unicode MS" pitchFamily="34" charset="-128"/>
              <a:cs typeface="Arial Unicode MS" pitchFamily="34" charset="-128"/>
            </a:endParaRPr>
          </a:p>
          <a:p>
            <a:pPr lvl="0" algn="just"/>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fr-FR" sz="4400" dirty="0" smtClean="0">
                <a:latin typeface="Arial Unicode MS" pitchFamily="34" charset="-128"/>
                <a:ea typeface="Arial Unicode MS" pitchFamily="34" charset="-128"/>
                <a:cs typeface="Arial Unicode MS" pitchFamily="34" charset="-128"/>
              </a:rPr>
              <a:t> </a:t>
            </a:r>
            <a:r>
              <a:rPr lang="fr-FR" sz="4400" dirty="0" smtClean="0">
                <a:latin typeface="Arial Unicode MS" pitchFamily="34" charset="-128"/>
                <a:ea typeface="Arial Unicode MS" pitchFamily="34" charset="-128"/>
                <a:cs typeface="Arial Unicode MS" pitchFamily="34" charset="-128"/>
              </a:rPr>
              <a:t>Et </a:t>
            </a:r>
            <a:r>
              <a:rPr lang="fr-FR" sz="4400" dirty="0" smtClean="0">
                <a:latin typeface="Arial Unicode MS" pitchFamily="34" charset="-128"/>
                <a:ea typeface="Arial Unicode MS" pitchFamily="34" charset="-128"/>
                <a:cs typeface="Arial Unicode MS" pitchFamily="34" charset="-128"/>
              </a:rPr>
              <a:t>combien connaissez vous de maris qui sont tout aussi patient, plein de compréhension et aussi aimables envers leur épouses que Christ l’est envers l’Eglise?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793F2"/>
                </a:solidFill>
                <a:latin typeface="Arial Unicode MS" pitchFamily="34" charset="-128"/>
                <a:ea typeface="Arial Unicode MS" pitchFamily="34" charset="-128"/>
                <a:cs typeface="Arial Unicode MS" pitchFamily="34" charset="-128"/>
              </a:rPr>
              <a:t>Certains hommes ne sont pas en mesure d’assumer la responsabilité que Dieu leur a conférée d’être le chef de leur foyer. </a:t>
            </a:r>
            <a:endParaRPr lang="en-US" sz="4400" dirty="0" smtClean="0">
              <a:solidFill>
                <a:srgbClr val="F793F2"/>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Unicode MS" pitchFamily="34" charset="-128"/>
                <a:ea typeface="Arial Unicode MS" pitchFamily="34" charset="-128"/>
                <a:cs typeface="Arial Unicode MS" pitchFamily="34" charset="-128"/>
              </a:rPr>
              <a:t>Soit </a:t>
            </a:r>
            <a:r>
              <a:rPr lang="fr-FR" sz="4400" dirty="0" smtClean="0">
                <a:latin typeface="Arial Unicode MS" pitchFamily="34" charset="-128"/>
                <a:ea typeface="Arial Unicode MS" pitchFamily="34" charset="-128"/>
                <a:cs typeface="Arial Unicode MS" pitchFamily="34" charset="-128"/>
              </a:rPr>
              <a:t>qu’ils viennent d’un foyer brisé ou que leurs parents ne leurs a pas donnés la formation nécessaire</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793F2"/>
                </a:solidFill>
                <a:latin typeface="Arial Unicode MS" pitchFamily="34" charset="-128"/>
                <a:ea typeface="Arial Unicode MS" pitchFamily="34" charset="-128"/>
                <a:cs typeface="Arial Unicode MS" pitchFamily="34" charset="-128"/>
              </a:rPr>
              <a:t>Une grande majorité d’hommes n’endossent pas leurs responsabilités et ne le peuvent même pas</a:t>
            </a:r>
            <a:r>
              <a:rPr lang="fr-FR" sz="4400" dirty="0" smtClean="0">
                <a:solidFill>
                  <a:srgbClr val="F793F2"/>
                </a:solidFill>
                <a:latin typeface="Arial Unicode MS" pitchFamily="34" charset="-128"/>
                <a:ea typeface="Arial Unicode MS" pitchFamily="34" charset="-128"/>
                <a:cs typeface="Arial Unicode MS" pitchFamily="34" charset="-128"/>
              </a:rPr>
              <a:t>.</a:t>
            </a:r>
            <a:endParaRPr lang="en-US" sz="4400" dirty="0" smtClean="0">
              <a:solidFill>
                <a:srgbClr val="F793F2"/>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Unicode MS" pitchFamily="34" charset="-128"/>
                <a:ea typeface="Arial Unicode MS" pitchFamily="34" charset="-128"/>
                <a:cs typeface="Arial Unicode MS" pitchFamily="34" charset="-128"/>
              </a:rPr>
              <a:t>Dans </a:t>
            </a:r>
            <a:r>
              <a:rPr lang="fr-FR" sz="4400" dirty="0" smtClean="0">
                <a:latin typeface="Arial Unicode MS" pitchFamily="34" charset="-128"/>
                <a:ea typeface="Arial Unicode MS" pitchFamily="34" charset="-128"/>
                <a:cs typeface="Arial Unicode MS" pitchFamily="34" charset="-128"/>
              </a:rPr>
              <a:t>ce cas il y a des femmes qui décident de “ porter le pantalon “ et de devenir le chef de la famille parce que leurs maris en sont incapables ou du moins refusent d’accepter cette responsabilité.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793F2"/>
                </a:solidFill>
                <a:latin typeface="Arial Unicode MS" pitchFamily="34" charset="-128"/>
                <a:ea typeface="Arial Unicode MS" pitchFamily="34" charset="-128"/>
                <a:cs typeface="Arial Unicode MS" pitchFamily="34" charset="-128"/>
              </a:rPr>
              <a:t>Une telle attitude ne va pas résoudre le problème. </a:t>
            </a:r>
            <a:endParaRPr lang="en-US" sz="4400" dirty="0" smtClean="0">
              <a:solidFill>
                <a:srgbClr val="F793F2"/>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Unicode MS" pitchFamily="34" charset="-128"/>
                <a:ea typeface="Arial Unicode MS" pitchFamily="34" charset="-128"/>
                <a:cs typeface="Arial Unicode MS" pitchFamily="34" charset="-128"/>
              </a:rPr>
              <a:t>l’épouse </a:t>
            </a:r>
            <a:r>
              <a:rPr lang="fr-FR" sz="4400" dirty="0" smtClean="0">
                <a:latin typeface="Arial Unicode MS" pitchFamily="34" charset="-128"/>
                <a:ea typeface="Arial Unicode MS" pitchFamily="34" charset="-128"/>
                <a:cs typeface="Arial Unicode MS" pitchFamily="34" charset="-128"/>
              </a:rPr>
              <a:t>pourra faire le nécessaire pour le bien-être temporaire de son foyer, mais elle doit toujours encourager son époux à assumer sa propre responsabilité.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793F2"/>
                </a:solidFill>
                <a:latin typeface="Arial Unicode MS" pitchFamily="34" charset="-128"/>
                <a:ea typeface="Arial Unicode MS" pitchFamily="34" charset="-128"/>
                <a:cs typeface="Arial Unicode MS" pitchFamily="34" charset="-128"/>
              </a:rPr>
              <a:t>Il faut beaucoup de tact et de patience pour remonter une telle pente et ne pas basculer dans la fosse</a:t>
            </a:r>
            <a:endParaRPr lang="en-US" sz="4400" dirty="0" smtClean="0">
              <a:solidFill>
                <a:srgbClr val="F793F2"/>
              </a:solidFill>
              <a:latin typeface="Arial Unicode MS" pitchFamily="34" charset="-128"/>
              <a:ea typeface="Arial Unicode MS" pitchFamily="34" charset="-128"/>
              <a:cs typeface="Arial Unicode MS" pitchFamily="34" charset="-128"/>
            </a:endParaRPr>
          </a:p>
          <a:p>
            <a:pPr algn="just">
              <a:buNone/>
            </a:pPr>
            <a:endParaRPr lang="en-US"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a:bodyPr>
          <a:lstStyle/>
          <a:p>
            <a:pPr algn="just"/>
            <a:r>
              <a:rPr lang="fr-FR" sz="4400" dirty="0" smtClean="0"/>
              <a:t> </a:t>
            </a:r>
            <a:r>
              <a:rPr lang="fr-FR" sz="4400" dirty="0" smtClean="0"/>
              <a:t>Il </a:t>
            </a:r>
            <a:r>
              <a:rPr lang="fr-FR" sz="4400" dirty="0" smtClean="0"/>
              <a:t>est bon d’éviter des discussions oiseuses qui produisent parfois des réactions en chaine non contrôlées qui finissent en querelles, en bagarres. </a:t>
            </a:r>
            <a:endParaRPr lang="en-US" sz="4400" dirty="0" smtClean="0"/>
          </a:p>
          <a:p>
            <a:pPr lvl="0" algn="just"/>
            <a:r>
              <a:rPr lang="fr-FR" sz="4400" dirty="0" smtClean="0">
                <a:solidFill>
                  <a:srgbClr val="F793F2"/>
                </a:solidFill>
              </a:rPr>
              <a:t>Il faut éviter de blâmer, de réprimander, d’accuser en certaines occasions.</a:t>
            </a:r>
            <a:endParaRPr lang="en-US" sz="4400" dirty="0" smtClean="0">
              <a:solidFill>
                <a:srgbClr val="F793F2"/>
              </a:solidFill>
            </a:endParaRPr>
          </a:p>
          <a:p>
            <a:pPr lvl="0" algn="just"/>
            <a:r>
              <a:rPr lang="fr-FR" sz="4400" dirty="0" smtClean="0"/>
              <a:t>Pour sauver un foyer des sacrifices parfois s’imposent. </a:t>
            </a:r>
            <a:endParaRPr lang="en-US" sz="4400" dirty="0" smtClean="0"/>
          </a:p>
          <a:p>
            <a:pPr lvl="0" algn="just"/>
            <a:r>
              <a:rPr lang="fr-FR" sz="4400" dirty="0" smtClean="0">
                <a:solidFill>
                  <a:srgbClr val="F793F2"/>
                </a:solidFill>
              </a:rPr>
              <a:t>Notre salut est gratuit mais Christ à la croix a payé un grand prix.</a:t>
            </a:r>
            <a:endParaRPr lang="en-US" sz="4400" dirty="0" smtClean="0">
              <a:solidFill>
                <a:srgbClr val="F793F2"/>
              </a:solidFill>
            </a:endParaRPr>
          </a:p>
          <a:p>
            <a:pPr algn="just">
              <a:buNone/>
            </a:pPr>
            <a:endParaRPr lang="en-US"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V-  LA FAMILLE EN </a:t>
            </a:r>
            <a:r>
              <a:rPr lang="fr-FR" sz="4400" b="1" dirty="0" smtClean="0">
                <a:solidFill>
                  <a:srgbClr val="FF0000"/>
                </a:solidFill>
                <a:latin typeface="Arial Unicode MS" pitchFamily="34" charset="-128"/>
                <a:ea typeface="Arial Unicode MS" pitchFamily="34" charset="-128"/>
                <a:cs typeface="Arial Unicode MS" pitchFamily="34" charset="-128"/>
              </a:rPr>
              <a:t>PERIL</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dirty="0" smtClean="0">
                <a:solidFill>
                  <a:srgbClr val="002060"/>
                </a:solidFill>
                <a:latin typeface="Arial Unicode MS" pitchFamily="34" charset="-128"/>
                <a:ea typeface="Arial Unicode MS" pitchFamily="34" charset="-128"/>
                <a:cs typeface="Arial Unicode MS" pitchFamily="34" charset="-128"/>
              </a:rPr>
              <a:t>Le mariage est une institution combattue avec la dernière rigueur. </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400" dirty="0" smtClean="0">
                <a:solidFill>
                  <a:srgbClr val="FF0000"/>
                </a:solidFill>
                <a:latin typeface="Arial Unicode MS" pitchFamily="34" charset="-128"/>
                <a:ea typeface="Arial Unicode MS" pitchFamily="34" charset="-128"/>
                <a:cs typeface="Arial Unicode MS" pitchFamily="34" charset="-128"/>
              </a:rPr>
              <a:t>Le diable fait tout pour renverser les fondements du mariage et basculer l’ordre social qui découle de cette belle institution créée par Dieu Lui-même.</a:t>
            </a:r>
            <a:r>
              <a:rPr lang="fr-FR" sz="4400" dirty="0" smtClean="0">
                <a:solidFill>
                  <a:srgbClr val="002060"/>
                </a:solidFill>
                <a:latin typeface="Arial Unicode MS" pitchFamily="34" charset="-128"/>
                <a:ea typeface="Arial Unicode MS" pitchFamily="34" charset="-128"/>
                <a:cs typeface="Arial Unicode MS" pitchFamily="34" charset="-128"/>
              </a:rPr>
              <a:t> </a:t>
            </a:r>
            <a:endParaRPr lang="en-US" sz="4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smtClean="0">
                <a:solidFill>
                  <a:srgbClr val="002060"/>
                </a:solidFill>
                <a:latin typeface="Arial Unicode MS" pitchFamily="34" charset="-128"/>
                <a:ea typeface="Arial Unicode MS" pitchFamily="34" charset="-128"/>
                <a:cs typeface="Arial Unicode MS" pitchFamily="34" charset="-128"/>
              </a:rPr>
              <a:t>Le </a:t>
            </a:r>
            <a:r>
              <a:rPr lang="fr-FR" sz="4400" dirty="0" smtClean="0">
                <a:solidFill>
                  <a:srgbClr val="002060"/>
                </a:solidFill>
                <a:latin typeface="Arial Unicode MS" pitchFamily="34" charset="-128"/>
                <a:ea typeface="Arial Unicode MS" pitchFamily="34" charset="-128"/>
                <a:cs typeface="Arial Unicode MS" pitchFamily="34" charset="-128"/>
              </a:rPr>
              <a:t>mariage n’est </a:t>
            </a:r>
            <a:r>
              <a:rPr lang="fr-FR" sz="4400" b="1" dirty="0" smtClean="0">
                <a:solidFill>
                  <a:srgbClr val="002060"/>
                </a:solidFill>
                <a:latin typeface="Arial Unicode MS" pitchFamily="34" charset="-128"/>
                <a:ea typeface="Arial Unicode MS" pitchFamily="34" charset="-128"/>
                <a:cs typeface="Arial Unicode MS" pitchFamily="34" charset="-128"/>
              </a:rPr>
              <a:t>plus</a:t>
            </a:r>
            <a:r>
              <a:rPr lang="fr-FR" sz="4400" dirty="0" smtClean="0">
                <a:solidFill>
                  <a:srgbClr val="002060"/>
                </a:solidFill>
                <a:latin typeface="Arial Unicode MS" pitchFamily="34" charset="-128"/>
                <a:ea typeface="Arial Unicode MS" pitchFamily="34" charset="-128"/>
                <a:cs typeface="Arial Unicode MS" pitchFamily="34" charset="-128"/>
              </a:rPr>
              <a:t> un contrat social et spirituel entre un homme et une femme, mais aussi entre un homme et un homme, entre une femme et une femme. </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400" dirty="0" smtClean="0">
                <a:solidFill>
                  <a:srgbClr val="FF0000"/>
                </a:solidFill>
                <a:latin typeface="Arial Unicode MS" pitchFamily="34" charset="-128"/>
                <a:ea typeface="Arial Unicode MS" pitchFamily="34" charset="-128"/>
                <a:cs typeface="Arial Unicode MS" pitchFamily="34" charset="-128"/>
              </a:rPr>
              <a:t>Les divorces se multiplient, les enfants sont abandonnés, le concubinage monte en flèche et l’avortement monnaie courante</a:t>
            </a:r>
            <a:r>
              <a:rPr lang="fr-FR" sz="4400" dirty="0" smtClean="0">
                <a:solidFill>
                  <a:srgbClr val="FF0000"/>
                </a:solidFill>
                <a:latin typeface="Arial Unicode MS" pitchFamily="34" charset="-128"/>
                <a:ea typeface="Arial Unicode MS" pitchFamily="34" charset="-128"/>
                <a:cs typeface="Arial Unicode MS" pitchFamily="34" charset="-128"/>
              </a:rPr>
              <a:t>.</a:t>
            </a:r>
            <a:endParaRPr lang="en-US" sz="4400"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smtClean="0">
                <a:solidFill>
                  <a:srgbClr val="002060"/>
                </a:solidFill>
                <a:latin typeface="Arial Unicode MS" pitchFamily="34" charset="-128"/>
                <a:ea typeface="Arial Unicode MS" pitchFamily="34" charset="-128"/>
                <a:cs typeface="Arial Unicode MS" pitchFamily="34" charset="-128"/>
              </a:rPr>
              <a:t> </a:t>
            </a:r>
            <a:r>
              <a:rPr lang="fr-FR" sz="4400" dirty="0" smtClean="0">
                <a:solidFill>
                  <a:srgbClr val="002060"/>
                </a:solidFill>
                <a:latin typeface="Arial Unicode MS" pitchFamily="34" charset="-128"/>
                <a:ea typeface="Arial Unicode MS" pitchFamily="34" charset="-128"/>
                <a:cs typeface="Arial Unicode MS" pitchFamily="34" charset="-128"/>
              </a:rPr>
              <a:t>Il </a:t>
            </a:r>
            <a:r>
              <a:rPr lang="fr-FR" sz="4400" dirty="0" smtClean="0">
                <a:solidFill>
                  <a:srgbClr val="002060"/>
                </a:solidFill>
                <a:latin typeface="Arial Unicode MS" pitchFamily="34" charset="-128"/>
                <a:ea typeface="Arial Unicode MS" pitchFamily="34" charset="-128"/>
                <a:cs typeface="Arial Unicode MS" pitchFamily="34" charset="-128"/>
              </a:rPr>
              <a:t>faut à tout prix sauver les foyers, sauver les enfants. </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400" dirty="0" smtClean="0">
                <a:solidFill>
                  <a:srgbClr val="FF0000"/>
                </a:solidFill>
                <a:latin typeface="Arial Unicode MS" pitchFamily="34" charset="-128"/>
                <a:ea typeface="Arial Unicode MS" pitchFamily="34" charset="-128"/>
                <a:cs typeface="Arial Unicode MS" pitchFamily="34" charset="-128"/>
              </a:rPr>
              <a:t>Nul ne souffre mieux dans ce monde en décadence que les pauvres enfants</a:t>
            </a:r>
            <a:r>
              <a:rPr lang="fr-FR" sz="4400" dirty="0" smtClean="0">
                <a:solidFill>
                  <a:srgbClr val="FF0000"/>
                </a:solidFill>
                <a:latin typeface="Arial Unicode MS" pitchFamily="34" charset="-128"/>
                <a:ea typeface="Arial Unicode MS" pitchFamily="34" charset="-128"/>
                <a:cs typeface="Arial Unicode MS" pitchFamily="34" charset="-128"/>
              </a:rPr>
              <a:t>.</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dirty="0" smtClean="0">
                <a:solidFill>
                  <a:srgbClr val="002060"/>
                </a:solidFill>
                <a:latin typeface="Arial Unicode MS" pitchFamily="34" charset="-128"/>
                <a:ea typeface="Arial Unicode MS" pitchFamily="34" charset="-128"/>
                <a:cs typeface="Arial Unicode MS" pitchFamily="34" charset="-128"/>
              </a:rPr>
              <a:t>Quand les parents ne s’entendent pas et qu’ils divorcent ce sont eux les premiers  affectés. </a:t>
            </a:r>
            <a:endParaRPr lang="en-US" sz="4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dirty="0" smtClean="0">
                <a:solidFill>
                  <a:srgbClr val="002060"/>
                </a:solidFill>
                <a:latin typeface="Arial Unicode MS" pitchFamily="34" charset="-128"/>
                <a:ea typeface="Arial Unicode MS" pitchFamily="34" charset="-128"/>
                <a:cs typeface="Arial Unicode MS" pitchFamily="34" charset="-128"/>
              </a:rPr>
              <a:t>Un </a:t>
            </a:r>
            <a:r>
              <a:rPr lang="fr-FR" sz="4400" dirty="0" smtClean="0">
                <a:solidFill>
                  <a:srgbClr val="002060"/>
                </a:solidFill>
                <a:latin typeface="Arial Unicode MS" pitchFamily="34" charset="-128"/>
                <a:ea typeface="Arial Unicode MS" pitchFamily="34" charset="-128"/>
                <a:cs typeface="Arial Unicode MS" pitchFamily="34" charset="-128"/>
              </a:rPr>
              <a:t>foyer équilibré produit des enfants heureux et normaux qui reproduiront dans la société le modèle dont ils ont </a:t>
            </a:r>
            <a:r>
              <a:rPr lang="fr-FR" sz="4400" dirty="0" smtClean="0">
                <a:solidFill>
                  <a:srgbClr val="002060"/>
                </a:solidFill>
                <a:latin typeface="Arial Unicode MS" pitchFamily="34" charset="-128"/>
                <a:ea typeface="Arial Unicode MS" pitchFamily="34" charset="-128"/>
                <a:cs typeface="Arial Unicode MS" pitchFamily="34" charset="-128"/>
              </a:rPr>
              <a:t>hérité</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400" dirty="0" smtClean="0">
                <a:solidFill>
                  <a:srgbClr val="FF0000"/>
                </a:solidFill>
                <a:latin typeface="Arial Unicode MS" pitchFamily="34" charset="-128"/>
                <a:ea typeface="Arial Unicode MS" pitchFamily="34" charset="-128"/>
                <a:cs typeface="Arial Unicode MS" pitchFamily="34" charset="-128"/>
              </a:rPr>
              <a:t>Il ne faut pas négliger les enfants, il faut jouer avec eux ; il faut leur parler; </a:t>
            </a:r>
          </a:p>
          <a:p>
            <a:pPr lvl="0" algn="just"/>
            <a:r>
              <a:rPr lang="fr-FR" sz="4400" dirty="0" smtClean="0">
                <a:solidFill>
                  <a:srgbClr val="002060"/>
                </a:solidFill>
                <a:latin typeface="Arial Unicode MS" pitchFamily="34" charset="-128"/>
                <a:ea typeface="Arial Unicode MS" pitchFamily="34" charset="-128"/>
                <a:cs typeface="Arial Unicode MS" pitchFamily="34" charset="-128"/>
              </a:rPr>
              <a:t>Il faut construire avec eux des liens solides sinon ils deviendront distants et méfiants </a:t>
            </a:r>
            <a:endParaRPr lang="en-US" sz="4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dirty="0" smtClean="0">
                <a:solidFill>
                  <a:srgbClr val="002060"/>
                </a:solidFill>
                <a:latin typeface="Arial Unicode MS" pitchFamily="34" charset="-128"/>
                <a:ea typeface="Arial Unicode MS" pitchFamily="34" charset="-128"/>
                <a:cs typeface="Arial Unicode MS" pitchFamily="34" charset="-128"/>
              </a:rPr>
              <a:t>Il </a:t>
            </a:r>
            <a:r>
              <a:rPr lang="fr-FR" sz="4400" dirty="0" smtClean="0">
                <a:solidFill>
                  <a:srgbClr val="002060"/>
                </a:solidFill>
                <a:latin typeface="Arial Unicode MS" pitchFamily="34" charset="-128"/>
                <a:ea typeface="Arial Unicode MS" pitchFamily="34" charset="-128"/>
                <a:cs typeface="Arial Unicode MS" pitchFamily="34" charset="-128"/>
              </a:rPr>
              <a:t>faut mettre les enfants en confiance, fouiller leur univers pour découvrir leurs désirs, leur rêves. il faut apprendre à vivre dans leur </a:t>
            </a:r>
            <a:r>
              <a:rPr lang="fr-FR" sz="4400" dirty="0" smtClean="0">
                <a:solidFill>
                  <a:srgbClr val="002060"/>
                </a:solidFill>
                <a:latin typeface="Arial Unicode MS" pitchFamily="34" charset="-128"/>
                <a:ea typeface="Arial Unicode MS" pitchFamily="34" charset="-128"/>
                <a:cs typeface="Arial Unicode MS" pitchFamily="34" charset="-128"/>
              </a:rPr>
              <a:t>monde</a:t>
            </a:r>
            <a:r>
              <a:rPr lang="fr-FR" sz="4400" dirty="0" smtClean="0">
                <a:solidFill>
                  <a:srgbClr val="002060"/>
                </a:solidFill>
                <a:latin typeface="Arial Unicode MS" pitchFamily="34" charset="-128"/>
                <a:ea typeface="Arial Unicode MS" pitchFamily="34" charset="-128"/>
                <a:cs typeface="Arial Unicode MS" pitchFamily="34" charset="-128"/>
              </a:rPr>
              <a:t> </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400" dirty="0" smtClean="0">
                <a:solidFill>
                  <a:srgbClr val="FF0000"/>
                </a:solidFill>
                <a:latin typeface="Arial Unicode MS" pitchFamily="34" charset="-128"/>
                <a:ea typeface="Arial Unicode MS" pitchFamily="34" charset="-128"/>
                <a:cs typeface="Arial Unicode MS" pitchFamily="34" charset="-128"/>
              </a:rPr>
              <a:t>Il faut se soucier de leur éducation, surveiller leurs contacts, les punir quand c’est nécessaire, et toujours les encourager et les soutenir. </a:t>
            </a:r>
            <a:endParaRPr lang="en-US" sz="4400"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6000" dirty="0" smtClean="0">
                <a:solidFill>
                  <a:srgbClr val="002060"/>
                </a:solidFill>
                <a:latin typeface="Arial Unicode MS" pitchFamily="34" charset="-128"/>
                <a:ea typeface="Arial Unicode MS" pitchFamily="34" charset="-128"/>
                <a:cs typeface="Arial Unicode MS" pitchFamily="34" charset="-128"/>
              </a:rPr>
              <a:t>Le </a:t>
            </a:r>
            <a:r>
              <a:rPr lang="fr-FR" sz="6000" dirty="0" smtClean="0">
                <a:solidFill>
                  <a:srgbClr val="002060"/>
                </a:solidFill>
                <a:latin typeface="Arial Unicode MS" pitchFamily="34" charset="-128"/>
                <a:ea typeface="Arial Unicode MS" pitchFamily="34" charset="-128"/>
                <a:cs typeface="Arial Unicode MS" pitchFamily="34" charset="-128"/>
              </a:rPr>
              <a:t>fruit des entrailles est une récompense a dit le seigneur. </a:t>
            </a:r>
            <a:endParaRPr lang="fr-FR" sz="6000"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6000" dirty="0" smtClean="0">
                <a:solidFill>
                  <a:srgbClr val="FF0000"/>
                </a:solidFill>
                <a:latin typeface="Arial Unicode MS" pitchFamily="34" charset="-128"/>
                <a:ea typeface="Arial Unicode MS" pitchFamily="34" charset="-128"/>
                <a:cs typeface="Arial Unicode MS" pitchFamily="34" charset="-128"/>
              </a:rPr>
              <a:t>Les </a:t>
            </a:r>
            <a:r>
              <a:rPr lang="fr-FR" sz="6000" dirty="0" smtClean="0">
                <a:solidFill>
                  <a:srgbClr val="FF0000"/>
                </a:solidFill>
                <a:latin typeface="Arial Unicode MS" pitchFamily="34" charset="-128"/>
                <a:ea typeface="Arial Unicode MS" pitchFamily="34" charset="-128"/>
                <a:cs typeface="Arial Unicode MS" pitchFamily="34" charset="-128"/>
              </a:rPr>
              <a:t>enfants seront notre propre image dans la société de demain</a:t>
            </a:r>
            <a:endParaRPr lang="en-US" sz="60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txBody>
          <a:bodyPr>
            <a:normAutofit/>
          </a:bodyPr>
          <a:lstStyle/>
          <a:p>
            <a:pPr algn="ctr">
              <a:buNone/>
            </a:pPr>
            <a:r>
              <a:rPr lang="fr-FR" sz="4400" dirty="0" smtClean="0">
                <a:solidFill>
                  <a:srgbClr val="F793F2"/>
                </a:solidFill>
                <a:latin typeface="Arial Unicode MS" pitchFamily="34" charset="-128"/>
                <a:ea typeface="Arial Unicode MS" pitchFamily="34" charset="-128"/>
                <a:cs typeface="Arial Unicode MS" pitchFamily="34" charset="-128"/>
              </a:rPr>
              <a:t>CONCLUSION-</a:t>
            </a:r>
            <a:endParaRPr lang="en-US" sz="4400" dirty="0" smtClean="0">
              <a:solidFill>
                <a:srgbClr val="F793F2"/>
              </a:solidFill>
              <a:latin typeface="Arial Unicode MS" pitchFamily="34" charset="-128"/>
              <a:ea typeface="Arial Unicode MS" pitchFamily="34" charset="-128"/>
              <a:cs typeface="Arial Unicode MS" pitchFamily="34" charset="-128"/>
            </a:endParaRPr>
          </a:p>
          <a:p>
            <a:pPr lvl="0" algn="just"/>
            <a:r>
              <a:rPr lang="fr-FR" sz="4400" dirty="0" smtClean="0">
                <a:solidFill>
                  <a:schemeClr val="bg1"/>
                </a:solidFill>
                <a:latin typeface="Arial Unicode MS" pitchFamily="34" charset="-128"/>
                <a:ea typeface="Arial Unicode MS" pitchFamily="34" charset="-128"/>
                <a:cs typeface="Arial Unicode MS" pitchFamily="34" charset="-128"/>
              </a:rPr>
              <a:t>Rien n’est plus beau qu’un mariage réussi, un foyer qui a survécu les assauts du mauvais temps, qui a vu grandir des enfants dans la crainte de Dieu et qui brillent comme des perles dans cette société déséquilibrée</a:t>
            </a:r>
            <a:r>
              <a:rPr lang="fr-FR" sz="4400" dirty="0" smtClean="0">
                <a:solidFill>
                  <a:schemeClr val="bg1"/>
                </a:solidFill>
                <a:latin typeface="Arial Unicode MS" pitchFamily="34" charset="-128"/>
                <a:ea typeface="Arial Unicode MS" pitchFamily="34" charset="-128"/>
                <a:cs typeface="Arial Unicode MS" pitchFamily="34" charset="-128"/>
              </a:rPr>
              <a:t>.</a:t>
            </a:r>
            <a:endParaRPr lang="en-US" sz="44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txBody>
          <a:bodyPr>
            <a:normAutofit/>
          </a:bodyPr>
          <a:lstStyle/>
          <a:p>
            <a:pPr lvl="0" algn="just"/>
            <a:r>
              <a:rPr lang="fr-FR" sz="4800" dirty="0" smtClean="0">
                <a:solidFill>
                  <a:schemeClr val="bg1"/>
                </a:solidFill>
                <a:latin typeface="Arial Unicode MS" pitchFamily="34" charset="-128"/>
                <a:ea typeface="Arial Unicode MS" pitchFamily="34" charset="-128"/>
                <a:cs typeface="Arial Unicode MS" pitchFamily="34" charset="-128"/>
              </a:rPr>
              <a:t>Rien </a:t>
            </a:r>
            <a:r>
              <a:rPr lang="fr-FR" sz="4800" dirty="0" smtClean="0">
                <a:solidFill>
                  <a:schemeClr val="bg1"/>
                </a:solidFill>
                <a:latin typeface="Arial Unicode MS" pitchFamily="34" charset="-128"/>
                <a:ea typeface="Arial Unicode MS" pitchFamily="34" charset="-128"/>
                <a:cs typeface="Arial Unicode MS" pitchFamily="34" charset="-128"/>
              </a:rPr>
              <a:t>n’est plus beau que deux êtres qui se sont acceptés et qui le cœur léger, les cheveux blancs finissent ensemble la corse de la vie.</a:t>
            </a:r>
            <a:endParaRPr lang="en-US" sz="4800" dirty="0" smtClean="0">
              <a:solidFill>
                <a:schemeClr val="bg1"/>
              </a:solidFill>
              <a:latin typeface="Arial Unicode MS" pitchFamily="34" charset="-128"/>
              <a:ea typeface="Arial Unicode MS" pitchFamily="34" charset="-128"/>
              <a:cs typeface="Arial Unicode MS" pitchFamily="34" charset="-128"/>
            </a:endParaRPr>
          </a:p>
          <a:p>
            <a:pPr algn="r">
              <a:buNone/>
            </a:pPr>
            <a:r>
              <a:rPr lang="fr-FR" sz="4800" dirty="0" smtClean="0">
                <a:solidFill>
                  <a:srgbClr val="F793F2"/>
                </a:solidFill>
                <a:latin typeface="Arial Unicode MS" pitchFamily="34" charset="-128"/>
                <a:ea typeface="Arial Unicode MS" pitchFamily="34" charset="-128"/>
                <a:cs typeface="Arial Unicode MS" pitchFamily="34" charset="-128"/>
              </a:rPr>
              <a:t>AMEN</a:t>
            </a:r>
            <a:r>
              <a:rPr lang="fr-FR" sz="4400" dirty="0" smtClean="0">
                <a:solidFill>
                  <a:srgbClr val="F793F2"/>
                </a:solidFill>
                <a:latin typeface="Arial Unicode MS" pitchFamily="34" charset="-128"/>
                <a:ea typeface="Arial Unicode MS" pitchFamily="34" charset="-128"/>
                <a:cs typeface="Arial Unicode MS" pitchFamily="34" charset="-128"/>
              </a:rPr>
              <a:t> !</a:t>
            </a:r>
            <a:endParaRPr lang="en-US" sz="4400" dirty="0">
              <a:solidFill>
                <a:srgbClr val="F793F2"/>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6466</TotalTime>
  <Words>2224</Words>
  <Application>Microsoft Office PowerPoint</Application>
  <PresentationFormat>On-screen Show (4:3)</PresentationFormat>
  <Paragraphs>163</Paragraphs>
  <Slides>61</Slides>
  <Notes>0</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Office Theme</vt:lpstr>
      <vt:lpstr>CHRIST THE ROCK CONGREGATION SUNDAY JULY 25TH  2021  Sermon by Pst. Jean Claude Jean-Baptiste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JULY 4TH  2021  Sermon by Pastor Marc E Simeon</dc:title>
  <dc:creator>MARC EDOUARD SIMEON</dc:creator>
  <cp:lastModifiedBy>MARC EDOUARD SIMEON</cp:lastModifiedBy>
  <cp:revision>7</cp:revision>
  <dcterms:created xsi:type="dcterms:W3CDTF">2021-07-01T15:44:16Z</dcterms:created>
  <dcterms:modified xsi:type="dcterms:W3CDTF">2021-07-25T01:59:56Z</dcterms:modified>
</cp:coreProperties>
</file>