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7" r:id="rId4"/>
    <p:sldId id="265" r:id="rId5"/>
    <p:sldId id="268" r:id="rId6"/>
    <p:sldId id="264" r:id="rId7"/>
    <p:sldId id="269" r:id="rId8"/>
    <p:sldId id="270" r:id="rId9"/>
    <p:sldId id="271" r:id="rId10"/>
    <p:sldId id="272" r:id="rId11"/>
    <p:sldId id="277" r:id="rId12"/>
    <p:sldId id="281" r:id="rId13"/>
    <p:sldId id="282" r:id="rId14"/>
    <p:sldId id="260" r:id="rId15"/>
    <p:sldId id="286" r:id="rId16"/>
    <p:sldId id="283" r:id="rId17"/>
    <p:sldId id="287" r:id="rId18"/>
    <p:sldId id="288" r:id="rId19"/>
    <p:sldId id="289" r:id="rId20"/>
    <p:sldId id="261" r:id="rId21"/>
    <p:sldId id="291" r:id="rId22"/>
    <p:sldId id="295" r:id="rId23"/>
    <p:sldId id="315" r:id="rId24"/>
    <p:sldId id="316" r:id="rId25"/>
    <p:sldId id="292" r:id="rId26"/>
    <p:sldId id="293" r:id="rId27"/>
    <p:sldId id="294" r:id="rId28"/>
    <p:sldId id="296" r:id="rId29"/>
    <p:sldId id="317" r:id="rId30"/>
    <p:sldId id="262" r:id="rId31"/>
    <p:sldId id="297" r:id="rId32"/>
    <p:sldId id="298" r:id="rId33"/>
    <p:sldId id="299" r:id="rId34"/>
    <p:sldId id="263" r:id="rId35"/>
    <p:sldId id="300" r:id="rId36"/>
    <p:sldId id="301" r:id="rId37"/>
    <p:sldId id="303" r:id="rId38"/>
    <p:sldId id="278" r:id="rId39"/>
    <p:sldId id="304" r:id="rId40"/>
    <p:sldId id="305" r:id="rId41"/>
    <p:sldId id="306" r:id="rId42"/>
    <p:sldId id="307" r:id="rId43"/>
    <p:sldId id="279" r:id="rId44"/>
    <p:sldId id="308" r:id="rId45"/>
    <p:sldId id="312" r:id="rId46"/>
    <p:sldId id="309" r:id="rId47"/>
    <p:sldId id="310" r:id="rId48"/>
    <p:sldId id="313" r:id="rId49"/>
    <p:sldId id="311" r:id="rId50"/>
    <p:sldId id="280" r:id="rId51"/>
    <p:sldId id="314"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E1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11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t>7/1/2021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t>7/1/2021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5C0920-4428-48D3-9C62-205A754E0675}" type="datetimeFigureOut">
              <a:rPr lang="en-US" smtClean="0"/>
              <a:t>7/1/2021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5C0920-4428-48D3-9C62-205A754E0675}" type="datetimeFigureOut">
              <a:rPr lang="en-US" smtClean="0"/>
              <a:t>7/1/2021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5C0920-4428-48D3-9C62-205A754E0675}" type="datetimeFigureOut">
              <a:rPr lang="en-US" smtClean="0"/>
              <a:t>7/1/2021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70D1D6-99A7-4566-B51F-FF43E577F69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5C0920-4428-48D3-9C62-205A754E0675}" type="datetimeFigureOut">
              <a:rPr lang="en-US" smtClean="0"/>
              <a:t>7/1/2021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70D1D6-99A7-4566-B51F-FF43E577F69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5C0920-4428-48D3-9C62-205A754E0675}" type="datetimeFigureOut">
              <a:rPr lang="en-US" smtClean="0"/>
              <a:t>7/1/2021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70D1D6-99A7-4566-B51F-FF43E577F69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5C0920-4428-48D3-9C62-205A754E0675}" type="datetimeFigureOut">
              <a:rPr lang="en-US" smtClean="0"/>
              <a:t>7/1/2021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5C0920-4428-48D3-9C62-205A754E0675}" type="datetimeFigureOut">
              <a:rPr lang="en-US" smtClean="0"/>
              <a:t>7/1/2021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t>7/1/2021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t>7/1/2021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5C0920-4428-48D3-9C62-205A754E0675}" type="datetimeFigureOut">
              <a:rPr lang="en-US" smtClean="0"/>
              <a:t>7/1/2021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D1D6-99A7-4566-B51F-FF43E577F69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accent4">
              <a:lumMod val="40000"/>
              <a:lumOff val="60000"/>
            </a:schemeClr>
          </a:solidFill>
        </p:spPr>
        <p:style>
          <a:lnRef idx="3">
            <a:schemeClr val="lt1"/>
          </a:lnRef>
          <a:fillRef idx="1">
            <a:schemeClr val="accent1"/>
          </a:fillRef>
          <a:effectRef idx="1">
            <a:schemeClr val="accent1"/>
          </a:effectRef>
          <a:fontRef idx="minor">
            <a:schemeClr val="lt1"/>
          </a:fontRef>
        </p:style>
        <p:txBody>
          <a:bodyPr>
            <a:normAutofit fontScale="90000"/>
          </a:bodyPr>
          <a:lstStyle/>
          <a:p>
            <a:r>
              <a:rPr lang="en-US" b="1" dirty="0">
                <a:solidFill>
                  <a:schemeClr val="tx1"/>
                </a:solidFill>
              </a:rPr>
              <a:t>CHRIST THE ROCK CONGREGATION</a:t>
            </a:r>
            <a:br>
              <a:rPr lang="en-US" b="1" dirty="0">
                <a:solidFill>
                  <a:schemeClr val="tx1"/>
                </a:solidFill>
              </a:rPr>
            </a:br>
            <a:r>
              <a:rPr lang="en-US" b="1" dirty="0" smtClean="0">
                <a:solidFill>
                  <a:srgbClr val="002060"/>
                </a:solidFill>
              </a:rPr>
              <a:t>SUNDAY </a:t>
            </a:r>
            <a:r>
              <a:rPr lang="en-US" b="1" dirty="0" smtClean="0">
                <a:solidFill>
                  <a:srgbClr val="002060"/>
                </a:solidFill>
              </a:rPr>
              <a:t>JULY 4</a:t>
            </a:r>
            <a:r>
              <a:rPr lang="en-US" b="1" baseline="30000" dirty="0" smtClean="0">
                <a:solidFill>
                  <a:srgbClr val="002060"/>
                </a:solidFill>
              </a:rPr>
              <a:t>TH</a:t>
            </a:r>
            <a:r>
              <a:rPr lang="en-US" b="1" dirty="0" smtClean="0">
                <a:solidFill>
                  <a:srgbClr val="002060"/>
                </a:solidFill>
              </a:rPr>
              <a:t> </a:t>
            </a:r>
            <a:r>
              <a:rPr lang="en-US" b="1" dirty="0" smtClean="0">
                <a:solidFill>
                  <a:srgbClr val="002060"/>
                </a:solidFill>
              </a:rPr>
              <a:t> </a:t>
            </a:r>
            <a:r>
              <a:rPr lang="en-US" b="1" dirty="0" smtClean="0">
                <a:solidFill>
                  <a:srgbClr val="002060"/>
                </a:solidFill>
              </a:rPr>
              <a:t>2021 </a:t>
            </a:r>
            <a:r>
              <a:rPr lang="en-US" b="1" dirty="0">
                <a:solidFill>
                  <a:schemeClr val="tx1"/>
                </a:solidFill>
              </a:rPr>
              <a:t/>
            </a:r>
            <a:br>
              <a:rPr lang="en-US" b="1" dirty="0">
                <a:solidFill>
                  <a:schemeClr val="tx1"/>
                </a:solidFill>
              </a:rPr>
            </a:br>
            <a:r>
              <a:rPr lang="en-US" b="1" dirty="0">
                <a:solidFill>
                  <a:schemeClr val="tx1"/>
                </a:solidFill>
              </a:rPr>
              <a:t>Sermon by Pastor Marc E </a:t>
            </a:r>
            <a:r>
              <a:rPr lang="en-US" b="1" dirty="0" smtClean="0">
                <a:solidFill>
                  <a:schemeClr val="tx1"/>
                </a:solidFill>
              </a:rPr>
              <a:t>Simeon </a:t>
            </a:r>
            <a:r>
              <a:rPr lang="en-US" b="1" dirty="0">
                <a:solidFill>
                  <a:schemeClr val="tx1"/>
                </a:solidFill>
              </a:rPr>
              <a:t/>
            </a:r>
            <a:br>
              <a:rPr lang="en-US" b="1" dirty="0">
                <a:solidFill>
                  <a:schemeClr val="tx1"/>
                </a:solidFill>
              </a:rPr>
            </a:br>
            <a:endParaRPr lang="en-US" b="1" dirty="0">
              <a:solidFill>
                <a:schemeClr val="tx1"/>
              </a:solidFill>
            </a:endParaRPr>
          </a:p>
        </p:txBody>
      </p:sp>
      <p:sp>
        <p:nvSpPr>
          <p:cNvPr id="3" name="Subtitle 2"/>
          <p:cNvSpPr>
            <a:spLocks noGrp="1"/>
          </p:cNvSpPr>
          <p:nvPr>
            <p:ph type="subTitle" idx="1"/>
          </p:nvPr>
        </p:nvSpPr>
        <p:spPr>
          <a:xfrm>
            <a:off x="0" y="2743200"/>
            <a:ext cx="9144000" cy="4114800"/>
          </a:xfrm>
          <a:solidFill>
            <a:schemeClr val="tx1"/>
          </a:solidFill>
        </p:spPr>
        <p:style>
          <a:lnRef idx="1">
            <a:schemeClr val="accent4"/>
          </a:lnRef>
          <a:fillRef idx="2">
            <a:schemeClr val="accent4"/>
          </a:fillRef>
          <a:effectRef idx="1">
            <a:schemeClr val="accent4"/>
          </a:effectRef>
          <a:fontRef idx="minor">
            <a:schemeClr val="dk1"/>
          </a:fontRef>
        </p:style>
        <p:txBody>
          <a:bodyPr>
            <a:normAutofit fontScale="70000" lnSpcReduction="20000"/>
          </a:bodyPr>
          <a:lstStyle/>
          <a:p>
            <a:r>
              <a:rPr lang="en-US" sz="5400" b="1" dirty="0">
                <a:solidFill>
                  <a:schemeClr val="bg1"/>
                </a:solidFill>
              </a:rPr>
              <a:t>BE CAREFUL LITTLE EYES WHAT YOU SEE</a:t>
            </a:r>
            <a:endParaRPr lang="en-US" sz="5400" dirty="0">
              <a:solidFill>
                <a:schemeClr val="bg1"/>
              </a:solidFill>
            </a:endParaRPr>
          </a:p>
          <a:p>
            <a:r>
              <a:rPr lang="fr-FR" sz="5400" b="1" dirty="0">
                <a:solidFill>
                  <a:srgbClr val="00B0F0"/>
                </a:solidFill>
              </a:rPr>
              <a:t>ATANSYON TI JE MWEN SA WAP </a:t>
            </a:r>
            <a:r>
              <a:rPr lang="fr-FR" sz="5400" b="1" dirty="0" smtClean="0">
                <a:solidFill>
                  <a:srgbClr val="00B0F0"/>
                </a:solidFill>
              </a:rPr>
              <a:t>GADE</a:t>
            </a:r>
          </a:p>
          <a:p>
            <a:endParaRPr lang="fr-FR" sz="5400" b="1" dirty="0" smtClean="0">
              <a:solidFill>
                <a:srgbClr val="00B0F0"/>
              </a:solidFill>
            </a:endParaRPr>
          </a:p>
          <a:p>
            <a:r>
              <a:rPr lang="en-US" sz="5400" b="1" dirty="0">
                <a:solidFill>
                  <a:schemeClr val="accent4">
                    <a:lumMod val="75000"/>
                  </a:schemeClr>
                </a:solidFill>
              </a:rPr>
              <a:t>SEEING IS BOTH A NATURAL AND A SPIRITUAL ENDEAVOR</a:t>
            </a:r>
            <a:endParaRPr lang="en-US" sz="5400" dirty="0">
              <a:solidFill>
                <a:schemeClr val="accent4">
                  <a:lumMod val="75000"/>
                </a:schemeClr>
              </a:solidFill>
            </a:endParaRPr>
          </a:p>
          <a:p>
            <a:r>
              <a:rPr lang="fr-FR" sz="5400" b="1" dirty="0">
                <a:solidFill>
                  <a:srgbClr val="FFC000"/>
                </a:solidFill>
              </a:rPr>
              <a:t>LA VUE EST UNE DOUBLE DIMENSION DU NATUREL ET  DU </a:t>
            </a:r>
            <a:r>
              <a:rPr lang="fr-FR" sz="5400" b="1" dirty="0" smtClean="0">
                <a:solidFill>
                  <a:srgbClr val="FFC000"/>
                </a:solidFill>
              </a:rPr>
              <a:t>SPIRITUEL</a:t>
            </a:r>
            <a:endParaRPr lang="en-US" sz="5400" dirty="0">
              <a:solidFill>
                <a:srgbClr val="FFC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ctr">
              <a:buNone/>
            </a:pPr>
            <a:r>
              <a:rPr lang="fr-FR" sz="4400" dirty="0">
                <a:solidFill>
                  <a:srgbClr val="0070C0"/>
                </a:solidFill>
                <a:latin typeface="Arial Unicode MS" pitchFamily="34" charset="-128"/>
                <a:ea typeface="Arial Unicode MS" pitchFamily="34" charset="-128"/>
                <a:cs typeface="Arial Unicode MS" pitchFamily="34" charset="-128"/>
              </a:rPr>
              <a:t>LECTURE EPHESIANS 1 :16-19</a:t>
            </a:r>
            <a:endParaRPr lang="en-US" sz="4400" dirty="0">
              <a:solidFill>
                <a:srgbClr val="0070C0"/>
              </a:solidFill>
              <a:latin typeface="Arial Unicode MS" pitchFamily="34" charset="-128"/>
              <a:ea typeface="Arial Unicode MS" pitchFamily="34" charset="-128"/>
              <a:cs typeface="Arial Unicode MS" pitchFamily="34" charset="-128"/>
            </a:endParaRPr>
          </a:p>
          <a:p>
            <a:pPr algn="just">
              <a:buNone/>
            </a:pPr>
            <a:r>
              <a:rPr lang="fr-FR" sz="4400" dirty="0" smtClean="0">
                <a:latin typeface="Arial Unicode MS" pitchFamily="34" charset="-128"/>
                <a:ea typeface="Arial Unicode MS" pitchFamily="34" charset="-128"/>
                <a:cs typeface="Arial Unicode MS" pitchFamily="34" charset="-128"/>
              </a:rPr>
              <a:t>16 </a:t>
            </a:r>
            <a:r>
              <a:rPr lang="fr-FR" sz="4400" dirty="0">
                <a:latin typeface="Arial Unicode MS" pitchFamily="34" charset="-128"/>
                <a:ea typeface="Arial Unicode MS" pitchFamily="34" charset="-128"/>
                <a:cs typeface="Arial Unicode MS" pitchFamily="34" charset="-128"/>
              </a:rPr>
              <a:t>je ne cesse de rendre grâces pour vous, faisant mention de vous dans mes prières,</a:t>
            </a:r>
            <a:endParaRPr lang="en-US" sz="4400" dirty="0">
              <a:latin typeface="Arial Unicode MS" pitchFamily="34" charset="-128"/>
              <a:ea typeface="Arial Unicode MS" pitchFamily="34" charset="-128"/>
              <a:cs typeface="Arial Unicode MS" pitchFamily="34" charset="-128"/>
            </a:endParaRPr>
          </a:p>
          <a:p>
            <a:pPr algn="just">
              <a:buNone/>
            </a:pPr>
            <a:r>
              <a:rPr lang="fr-FR" sz="4400" dirty="0" smtClean="0">
                <a:solidFill>
                  <a:srgbClr val="0070C0"/>
                </a:solidFill>
                <a:latin typeface="Arial Unicode MS" pitchFamily="34" charset="-128"/>
                <a:ea typeface="Arial Unicode MS" pitchFamily="34" charset="-128"/>
                <a:cs typeface="Arial Unicode MS" pitchFamily="34" charset="-128"/>
              </a:rPr>
              <a:t>17 </a:t>
            </a:r>
            <a:r>
              <a:rPr lang="fr-FR" sz="4400" dirty="0">
                <a:solidFill>
                  <a:srgbClr val="0070C0"/>
                </a:solidFill>
                <a:latin typeface="Arial Unicode MS" pitchFamily="34" charset="-128"/>
                <a:ea typeface="Arial Unicode MS" pitchFamily="34" charset="-128"/>
                <a:cs typeface="Arial Unicode MS" pitchFamily="34" charset="-128"/>
              </a:rPr>
              <a:t>afin que le Dieu de notre Seigneur Jésus-Christ, le Père de gloire, vous donne un esprit de sagesse et de révélation, dans sa connaissance</a:t>
            </a:r>
            <a:r>
              <a:rPr lang="fr-FR" sz="4400" dirty="0" smtClean="0">
                <a:solidFill>
                  <a:srgbClr val="0070C0"/>
                </a:solidFill>
                <a:latin typeface="Arial Unicode MS" pitchFamily="34" charset="-128"/>
                <a:ea typeface="Arial Unicode MS" pitchFamily="34" charset="-128"/>
                <a:cs typeface="Arial Unicode MS" pitchFamily="34" charset="-128"/>
              </a:rPr>
              <a:t>,</a:t>
            </a:r>
            <a:endParaRPr lang="en-US" sz="4400"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smtClean="0">
                <a:latin typeface="Arial Unicode MS" pitchFamily="34" charset="-128"/>
                <a:ea typeface="Arial Unicode MS" pitchFamily="34" charset="-128"/>
                <a:cs typeface="Arial Unicode MS" pitchFamily="34" charset="-128"/>
              </a:rPr>
              <a:t>18 </a:t>
            </a:r>
            <a:r>
              <a:rPr lang="fr-FR" sz="4000" u="sng" dirty="0">
                <a:latin typeface="Arial Unicode MS" pitchFamily="34" charset="-128"/>
                <a:ea typeface="Arial Unicode MS" pitchFamily="34" charset="-128"/>
                <a:cs typeface="Arial Unicode MS" pitchFamily="34" charset="-128"/>
              </a:rPr>
              <a:t>et qu'il illumine les yeux de votre cœur</a:t>
            </a:r>
            <a:r>
              <a:rPr lang="fr-FR" sz="4000" dirty="0">
                <a:latin typeface="Arial Unicode MS" pitchFamily="34" charset="-128"/>
                <a:ea typeface="Arial Unicode MS" pitchFamily="34" charset="-128"/>
                <a:cs typeface="Arial Unicode MS" pitchFamily="34" charset="-128"/>
              </a:rPr>
              <a:t>, pour que vous sachiez quelle est l'espérance qui s'attache à son appel, quelle est la richesse de la gloire de son héritage qu'il réserve aux saints,</a:t>
            </a:r>
            <a:endParaRPr lang="en-US" sz="4000" dirty="0">
              <a:latin typeface="Arial Unicode MS" pitchFamily="34" charset="-128"/>
              <a:ea typeface="Arial Unicode MS" pitchFamily="34" charset="-128"/>
              <a:cs typeface="Arial Unicode MS" pitchFamily="34" charset="-128"/>
            </a:endParaRPr>
          </a:p>
          <a:p>
            <a:pPr algn="just"/>
            <a:r>
              <a:rPr lang="fr-FR" sz="4000" dirty="0">
                <a:solidFill>
                  <a:srgbClr val="0070C0"/>
                </a:solidFill>
                <a:latin typeface="Arial Unicode MS" pitchFamily="34" charset="-128"/>
                <a:ea typeface="Arial Unicode MS" pitchFamily="34" charset="-128"/>
                <a:cs typeface="Arial Unicode MS" pitchFamily="34" charset="-128"/>
              </a:rPr>
              <a:t> 19 et quelle est envers nous qui croyons l'infinie grandeur de sa puissance, se manifestant avec efficacité par la vertu de sa force</a:t>
            </a:r>
            <a:r>
              <a:rPr lang="fr-FR" sz="4000" dirty="0" smtClean="0">
                <a:solidFill>
                  <a:srgbClr val="0070C0"/>
                </a:solidFill>
                <a:latin typeface="Arial Unicode MS" pitchFamily="34" charset="-128"/>
                <a:ea typeface="Arial Unicode MS" pitchFamily="34" charset="-128"/>
                <a:cs typeface="Arial Unicode MS" pitchFamily="34" charset="-128"/>
              </a:rPr>
              <a:t>.</a:t>
            </a:r>
            <a:endParaRPr lang="en-US" sz="4000"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ctr">
              <a:buNone/>
            </a:pPr>
            <a:r>
              <a:rPr lang="fr-FR" sz="4400" dirty="0" smtClean="0">
                <a:solidFill>
                  <a:srgbClr val="FF0000"/>
                </a:solidFill>
                <a:latin typeface="Arial Unicode MS" pitchFamily="34" charset="-128"/>
                <a:ea typeface="Arial Unicode MS" pitchFamily="34" charset="-128"/>
                <a:cs typeface="Arial Unicode MS" pitchFamily="34" charset="-128"/>
              </a:rPr>
              <a:t>LECTURE </a:t>
            </a:r>
            <a:r>
              <a:rPr lang="fr-FR" sz="4400" dirty="0">
                <a:solidFill>
                  <a:srgbClr val="FF0000"/>
                </a:solidFill>
                <a:latin typeface="Arial Unicode MS" pitchFamily="34" charset="-128"/>
                <a:ea typeface="Arial Unicode MS" pitchFamily="34" charset="-128"/>
                <a:cs typeface="Arial Unicode MS" pitchFamily="34" charset="-128"/>
              </a:rPr>
              <a:t>EPHESIANS 1 :</a:t>
            </a:r>
            <a:r>
              <a:rPr lang="fr-FR" sz="4400" dirty="0" smtClean="0">
                <a:solidFill>
                  <a:srgbClr val="FF0000"/>
                </a:solidFill>
                <a:latin typeface="Arial Unicode MS" pitchFamily="34" charset="-128"/>
                <a:ea typeface="Arial Unicode MS" pitchFamily="34" charset="-128"/>
                <a:cs typeface="Arial Unicode MS" pitchFamily="34" charset="-128"/>
              </a:rPr>
              <a:t>16-19</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algn="just">
              <a:buNone/>
            </a:pPr>
            <a:r>
              <a:rPr lang="en-US" sz="4400" dirty="0" smtClean="0">
                <a:solidFill>
                  <a:srgbClr val="002060"/>
                </a:solidFill>
                <a:latin typeface="Arial Unicode MS" pitchFamily="34" charset="-128"/>
                <a:ea typeface="Arial Unicode MS" pitchFamily="34" charset="-128"/>
                <a:cs typeface="Arial Unicode MS" pitchFamily="34" charset="-128"/>
              </a:rPr>
              <a:t>16 </a:t>
            </a:r>
            <a:r>
              <a:rPr lang="en-US" sz="4400" dirty="0">
                <a:solidFill>
                  <a:srgbClr val="002060"/>
                </a:solidFill>
                <a:latin typeface="Arial Unicode MS" pitchFamily="34" charset="-128"/>
                <a:ea typeface="Arial Unicode MS" pitchFamily="34" charset="-128"/>
                <a:cs typeface="Arial Unicode MS" pitchFamily="34" charset="-128"/>
              </a:rPr>
              <a:t>I do not cease to give thanks for you, making mention of you in my prayers:</a:t>
            </a:r>
          </a:p>
          <a:p>
            <a:pPr algn="just">
              <a:buNone/>
            </a:pPr>
            <a:r>
              <a:rPr lang="en-US" sz="4400" dirty="0">
                <a:solidFill>
                  <a:srgbClr val="FF0000"/>
                </a:solidFill>
                <a:latin typeface="Arial Unicode MS" pitchFamily="34" charset="-128"/>
                <a:ea typeface="Arial Unicode MS" pitchFamily="34" charset="-128"/>
                <a:cs typeface="Arial Unicode MS" pitchFamily="34" charset="-128"/>
              </a:rPr>
              <a:t> 17 that the God of our Lord Jesus Christ, the Father of glory, may give to you the spirit of wisdom and revelation in the knowledge of Him,</a:t>
            </a:r>
          </a:p>
          <a:p>
            <a:pPr algn="just">
              <a:buNone/>
            </a:pPr>
            <a:r>
              <a:rPr lang="en-US" dirty="0">
                <a:solidFill>
                  <a:srgbClr val="002060"/>
                </a:solidFill>
                <a:latin typeface="Arial Unicode MS" pitchFamily="34" charset="-128"/>
                <a:ea typeface="Arial Unicode MS" pitchFamily="34" charset="-128"/>
                <a:cs typeface="Arial Unicode MS" pitchFamily="34" charset="-128"/>
              </a:rPr>
              <a:t>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just">
              <a:buNone/>
            </a:pPr>
            <a:r>
              <a:rPr lang="en-US" sz="4400" dirty="0" smtClean="0">
                <a:solidFill>
                  <a:srgbClr val="FF0000"/>
                </a:solidFill>
                <a:latin typeface="Arial Unicode MS" pitchFamily="34" charset="-128"/>
                <a:ea typeface="Arial Unicode MS" pitchFamily="34" charset="-128"/>
                <a:cs typeface="Arial Unicode MS" pitchFamily="34" charset="-128"/>
              </a:rPr>
              <a:t>18 </a:t>
            </a:r>
            <a:r>
              <a:rPr lang="en-US" sz="4400" u="sng" dirty="0">
                <a:solidFill>
                  <a:srgbClr val="FF0000"/>
                </a:solidFill>
                <a:latin typeface="Arial Unicode MS" pitchFamily="34" charset="-128"/>
                <a:ea typeface="Arial Unicode MS" pitchFamily="34" charset="-128"/>
                <a:cs typeface="Arial Unicode MS" pitchFamily="34" charset="-128"/>
              </a:rPr>
              <a:t>the eyes of your understanding being enlightened</a:t>
            </a:r>
            <a:r>
              <a:rPr lang="en-US" sz="4400" dirty="0">
                <a:solidFill>
                  <a:srgbClr val="FF0000"/>
                </a:solidFill>
                <a:latin typeface="Arial Unicode MS" pitchFamily="34" charset="-128"/>
                <a:ea typeface="Arial Unicode MS" pitchFamily="34" charset="-128"/>
                <a:cs typeface="Arial Unicode MS" pitchFamily="34" charset="-128"/>
              </a:rPr>
              <a:t>; that you may know what is the hope of His calling, what are the riches of the glory of His inheritance in the saints,</a:t>
            </a:r>
          </a:p>
          <a:p>
            <a:pPr algn="just">
              <a:buNone/>
            </a:pPr>
            <a:r>
              <a:rPr lang="en-US" sz="4400" dirty="0">
                <a:solidFill>
                  <a:srgbClr val="002060"/>
                </a:solidFill>
                <a:latin typeface="Arial Unicode MS" pitchFamily="34" charset="-128"/>
                <a:ea typeface="Arial Unicode MS" pitchFamily="34" charset="-128"/>
                <a:cs typeface="Arial Unicode MS" pitchFamily="34" charset="-128"/>
              </a:rPr>
              <a:t> 19 and what is the exceeding greatness of His power toward us who believe, according to the working of His mighty power.</a:t>
            </a:r>
          </a:p>
          <a:p>
            <a:pPr algn="just"/>
            <a:endParaRPr lang="en-US" dirty="0">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75000"/>
            </a:schemeClr>
          </a:solidFill>
        </p:spPr>
        <p:txBody>
          <a:bodyPr>
            <a:normAutofit/>
          </a:bodyPr>
          <a:lstStyle/>
          <a:p>
            <a:pPr algn="ctr"/>
            <a:r>
              <a:rPr lang="en-US" dirty="0" smtClean="0">
                <a:solidFill>
                  <a:schemeClr val="bg1"/>
                </a:solidFill>
                <a:latin typeface="Arial Unicode MS" pitchFamily="34" charset="-128"/>
                <a:ea typeface="Arial Unicode MS" pitchFamily="34" charset="-128"/>
                <a:cs typeface="Arial Unicode MS" pitchFamily="34" charset="-128"/>
              </a:rPr>
              <a:t>INTRODUCTION</a:t>
            </a:r>
            <a:endParaRPr lang="en-US" dirty="0">
              <a:solidFill>
                <a:schemeClr val="bg1"/>
              </a:solidFill>
              <a:latin typeface="Arial Unicode MS" pitchFamily="34" charset="-128"/>
              <a:ea typeface="Arial Unicode MS" pitchFamily="34" charset="-128"/>
              <a:cs typeface="Arial Unicode MS" pitchFamily="34" charset="-128"/>
            </a:endParaRPr>
          </a:p>
          <a:p>
            <a:pPr lvl="0" algn="just"/>
            <a:r>
              <a:rPr lang="en-US" sz="4000" dirty="0">
                <a:latin typeface="Arial Unicode MS" pitchFamily="34" charset="-128"/>
                <a:ea typeface="Arial Unicode MS" pitchFamily="34" charset="-128"/>
                <a:cs typeface="Arial Unicode MS" pitchFamily="34" charset="-128"/>
              </a:rPr>
              <a:t>The eyes are two of the most vital organs in the human body.</a:t>
            </a:r>
          </a:p>
          <a:p>
            <a:pPr lvl="0" algn="just"/>
            <a:r>
              <a:rPr lang="en-US" sz="4000" dirty="0">
                <a:solidFill>
                  <a:schemeClr val="bg1"/>
                </a:solidFill>
                <a:latin typeface="Arial Unicode MS" pitchFamily="34" charset="-128"/>
                <a:ea typeface="Arial Unicode MS" pitchFamily="34" charset="-128"/>
                <a:cs typeface="Arial Unicode MS" pitchFamily="34" charset="-128"/>
              </a:rPr>
              <a:t>With the images we collect around us, we are able to navigate.</a:t>
            </a:r>
          </a:p>
          <a:p>
            <a:pPr lvl="0" algn="just"/>
            <a:r>
              <a:rPr lang="en-US" sz="4000" dirty="0">
                <a:latin typeface="Arial Unicode MS" pitchFamily="34" charset="-128"/>
                <a:ea typeface="Arial Unicode MS" pitchFamily="34" charset="-128"/>
                <a:cs typeface="Arial Unicode MS" pitchFamily="34" charset="-128"/>
              </a:rPr>
              <a:t>We reason, we calculate, we judge.</a:t>
            </a:r>
          </a:p>
          <a:p>
            <a:pPr lvl="0" algn="just"/>
            <a:r>
              <a:rPr lang="en-US" sz="4000" dirty="0">
                <a:solidFill>
                  <a:schemeClr val="bg1"/>
                </a:solidFill>
                <a:latin typeface="Arial Unicode MS" pitchFamily="34" charset="-128"/>
                <a:ea typeface="Arial Unicode MS" pitchFamily="34" charset="-128"/>
                <a:cs typeface="Arial Unicode MS" pitchFamily="34" charset="-128"/>
              </a:rPr>
              <a:t>We learn, we discern not just physical objects, but also moods and emotions</a:t>
            </a:r>
            <a:r>
              <a:rPr lang="en-US" sz="4000" dirty="0" smtClean="0">
                <a:solidFill>
                  <a:schemeClr val="bg1"/>
                </a:solidFill>
                <a:latin typeface="Arial Unicode MS" pitchFamily="34" charset="-128"/>
                <a:ea typeface="Arial Unicode MS" pitchFamily="34" charset="-128"/>
                <a:cs typeface="Arial Unicode MS" pitchFamily="34" charset="-128"/>
              </a:rPr>
              <a:t>.</a:t>
            </a:r>
            <a:endParaRPr lang="en-US" sz="4000"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75000"/>
            </a:schemeClr>
          </a:solidFill>
        </p:spPr>
        <p:txBody>
          <a:bodyPr>
            <a:normAutofit/>
          </a:bodyPr>
          <a:lstStyle/>
          <a:p>
            <a:pPr lvl="0" algn="just"/>
            <a:r>
              <a:rPr lang="en-US" sz="4000" dirty="0" smtClean="0">
                <a:solidFill>
                  <a:schemeClr val="bg1"/>
                </a:solidFill>
                <a:latin typeface="Arial Unicode MS" pitchFamily="34" charset="-128"/>
                <a:ea typeface="Arial Unicode MS" pitchFamily="34" charset="-128"/>
                <a:cs typeface="Arial Unicode MS" pitchFamily="34" charset="-128"/>
              </a:rPr>
              <a:t>We </a:t>
            </a:r>
            <a:r>
              <a:rPr lang="en-US" sz="4000" dirty="0">
                <a:solidFill>
                  <a:schemeClr val="bg1"/>
                </a:solidFill>
                <a:latin typeface="Arial Unicode MS" pitchFamily="34" charset="-128"/>
                <a:ea typeface="Arial Unicode MS" pitchFamily="34" charset="-128"/>
                <a:cs typeface="Arial Unicode MS" pitchFamily="34" charset="-128"/>
              </a:rPr>
              <a:t>convey love and distaste through our eyes.</a:t>
            </a:r>
          </a:p>
          <a:p>
            <a:pPr lvl="0" algn="just"/>
            <a:r>
              <a:rPr lang="en-US" sz="4000" dirty="0">
                <a:latin typeface="Arial Unicode MS" pitchFamily="34" charset="-128"/>
                <a:ea typeface="Arial Unicode MS" pitchFamily="34" charset="-128"/>
                <a:cs typeface="Arial Unicode MS" pitchFamily="34" charset="-128"/>
              </a:rPr>
              <a:t>Over our lifetime, we come to develop a great reliance on our eyesight more so than we do about our other senses.</a:t>
            </a:r>
          </a:p>
          <a:p>
            <a:pPr lvl="0" algn="just"/>
            <a:r>
              <a:rPr lang="en-US" sz="4000" dirty="0">
                <a:solidFill>
                  <a:schemeClr val="bg1"/>
                </a:solidFill>
                <a:latin typeface="Arial Unicode MS" pitchFamily="34" charset="-128"/>
                <a:ea typeface="Arial Unicode MS" pitchFamily="34" charset="-128"/>
                <a:cs typeface="Arial Unicode MS" pitchFamily="34" charset="-128"/>
              </a:rPr>
              <a:t>Once we see something, it becomes very hard to convince us otherwise.</a:t>
            </a:r>
          </a:p>
          <a:p>
            <a:pPr lvl="0" algn="just"/>
            <a:r>
              <a:rPr lang="en-US" sz="4000" dirty="0">
                <a:latin typeface="Arial Unicode MS" pitchFamily="34" charset="-128"/>
                <a:ea typeface="Arial Unicode MS" pitchFamily="34" charset="-128"/>
                <a:cs typeface="Arial Unicode MS" pitchFamily="34" charset="-128"/>
              </a:rPr>
              <a:t>We tend to think that what we see is universally the same for all.</a:t>
            </a:r>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75000"/>
            </a:schemeClr>
          </a:solidFill>
        </p:spPr>
        <p:txBody>
          <a:bodyPr>
            <a:normAutofit/>
          </a:bodyPr>
          <a:lstStyle/>
          <a:p>
            <a:pPr lvl="0" algn="just"/>
            <a:r>
              <a:rPr lang="en-US" sz="4400" dirty="0" smtClean="0">
                <a:solidFill>
                  <a:schemeClr val="bg1"/>
                </a:solidFill>
                <a:latin typeface="Arial Unicode MS" pitchFamily="34" charset="-128"/>
                <a:ea typeface="Arial Unicode MS" pitchFamily="34" charset="-128"/>
                <a:cs typeface="Arial Unicode MS" pitchFamily="34" charset="-128"/>
              </a:rPr>
              <a:t>With </a:t>
            </a:r>
            <a:r>
              <a:rPr lang="en-US" sz="4400" dirty="0">
                <a:solidFill>
                  <a:schemeClr val="bg1"/>
                </a:solidFill>
                <a:latin typeface="Arial Unicode MS" pitchFamily="34" charset="-128"/>
                <a:ea typeface="Arial Unicode MS" pitchFamily="34" charset="-128"/>
                <a:cs typeface="Arial Unicode MS" pitchFamily="34" charset="-128"/>
              </a:rPr>
              <a:t>the advance of technology, we are forced to deal with the limitations of the human eyes.</a:t>
            </a:r>
          </a:p>
          <a:p>
            <a:pPr lvl="0" algn="just"/>
            <a:r>
              <a:rPr lang="en-US" sz="4400" dirty="0">
                <a:latin typeface="Arial Unicode MS" pitchFamily="34" charset="-128"/>
                <a:ea typeface="Arial Unicode MS" pitchFamily="34" charset="-128"/>
                <a:cs typeface="Arial Unicode MS" pitchFamily="34" charset="-128"/>
              </a:rPr>
              <a:t>For instance, we cannot see electricity, so we use a tester to determine the presence of electricity.</a:t>
            </a:r>
          </a:p>
          <a:p>
            <a:pPr lvl="0" algn="just"/>
            <a:r>
              <a:rPr lang="en-US" sz="4400" dirty="0">
                <a:solidFill>
                  <a:schemeClr val="bg1"/>
                </a:solidFill>
                <a:latin typeface="Arial Unicode MS" pitchFamily="34" charset="-128"/>
                <a:ea typeface="Arial Unicode MS" pitchFamily="34" charset="-128"/>
                <a:cs typeface="Arial Unicode MS" pitchFamily="34" charset="-128"/>
              </a:rPr>
              <a:t>We use a stud detector when we need to nail something on the </a:t>
            </a:r>
            <a:r>
              <a:rPr lang="en-US" sz="4400" dirty="0" smtClean="0">
                <a:solidFill>
                  <a:schemeClr val="bg1"/>
                </a:solidFill>
                <a:latin typeface="Arial Unicode MS" pitchFamily="34" charset="-128"/>
                <a:ea typeface="Arial Unicode MS" pitchFamily="34" charset="-128"/>
                <a:cs typeface="Arial Unicode MS" pitchFamily="34" charset="-128"/>
              </a:rPr>
              <a:t>wall.</a:t>
            </a:r>
            <a:endParaRPr lang="en-US" sz="4400"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75000"/>
            </a:schemeClr>
          </a:solidFill>
        </p:spPr>
        <p:txBody>
          <a:bodyPr>
            <a:normAutofit/>
          </a:bodyPr>
          <a:lstStyle/>
          <a:p>
            <a:pPr lvl="0" algn="just"/>
            <a:r>
              <a:rPr lang="en-US" sz="4400" dirty="0" smtClean="0">
                <a:solidFill>
                  <a:schemeClr val="bg1"/>
                </a:solidFill>
                <a:latin typeface="Arial Unicode MS" pitchFamily="34" charset="-128"/>
                <a:ea typeface="Arial Unicode MS" pitchFamily="34" charset="-128"/>
                <a:cs typeface="Arial Unicode MS" pitchFamily="34" charset="-128"/>
              </a:rPr>
              <a:t>We </a:t>
            </a:r>
            <a:r>
              <a:rPr lang="en-US" sz="4400" dirty="0">
                <a:solidFill>
                  <a:schemeClr val="bg1"/>
                </a:solidFill>
                <a:latin typeface="Arial Unicode MS" pitchFamily="34" charset="-128"/>
                <a:ea typeface="Arial Unicode MS" pitchFamily="34" charset="-128"/>
                <a:cs typeface="Arial Unicode MS" pitchFamily="34" charset="-128"/>
              </a:rPr>
              <a:t>use all kinds of sensors and machines to determine the state of our environment.</a:t>
            </a:r>
          </a:p>
          <a:p>
            <a:pPr lvl="0" algn="just"/>
            <a:r>
              <a:rPr lang="en-US" sz="4400" dirty="0">
                <a:latin typeface="Arial Unicode MS" pitchFamily="34" charset="-128"/>
                <a:ea typeface="Arial Unicode MS" pitchFamily="34" charset="-128"/>
                <a:cs typeface="Arial Unicode MS" pitchFamily="34" charset="-128"/>
              </a:rPr>
              <a:t>A thermometer tells us the temperature of a given object.</a:t>
            </a:r>
          </a:p>
          <a:p>
            <a:pPr lvl="0" algn="just"/>
            <a:r>
              <a:rPr lang="en-US" sz="4400" dirty="0">
                <a:solidFill>
                  <a:schemeClr val="bg1"/>
                </a:solidFill>
                <a:latin typeface="Arial Unicode MS" pitchFamily="34" charset="-128"/>
                <a:ea typeface="Arial Unicode MS" pitchFamily="34" charset="-128"/>
                <a:cs typeface="Arial Unicode MS" pitchFamily="34" charset="-128"/>
              </a:rPr>
              <a:t>We use compass to determine direction because the human eyes will fail us</a:t>
            </a:r>
            <a:r>
              <a:rPr lang="en-US" sz="4400" dirty="0" smtClean="0">
                <a:solidFill>
                  <a:schemeClr val="bg1"/>
                </a:solidFill>
                <a:latin typeface="Arial Unicode MS" pitchFamily="34" charset="-128"/>
                <a:ea typeface="Arial Unicode MS" pitchFamily="34" charset="-128"/>
                <a:cs typeface="Arial Unicode MS" pitchFamily="34" charset="-128"/>
              </a:rPr>
              <a:t>.</a:t>
            </a:r>
            <a:endParaRPr lang="en-US" sz="4400"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75000"/>
            </a:schemeClr>
          </a:solidFill>
        </p:spPr>
        <p:txBody>
          <a:bodyPr>
            <a:normAutofit/>
          </a:bodyPr>
          <a:lstStyle/>
          <a:p>
            <a:pPr lvl="0" algn="just"/>
            <a:r>
              <a:rPr lang="en-US" sz="4800" dirty="0" smtClean="0">
                <a:solidFill>
                  <a:schemeClr val="bg1"/>
                </a:solidFill>
                <a:latin typeface="Arial Unicode MS" pitchFamily="34" charset="-128"/>
                <a:ea typeface="Arial Unicode MS" pitchFamily="34" charset="-128"/>
                <a:cs typeface="Arial Unicode MS" pitchFamily="34" charset="-128"/>
              </a:rPr>
              <a:t>We </a:t>
            </a:r>
            <a:r>
              <a:rPr lang="en-US" sz="4800" dirty="0">
                <a:solidFill>
                  <a:schemeClr val="bg1"/>
                </a:solidFill>
                <a:latin typeface="Arial Unicode MS" pitchFamily="34" charset="-128"/>
                <a:ea typeface="Arial Unicode MS" pitchFamily="34" charset="-128"/>
                <a:cs typeface="Arial Unicode MS" pitchFamily="34" charset="-128"/>
              </a:rPr>
              <a:t>use all sorts of machines to determine our blood pressure, our blood sugar level, our heartbeat and the list goes on.</a:t>
            </a:r>
          </a:p>
          <a:p>
            <a:pPr lvl="0" algn="just"/>
            <a:r>
              <a:rPr lang="en-US" sz="4800" dirty="0">
                <a:latin typeface="Arial Unicode MS" pitchFamily="34" charset="-128"/>
                <a:ea typeface="Arial Unicode MS" pitchFamily="34" charset="-128"/>
                <a:cs typeface="Arial Unicode MS" pitchFamily="34" charset="-128"/>
              </a:rPr>
              <a:t>From a physical standpoint, we can all agree that our eyes are not as reliable as we may wish.</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en-US" dirty="0">
                <a:latin typeface="Arial Unicode MS" pitchFamily="34" charset="-128"/>
                <a:ea typeface="Arial Unicode MS" pitchFamily="34" charset="-128"/>
                <a:cs typeface="Arial Unicode MS" pitchFamily="34" charset="-128"/>
              </a:rPr>
              <a:t>THE HUMAN EYES ARE SUBJECTED BY OUTSIDE FORCES</a:t>
            </a:r>
          </a:p>
          <a:p>
            <a:pPr lvl="0" algn="just"/>
            <a:r>
              <a:rPr lang="en-US" sz="4400" dirty="0">
                <a:solidFill>
                  <a:srgbClr val="00B0F0"/>
                </a:solidFill>
                <a:latin typeface="Arial Unicode MS" pitchFamily="34" charset="-128"/>
                <a:ea typeface="Arial Unicode MS" pitchFamily="34" charset="-128"/>
                <a:cs typeface="Arial Unicode MS" pitchFamily="34" charset="-128"/>
              </a:rPr>
              <a:t>From a </a:t>
            </a:r>
            <a:r>
              <a:rPr lang="en-US" sz="4400" dirty="0" smtClean="0">
                <a:solidFill>
                  <a:srgbClr val="00B0F0"/>
                </a:solidFill>
                <a:latin typeface="Arial Unicode MS" pitchFamily="34" charset="-128"/>
                <a:ea typeface="Arial Unicode MS" pitchFamily="34" charset="-128"/>
                <a:cs typeface="Arial Unicode MS" pitchFamily="34" charset="-128"/>
              </a:rPr>
              <a:t>spiritual </a:t>
            </a:r>
            <a:r>
              <a:rPr lang="en-US" sz="4400" dirty="0">
                <a:solidFill>
                  <a:srgbClr val="00B0F0"/>
                </a:solidFill>
                <a:latin typeface="Arial Unicode MS" pitchFamily="34" charset="-128"/>
                <a:ea typeface="Arial Unicode MS" pitchFamily="34" charset="-128"/>
                <a:cs typeface="Arial Unicode MS" pitchFamily="34" charset="-128"/>
              </a:rPr>
              <a:t>standpoint, when God installed the eyes in the human body, He programmed them with a lot of restrictions and jurisdictions for the wellbeing of mankind.</a:t>
            </a:r>
          </a:p>
          <a:p>
            <a:pPr lvl="0" algn="just"/>
            <a:r>
              <a:rPr lang="en-US" sz="4400" dirty="0">
                <a:latin typeface="Arial Unicode MS" pitchFamily="34" charset="-128"/>
                <a:ea typeface="Arial Unicode MS" pitchFamily="34" charset="-128"/>
                <a:cs typeface="Arial Unicode MS" pitchFamily="34" charset="-128"/>
              </a:rPr>
              <a:t>We can only see what God wants us to see</a:t>
            </a:r>
            <a:r>
              <a:rPr lang="en-US" sz="4400" dirty="0" smtClean="0">
                <a:latin typeface="Arial Unicode MS" pitchFamily="34" charset="-128"/>
                <a:ea typeface="Arial Unicode MS" pitchFamily="34" charset="-128"/>
                <a:cs typeface="Arial Unicode MS" pitchFamily="34" charset="-128"/>
              </a:rPr>
              <a:t>.</a:t>
            </a: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Unicode MS" pitchFamily="34" charset="-128"/>
                <a:ea typeface="Arial Unicode MS" pitchFamily="34" charset="-128"/>
                <a:cs typeface="Arial Unicode MS" pitchFamily="34" charset="-128"/>
              </a:rPr>
              <a:t>While </a:t>
            </a:r>
            <a:r>
              <a:rPr lang="en-US" sz="4000" dirty="0">
                <a:latin typeface="Arial Unicode MS" pitchFamily="34" charset="-128"/>
                <a:ea typeface="Arial Unicode MS" pitchFamily="34" charset="-128"/>
                <a:cs typeface="Arial Unicode MS" pitchFamily="34" charset="-128"/>
              </a:rPr>
              <a:t>some animals have eyes that can see in darkness, the human eyes cannot see in darkness.</a:t>
            </a:r>
          </a:p>
          <a:p>
            <a:pPr lvl="0" algn="just"/>
            <a:r>
              <a:rPr lang="en-US" sz="4000" dirty="0">
                <a:solidFill>
                  <a:srgbClr val="00B0F0"/>
                </a:solidFill>
                <a:latin typeface="Arial Unicode MS" pitchFamily="34" charset="-128"/>
                <a:ea typeface="Arial Unicode MS" pitchFamily="34" charset="-128"/>
                <a:cs typeface="Arial Unicode MS" pitchFamily="34" charset="-128"/>
              </a:rPr>
              <a:t>I heard that cats and dogs can see spirits, if so; they were given a different set of eyes than ours.</a:t>
            </a:r>
          </a:p>
          <a:p>
            <a:pPr lvl="0" algn="just"/>
            <a:r>
              <a:rPr lang="en-US" sz="4000" dirty="0">
                <a:latin typeface="Arial Unicode MS" pitchFamily="34" charset="-128"/>
                <a:ea typeface="Arial Unicode MS" pitchFamily="34" charset="-128"/>
                <a:cs typeface="Arial Unicode MS" pitchFamily="34" charset="-128"/>
              </a:rPr>
              <a:t>I hear that certain people can see spirits naturally without being Satanists, if so; we can agree that the human eye is selective.</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latin typeface="Arial Unicode MS" pitchFamily="34" charset="-128"/>
                <a:ea typeface="Arial Unicode MS" pitchFamily="34" charset="-128"/>
                <a:cs typeface="Arial Unicode MS" pitchFamily="34" charset="-128"/>
              </a:rPr>
              <a:t>We </a:t>
            </a:r>
            <a:r>
              <a:rPr lang="en-US" sz="4400" dirty="0">
                <a:latin typeface="Arial Unicode MS" pitchFamily="34" charset="-128"/>
                <a:ea typeface="Arial Unicode MS" pitchFamily="34" charset="-128"/>
                <a:cs typeface="Arial Unicode MS" pitchFamily="34" charset="-128"/>
              </a:rPr>
              <a:t>were not design to see angels or other spiritual beings that are around us.</a:t>
            </a:r>
          </a:p>
          <a:p>
            <a:pPr lvl="0" algn="just"/>
            <a:r>
              <a:rPr lang="en-US" sz="4400" dirty="0">
                <a:solidFill>
                  <a:srgbClr val="00B0F0"/>
                </a:solidFill>
                <a:latin typeface="Arial Unicode MS" pitchFamily="34" charset="-128"/>
                <a:ea typeface="Arial Unicode MS" pitchFamily="34" charset="-128"/>
                <a:cs typeface="Arial Unicode MS" pitchFamily="34" charset="-128"/>
              </a:rPr>
              <a:t>God sealed the human eyes in innocence so that we would not detect activities that are going on in other spheres and dimensions.</a:t>
            </a:r>
          </a:p>
          <a:p>
            <a:pPr lvl="0" algn="just"/>
            <a:r>
              <a:rPr lang="en-US" sz="4400" dirty="0">
                <a:latin typeface="Arial Unicode MS" pitchFamily="34" charset="-128"/>
                <a:ea typeface="Arial Unicode MS" pitchFamily="34" charset="-128"/>
                <a:cs typeface="Arial Unicode MS" pitchFamily="34" charset="-128"/>
              </a:rPr>
              <a:t>In Genesis chapter 3, something phenomenal happened.</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ctr">
              <a:buNone/>
            </a:pPr>
            <a:r>
              <a:rPr lang="en-US" b="1" dirty="0">
                <a:solidFill>
                  <a:srgbClr val="002060"/>
                </a:solidFill>
                <a:latin typeface="Arial Unicode MS" pitchFamily="34" charset="-128"/>
                <a:ea typeface="Arial Unicode MS" pitchFamily="34" charset="-128"/>
                <a:cs typeface="Arial Unicode MS" pitchFamily="34" charset="-128"/>
              </a:rPr>
              <a:t>THE FALL OF THE HUMAN </a:t>
            </a:r>
            <a:r>
              <a:rPr lang="en-US" b="1" dirty="0" smtClean="0">
                <a:solidFill>
                  <a:srgbClr val="002060"/>
                </a:solidFill>
                <a:latin typeface="Arial Unicode MS" pitchFamily="34" charset="-128"/>
                <a:ea typeface="Arial Unicode MS" pitchFamily="34" charset="-128"/>
                <a:cs typeface="Arial Unicode MS" pitchFamily="34" charset="-128"/>
              </a:rPr>
              <a:t>SIGHT </a:t>
            </a:r>
            <a:r>
              <a:rPr lang="en-US" sz="3500" b="1" dirty="0" err="1" smtClean="0">
                <a:solidFill>
                  <a:srgbClr val="002060"/>
                </a:solidFill>
                <a:latin typeface="Arial Unicode MS" pitchFamily="34" charset="-128"/>
                <a:ea typeface="Arial Unicode MS" pitchFamily="34" charset="-128"/>
                <a:cs typeface="Arial Unicode MS" pitchFamily="34" charset="-128"/>
              </a:rPr>
              <a:t>Ge</a:t>
            </a:r>
            <a:r>
              <a:rPr lang="en-US" sz="3500" b="1" dirty="0" smtClean="0">
                <a:solidFill>
                  <a:srgbClr val="002060"/>
                </a:solidFill>
                <a:latin typeface="Arial Unicode MS" pitchFamily="34" charset="-128"/>
                <a:ea typeface="Arial Unicode MS" pitchFamily="34" charset="-128"/>
                <a:cs typeface="Arial Unicode MS" pitchFamily="34" charset="-128"/>
              </a:rPr>
              <a:t> 3:9-11</a:t>
            </a:r>
            <a:endParaRPr lang="en-US" b="1" dirty="0">
              <a:solidFill>
                <a:srgbClr val="002060"/>
              </a:solidFill>
              <a:latin typeface="Arial Unicode MS" pitchFamily="34" charset="-128"/>
              <a:ea typeface="Arial Unicode MS" pitchFamily="34" charset="-128"/>
              <a:cs typeface="Arial Unicode MS" pitchFamily="34" charset="-128"/>
            </a:endParaRPr>
          </a:p>
          <a:p>
            <a:pPr algn="just"/>
            <a:r>
              <a:rPr lang="en-US" sz="4000" dirty="0" smtClean="0">
                <a:solidFill>
                  <a:srgbClr val="FF0000"/>
                </a:solidFill>
                <a:latin typeface="Arial Unicode MS" pitchFamily="34" charset="-128"/>
                <a:ea typeface="Arial Unicode MS" pitchFamily="34" charset="-128"/>
                <a:cs typeface="Arial Unicode MS" pitchFamily="34" charset="-128"/>
              </a:rPr>
              <a:t>9 </a:t>
            </a:r>
            <a:r>
              <a:rPr lang="en-US" sz="4000" dirty="0">
                <a:solidFill>
                  <a:srgbClr val="FF0000"/>
                </a:solidFill>
                <a:latin typeface="Arial Unicode MS" pitchFamily="34" charset="-128"/>
                <a:ea typeface="Arial Unicode MS" pitchFamily="34" charset="-128"/>
                <a:cs typeface="Arial Unicode MS" pitchFamily="34" charset="-128"/>
              </a:rPr>
              <a:t>¶ Then the LORD God called to Adam and said to him, "Where are you?"</a:t>
            </a:r>
          </a:p>
          <a:p>
            <a:pPr algn="just"/>
            <a:r>
              <a:rPr lang="en-US" sz="4000" dirty="0">
                <a:solidFill>
                  <a:srgbClr val="002060"/>
                </a:solidFill>
                <a:latin typeface="Arial Unicode MS" pitchFamily="34" charset="-128"/>
                <a:ea typeface="Arial Unicode MS" pitchFamily="34" charset="-128"/>
                <a:cs typeface="Arial Unicode MS" pitchFamily="34" charset="-128"/>
              </a:rPr>
              <a:t> 10 So he said, "I heard Your voice in the garden, and I was afraid because I was naked; and I hid myself."</a:t>
            </a:r>
          </a:p>
          <a:p>
            <a:pPr algn="just"/>
            <a:r>
              <a:rPr lang="en-US" sz="4000" dirty="0">
                <a:solidFill>
                  <a:srgbClr val="FF0000"/>
                </a:solidFill>
                <a:latin typeface="Arial Unicode MS" pitchFamily="34" charset="-128"/>
                <a:ea typeface="Arial Unicode MS" pitchFamily="34" charset="-128"/>
                <a:cs typeface="Arial Unicode MS" pitchFamily="34" charset="-128"/>
              </a:rPr>
              <a:t> 11 ¶ And He said, "Who told you that you were naked? Have you eaten from the tree of which I commanded you that you should not eat</a:t>
            </a:r>
            <a:r>
              <a:rPr lang="en-US" sz="4000" dirty="0" smtClean="0">
                <a:solidFill>
                  <a:srgbClr val="FF0000"/>
                </a:solidFill>
                <a:latin typeface="Arial Unicode MS" pitchFamily="34" charset="-128"/>
                <a:ea typeface="Arial Unicode MS" pitchFamily="34" charset="-128"/>
                <a:cs typeface="Arial Unicode MS" pitchFamily="34" charset="-128"/>
              </a:rPr>
              <a:t>?"</a:t>
            </a:r>
            <a:endParaRPr lang="en-US" sz="40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ctr"/>
            <a:r>
              <a:rPr lang="fr-FR" sz="4000" dirty="0" smtClean="0">
                <a:solidFill>
                  <a:srgbClr val="FF0000"/>
                </a:solidFill>
                <a:latin typeface="Arial Unicode MS" pitchFamily="34" charset="-128"/>
                <a:ea typeface="Arial Unicode MS" pitchFamily="34" charset="-128"/>
                <a:cs typeface="Arial Unicode MS" pitchFamily="34" charset="-128"/>
              </a:rPr>
              <a:t>Ge 3:9-11 </a:t>
            </a:r>
          </a:p>
          <a:p>
            <a:pPr algn="just"/>
            <a:r>
              <a:rPr lang="fr-FR" sz="4000" b="1" dirty="0" smtClean="0">
                <a:solidFill>
                  <a:srgbClr val="002060"/>
                </a:solidFill>
                <a:latin typeface="Arial Unicode MS" pitchFamily="34" charset="-128"/>
                <a:ea typeface="Arial Unicode MS" pitchFamily="34" charset="-128"/>
                <a:cs typeface="Arial Unicode MS" pitchFamily="34" charset="-128"/>
              </a:rPr>
              <a:t>11 ¶ </a:t>
            </a:r>
            <a:r>
              <a:rPr lang="fr-FR" sz="4000" b="1" dirty="0">
                <a:solidFill>
                  <a:srgbClr val="002060"/>
                </a:solidFill>
                <a:latin typeface="Arial Unicode MS" pitchFamily="34" charset="-128"/>
                <a:ea typeface="Arial Unicode MS" pitchFamily="34" charset="-128"/>
                <a:cs typeface="Arial Unicode MS" pitchFamily="34" charset="-128"/>
              </a:rPr>
              <a:t>Mais l'Éternel Dieu appela l'homme, et lui dit: Où es-tu?</a:t>
            </a:r>
            <a:endParaRPr lang="en-US" sz="4000" b="1" dirty="0">
              <a:solidFill>
                <a:srgbClr val="002060"/>
              </a:solidFill>
              <a:latin typeface="Arial Unicode MS" pitchFamily="34" charset="-128"/>
              <a:ea typeface="Arial Unicode MS" pitchFamily="34" charset="-128"/>
              <a:cs typeface="Arial Unicode MS" pitchFamily="34" charset="-128"/>
            </a:endParaRPr>
          </a:p>
          <a:p>
            <a:pPr algn="just"/>
            <a:r>
              <a:rPr lang="fr-FR" sz="4000" b="1" dirty="0">
                <a:solidFill>
                  <a:srgbClr val="FF0000"/>
                </a:solidFill>
                <a:latin typeface="Arial Unicode MS" pitchFamily="34" charset="-128"/>
                <a:ea typeface="Arial Unicode MS" pitchFamily="34" charset="-128"/>
                <a:cs typeface="Arial Unicode MS" pitchFamily="34" charset="-128"/>
              </a:rPr>
              <a:t> 10 Il répondit: J'ai entendu ta voix dans le jardin, et j'ai eu peur, parce que je suis nu, et je me suis caché.</a:t>
            </a:r>
            <a:endParaRPr lang="en-US" sz="4000" b="1" dirty="0">
              <a:solidFill>
                <a:srgbClr val="FF0000"/>
              </a:solidFill>
              <a:latin typeface="Arial Unicode MS" pitchFamily="34" charset="-128"/>
              <a:ea typeface="Arial Unicode MS" pitchFamily="34" charset="-128"/>
              <a:cs typeface="Arial Unicode MS" pitchFamily="34" charset="-128"/>
            </a:endParaRPr>
          </a:p>
          <a:p>
            <a:pPr algn="just"/>
            <a:r>
              <a:rPr lang="fr-FR" sz="4000" b="1" dirty="0">
                <a:solidFill>
                  <a:srgbClr val="002060"/>
                </a:solidFill>
                <a:latin typeface="Arial Unicode MS" pitchFamily="34" charset="-128"/>
                <a:ea typeface="Arial Unicode MS" pitchFamily="34" charset="-128"/>
                <a:cs typeface="Arial Unicode MS" pitchFamily="34" charset="-128"/>
              </a:rPr>
              <a:t> 11 ¶ Et l'Éternel Dieu dit: Qui t'a appris que tu es nu? Est-ce que tu as mangé de l'arbre dont je t'avais défendu de manger</a:t>
            </a:r>
            <a:r>
              <a:rPr lang="fr-FR" sz="4000" b="1" dirty="0" smtClean="0">
                <a:solidFill>
                  <a:srgbClr val="002060"/>
                </a:solidFill>
                <a:latin typeface="Arial Unicode MS" pitchFamily="34" charset="-128"/>
                <a:ea typeface="Arial Unicode MS" pitchFamily="34" charset="-128"/>
                <a:cs typeface="Arial Unicode MS" pitchFamily="34" charset="-128"/>
              </a:rPr>
              <a:t>?</a:t>
            </a:r>
            <a:endParaRPr lang="en-US" sz="4000" b="1"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pPr lvl="0" algn="just"/>
            <a:r>
              <a:rPr lang="en-US" sz="4000" b="1" dirty="0" smtClean="0">
                <a:solidFill>
                  <a:schemeClr val="accent3">
                    <a:lumMod val="50000"/>
                  </a:schemeClr>
                </a:solidFill>
                <a:latin typeface="Arial Unicode MS" pitchFamily="34" charset="-128"/>
                <a:ea typeface="Arial Unicode MS" pitchFamily="34" charset="-128"/>
                <a:cs typeface="Arial Unicode MS" pitchFamily="34" charset="-128"/>
              </a:rPr>
              <a:t>Adam </a:t>
            </a:r>
            <a:r>
              <a:rPr lang="en-US" sz="4000" b="1" dirty="0">
                <a:solidFill>
                  <a:schemeClr val="accent3">
                    <a:lumMod val="50000"/>
                  </a:schemeClr>
                </a:solidFill>
                <a:latin typeface="Arial Unicode MS" pitchFamily="34" charset="-128"/>
                <a:ea typeface="Arial Unicode MS" pitchFamily="34" charset="-128"/>
                <a:cs typeface="Arial Unicode MS" pitchFamily="34" charset="-128"/>
              </a:rPr>
              <a:t>and Eve lived two different realities in their lifetimes.</a:t>
            </a:r>
          </a:p>
          <a:p>
            <a:pPr lvl="0" algn="just"/>
            <a:r>
              <a:rPr lang="en-US" sz="4000" b="1" dirty="0">
                <a:solidFill>
                  <a:srgbClr val="C00000"/>
                </a:solidFill>
                <a:latin typeface="Arial Unicode MS" pitchFamily="34" charset="-128"/>
                <a:ea typeface="Arial Unicode MS" pitchFamily="34" charset="-128"/>
                <a:cs typeface="Arial Unicode MS" pitchFamily="34" charset="-128"/>
              </a:rPr>
              <a:t>They had a set of eyes before they fell in sin that complemented their innocence.</a:t>
            </a:r>
          </a:p>
          <a:p>
            <a:pPr lvl="0" algn="just"/>
            <a:r>
              <a:rPr lang="en-US" sz="4000" b="1" dirty="0">
                <a:solidFill>
                  <a:schemeClr val="accent3">
                    <a:lumMod val="50000"/>
                  </a:schemeClr>
                </a:solidFill>
                <a:latin typeface="Arial Unicode MS" pitchFamily="34" charset="-128"/>
                <a:ea typeface="Arial Unicode MS" pitchFamily="34" charset="-128"/>
                <a:cs typeface="Arial Unicode MS" pitchFamily="34" charset="-128"/>
              </a:rPr>
              <a:t>The minute they ate the forbidden fruit, their natural </a:t>
            </a:r>
            <a:r>
              <a:rPr lang="en-US" sz="4000" b="1" dirty="0" smtClean="0">
                <a:solidFill>
                  <a:schemeClr val="accent3">
                    <a:lumMod val="50000"/>
                  </a:schemeClr>
                </a:solidFill>
                <a:latin typeface="Arial Unicode MS" pitchFamily="34" charset="-128"/>
                <a:ea typeface="Arial Unicode MS" pitchFamily="34" charset="-128"/>
                <a:cs typeface="Arial Unicode MS" pitchFamily="34" charset="-128"/>
              </a:rPr>
              <a:t>eyesight </a:t>
            </a:r>
            <a:r>
              <a:rPr lang="en-US" sz="4000" b="1" dirty="0">
                <a:solidFill>
                  <a:schemeClr val="accent3">
                    <a:lumMod val="50000"/>
                  </a:schemeClr>
                </a:solidFill>
                <a:latin typeface="Arial Unicode MS" pitchFamily="34" charset="-128"/>
                <a:ea typeface="Arial Unicode MS" pitchFamily="34" charset="-128"/>
                <a:cs typeface="Arial Unicode MS" pitchFamily="34" charset="-128"/>
              </a:rPr>
              <a:t>got affected.</a:t>
            </a:r>
          </a:p>
          <a:p>
            <a:pPr lvl="0" algn="just"/>
            <a:r>
              <a:rPr lang="en-US" sz="4000" b="1" dirty="0">
                <a:solidFill>
                  <a:srgbClr val="C00000"/>
                </a:solidFill>
                <a:latin typeface="Arial Unicode MS" pitchFamily="34" charset="-128"/>
                <a:ea typeface="Arial Unicode MS" pitchFamily="34" charset="-128"/>
                <a:cs typeface="Arial Unicode MS" pitchFamily="34" charset="-128"/>
              </a:rPr>
              <a:t>They jumped from one reality to another</a:t>
            </a:r>
            <a:r>
              <a:rPr lang="en-US" sz="4000" b="1" dirty="0" smtClean="0">
                <a:solidFill>
                  <a:srgbClr val="C00000"/>
                </a:solidFill>
                <a:latin typeface="Arial Unicode MS" pitchFamily="34" charset="-128"/>
                <a:ea typeface="Arial Unicode MS" pitchFamily="34" charset="-128"/>
                <a:cs typeface="Arial Unicode MS" pitchFamily="34" charset="-128"/>
              </a:rPr>
              <a:t>.</a:t>
            </a:r>
            <a:endParaRPr lang="en-US" sz="40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just"/>
            <a:r>
              <a:rPr lang="en-US" sz="4000" dirty="0">
                <a:solidFill>
                  <a:schemeClr val="accent3">
                    <a:lumMod val="50000"/>
                  </a:schemeClr>
                </a:solidFill>
                <a:latin typeface="Arial Unicode MS" pitchFamily="34" charset="-128"/>
                <a:ea typeface="Arial Unicode MS" pitchFamily="34" charset="-128"/>
                <a:cs typeface="Arial Unicode MS" pitchFamily="34" charset="-128"/>
              </a:rPr>
              <a:t>They immediately lost the layer of protection that God had placed in their eyesight</a:t>
            </a:r>
            <a:r>
              <a:rPr lang="en-US" sz="4000" dirty="0" smtClean="0">
                <a:solidFill>
                  <a:schemeClr val="accent3">
                    <a:lumMod val="50000"/>
                  </a:schemeClr>
                </a:solidFill>
                <a:latin typeface="Arial Unicode MS" pitchFamily="34" charset="-128"/>
                <a:ea typeface="Arial Unicode MS" pitchFamily="34" charset="-128"/>
                <a:cs typeface="Arial Unicode MS" pitchFamily="34" charset="-128"/>
              </a:rPr>
              <a:t>.</a:t>
            </a:r>
            <a:endParaRPr lang="en-US" sz="4000" dirty="0">
              <a:solidFill>
                <a:schemeClr val="accent3">
                  <a:lumMod val="50000"/>
                </a:schemeClr>
              </a:solidFill>
              <a:latin typeface="Arial Unicode MS" pitchFamily="34" charset="-128"/>
              <a:ea typeface="Arial Unicode MS" pitchFamily="34" charset="-128"/>
              <a:cs typeface="Arial Unicode MS" pitchFamily="34" charset="-128"/>
            </a:endParaRPr>
          </a:p>
          <a:p>
            <a:pPr lvl="0" algn="just"/>
            <a:r>
              <a:rPr lang="en-US" sz="4000" b="1" dirty="0">
                <a:solidFill>
                  <a:srgbClr val="C00000"/>
                </a:solidFill>
                <a:latin typeface="Arial Unicode MS" pitchFamily="34" charset="-128"/>
                <a:ea typeface="Arial Unicode MS" pitchFamily="34" charset="-128"/>
                <a:cs typeface="Arial Unicode MS" pitchFamily="34" charset="-128"/>
              </a:rPr>
              <a:t>They went from </a:t>
            </a:r>
            <a:r>
              <a:rPr lang="en-US" sz="4000" b="1" dirty="0" smtClean="0">
                <a:solidFill>
                  <a:srgbClr val="C00000"/>
                </a:solidFill>
                <a:latin typeface="Arial Unicode MS" pitchFamily="34" charset="-128"/>
                <a:ea typeface="Arial Unicode MS" pitchFamily="34" charset="-128"/>
                <a:cs typeface="Arial Unicode MS" pitchFamily="34" charset="-128"/>
              </a:rPr>
              <a:t>feeling </a:t>
            </a:r>
            <a:r>
              <a:rPr lang="en-US" sz="4000" b="1" dirty="0">
                <a:solidFill>
                  <a:srgbClr val="C00000"/>
                </a:solidFill>
                <a:latin typeface="Arial Unicode MS" pitchFamily="34" charset="-128"/>
                <a:ea typeface="Arial Unicode MS" pitchFamily="34" charset="-128"/>
                <a:cs typeface="Arial Unicode MS" pitchFamily="34" charset="-128"/>
              </a:rPr>
              <a:t>comfortable and whole about themselves to becoming ashamed of their appearances.</a:t>
            </a:r>
          </a:p>
          <a:p>
            <a:pPr lvl="0" algn="just"/>
            <a:r>
              <a:rPr lang="en-US" sz="4000" b="1" dirty="0">
                <a:solidFill>
                  <a:schemeClr val="accent3">
                    <a:lumMod val="50000"/>
                  </a:schemeClr>
                </a:solidFill>
                <a:latin typeface="Arial Unicode MS" pitchFamily="34" charset="-128"/>
                <a:ea typeface="Arial Unicode MS" pitchFamily="34" charset="-128"/>
                <a:cs typeface="Arial Unicode MS" pitchFamily="34" charset="-128"/>
              </a:rPr>
              <a:t>When they heard the voice of God, instead of running to God like they always did, this time, they ran away from God</a:t>
            </a:r>
            <a:r>
              <a:rPr lang="en-US" sz="4000" b="1" dirty="0" smtClean="0">
                <a:solidFill>
                  <a:schemeClr val="accent3">
                    <a:lumMod val="50000"/>
                  </a:schemeClr>
                </a:solidFill>
                <a:latin typeface="Arial Unicode MS" pitchFamily="34" charset="-128"/>
                <a:ea typeface="Arial Unicode MS" pitchFamily="34" charset="-128"/>
                <a:cs typeface="Arial Unicode MS" pitchFamily="34" charset="-128"/>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en-US" sz="4800" b="1" dirty="0" smtClean="0">
                <a:solidFill>
                  <a:schemeClr val="accent3">
                    <a:lumMod val="50000"/>
                  </a:schemeClr>
                </a:solidFill>
                <a:latin typeface="Arial Unicode MS" pitchFamily="34" charset="-128"/>
                <a:ea typeface="Arial Unicode MS" pitchFamily="34" charset="-128"/>
                <a:cs typeface="Arial Unicode MS" pitchFamily="34" charset="-128"/>
              </a:rPr>
              <a:t>God asked them “Where did you get the revelation that you were naked?”</a:t>
            </a:r>
          </a:p>
          <a:p>
            <a:pPr lvl="0" algn="just"/>
            <a:r>
              <a:rPr lang="en-US" sz="4800" b="1" dirty="0" smtClean="0">
                <a:solidFill>
                  <a:srgbClr val="C00000"/>
                </a:solidFill>
                <a:latin typeface="Arial Unicode MS" pitchFamily="34" charset="-128"/>
                <a:ea typeface="Arial Unicode MS" pitchFamily="34" charset="-128"/>
                <a:cs typeface="Arial Unicode MS" pitchFamily="34" charset="-128"/>
              </a:rPr>
              <a:t>“Have you eaten the forbidden fruit?”</a:t>
            </a:r>
          </a:p>
          <a:p>
            <a:pPr lvl="0" algn="just"/>
            <a:r>
              <a:rPr lang="en-US" sz="4800" b="1" dirty="0" smtClean="0">
                <a:solidFill>
                  <a:schemeClr val="accent3">
                    <a:lumMod val="50000"/>
                  </a:schemeClr>
                </a:solidFill>
                <a:latin typeface="Arial Unicode MS" pitchFamily="34" charset="-128"/>
                <a:ea typeface="Arial Unicode MS" pitchFamily="34" charset="-128"/>
                <a:cs typeface="Arial Unicode MS" pitchFamily="34" charset="-128"/>
              </a:rPr>
              <a:t>From that first encounter with sin, we can see that the human sight is selective and relational.</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algn="just"/>
            <a:r>
              <a:rPr lang="en-US" sz="4400" dirty="0" smtClean="0">
                <a:solidFill>
                  <a:srgbClr val="C00000"/>
                </a:solidFill>
                <a:latin typeface="Arial Unicode MS" pitchFamily="34" charset="-128"/>
                <a:ea typeface="Arial Unicode MS" pitchFamily="34" charset="-128"/>
                <a:cs typeface="Arial Unicode MS" pitchFamily="34" charset="-128"/>
              </a:rPr>
              <a:t>The </a:t>
            </a:r>
            <a:r>
              <a:rPr lang="en-US" sz="4400" dirty="0">
                <a:solidFill>
                  <a:srgbClr val="C00000"/>
                </a:solidFill>
                <a:latin typeface="Arial Unicode MS" pitchFamily="34" charset="-128"/>
                <a:ea typeface="Arial Unicode MS" pitchFamily="34" charset="-128"/>
                <a:cs typeface="Arial Unicode MS" pitchFamily="34" charset="-128"/>
              </a:rPr>
              <a:t>poison from the forbidden fruit affected their vision and their self-perceptions</a:t>
            </a:r>
            <a:r>
              <a:rPr lang="en-US" sz="4400"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en-US" sz="4400" dirty="0" smtClean="0">
                <a:solidFill>
                  <a:schemeClr val="accent3">
                    <a:lumMod val="50000"/>
                  </a:schemeClr>
                </a:solidFill>
                <a:latin typeface="Arial Unicode MS" pitchFamily="34" charset="-128"/>
                <a:ea typeface="Arial Unicode MS" pitchFamily="34" charset="-128"/>
                <a:cs typeface="Arial Unicode MS" pitchFamily="34" charset="-128"/>
              </a:rPr>
              <a:t>We discover in the fall of mankind that there are several different realities that are going on simultaneously.</a:t>
            </a:r>
          </a:p>
          <a:p>
            <a:pPr lvl="0" algn="just"/>
            <a:r>
              <a:rPr lang="en-US" sz="4400" dirty="0" smtClean="0">
                <a:solidFill>
                  <a:srgbClr val="C00000"/>
                </a:solidFill>
                <a:latin typeface="Arial Unicode MS" pitchFamily="34" charset="-128"/>
                <a:ea typeface="Arial Unicode MS" pitchFamily="34" charset="-128"/>
                <a:cs typeface="Arial Unicode MS" pitchFamily="34" charset="-128"/>
              </a:rPr>
              <a:t>We can see that the human eyes are like a television set; what we see is determined by what channel we are on.</a:t>
            </a:r>
          </a:p>
          <a:p>
            <a:pPr lvl="0" algn="just"/>
            <a:endParaRPr lang="en-US" sz="4400" b="1" dirty="0" smtClean="0">
              <a:solidFill>
                <a:srgbClr val="C00000"/>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en-US" sz="3600" dirty="0">
                <a:solidFill>
                  <a:srgbClr val="0070C0"/>
                </a:solidFill>
                <a:latin typeface="Arial Unicode MS" pitchFamily="34" charset="-128"/>
                <a:ea typeface="Arial Unicode MS" pitchFamily="34" charset="-128"/>
                <a:cs typeface="Arial Unicode MS" pitchFamily="34" charset="-128"/>
              </a:rPr>
              <a:t>CHRISTIANS OUGHT TO NAVIGATE IN LIFE THROUGH THE SCOPES OF THE HOLY SPIRIT.</a:t>
            </a:r>
          </a:p>
          <a:p>
            <a:pPr algn="ctr"/>
            <a:r>
              <a:rPr lang="fr-FR" sz="4000" dirty="0">
                <a:solidFill>
                  <a:schemeClr val="tx1"/>
                </a:solidFill>
                <a:latin typeface="Arial Unicode MS" pitchFamily="34" charset="-128"/>
                <a:ea typeface="Arial Unicode MS" pitchFamily="34" charset="-128"/>
                <a:cs typeface="Arial Unicode MS" pitchFamily="34" charset="-128"/>
              </a:rPr>
              <a:t>2Co 5:7 </a:t>
            </a:r>
            <a:endParaRPr lang="en-US" sz="4000" dirty="0">
              <a:solidFill>
                <a:schemeClr val="tx1"/>
              </a:solidFill>
              <a:latin typeface="Arial Unicode MS" pitchFamily="34" charset="-128"/>
              <a:ea typeface="Arial Unicode MS" pitchFamily="34" charset="-128"/>
              <a:cs typeface="Arial Unicode MS" pitchFamily="34" charset="-128"/>
            </a:endParaRPr>
          </a:p>
          <a:p>
            <a:pPr algn="just"/>
            <a:r>
              <a:rPr lang="fr-FR" sz="4000" dirty="0">
                <a:solidFill>
                  <a:srgbClr val="0070C0"/>
                </a:solidFill>
                <a:latin typeface="Arial Unicode MS" pitchFamily="34" charset="-128"/>
                <a:ea typeface="Arial Unicode MS" pitchFamily="34" charset="-128"/>
                <a:cs typeface="Arial Unicode MS" pitchFamily="34" charset="-128"/>
              </a:rPr>
              <a:t>Car nous marchons par la foi et non par la vue, (LSV) / </a:t>
            </a:r>
            <a:r>
              <a:rPr lang="fr-FR" sz="4000" dirty="0">
                <a:solidFill>
                  <a:srgbClr val="FF0000"/>
                </a:solidFill>
                <a:latin typeface="Arial Unicode MS" pitchFamily="34" charset="-128"/>
                <a:ea typeface="Arial Unicode MS" pitchFamily="34" charset="-128"/>
                <a:cs typeface="Arial Unicode MS" pitchFamily="34" charset="-128"/>
              </a:rPr>
              <a:t>For </a:t>
            </a:r>
            <a:r>
              <a:rPr lang="fr-FR" sz="4000" dirty="0" err="1">
                <a:solidFill>
                  <a:srgbClr val="FF0000"/>
                </a:solidFill>
                <a:latin typeface="Arial Unicode MS" pitchFamily="34" charset="-128"/>
                <a:ea typeface="Arial Unicode MS" pitchFamily="34" charset="-128"/>
                <a:cs typeface="Arial Unicode MS" pitchFamily="34" charset="-128"/>
              </a:rPr>
              <a:t>we</a:t>
            </a:r>
            <a:r>
              <a:rPr lang="fr-FR" sz="4000" dirty="0">
                <a:solidFill>
                  <a:srgbClr val="FF0000"/>
                </a:solidFill>
                <a:latin typeface="Arial Unicode MS" pitchFamily="34" charset="-128"/>
                <a:ea typeface="Arial Unicode MS" pitchFamily="34" charset="-128"/>
                <a:cs typeface="Arial Unicode MS" pitchFamily="34" charset="-128"/>
              </a:rPr>
              <a:t> </a:t>
            </a:r>
            <a:r>
              <a:rPr lang="fr-FR" sz="4000" dirty="0" err="1">
                <a:solidFill>
                  <a:srgbClr val="FF0000"/>
                </a:solidFill>
                <a:latin typeface="Arial Unicode MS" pitchFamily="34" charset="-128"/>
                <a:ea typeface="Arial Unicode MS" pitchFamily="34" charset="-128"/>
                <a:cs typeface="Arial Unicode MS" pitchFamily="34" charset="-128"/>
              </a:rPr>
              <a:t>walk</a:t>
            </a:r>
            <a:r>
              <a:rPr lang="fr-FR" sz="4000" dirty="0">
                <a:solidFill>
                  <a:srgbClr val="FF0000"/>
                </a:solidFill>
                <a:latin typeface="Arial Unicode MS" pitchFamily="34" charset="-128"/>
                <a:ea typeface="Arial Unicode MS" pitchFamily="34" charset="-128"/>
                <a:cs typeface="Arial Unicode MS" pitchFamily="34" charset="-128"/>
              </a:rPr>
              <a:t> by </a:t>
            </a:r>
            <a:r>
              <a:rPr lang="fr-FR" sz="4000" dirty="0" err="1">
                <a:solidFill>
                  <a:srgbClr val="FF0000"/>
                </a:solidFill>
                <a:latin typeface="Arial Unicode MS" pitchFamily="34" charset="-128"/>
                <a:ea typeface="Arial Unicode MS" pitchFamily="34" charset="-128"/>
                <a:cs typeface="Arial Unicode MS" pitchFamily="34" charset="-128"/>
              </a:rPr>
              <a:t>faith</a:t>
            </a:r>
            <a:r>
              <a:rPr lang="fr-FR" sz="4000" dirty="0">
                <a:solidFill>
                  <a:srgbClr val="FF0000"/>
                </a:solidFill>
                <a:latin typeface="Arial Unicode MS" pitchFamily="34" charset="-128"/>
                <a:ea typeface="Arial Unicode MS" pitchFamily="34" charset="-128"/>
                <a:cs typeface="Arial Unicode MS" pitchFamily="34" charset="-128"/>
              </a:rPr>
              <a:t>, not by </a:t>
            </a:r>
            <a:r>
              <a:rPr lang="fr-FR" sz="4000" dirty="0" err="1">
                <a:solidFill>
                  <a:srgbClr val="FF0000"/>
                </a:solidFill>
                <a:latin typeface="Arial Unicode MS" pitchFamily="34" charset="-128"/>
                <a:ea typeface="Arial Unicode MS" pitchFamily="34" charset="-128"/>
                <a:cs typeface="Arial Unicode MS" pitchFamily="34" charset="-128"/>
              </a:rPr>
              <a:t>sight</a:t>
            </a:r>
            <a:r>
              <a:rPr lang="fr-FR" sz="4000" dirty="0">
                <a:solidFill>
                  <a:srgbClr val="FF0000"/>
                </a:solidFill>
                <a:latin typeface="Arial Unicode MS" pitchFamily="34" charset="-128"/>
                <a:ea typeface="Arial Unicode MS" pitchFamily="34" charset="-128"/>
                <a:cs typeface="Arial Unicode MS" pitchFamily="34" charset="-128"/>
              </a:rPr>
              <a:t>. (NKJV)</a:t>
            </a:r>
            <a:endParaRPr lang="en-US" sz="4000" dirty="0">
              <a:solidFill>
                <a:srgbClr val="FF0000"/>
              </a:solidFill>
              <a:latin typeface="Arial Unicode MS" pitchFamily="34" charset="-128"/>
              <a:ea typeface="Arial Unicode MS" pitchFamily="34" charset="-128"/>
              <a:cs typeface="Arial Unicode MS" pitchFamily="34" charset="-128"/>
            </a:endParaRPr>
          </a:p>
          <a:p>
            <a:pPr lvl="0" algn="just"/>
            <a:r>
              <a:rPr lang="en-US" sz="4000" dirty="0">
                <a:solidFill>
                  <a:schemeClr val="tx1"/>
                </a:solidFill>
                <a:latin typeface="Arial Unicode MS" pitchFamily="34" charset="-128"/>
                <a:ea typeface="Arial Unicode MS" pitchFamily="34" charset="-128"/>
                <a:cs typeface="Arial Unicode MS" pitchFamily="34" charset="-128"/>
              </a:rPr>
              <a:t>Since our visions have been blurred by sin, we need faith to find our way in life.</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lvl="0" algn="just"/>
            <a:r>
              <a:rPr lang="en-US" sz="4800" dirty="0" smtClean="0">
                <a:solidFill>
                  <a:schemeClr val="tx1"/>
                </a:solidFill>
                <a:latin typeface="Arial Unicode MS" pitchFamily="34" charset="-128"/>
                <a:ea typeface="Arial Unicode MS" pitchFamily="34" charset="-128"/>
                <a:cs typeface="Arial Unicode MS" pitchFamily="34" charset="-128"/>
              </a:rPr>
              <a:t>Air </a:t>
            </a:r>
            <a:r>
              <a:rPr lang="en-US" sz="4800" dirty="0">
                <a:solidFill>
                  <a:schemeClr val="tx1"/>
                </a:solidFill>
                <a:latin typeface="Arial Unicode MS" pitchFamily="34" charset="-128"/>
                <a:ea typeface="Arial Unicode MS" pitchFamily="34" charset="-128"/>
                <a:cs typeface="Arial Unicode MS" pitchFamily="34" charset="-128"/>
              </a:rPr>
              <a:t>plane pilots, marine and submarine pilots and depend on instruments to find their destinations and for night travelling.</a:t>
            </a:r>
          </a:p>
          <a:p>
            <a:pPr algn="just"/>
            <a:r>
              <a:rPr lang="en-US" sz="4800" dirty="0">
                <a:solidFill>
                  <a:srgbClr val="0070C0"/>
                </a:solidFill>
                <a:latin typeface="Arial Unicode MS" pitchFamily="34" charset="-128"/>
                <a:ea typeface="Arial Unicode MS" pitchFamily="34" charset="-128"/>
                <a:cs typeface="Arial Unicode MS" pitchFamily="34" charset="-128"/>
              </a:rPr>
              <a:t>The GPS has been one of the </a:t>
            </a:r>
            <a:r>
              <a:rPr lang="en-US" sz="4800" dirty="0" smtClean="0">
                <a:solidFill>
                  <a:srgbClr val="0070C0"/>
                </a:solidFill>
                <a:latin typeface="Arial Unicode MS" pitchFamily="34" charset="-128"/>
                <a:ea typeface="Arial Unicode MS" pitchFamily="34" charset="-128"/>
                <a:cs typeface="Arial Unicode MS" pitchFamily="34" charset="-128"/>
              </a:rPr>
              <a:t>greatest modern discoveries’ Better </a:t>
            </a:r>
            <a:r>
              <a:rPr lang="en-US" sz="4800" dirty="0">
                <a:solidFill>
                  <a:srgbClr val="0070C0"/>
                </a:solidFill>
                <a:latin typeface="Arial Unicode MS" pitchFamily="34" charset="-128"/>
                <a:ea typeface="Arial Unicode MS" pitchFamily="34" charset="-128"/>
                <a:cs typeface="Arial Unicode MS" pitchFamily="34" charset="-128"/>
              </a:rPr>
              <a:t>than the </a:t>
            </a:r>
            <a:r>
              <a:rPr lang="en-US" sz="4800" dirty="0" smtClean="0">
                <a:solidFill>
                  <a:srgbClr val="0070C0"/>
                </a:solidFill>
                <a:latin typeface="Arial Unicode MS" pitchFamily="34" charset="-128"/>
                <a:ea typeface="Arial Unicode MS" pitchFamily="34" charset="-128"/>
                <a:cs typeface="Arial Unicode MS" pitchFamily="34" charset="-128"/>
              </a:rPr>
              <a:t>eyes, </a:t>
            </a:r>
            <a:r>
              <a:rPr lang="en-US" sz="4800" dirty="0">
                <a:solidFill>
                  <a:srgbClr val="0070C0"/>
                </a:solidFill>
                <a:latin typeface="Arial Unicode MS" pitchFamily="34" charset="-128"/>
                <a:ea typeface="Arial Unicode MS" pitchFamily="34" charset="-128"/>
                <a:cs typeface="Arial Unicode MS" pitchFamily="34" charset="-128"/>
              </a:rPr>
              <a:t>it can pinpoint where you are </a:t>
            </a:r>
            <a:r>
              <a:rPr lang="en-US" sz="4800" dirty="0" smtClean="0">
                <a:solidFill>
                  <a:srgbClr val="0070C0"/>
                </a:solidFill>
                <a:latin typeface="Arial Unicode MS" pitchFamily="34" charset="-128"/>
                <a:ea typeface="Arial Unicode MS" pitchFamily="34" charset="-128"/>
                <a:cs typeface="Arial Unicode MS" pitchFamily="34" charset="-128"/>
              </a:rPr>
              <a:t>located in the globe, </a:t>
            </a:r>
            <a:r>
              <a:rPr lang="en-US" sz="4800" dirty="0">
                <a:solidFill>
                  <a:srgbClr val="0070C0"/>
                </a:solidFill>
                <a:latin typeface="Arial Unicode MS" pitchFamily="34" charset="-128"/>
                <a:ea typeface="Arial Unicode MS" pitchFamily="34" charset="-128"/>
                <a:cs typeface="Arial Unicode MS" pitchFamily="34" charset="-128"/>
              </a:rPr>
              <a:t>and where you need to go. </a:t>
            </a:r>
          </a:p>
          <a:p>
            <a:pPr lvl="0" algn="just"/>
            <a:endParaRPr lang="en-US" sz="4800"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dirty="0" smtClean="0">
                <a:solidFill>
                  <a:schemeClr val="tx1"/>
                </a:solidFill>
                <a:latin typeface="Arial Unicode MS" pitchFamily="34" charset="-128"/>
                <a:ea typeface="Arial Unicode MS" pitchFamily="34" charset="-128"/>
                <a:cs typeface="Arial Unicode MS" pitchFamily="34" charset="-128"/>
              </a:rPr>
              <a:t>The </a:t>
            </a:r>
            <a:r>
              <a:rPr lang="en-US" sz="4800" dirty="0">
                <a:solidFill>
                  <a:schemeClr val="tx1"/>
                </a:solidFill>
                <a:latin typeface="Arial Unicode MS" pitchFamily="34" charset="-128"/>
                <a:ea typeface="Arial Unicode MS" pitchFamily="34" charset="-128"/>
                <a:cs typeface="Arial Unicode MS" pitchFamily="34" charset="-128"/>
              </a:rPr>
              <a:t>Bible says that broad and spacious are the ways that lead to eternal damnations.</a:t>
            </a:r>
          </a:p>
          <a:p>
            <a:pPr lvl="0" algn="just"/>
            <a:r>
              <a:rPr lang="en-US" sz="4800" dirty="0">
                <a:solidFill>
                  <a:srgbClr val="0070C0"/>
                </a:solidFill>
                <a:latin typeface="Arial Unicode MS" pitchFamily="34" charset="-128"/>
                <a:ea typeface="Arial Unicode MS" pitchFamily="34" charset="-128"/>
                <a:cs typeface="Arial Unicode MS" pitchFamily="34" charset="-128"/>
              </a:rPr>
              <a:t>Satan is busy creating false maps and false road signs that you need a strong and genuine faith in God to navigate in this </a:t>
            </a:r>
            <a:r>
              <a:rPr lang="en-US" sz="4800" dirty="0" smtClean="0">
                <a:solidFill>
                  <a:srgbClr val="0070C0"/>
                </a:solidFill>
                <a:latin typeface="Arial Unicode MS" pitchFamily="34" charset="-128"/>
                <a:ea typeface="Arial Unicode MS" pitchFamily="34" charset="-128"/>
                <a:cs typeface="Arial Unicode MS" pitchFamily="34" charset="-128"/>
              </a:rPr>
              <a:t>life</a:t>
            </a:r>
            <a:endParaRPr lang="en-US" sz="4800"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fontScale="77500" lnSpcReduction="20000"/>
          </a:bodyPr>
          <a:lstStyle/>
          <a:p>
            <a:pPr lvl="0" algn="just"/>
            <a:r>
              <a:rPr lang="en-US" sz="4800" dirty="0">
                <a:solidFill>
                  <a:schemeClr val="tx1"/>
                </a:solidFill>
                <a:latin typeface="Arial Unicode MS" pitchFamily="34" charset="-128"/>
                <a:ea typeface="Arial Unicode MS" pitchFamily="34" charset="-128"/>
                <a:cs typeface="Arial Unicode MS" pitchFamily="34" charset="-128"/>
              </a:rPr>
              <a:t>When the eyes of faith we can challenge what we see in the natural.</a:t>
            </a:r>
          </a:p>
          <a:p>
            <a:pPr lvl="0" algn="just"/>
            <a:r>
              <a:rPr lang="en-US" sz="4800" dirty="0">
                <a:solidFill>
                  <a:srgbClr val="002060"/>
                </a:solidFill>
                <a:latin typeface="Arial Unicode MS" pitchFamily="34" charset="-128"/>
                <a:ea typeface="Arial Unicode MS" pitchFamily="34" charset="-128"/>
                <a:cs typeface="Arial Unicode MS" pitchFamily="34" charset="-128"/>
              </a:rPr>
              <a:t>The </a:t>
            </a:r>
            <a:r>
              <a:rPr lang="en-US" sz="4800" dirty="0" err="1">
                <a:solidFill>
                  <a:srgbClr val="002060"/>
                </a:solidFill>
                <a:latin typeface="Arial Unicode MS" pitchFamily="34" charset="-128"/>
                <a:ea typeface="Arial Unicode MS" pitchFamily="34" charset="-128"/>
                <a:cs typeface="Arial Unicode MS" pitchFamily="34" charset="-128"/>
              </a:rPr>
              <a:t>Sumanite</a:t>
            </a:r>
            <a:r>
              <a:rPr lang="en-US" sz="4800" dirty="0">
                <a:solidFill>
                  <a:srgbClr val="002060"/>
                </a:solidFill>
                <a:latin typeface="Arial Unicode MS" pitchFamily="34" charset="-128"/>
                <a:ea typeface="Arial Unicode MS" pitchFamily="34" charset="-128"/>
                <a:cs typeface="Arial Unicode MS" pitchFamily="34" charset="-128"/>
              </a:rPr>
              <a:t> woman refused to accept the death of his son.</a:t>
            </a:r>
          </a:p>
          <a:p>
            <a:pPr lvl="0" algn="just"/>
            <a:r>
              <a:rPr lang="en-US" sz="4800" dirty="0">
                <a:solidFill>
                  <a:schemeClr val="tx1"/>
                </a:solidFill>
                <a:latin typeface="Arial Unicode MS" pitchFamily="34" charset="-128"/>
                <a:ea typeface="Arial Unicode MS" pitchFamily="34" charset="-128"/>
                <a:cs typeface="Arial Unicode MS" pitchFamily="34" charset="-128"/>
              </a:rPr>
              <a:t>She says “all is well” to all people she met in the way. </a:t>
            </a:r>
          </a:p>
          <a:p>
            <a:pPr lvl="0" algn="just"/>
            <a:r>
              <a:rPr lang="en-US" sz="4800" dirty="0">
                <a:solidFill>
                  <a:srgbClr val="002060"/>
                </a:solidFill>
                <a:latin typeface="Arial Unicode MS" pitchFamily="34" charset="-128"/>
                <a:ea typeface="Arial Unicode MS" pitchFamily="34" charset="-128"/>
                <a:cs typeface="Arial Unicode MS" pitchFamily="34" charset="-128"/>
              </a:rPr>
              <a:t>She went straight to the man of God and questioned him about the death of her son.</a:t>
            </a:r>
          </a:p>
          <a:p>
            <a:pPr lvl="0" algn="just"/>
            <a:r>
              <a:rPr lang="en-US" sz="4800" dirty="0">
                <a:solidFill>
                  <a:schemeClr val="tx1"/>
                </a:solidFill>
                <a:latin typeface="Arial Unicode MS" pitchFamily="34" charset="-128"/>
                <a:ea typeface="Arial Unicode MS" pitchFamily="34" charset="-128"/>
                <a:cs typeface="Arial Unicode MS" pitchFamily="34" charset="-128"/>
              </a:rPr>
              <a:t>She refused to accept what she was seeing because what she was seeing was not in line with the revelation she had about her son</a:t>
            </a:r>
            <a:r>
              <a:rPr lang="en-US" sz="4800" dirty="0" smtClean="0">
                <a:solidFill>
                  <a:schemeClr val="tx1"/>
                </a:solidFill>
                <a:latin typeface="Arial Unicode MS" pitchFamily="34" charset="-128"/>
                <a:ea typeface="Arial Unicode MS" pitchFamily="34" charset="-128"/>
                <a:cs typeface="Arial Unicode MS" pitchFamily="34" charset="-128"/>
              </a:rPr>
              <a:t>.</a:t>
            </a:r>
            <a:endParaRPr lang="en-US" sz="4800"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en-US" sz="4800" dirty="0" smtClean="0">
                <a:solidFill>
                  <a:schemeClr val="tx1"/>
                </a:solidFill>
                <a:latin typeface="Arial Unicode MS" pitchFamily="34" charset="-128"/>
                <a:ea typeface="Arial Unicode MS" pitchFamily="34" charset="-128"/>
                <a:cs typeface="Arial Unicode MS" pitchFamily="34" charset="-128"/>
              </a:rPr>
              <a:t>Lo </a:t>
            </a:r>
            <a:r>
              <a:rPr lang="en-US" sz="4800" dirty="0">
                <a:solidFill>
                  <a:schemeClr val="tx1"/>
                </a:solidFill>
                <a:latin typeface="Arial Unicode MS" pitchFamily="34" charset="-128"/>
                <a:ea typeface="Arial Unicode MS" pitchFamily="34" charset="-128"/>
                <a:cs typeface="Arial Unicode MS" pitchFamily="34" charset="-128"/>
              </a:rPr>
              <a:t>and behold her son came back to life.</a:t>
            </a:r>
          </a:p>
          <a:p>
            <a:pPr lvl="0" algn="just"/>
            <a:r>
              <a:rPr lang="en-US" sz="4800" dirty="0">
                <a:solidFill>
                  <a:srgbClr val="002060"/>
                </a:solidFill>
                <a:latin typeface="Arial Unicode MS" pitchFamily="34" charset="-128"/>
                <a:ea typeface="Arial Unicode MS" pitchFamily="34" charset="-128"/>
                <a:cs typeface="Arial Unicode MS" pitchFamily="34" charset="-128"/>
              </a:rPr>
              <a:t>We too often settle for a lie instead of claiming the reality that is beaming in the spiritual realm.</a:t>
            </a:r>
          </a:p>
          <a:p>
            <a:pPr lvl="0" algn="just"/>
            <a:r>
              <a:rPr lang="en-US" sz="4800" dirty="0">
                <a:solidFill>
                  <a:schemeClr val="tx1"/>
                </a:solidFill>
                <a:latin typeface="Arial Unicode MS" pitchFamily="34" charset="-128"/>
                <a:ea typeface="Arial Unicode MS" pitchFamily="34" charset="-128"/>
                <a:cs typeface="Arial Unicode MS" pitchFamily="34" charset="-128"/>
              </a:rPr>
              <a:t>Jesus told his disciples that Lazarus was only sleeping while all saw that he was dead.</a:t>
            </a:r>
          </a:p>
          <a:p>
            <a:pPr lvl="0" algn="just"/>
            <a:r>
              <a:rPr lang="en-US" sz="4800" dirty="0">
                <a:solidFill>
                  <a:srgbClr val="002060"/>
                </a:solidFill>
                <a:latin typeface="Arial Unicode MS" pitchFamily="34" charset="-128"/>
                <a:ea typeface="Arial Unicode MS" pitchFamily="34" charset="-128"/>
                <a:cs typeface="Arial Unicode MS" pitchFamily="34" charset="-128"/>
              </a:rPr>
              <a:t>The regenerated person lives by faith and not by sight. </a:t>
            </a:r>
          </a:p>
          <a:p>
            <a:pPr lvl="0" algn="just"/>
            <a:endParaRPr lang="en-US" sz="4800"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dirty="0" smtClean="0">
                <a:solidFill>
                  <a:schemeClr val="bg1"/>
                </a:solidFill>
                <a:latin typeface="Arial Unicode MS" pitchFamily="34" charset="-128"/>
                <a:ea typeface="Arial Unicode MS" pitchFamily="34" charset="-128"/>
                <a:cs typeface="Arial Unicode MS" pitchFamily="34" charset="-128"/>
              </a:rPr>
              <a:t>1Co </a:t>
            </a:r>
            <a:r>
              <a:rPr lang="fr-FR" dirty="0">
                <a:solidFill>
                  <a:schemeClr val="bg1"/>
                </a:solidFill>
                <a:latin typeface="Arial Unicode MS" pitchFamily="34" charset="-128"/>
                <a:ea typeface="Arial Unicode MS" pitchFamily="34" charset="-128"/>
                <a:cs typeface="Arial Unicode MS" pitchFamily="34" charset="-128"/>
              </a:rPr>
              <a:t>13:12 </a:t>
            </a:r>
            <a:endParaRPr lang="en-US" dirty="0">
              <a:solidFill>
                <a:schemeClr val="bg1"/>
              </a:solidFill>
              <a:latin typeface="Arial Unicode MS" pitchFamily="34" charset="-128"/>
              <a:ea typeface="Arial Unicode MS" pitchFamily="34" charset="-128"/>
              <a:cs typeface="Arial Unicode MS" pitchFamily="34" charset="-128"/>
            </a:endParaRPr>
          </a:p>
          <a:p>
            <a:pPr algn="just">
              <a:buNone/>
            </a:pPr>
            <a:r>
              <a:rPr lang="fr-FR" sz="4000" dirty="0">
                <a:solidFill>
                  <a:srgbClr val="FFFF00"/>
                </a:solidFill>
                <a:latin typeface="Arial Unicode MS" pitchFamily="34" charset="-128"/>
                <a:ea typeface="Arial Unicode MS" pitchFamily="34" charset="-128"/>
                <a:cs typeface="Arial Unicode MS" pitchFamily="34" charset="-128"/>
              </a:rPr>
              <a:t>12 Aujourd'hui nous voyons au </a:t>
            </a:r>
            <a:r>
              <a:rPr lang="fr-FR" sz="4000" b="1" u="sng" dirty="0">
                <a:solidFill>
                  <a:srgbClr val="FFFF00"/>
                </a:solidFill>
                <a:latin typeface="Arial Unicode MS" pitchFamily="34" charset="-128"/>
                <a:ea typeface="Arial Unicode MS" pitchFamily="34" charset="-128"/>
                <a:cs typeface="Arial Unicode MS" pitchFamily="34" charset="-128"/>
              </a:rPr>
              <a:t>moyen d'un miroir</a:t>
            </a:r>
            <a:r>
              <a:rPr lang="fr-FR" sz="4000" dirty="0">
                <a:solidFill>
                  <a:srgbClr val="FFFF00"/>
                </a:solidFill>
                <a:latin typeface="Arial Unicode MS" pitchFamily="34" charset="-128"/>
                <a:ea typeface="Arial Unicode MS" pitchFamily="34" charset="-128"/>
                <a:cs typeface="Arial Unicode MS" pitchFamily="34" charset="-128"/>
              </a:rPr>
              <a:t>, d'une </a:t>
            </a:r>
            <a:r>
              <a:rPr lang="fr-FR" sz="4000" b="1" u="sng" dirty="0">
                <a:solidFill>
                  <a:srgbClr val="FFFF00"/>
                </a:solidFill>
                <a:latin typeface="Arial Unicode MS" pitchFamily="34" charset="-128"/>
                <a:ea typeface="Arial Unicode MS" pitchFamily="34" charset="-128"/>
                <a:cs typeface="Arial Unicode MS" pitchFamily="34" charset="-128"/>
              </a:rPr>
              <a:t>manière obscure</a:t>
            </a:r>
            <a:r>
              <a:rPr lang="fr-FR" sz="4000" dirty="0">
                <a:solidFill>
                  <a:srgbClr val="FFFF00"/>
                </a:solidFill>
                <a:latin typeface="Arial Unicode MS" pitchFamily="34" charset="-128"/>
                <a:ea typeface="Arial Unicode MS" pitchFamily="34" charset="-128"/>
                <a:cs typeface="Arial Unicode MS" pitchFamily="34" charset="-128"/>
              </a:rPr>
              <a:t>, mais alors nous verrons face à face; aujourd'hui je connais en partie, mais alors je connaîtrai comme j'ai été connu. (LSV)</a:t>
            </a:r>
            <a:endParaRPr lang="en-US" sz="4000" dirty="0">
              <a:solidFill>
                <a:srgbClr val="FFFF00"/>
              </a:solidFill>
              <a:latin typeface="Arial Unicode MS" pitchFamily="34" charset="-128"/>
              <a:ea typeface="Arial Unicode MS" pitchFamily="34" charset="-128"/>
              <a:cs typeface="Arial Unicode MS" pitchFamily="34" charset="-128"/>
            </a:endParaRPr>
          </a:p>
          <a:p>
            <a:pPr algn="just">
              <a:buNone/>
            </a:pPr>
            <a:r>
              <a:rPr lang="fr-FR" sz="4000" dirty="0">
                <a:solidFill>
                  <a:srgbClr val="0070C0"/>
                </a:solidFill>
                <a:latin typeface="Arial Unicode MS" pitchFamily="34" charset="-128"/>
                <a:ea typeface="Arial Unicode MS" pitchFamily="34" charset="-128"/>
                <a:cs typeface="Arial Unicode MS" pitchFamily="34" charset="-128"/>
              </a:rPr>
              <a:t> </a:t>
            </a:r>
            <a:r>
              <a:rPr lang="en-US" sz="4000" dirty="0">
                <a:solidFill>
                  <a:schemeClr val="bg1"/>
                </a:solidFill>
                <a:latin typeface="Arial Unicode MS" pitchFamily="34" charset="-128"/>
                <a:ea typeface="Arial Unicode MS" pitchFamily="34" charset="-128"/>
                <a:cs typeface="Arial Unicode MS" pitchFamily="34" charset="-128"/>
              </a:rPr>
              <a:t>12 For now we see </a:t>
            </a:r>
            <a:r>
              <a:rPr lang="en-US" sz="4000" b="1" u="sng" dirty="0">
                <a:solidFill>
                  <a:schemeClr val="bg1"/>
                </a:solidFill>
                <a:latin typeface="Arial Unicode MS" pitchFamily="34" charset="-128"/>
                <a:ea typeface="Arial Unicode MS" pitchFamily="34" charset="-128"/>
                <a:cs typeface="Arial Unicode MS" pitchFamily="34" charset="-128"/>
              </a:rPr>
              <a:t>in a mirror</a:t>
            </a:r>
            <a:r>
              <a:rPr lang="en-US" sz="4000" dirty="0">
                <a:solidFill>
                  <a:schemeClr val="bg1"/>
                </a:solidFill>
                <a:latin typeface="Arial Unicode MS" pitchFamily="34" charset="-128"/>
                <a:ea typeface="Arial Unicode MS" pitchFamily="34" charset="-128"/>
                <a:cs typeface="Arial Unicode MS" pitchFamily="34" charset="-128"/>
              </a:rPr>
              <a:t>, </a:t>
            </a:r>
            <a:r>
              <a:rPr lang="en-US" sz="4000" b="1" u="sng" dirty="0">
                <a:solidFill>
                  <a:schemeClr val="bg1"/>
                </a:solidFill>
                <a:latin typeface="Arial Unicode MS" pitchFamily="34" charset="-128"/>
                <a:ea typeface="Arial Unicode MS" pitchFamily="34" charset="-128"/>
                <a:cs typeface="Arial Unicode MS" pitchFamily="34" charset="-128"/>
              </a:rPr>
              <a:t>dimly</a:t>
            </a:r>
            <a:r>
              <a:rPr lang="en-US" sz="4000" dirty="0">
                <a:solidFill>
                  <a:schemeClr val="bg1"/>
                </a:solidFill>
                <a:latin typeface="Arial Unicode MS" pitchFamily="34" charset="-128"/>
                <a:ea typeface="Arial Unicode MS" pitchFamily="34" charset="-128"/>
                <a:cs typeface="Arial Unicode MS" pitchFamily="34" charset="-128"/>
              </a:rPr>
              <a:t>, but then face to face. Now I know in part, but then I shall know just as I also am known. (NKJV)</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Our </a:t>
            </a:r>
            <a:r>
              <a:rPr lang="en-US" sz="4000" b="1" dirty="0">
                <a:solidFill>
                  <a:srgbClr val="FFFF00"/>
                </a:solidFill>
                <a:latin typeface="Arial Unicode MS" pitchFamily="34" charset="-128"/>
                <a:ea typeface="Arial Unicode MS" pitchFamily="34" charset="-128"/>
                <a:cs typeface="Arial Unicode MS" pitchFamily="34" charset="-128"/>
              </a:rPr>
              <a:t>perception of life from a natural standpoint is deceiving.</a:t>
            </a:r>
          </a:p>
          <a:p>
            <a:pPr algn="just"/>
            <a:r>
              <a:rPr lang="en-US" sz="4000" dirty="0">
                <a:latin typeface="Arial Unicode MS" pitchFamily="34" charset="-128"/>
                <a:ea typeface="Arial Unicode MS" pitchFamily="34" charset="-128"/>
                <a:cs typeface="Arial Unicode MS" pitchFamily="34" charset="-128"/>
              </a:rPr>
              <a:t>What seems true may be just a mirage. </a:t>
            </a:r>
            <a:endParaRPr lang="en-US" sz="4000" b="1" dirty="0">
              <a:solidFill>
                <a:schemeClr val="bg1"/>
              </a:solidFill>
              <a:latin typeface="Arial Unicode MS" pitchFamily="34" charset="-128"/>
              <a:ea typeface="Arial Unicode MS" pitchFamily="34" charset="-128"/>
              <a:cs typeface="Arial Unicode MS" pitchFamily="34" charset="-128"/>
            </a:endParaRPr>
          </a:p>
          <a:p>
            <a:pPr lvl="0" algn="just"/>
            <a:r>
              <a:rPr lang="en-US" sz="4000" b="1" dirty="0">
                <a:solidFill>
                  <a:srgbClr val="FFFF00"/>
                </a:solidFill>
                <a:latin typeface="Arial Unicode MS" pitchFamily="34" charset="-128"/>
                <a:ea typeface="Arial Unicode MS" pitchFamily="34" charset="-128"/>
                <a:cs typeface="Arial Unicode MS" pitchFamily="34" charset="-128"/>
              </a:rPr>
              <a:t>We cannot trust what we see in this life just as we cannot trust the images we see on television.</a:t>
            </a:r>
          </a:p>
          <a:p>
            <a:pPr lvl="0" algn="just"/>
            <a:r>
              <a:rPr lang="en-US" sz="4000" b="1" dirty="0">
                <a:solidFill>
                  <a:schemeClr val="bg1"/>
                </a:solidFill>
                <a:latin typeface="Arial Unicode MS" pitchFamily="34" charset="-128"/>
                <a:ea typeface="Arial Unicode MS" pitchFamily="34" charset="-128"/>
                <a:cs typeface="Arial Unicode MS" pitchFamily="34" charset="-128"/>
              </a:rPr>
              <a:t>The most clairvoyant person on earth only sees a small glimpse of the big picture</a:t>
            </a:r>
            <a:r>
              <a:rPr lang="en-US" sz="4000" b="1" dirty="0" smtClean="0">
                <a:solidFill>
                  <a:schemeClr val="bg1"/>
                </a:solidFill>
                <a:latin typeface="Arial Unicode MS" pitchFamily="34" charset="-128"/>
                <a:ea typeface="Arial Unicode MS" pitchFamily="34" charset="-128"/>
                <a:cs typeface="Arial Unicode MS" pitchFamily="34" charset="-128"/>
              </a:rPr>
              <a:t>.</a:t>
            </a:r>
          </a:p>
          <a:p>
            <a:pPr lvl="0" algn="just"/>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3900" dirty="0" smtClean="0">
                <a:solidFill>
                  <a:schemeClr val="bg1"/>
                </a:solidFill>
                <a:latin typeface="Arial Unicode MS" pitchFamily="34" charset="-128"/>
                <a:ea typeface="Arial Unicode MS" pitchFamily="34" charset="-128"/>
                <a:cs typeface="Arial Unicode MS" pitchFamily="34" charset="-128"/>
              </a:rPr>
              <a:t>2Co 4:18 </a:t>
            </a:r>
            <a:r>
              <a:rPr lang="fr-FR" sz="3900" dirty="0" smtClean="0">
                <a:solidFill>
                  <a:schemeClr val="bg1"/>
                </a:solidFill>
                <a:latin typeface="Arial Unicode MS" pitchFamily="34" charset="-128"/>
                <a:ea typeface="Arial Unicode MS" pitchFamily="34" charset="-128"/>
                <a:cs typeface="Arial Unicode MS" pitchFamily="34" charset="-128"/>
              </a:rPr>
              <a:t>Parce </a:t>
            </a:r>
            <a:r>
              <a:rPr lang="fr-FR" sz="3900" dirty="0">
                <a:solidFill>
                  <a:schemeClr val="bg1"/>
                </a:solidFill>
                <a:latin typeface="Arial Unicode MS" pitchFamily="34" charset="-128"/>
                <a:ea typeface="Arial Unicode MS" pitchFamily="34" charset="-128"/>
                <a:cs typeface="Arial Unicode MS" pitchFamily="34" charset="-128"/>
              </a:rPr>
              <a:t>que nous regardons, non point aux choses visibles, mais à celles qui sont invisibles; car les choses visibles sont passagères, et les invisibles sont éternelles. (LSV)</a:t>
            </a:r>
            <a:endParaRPr lang="en-US" sz="3900" dirty="0">
              <a:solidFill>
                <a:schemeClr val="bg1"/>
              </a:solidFill>
              <a:latin typeface="Arial Unicode MS" pitchFamily="34" charset="-128"/>
              <a:ea typeface="Arial Unicode MS" pitchFamily="34" charset="-128"/>
              <a:cs typeface="Arial Unicode MS" pitchFamily="34" charset="-128"/>
            </a:endParaRPr>
          </a:p>
          <a:p>
            <a:pPr algn="just"/>
            <a:r>
              <a:rPr lang="fr-FR" sz="3900" dirty="0">
                <a:solidFill>
                  <a:srgbClr val="FFFF00"/>
                </a:solidFill>
                <a:latin typeface="Arial Unicode MS" pitchFamily="34" charset="-128"/>
                <a:ea typeface="Arial Unicode MS" pitchFamily="34" charset="-128"/>
                <a:cs typeface="Arial Unicode MS" pitchFamily="34" charset="-128"/>
              </a:rPr>
              <a:t> </a:t>
            </a:r>
            <a:r>
              <a:rPr lang="en-US" sz="3900" dirty="0">
                <a:solidFill>
                  <a:srgbClr val="FFFF00"/>
                </a:solidFill>
                <a:latin typeface="Arial Unicode MS" pitchFamily="34" charset="-128"/>
                <a:ea typeface="Arial Unicode MS" pitchFamily="34" charset="-128"/>
                <a:cs typeface="Arial Unicode MS" pitchFamily="34" charset="-128"/>
              </a:rPr>
              <a:t>18 while we do not look at the things which are seen, but at the things which are not seen. For the things which are seen are temporary, but the things which are not seen are eternal. (NKJV</a:t>
            </a:r>
            <a:r>
              <a:rPr lang="en-US" sz="3900" dirty="0" smtClean="0">
                <a:solidFill>
                  <a:srgbClr val="002060"/>
                </a:solidFill>
                <a:latin typeface="Arial Unicode MS" pitchFamily="34" charset="-128"/>
                <a:ea typeface="Arial Unicode MS" pitchFamily="34" charset="-128"/>
                <a:cs typeface="Arial Unicode MS" pitchFamily="34" charset="-128"/>
              </a:rPr>
              <a:t>)</a:t>
            </a:r>
            <a:endParaRPr lang="en-US" sz="3900"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5400" dirty="0" smtClean="0">
                <a:solidFill>
                  <a:srgbClr val="FFFF00"/>
                </a:solidFill>
                <a:latin typeface="Arial Unicode MS" pitchFamily="34" charset="-128"/>
                <a:ea typeface="Arial Unicode MS" pitchFamily="34" charset="-128"/>
                <a:cs typeface="Arial Unicode MS" pitchFamily="34" charset="-128"/>
              </a:rPr>
              <a:t>Christians </a:t>
            </a:r>
            <a:r>
              <a:rPr lang="en-US" sz="5400" dirty="0">
                <a:solidFill>
                  <a:srgbClr val="FFFF00"/>
                </a:solidFill>
                <a:latin typeface="Arial Unicode MS" pitchFamily="34" charset="-128"/>
                <a:ea typeface="Arial Unicode MS" pitchFamily="34" charset="-128"/>
                <a:cs typeface="Arial Unicode MS" pitchFamily="34" charset="-128"/>
              </a:rPr>
              <a:t>are to use their regenerated eyes to detect the reality around them.</a:t>
            </a:r>
          </a:p>
          <a:p>
            <a:pPr lvl="0" algn="just"/>
            <a:r>
              <a:rPr lang="en-US" sz="5400" dirty="0">
                <a:solidFill>
                  <a:schemeClr val="bg1"/>
                </a:solidFill>
                <a:latin typeface="Arial Unicode MS" pitchFamily="34" charset="-128"/>
                <a:ea typeface="Arial Unicode MS" pitchFamily="34" charset="-128"/>
                <a:cs typeface="Arial Unicode MS" pitchFamily="34" charset="-128"/>
              </a:rPr>
              <a:t>At the new birth God gives every Christian a new set of eyes.</a:t>
            </a:r>
          </a:p>
          <a:p>
            <a:pPr lvl="0" algn="just"/>
            <a:endParaRPr lang="en-US" sz="4400" dirty="0">
              <a:solidFill>
                <a:schemeClr val="tx1"/>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solidFill>
                  <a:srgbClr val="FFFF00"/>
                </a:solidFill>
                <a:latin typeface="Arial Unicode MS" pitchFamily="34" charset="-128"/>
                <a:ea typeface="Arial Unicode MS" pitchFamily="34" charset="-128"/>
                <a:cs typeface="Arial Unicode MS" pitchFamily="34" charset="-128"/>
              </a:rPr>
              <a:t>Christians </a:t>
            </a:r>
            <a:r>
              <a:rPr lang="en-US" sz="4400" dirty="0">
                <a:solidFill>
                  <a:srgbClr val="FFFF00"/>
                </a:solidFill>
                <a:latin typeface="Arial Unicode MS" pitchFamily="34" charset="-128"/>
                <a:ea typeface="Arial Unicode MS" pitchFamily="34" charset="-128"/>
                <a:cs typeface="Arial Unicode MS" pitchFamily="34" charset="-128"/>
              </a:rPr>
              <a:t>ought to be in constant communication with God so that we can receive the true insights in the events of our lives</a:t>
            </a:r>
            <a:r>
              <a:rPr lang="en-US" sz="4400" dirty="0" smtClean="0">
                <a:solidFill>
                  <a:srgbClr val="FFFF00"/>
                </a:solidFill>
                <a:latin typeface="Arial Unicode MS" pitchFamily="34" charset="-128"/>
                <a:ea typeface="Arial Unicode MS" pitchFamily="34" charset="-128"/>
                <a:cs typeface="Arial Unicode MS" pitchFamily="34" charset="-128"/>
              </a:rPr>
              <a:t>.</a:t>
            </a:r>
          </a:p>
          <a:p>
            <a:pPr algn="just"/>
            <a:r>
              <a:rPr lang="en-US" sz="4400" dirty="0">
                <a:latin typeface="Arial Unicode MS" pitchFamily="34" charset="-128"/>
                <a:ea typeface="Arial Unicode MS" pitchFamily="34" charset="-128"/>
                <a:cs typeface="Arial Unicode MS" pitchFamily="34" charset="-128"/>
              </a:rPr>
              <a:t>Unfortunately, many professed Christians engage life solely from the perspectives of their five senses.</a:t>
            </a:r>
          </a:p>
          <a:p>
            <a:pPr lvl="0" algn="just"/>
            <a:endParaRPr lang="en-US" sz="4400" dirty="0">
              <a:solidFill>
                <a:schemeClr val="tx1"/>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800" dirty="0">
                <a:latin typeface="Arial Unicode MS" pitchFamily="34" charset="-128"/>
                <a:ea typeface="Arial Unicode MS" pitchFamily="34" charset="-128"/>
                <a:cs typeface="Arial Unicode MS" pitchFamily="34" charset="-128"/>
              </a:rPr>
              <a:t>YOUR STATE OF BEING DETERMINES YOUR </a:t>
            </a:r>
            <a:r>
              <a:rPr lang="en-US" sz="4800" dirty="0" smtClean="0">
                <a:latin typeface="Arial Unicode MS" pitchFamily="34" charset="-128"/>
                <a:ea typeface="Arial Unicode MS" pitchFamily="34" charset="-128"/>
                <a:cs typeface="Arial Unicode MS" pitchFamily="34" charset="-128"/>
              </a:rPr>
              <a:t>VISION</a:t>
            </a:r>
          </a:p>
          <a:p>
            <a:pPr algn="just"/>
            <a:endParaRPr lang="en-US" sz="4800" dirty="0">
              <a:latin typeface="Arial Unicode MS" pitchFamily="34" charset="-128"/>
              <a:ea typeface="Arial Unicode MS" pitchFamily="34" charset="-128"/>
              <a:cs typeface="Arial Unicode MS" pitchFamily="34" charset="-128"/>
            </a:endParaRPr>
          </a:p>
          <a:p>
            <a:pPr lvl="0" algn="just"/>
            <a:r>
              <a:rPr lang="en-US" sz="4800" dirty="0">
                <a:solidFill>
                  <a:srgbClr val="FF0000"/>
                </a:solidFill>
                <a:latin typeface="Arial Unicode MS" pitchFamily="34" charset="-128"/>
                <a:ea typeface="Arial Unicode MS" pitchFamily="34" charset="-128"/>
                <a:cs typeface="Arial Unicode MS" pitchFamily="34" charset="-128"/>
              </a:rPr>
              <a:t>When they were stoning Stephen, instead of seeing his attackers, he was contemplating Christ seating at the right hand of God</a:t>
            </a:r>
            <a:r>
              <a:rPr lang="en-US" sz="4800" dirty="0" smtClean="0">
                <a:solidFill>
                  <a:srgbClr val="FF0000"/>
                </a:solidFill>
                <a:latin typeface="Arial Unicode MS" pitchFamily="34" charset="-128"/>
                <a:ea typeface="Arial Unicode MS" pitchFamily="34" charset="-128"/>
                <a:cs typeface="Arial Unicode MS" pitchFamily="34" charset="-128"/>
              </a:rPr>
              <a:t>.</a:t>
            </a:r>
            <a:endParaRPr lang="en-US" sz="48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buNone/>
            </a:pPr>
            <a:r>
              <a:rPr lang="fr-FR" sz="4400" dirty="0" err="1" smtClean="0">
                <a:solidFill>
                  <a:srgbClr val="FF0000"/>
                </a:solidFill>
                <a:latin typeface="Arial Unicode MS" pitchFamily="34" charset="-128"/>
                <a:ea typeface="Arial Unicode MS" pitchFamily="34" charset="-128"/>
                <a:cs typeface="Arial Unicode MS" pitchFamily="34" charset="-128"/>
              </a:rPr>
              <a:t>Ac</a:t>
            </a:r>
            <a:r>
              <a:rPr lang="fr-FR" sz="4400" dirty="0" smtClean="0">
                <a:solidFill>
                  <a:srgbClr val="FF0000"/>
                </a:solidFill>
                <a:latin typeface="Arial Unicode MS" pitchFamily="34" charset="-128"/>
                <a:ea typeface="Arial Unicode MS" pitchFamily="34" charset="-128"/>
                <a:cs typeface="Arial Unicode MS" pitchFamily="34" charset="-128"/>
              </a:rPr>
              <a:t> </a:t>
            </a:r>
            <a:r>
              <a:rPr lang="fr-FR" sz="4400" dirty="0">
                <a:solidFill>
                  <a:srgbClr val="FF0000"/>
                </a:solidFill>
                <a:latin typeface="Arial Unicode MS" pitchFamily="34" charset="-128"/>
                <a:ea typeface="Arial Unicode MS" pitchFamily="34" charset="-128"/>
                <a:cs typeface="Arial Unicode MS" pitchFamily="34" charset="-128"/>
              </a:rPr>
              <a:t>7:55 </a:t>
            </a:r>
            <a:r>
              <a:rPr lang="fr-FR" sz="4400" dirty="0">
                <a:latin typeface="Arial Unicode MS" pitchFamily="34" charset="-128"/>
                <a:ea typeface="Arial Unicode MS" pitchFamily="34" charset="-128"/>
                <a:cs typeface="Arial Unicode MS" pitchFamily="34" charset="-128"/>
              </a:rPr>
              <a:t>Mais Étienne, rempli du Saint-Esprit, et fixant les regards vers le ciel, vit la gloire de Dieu et Jésus debout à la droite de Dieu. </a:t>
            </a:r>
            <a:r>
              <a:rPr lang="en-US" sz="4400" dirty="0">
                <a:latin typeface="Arial Unicode MS" pitchFamily="34" charset="-128"/>
                <a:ea typeface="Arial Unicode MS" pitchFamily="34" charset="-128"/>
                <a:cs typeface="Arial Unicode MS" pitchFamily="34" charset="-128"/>
              </a:rPr>
              <a:t>(LSV)</a:t>
            </a:r>
          </a:p>
          <a:p>
            <a:pPr algn="just">
              <a:buNone/>
            </a:pPr>
            <a:r>
              <a:rPr lang="en-US" sz="4400" dirty="0">
                <a:latin typeface="Arial Unicode MS" pitchFamily="34" charset="-128"/>
                <a:ea typeface="Arial Unicode MS" pitchFamily="34" charset="-128"/>
                <a:cs typeface="Arial Unicode MS" pitchFamily="34" charset="-128"/>
              </a:rPr>
              <a:t> </a:t>
            </a:r>
            <a:r>
              <a:rPr lang="en-US" sz="4400" dirty="0">
                <a:solidFill>
                  <a:srgbClr val="FF0000"/>
                </a:solidFill>
                <a:latin typeface="Arial Unicode MS" pitchFamily="34" charset="-128"/>
                <a:ea typeface="Arial Unicode MS" pitchFamily="34" charset="-128"/>
                <a:cs typeface="Arial Unicode MS" pitchFamily="34" charset="-128"/>
              </a:rPr>
              <a:t>55 But he, being full of the Holy Spirit, gazed into heaven and saw the glory of God, and Jesus standing at the right hand of God</a:t>
            </a:r>
            <a:r>
              <a:rPr lang="en-US" sz="4400" dirty="0">
                <a:latin typeface="Arial Unicode MS" pitchFamily="34" charset="-128"/>
                <a:ea typeface="Arial Unicode MS" pitchFamily="34" charset="-128"/>
                <a:cs typeface="Arial Unicode MS" pitchFamily="34" charset="-128"/>
              </a:rPr>
              <a:t>, (NKJV)</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5400" dirty="0" smtClean="0">
                <a:latin typeface="Arial Unicode MS" pitchFamily="34" charset="-128"/>
                <a:ea typeface="Arial Unicode MS" pitchFamily="34" charset="-128"/>
                <a:cs typeface="Arial Unicode MS" pitchFamily="34" charset="-128"/>
              </a:rPr>
              <a:t>Vision </a:t>
            </a:r>
            <a:r>
              <a:rPr lang="en-US" sz="5400" dirty="0">
                <a:latin typeface="Arial Unicode MS" pitchFamily="34" charset="-128"/>
                <a:ea typeface="Arial Unicode MS" pitchFamily="34" charset="-128"/>
                <a:cs typeface="Arial Unicode MS" pitchFamily="34" charset="-128"/>
              </a:rPr>
              <a:t>is affected by altitude, the higher up one is, the greater the scope of his view can be.</a:t>
            </a:r>
          </a:p>
          <a:p>
            <a:pPr lvl="0" algn="just"/>
            <a:r>
              <a:rPr lang="en-US" sz="5400" dirty="0">
                <a:solidFill>
                  <a:srgbClr val="FF0000"/>
                </a:solidFill>
                <a:latin typeface="Arial Unicode MS" pitchFamily="34" charset="-128"/>
                <a:ea typeface="Arial Unicode MS" pitchFamily="34" charset="-128"/>
                <a:cs typeface="Arial Unicode MS" pitchFamily="34" charset="-128"/>
              </a:rPr>
              <a:t>Your vision is affected by how far up you are in your intimacy with God</a:t>
            </a:r>
            <a:r>
              <a:rPr lang="en-US" sz="5400" dirty="0" smtClean="0">
                <a:solidFill>
                  <a:srgbClr val="FF0000"/>
                </a:solidFill>
                <a:latin typeface="Arial Unicode MS" pitchFamily="34" charset="-128"/>
                <a:ea typeface="Arial Unicode MS" pitchFamily="34" charset="-128"/>
                <a:cs typeface="Arial Unicode MS" pitchFamily="34" charset="-128"/>
              </a:rPr>
              <a:t>.</a:t>
            </a:r>
            <a:endParaRPr lang="en-US" sz="54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Unicode MS" pitchFamily="34" charset="-128"/>
                <a:ea typeface="Arial Unicode MS" pitchFamily="34" charset="-128"/>
                <a:cs typeface="Arial Unicode MS" pitchFamily="34" charset="-128"/>
              </a:rPr>
              <a:t>Stephen </a:t>
            </a:r>
            <a:r>
              <a:rPr lang="en-US" sz="4400" dirty="0">
                <a:latin typeface="Arial Unicode MS" pitchFamily="34" charset="-128"/>
                <a:ea typeface="Arial Unicode MS" pitchFamily="34" charset="-128"/>
                <a:cs typeface="Arial Unicode MS" pitchFamily="34" charset="-128"/>
              </a:rPr>
              <a:t>was able to experience a completely different reality than what was going on in his physical surrounding.</a:t>
            </a:r>
          </a:p>
          <a:p>
            <a:pPr lvl="0" algn="just"/>
            <a:r>
              <a:rPr lang="en-US" sz="4400" dirty="0">
                <a:solidFill>
                  <a:srgbClr val="FF0000"/>
                </a:solidFill>
                <a:latin typeface="Arial Unicode MS" pitchFamily="34" charset="-128"/>
                <a:ea typeface="Arial Unicode MS" pitchFamily="34" charset="-128"/>
                <a:cs typeface="Arial Unicode MS" pitchFamily="34" charset="-128"/>
              </a:rPr>
              <a:t>The more bound we are to our immediate physical environment the more we tend to miss the spiritual reality that God is trying to show us.</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en-US" sz="4000" dirty="0">
                <a:solidFill>
                  <a:srgbClr val="FF0000"/>
                </a:solidFill>
                <a:latin typeface="Arial Unicode MS" pitchFamily="34" charset="-128"/>
                <a:ea typeface="Arial Unicode MS" pitchFamily="34" charset="-128"/>
                <a:cs typeface="Arial Unicode MS" pitchFamily="34" charset="-128"/>
              </a:rPr>
              <a:t>THE EFFECTS OF A DAMAGED VISION</a:t>
            </a:r>
          </a:p>
          <a:p>
            <a:pPr algn="just">
              <a:buNone/>
            </a:pPr>
            <a:r>
              <a:rPr lang="fr-FR" sz="4000" dirty="0" smtClean="0">
                <a:solidFill>
                  <a:srgbClr val="7030A0"/>
                </a:solidFill>
                <a:latin typeface="Arial Unicode MS" pitchFamily="34" charset="-128"/>
                <a:ea typeface="Arial Unicode MS" pitchFamily="34" charset="-128"/>
                <a:cs typeface="Arial Unicode MS" pitchFamily="34" charset="-128"/>
              </a:rPr>
              <a:t>Marc 8:22-24 </a:t>
            </a:r>
          </a:p>
          <a:p>
            <a:pPr algn="just">
              <a:buNone/>
            </a:pPr>
            <a:r>
              <a:rPr lang="fr-FR" sz="4000" dirty="0" smtClean="0">
                <a:solidFill>
                  <a:srgbClr val="FF0000"/>
                </a:solidFill>
                <a:latin typeface="Arial Unicode MS" pitchFamily="34" charset="-128"/>
                <a:ea typeface="Arial Unicode MS" pitchFamily="34" charset="-128"/>
                <a:cs typeface="Arial Unicode MS" pitchFamily="34" charset="-128"/>
              </a:rPr>
              <a:t>22 ¶ </a:t>
            </a:r>
            <a:r>
              <a:rPr lang="fr-FR" sz="4000" dirty="0">
                <a:solidFill>
                  <a:srgbClr val="FF0000"/>
                </a:solidFill>
                <a:latin typeface="Arial Unicode MS" pitchFamily="34" charset="-128"/>
                <a:ea typeface="Arial Unicode MS" pitchFamily="34" charset="-128"/>
                <a:cs typeface="Arial Unicode MS" pitchFamily="34" charset="-128"/>
              </a:rPr>
              <a:t>Ils se rendirent à </a:t>
            </a:r>
            <a:r>
              <a:rPr lang="fr-FR" sz="4000" dirty="0" err="1">
                <a:solidFill>
                  <a:srgbClr val="FF0000"/>
                </a:solidFill>
                <a:latin typeface="Arial Unicode MS" pitchFamily="34" charset="-128"/>
                <a:ea typeface="Arial Unicode MS" pitchFamily="34" charset="-128"/>
                <a:cs typeface="Arial Unicode MS" pitchFamily="34" charset="-128"/>
              </a:rPr>
              <a:t>Bethsaïda</a:t>
            </a:r>
            <a:r>
              <a:rPr lang="fr-FR" sz="4000" dirty="0">
                <a:solidFill>
                  <a:srgbClr val="FF0000"/>
                </a:solidFill>
                <a:latin typeface="Arial Unicode MS" pitchFamily="34" charset="-128"/>
                <a:ea typeface="Arial Unicode MS" pitchFamily="34" charset="-128"/>
                <a:cs typeface="Arial Unicode MS" pitchFamily="34" charset="-128"/>
              </a:rPr>
              <a:t>; et on amena vers Jésus un aveugle, qu'on le pria de toucher.</a:t>
            </a:r>
            <a:endParaRPr lang="en-US" sz="4000" dirty="0">
              <a:solidFill>
                <a:srgbClr val="FF0000"/>
              </a:solidFill>
              <a:latin typeface="Arial Unicode MS" pitchFamily="34" charset="-128"/>
              <a:ea typeface="Arial Unicode MS" pitchFamily="34" charset="-128"/>
              <a:cs typeface="Arial Unicode MS" pitchFamily="34" charset="-128"/>
            </a:endParaRPr>
          </a:p>
          <a:p>
            <a:pPr algn="just">
              <a:buNone/>
            </a:pPr>
            <a:r>
              <a:rPr lang="fr-FR" sz="4000" dirty="0">
                <a:solidFill>
                  <a:srgbClr val="7030A0"/>
                </a:solidFill>
                <a:latin typeface="Arial Unicode MS" pitchFamily="34" charset="-128"/>
                <a:ea typeface="Arial Unicode MS" pitchFamily="34" charset="-128"/>
                <a:cs typeface="Arial Unicode MS" pitchFamily="34" charset="-128"/>
              </a:rPr>
              <a:t> 23 Il prit l'aveugle par la main, et le conduisit hors du village; puis il lui mit de la salive sur les yeux, lui imposa les mains, et lui demanda s'il voyait quelque chose</a:t>
            </a:r>
            <a:r>
              <a:rPr lang="fr-FR" sz="4000" dirty="0" smtClean="0">
                <a:solidFill>
                  <a:srgbClr val="7030A0"/>
                </a:solidFill>
                <a:latin typeface="Arial Unicode MS" pitchFamily="34" charset="-128"/>
                <a:ea typeface="Arial Unicode MS" pitchFamily="34" charset="-128"/>
                <a:cs typeface="Arial Unicode MS" pitchFamily="34" charset="-128"/>
              </a:rPr>
              <a:t>.</a:t>
            </a:r>
            <a:endParaRPr lang="en-US" sz="4000" dirty="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algn="just">
              <a:buNone/>
            </a:pPr>
            <a:r>
              <a:rPr lang="fr-FR" sz="4000" dirty="0" smtClean="0">
                <a:solidFill>
                  <a:srgbClr val="FF0000"/>
                </a:solidFill>
                <a:latin typeface="Arial Unicode MS" pitchFamily="34" charset="-128"/>
                <a:ea typeface="Arial Unicode MS" pitchFamily="34" charset="-128"/>
                <a:cs typeface="Arial Unicode MS" pitchFamily="34" charset="-128"/>
              </a:rPr>
              <a:t>24 </a:t>
            </a:r>
            <a:r>
              <a:rPr lang="fr-FR" sz="4000" dirty="0">
                <a:solidFill>
                  <a:srgbClr val="FF0000"/>
                </a:solidFill>
                <a:latin typeface="Arial Unicode MS" pitchFamily="34" charset="-128"/>
                <a:ea typeface="Arial Unicode MS" pitchFamily="34" charset="-128"/>
                <a:cs typeface="Arial Unicode MS" pitchFamily="34" charset="-128"/>
              </a:rPr>
              <a:t>Il regarda, et dit: J'aperçois les hommes, mais j'en vois comme des arbres, et qui marchent.</a:t>
            </a:r>
            <a:endParaRPr lang="en-US" sz="4000" dirty="0">
              <a:solidFill>
                <a:srgbClr val="FF0000"/>
              </a:solidFill>
              <a:latin typeface="Arial Unicode MS" pitchFamily="34" charset="-128"/>
              <a:ea typeface="Arial Unicode MS" pitchFamily="34" charset="-128"/>
              <a:cs typeface="Arial Unicode MS" pitchFamily="34" charset="-128"/>
            </a:endParaRPr>
          </a:p>
          <a:p>
            <a:pPr lvl="0" algn="just"/>
            <a:r>
              <a:rPr lang="en-US" sz="4000" dirty="0">
                <a:solidFill>
                  <a:srgbClr val="7030A0"/>
                </a:solidFill>
                <a:latin typeface="Arial Unicode MS" pitchFamily="34" charset="-128"/>
                <a:ea typeface="Arial Unicode MS" pitchFamily="34" charset="-128"/>
                <a:cs typeface="Arial Unicode MS" pitchFamily="34" charset="-128"/>
              </a:rPr>
              <a:t>I feel that this passage has more to teach us about spiritual than physical blindness, since we know that Jesus did not need any means to do any miracle.</a:t>
            </a:r>
          </a:p>
          <a:p>
            <a:pPr lvl="0" algn="just"/>
            <a:r>
              <a:rPr lang="en-US" sz="4000" dirty="0">
                <a:solidFill>
                  <a:srgbClr val="FF0000"/>
                </a:solidFill>
                <a:latin typeface="Arial Unicode MS" pitchFamily="34" charset="-128"/>
                <a:ea typeface="Arial Unicode MS" pitchFamily="34" charset="-128"/>
                <a:cs typeface="Arial Unicode MS" pitchFamily="34" charset="-128"/>
              </a:rPr>
              <a:t>He could have just ordered the man to be cured</a:t>
            </a:r>
            <a:r>
              <a:rPr lang="en-US" sz="4000" dirty="0" smtClean="0">
                <a:solidFill>
                  <a:srgbClr val="FF0000"/>
                </a:solidFill>
                <a:latin typeface="Arial Unicode MS" pitchFamily="34" charset="-128"/>
                <a:ea typeface="Arial Unicode MS" pitchFamily="34" charset="-128"/>
                <a:cs typeface="Arial Unicode MS" pitchFamily="34" charset="-128"/>
              </a:rPr>
              <a:t>.</a:t>
            </a:r>
            <a:endParaRPr lang="en-US" sz="40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solidFill>
                  <a:srgbClr val="7030A0"/>
                </a:solidFill>
                <a:latin typeface="Arial Unicode MS" pitchFamily="34" charset="-128"/>
                <a:ea typeface="Arial Unicode MS" pitchFamily="34" charset="-128"/>
                <a:cs typeface="Arial Unicode MS" pitchFamily="34" charset="-128"/>
              </a:rPr>
              <a:t>We </a:t>
            </a:r>
            <a:r>
              <a:rPr lang="en-US" sz="4400" dirty="0">
                <a:solidFill>
                  <a:srgbClr val="7030A0"/>
                </a:solidFill>
                <a:latin typeface="Arial Unicode MS" pitchFamily="34" charset="-128"/>
                <a:ea typeface="Arial Unicode MS" pitchFamily="34" charset="-128"/>
                <a:cs typeface="Arial Unicode MS" pitchFamily="34" charset="-128"/>
              </a:rPr>
              <a:t>can understand the process of spiritual blindness.</a:t>
            </a:r>
          </a:p>
          <a:p>
            <a:pPr lvl="0" algn="just"/>
            <a:r>
              <a:rPr lang="en-US" sz="4400" dirty="0">
                <a:solidFill>
                  <a:srgbClr val="FF0000"/>
                </a:solidFill>
                <a:latin typeface="Arial Unicode MS" pitchFamily="34" charset="-128"/>
                <a:ea typeface="Arial Unicode MS" pitchFamily="34" charset="-128"/>
                <a:cs typeface="Arial Unicode MS" pitchFamily="34" charset="-128"/>
              </a:rPr>
              <a:t>You may be able to say, “I can see now.”</a:t>
            </a:r>
          </a:p>
          <a:p>
            <a:pPr lvl="0" algn="just"/>
            <a:r>
              <a:rPr lang="en-US" sz="4400" dirty="0">
                <a:solidFill>
                  <a:srgbClr val="7030A0"/>
                </a:solidFill>
                <a:latin typeface="Arial Unicode MS" pitchFamily="34" charset="-128"/>
                <a:ea typeface="Arial Unicode MS" pitchFamily="34" charset="-128"/>
                <a:cs typeface="Arial Unicode MS" pitchFamily="34" charset="-128"/>
              </a:rPr>
              <a:t>Many Christians love to sing “Amazing Grace”</a:t>
            </a:r>
          </a:p>
          <a:p>
            <a:pPr lvl="0" algn="just"/>
            <a:r>
              <a:rPr lang="en-US" sz="4400" dirty="0">
                <a:solidFill>
                  <a:srgbClr val="FF0000"/>
                </a:solidFill>
                <a:latin typeface="Arial Unicode MS" pitchFamily="34" charset="-128"/>
                <a:ea typeface="Arial Unicode MS" pitchFamily="34" charset="-128"/>
                <a:cs typeface="Arial Unicode MS" pitchFamily="34" charset="-128"/>
              </a:rPr>
              <a:t>“I once was blind, but now I see.”</a:t>
            </a:r>
          </a:p>
          <a:p>
            <a:pPr lvl="0" algn="just"/>
            <a:r>
              <a:rPr lang="en-US" sz="4400" dirty="0">
                <a:solidFill>
                  <a:srgbClr val="7030A0"/>
                </a:solidFill>
                <a:latin typeface="Arial Unicode MS" pitchFamily="34" charset="-128"/>
                <a:ea typeface="Arial Unicode MS" pitchFamily="34" charset="-128"/>
                <a:cs typeface="Arial Unicode MS" pitchFamily="34" charset="-128"/>
              </a:rPr>
              <a:t>From observation, I see that many Christians don’t see too well.</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solidFill>
                  <a:srgbClr val="7030A0"/>
                </a:solidFill>
                <a:latin typeface="Arial Unicode MS" pitchFamily="34" charset="-128"/>
                <a:ea typeface="Arial Unicode MS" pitchFamily="34" charset="-128"/>
                <a:cs typeface="Arial Unicode MS" pitchFamily="34" charset="-128"/>
              </a:rPr>
              <a:t>Until </a:t>
            </a:r>
            <a:r>
              <a:rPr lang="en-US" sz="4000" dirty="0">
                <a:solidFill>
                  <a:srgbClr val="7030A0"/>
                </a:solidFill>
                <a:latin typeface="Arial Unicode MS" pitchFamily="34" charset="-128"/>
                <a:ea typeface="Arial Unicode MS" pitchFamily="34" charset="-128"/>
                <a:cs typeface="Arial Unicode MS" pitchFamily="34" charset="-128"/>
              </a:rPr>
              <a:t>they explain what they see, we cannot tell if they really see.</a:t>
            </a:r>
          </a:p>
          <a:p>
            <a:pPr lvl="0" algn="just"/>
            <a:r>
              <a:rPr lang="en-US" sz="4000" dirty="0">
                <a:solidFill>
                  <a:srgbClr val="FF0000"/>
                </a:solidFill>
                <a:latin typeface="Arial Unicode MS" pitchFamily="34" charset="-128"/>
                <a:ea typeface="Arial Unicode MS" pitchFamily="34" charset="-128"/>
                <a:cs typeface="Arial Unicode MS" pitchFamily="34" charset="-128"/>
              </a:rPr>
              <a:t>From blindness, you can now see objects moving.</a:t>
            </a:r>
          </a:p>
          <a:p>
            <a:pPr lvl="0" algn="just"/>
            <a:r>
              <a:rPr lang="en-US" sz="4000" dirty="0">
                <a:solidFill>
                  <a:srgbClr val="7030A0"/>
                </a:solidFill>
                <a:latin typeface="Arial Unicode MS" pitchFamily="34" charset="-128"/>
                <a:ea typeface="Arial Unicode MS" pitchFamily="34" charset="-128"/>
                <a:cs typeface="Arial Unicode MS" pitchFamily="34" charset="-128"/>
              </a:rPr>
              <a:t>Something is definitely wrong, if you see people walking around looking like trees.</a:t>
            </a:r>
          </a:p>
          <a:p>
            <a:pPr lvl="0" algn="just"/>
            <a:r>
              <a:rPr lang="en-US" sz="4000" dirty="0">
                <a:solidFill>
                  <a:srgbClr val="FF0000"/>
                </a:solidFill>
                <a:latin typeface="Arial Unicode MS" pitchFamily="34" charset="-128"/>
                <a:ea typeface="Arial Unicode MS" pitchFamily="34" charset="-128"/>
                <a:cs typeface="Arial Unicode MS" pitchFamily="34" charset="-128"/>
              </a:rPr>
              <a:t>Many still have damaged visions although they have been touched by God initially.</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ctr">
              <a:buNone/>
            </a:pPr>
            <a:r>
              <a:rPr lang="en-US" sz="4400" dirty="0">
                <a:solidFill>
                  <a:schemeClr val="bg1"/>
                </a:solidFill>
                <a:latin typeface="Arial Unicode MS" pitchFamily="34" charset="-128"/>
                <a:ea typeface="Arial Unicode MS" pitchFamily="34" charset="-128"/>
                <a:cs typeface="Arial Unicode MS" pitchFamily="34" charset="-128"/>
              </a:rPr>
              <a:t>ASK GOD FOR A PROPER VISION</a:t>
            </a:r>
          </a:p>
          <a:p>
            <a:pPr algn="ctr">
              <a:buNone/>
            </a:pPr>
            <a:r>
              <a:rPr lang="fr-FR" sz="4400" dirty="0" err="1">
                <a:solidFill>
                  <a:srgbClr val="FFC000"/>
                </a:solidFill>
                <a:latin typeface="Arial Unicode MS" pitchFamily="34" charset="-128"/>
                <a:ea typeface="Arial Unicode MS" pitchFamily="34" charset="-128"/>
                <a:cs typeface="Arial Unicode MS" pitchFamily="34" charset="-128"/>
              </a:rPr>
              <a:t>Eph</a:t>
            </a:r>
            <a:r>
              <a:rPr lang="fr-FR" sz="4400" dirty="0">
                <a:solidFill>
                  <a:srgbClr val="FFC000"/>
                </a:solidFill>
                <a:latin typeface="Arial Unicode MS" pitchFamily="34" charset="-128"/>
                <a:ea typeface="Arial Unicode MS" pitchFamily="34" charset="-128"/>
                <a:cs typeface="Arial Unicode MS" pitchFamily="34" charset="-128"/>
              </a:rPr>
              <a:t> </a:t>
            </a:r>
            <a:r>
              <a:rPr lang="fr-FR" sz="4400" dirty="0" smtClean="0">
                <a:solidFill>
                  <a:srgbClr val="FFC000"/>
                </a:solidFill>
                <a:latin typeface="Arial Unicode MS" pitchFamily="34" charset="-128"/>
                <a:ea typeface="Arial Unicode MS" pitchFamily="34" charset="-128"/>
                <a:cs typeface="Arial Unicode MS" pitchFamily="34" charset="-128"/>
              </a:rPr>
              <a:t>1:16-19</a:t>
            </a:r>
          </a:p>
          <a:p>
            <a:pPr algn="just"/>
            <a:r>
              <a:rPr lang="fr-FR" sz="4400" dirty="0" smtClean="0">
                <a:solidFill>
                  <a:schemeClr val="bg1"/>
                </a:solidFill>
                <a:latin typeface="Arial Unicode MS" pitchFamily="34" charset="-128"/>
                <a:ea typeface="Arial Unicode MS" pitchFamily="34" charset="-128"/>
                <a:cs typeface="Arial Unicode MS" pitchFamily="34" charset="-128"/>
              </a:rPr>
              <a:t> </a:t>
            </a:r>
            <a:r>
              <a:rPr lang="fr-FR" sz="4400" dirty="0">
                <a:solidFill>
                  <a:schemeClr val="tx1"/>
                </a:solidFill>
                <a:latin typeface="Arial Unicode MS" pitchFamily="34" charset="-128"/>
                <a:ea typeface="Arial Unicode MS" pitchFamily="34" charset="-128"/>
                <a:cs typeface="Arial Unicode MS" pitchFamily="34" charset="-128"/>
              </a:rPr>
              <a:t>je ne cesse de rendre grâces pour vous, faisant mention de vous dans mes prières,</a:t>
            </a:r>
            <a:endParaRPr lang="en-US" sz="4400" dirty="0">
              <a:solidFill>
                <a:schemeClr val="tx1"/>
              </a:solidFill>
              <a:latin typeface="Arial Unicode MS" pitchFamily="34" charset="-128"/>
              <a:ea typeface="Arial Unicode MS" pitchFamily="34" charset="-128"/>
              <a:cs typeface="Arial Unicode MS" pitchFamily="34" charset="-128"/>
            </a:endParaRPr>
          </a:p>
          <a:p>
            <a:pPr algn="just"/>
            <a:r>
              <a:rPr lang="fr-FR" sz="4400" dirty="0">
                <a:solidFill>
                  <a:schemeClr val="bg1"/>
                </a:solidFill>
                <a:latin typeface="Arial Unicode MS" pitchFamily="34" charset="-128"/>
                <a:ea typeface="Arial Unicode MS" pitchFamily="34" charset="-128"/>
                <a:cs typeface="Arial Unicode MS" pitchFamily="34" charset="-128"/>
              </a:rPr>
              <a:t> 17 afin que le Dieu de notre Seigneur Jésus-Christ, le Père de gloire, vous donne un esprit de sagesse et de révélation, dans sa connaissance,</a:t>
            </a:r>
            <a:endParaRPr lang="en-US" sz="4400" dirty="0">
              <a:solidFill>
                <a:schemeClr val="bg1"/>
              </a:solidFill>
              <a:latin typeface="Arial Unicode MS" pitchFamily="34" charset="-128"/>
              <a:ea typeface="Arial Unicode MS" pitchFamily="34" charset="-128"/>
              <a:cs typeface="Arial Unicode MS" pitchFamily="34" charset="-128"/>
            </a:endParaRPr>
          </a:p>
          <a:p>
            <a:pPr algn="just"/>
            <a:r>
              <a:rPr lang="fr-FR" dirty="0">
                <a:solidFill>
                  <a:schemeClr val="bg1"/>
                </a:solidFill>
                <a:latin typeface="Arial Unicode MS" pitchFamily="34" charset="-128"/>
                <a:ea typeface="Arial Unicode MS" pitchFamily="34" charset="-128"/>
                <a:cs typeface="Arial Unicode MS" pitchFamily="34" charset="-128"/>
              </a:rPr>
              <a:t> </a:t>
            </a:r>
            <a:endParaRPr lang="en-US" dirty="0">
              <a:solidFill>
                <a:schemeClr val="bg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000" dirty="0" smtClean="0">
                <a:solidFill>
                  <a:schemeClr val="tx1"/>
                </a:solidFill>
                <a:latin typeface="Arial Unicode MS" pitchFamily="34" charset="-128"/>
                <a:ea typeface="Arial Unicode MS" pitchFamily="34" charset="-128"/>
                <a:cs typeface="Arial Unicode MS" pitchFamily="34" charset="-128"/>
              </a:rPr>
              <a:t>18 </a:t>
            </a:r>
            <a:r>
              <a:rPr lang="fr-FR" sz="4000" u="sng" dirty="0">
                <a:solidFill>
                  <a:schemeClr val="tx1"/>
                </a:solidFill>
                <a:latin typeface="Arial Unicode MS" pitchFamily="34" charset="-128"/>
                <a:ea typeface="Arial Unicode MS" pitchFamily="34" charset="-128"/>
                <a:cs typeface="Arial Unicode MS" pitchFamily="34" charset="-128"/>
              </a:rPr>
              <a:t>et qu'il illumine les yeux de votre cœur</a:t>
            </a:r>
            <a:r>
              <a:rPr lang="fr-FR" sz="4000" dirty="0">
                <a:solidFill>
                  <a:schemeClr val="tx1"/>
                </a:solidFill>
                <a:latin typeface="Arial Unicode MS" pitchFamily="34" charset="-128"/>
                <a:ea typeface="Arial Unicode MS" pitchFamily="34" charset="-128"/>
                <a:cs typeface="Arial Unicode MS" pitchFamily="34" charset="-128"/>
              </a:rPr>
              <a:t>, pour que vous sachiez quelle est l'espérance qui s'attache à son appel, quelle est la richesse de la gloire de son héritage qu'il réserve aux saints,</a:t>
            </a:r>
            <a:endParaRPr lang="en-US" sz="4000" dirty="0">
              <a:solidFill>
                <a:schemeClr val="tx1"/>
              </a:solidFill>
              <a:latin typeface="Arial Unicode MS" pitchFamily="34" charset="-128"/>
              <a:ea typeface="Arial Unicode MS" pitchFamily="34" charset="-128"/>
              <a:cs typeface="Arial Unicode MS" pitchFamily="34" charset="-128"/>
            </a:endParaRPr>
          </a:p>
          <a:p>
            <a:pPr algn="just"/>
            <a:r>
              <a:rPr lang="fr-FR" sz="4000" dirty="0">
                <a:solidFill>
                  <a:schemeClr val="bg1"/>
                </a:solidFill>
                <a:latin typeface="Arial Unicode MS" pitchFamily="34" charset="-128"/>
                <a:ea typeface="Arial Unicode MS" pitchFamily="34" charset="-128"/>
                <a:cs typeface="Arial Unicode MS" pitchFamily="34" charset="-128"/>
              </a:rPr>
              <a:t> 19 et quelle est envers nous qui croyons l'infinie grandeur de sa puissance, se manifestant avec efficacité par la vertu de sa force.</a:t>
            </a:r>
            <a:endParaRPr lang="en-US" sz="4000" dirty="0">
              <a:solidFill>
                <a:schemeClr val="bg1"/>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solidFill>
                  <a:schemeClr val="tx1"/>
                </a:solidFill>
                <a:latin typeface="Arial Unicode MS" pitchFamily="34" charset="-128"/>
                <a:ea typeface="Arial Unicode MS" pitchFamily="34" charset="-128"/>
                <a:cs typeface="Arial Unicode MS" pitchFamily="34" charset="-128"/>
              </a:rPr>
              <a:t>Walking </a:t>
            </a:r>
            <a:r>
              <a:rPr lang="en-US" sz="4400" dirty="0">
                <a:solidFill>
                  <a:schemeClr val="tx1"/>
                </a:solidFill>
                <a:latin typeface="Arial Unicode MS" pitchFamily="34" charset="-128"/>
                <a:ea typeface="Arial Unicode MS" pitchFamily="34" charset="-128"/>
                <a:cs typeface="Arial Unicode MS" pitchFamily="34" charset="-128"/>
              </a:rPr>
              <a:t>by faith is to see life through the God’s lenses.</a:t>
            </a:r>
          </a:p>
          <a:p>
            <a:pPr lvl="0" algn="just"/>
            <a:r>
              <a:rPr lang="en-US" sz="4400" dirty="0">
                <a:solidFill>
                  <a:schemeClr val="bg1"/>
                </a:solidFill>
                <a:latin typeface="Arial Unicode MS" pitchFamily="34" charset="-128"/>
                <a:ea typeface="Arial Unicode MS" pitchFamily="34" charset="-128"/>
                <a:cs typeface="Arial Unicode MS" pitchFamily="34" charset="-128"/>
              </a:rPr>
              <a:t>Christians ought to be able to receive insights that others cannot </a:t>
            </a:r>
            <a:r>
              <a:rPr lang="en-US" sz="4400" dirty="0"/>
              <a:t>perceive.</a:t>
            </a:r>
            <a:r>
              <a:rPr lang="en-US" sz="4400" dirty="0" smtClean="0">
                <a:solidFill>
                  <a:schemeClr val="bg1"/>
                </a:solidFill>
                <a:latin typeface="Arial Unicode MS" pitchFamily="34" charset="-128"/>
                <a:ea typeface="Arial Unicode MS" pitchFamily="34" charset="-128"/>
                <a:cs typeface="Arial Unicode MS" pitchFamily="34" charset="-128"/>
              </a:rPr>
              <a:t>.</a:t>
            </a:r>
            <a:endParaRPr lang="en-US" sz="4400" dirty="0">
              <a:solidFill>
                <a:schemeClr val="bg1"/>
              </a:solidFill>
              <a:latin typeface="Arial Unicode MS" pitchFamily="34" charset="-128"/>
              <a:ea typeface="Arial Unicode MS" pitchFamily="34" charset="-128"/>
              <a:cs typeface="Arial Unicode MS" pitchFamily="34" charset="-128"/>
            </a:endParaRPr>
          </a:p>
          <a:p>
            <a:pPr lvl="0" algn="just"/>
            <a:r>
              <a:rPr lang="en-US" sz="4400" dirty="0">
                <a:solidFill>
                  <a:schemeClr val="tx1"/>
                </a:solidFill>
                <a:latin typeface="Arial Unicode MS" pitchFamily="34" charset="-128"/>
                <a:ea typeface="Arial Unicode MS" pitchFamily="34" charset="-128"/>
                <a:cs typeface="Arial Unicode MS" pitchFamily="34" charset="-128"/>
              </a:rPr>
              <a:t>Abraham was able to identify that the three strangers were heavenly citizens.</a:t>
            </a: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solidFill>
                  <a:schemeClr val="tx1"/>
                </a:solidFill>
                <a:latin typeface="Arial Unicode MS" pitchFamily="34" charset="-128"/>
                <a:ea typeface="Arial Unicode MS" pitchFamily="34" charset="-128"/>
                <a:cs typeface="Arial Unicode MS" pitchFamily="34" charset="-128"/>
              </a:rPr>
              <a:t>Jacob </a:t>
            </a:r>
            <a:r>
              <a:rPr lang="en-US" sz="4400" dirty="0">
                <a:solidFill>
                  <a:schemeClr val="tx1"/>
                </a:solidFill>
                <a:latin typeface="Arial Unicode MS" pitchFamily="34" charset="-128"/>
                <a:ea typeface="Arial Unicode MS" pitchFamily="34" charset="-128"/>
                <a:cs typeface="Arial Unicode MS" pitchFamily="34" charset="-128"/>
              </a:rPr>
              <a:t>was able to recognize the latter of God on earth (an airport, a landing station, a camp of God) where angels were ascending and descending from earth to heaven.</a:t>
            </a:r>
          </a:p>
          <a:p>
            <a:pPr lvl="0" algn="just"/>
            <a:r>
              <a:rPr lang="en-US" sz="4400" dirty="0">
                <a:solidFill>
                  <a:schemeClr val="bg1"/>
                </a:solidFill>
                <a:latin typeface="Arial Unicode MS" pitchFamily="34" charset="-128"/>
                <a:ea typeface="Arial Unicode MS" pitchFamily="34" charset="-128"/>
                <a:cs typeface="Arial Unicode MS" pitchFamily="34" charset="-128"/>
              </a:rPr>
              <a:t>Lot recognized the heavenly visitors immediately when they came to destroy Sodom.</a:t>
            </a:r>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lvl="0" algn="just"/>
            <a:r>
              <a:rPr lang="en-US" sz="4000" dirty="0" smtClean="0">
                <a:solidFill>
                  <a:schemeClr val="tx1"/>
                </a:solidFill>
                <a:latin typeface="Arial Unicode MS" pitchFamily="34" charset="-128"/>
                <a:ea typeface="Arial Unicode MS" pitchFamily="34" charset="-128"/>
                <a:cs typeface="Arial Unicode MS" pitchFamily="34" charset="-128"/>
              </a:rPr>
              <a:t>Elisha </a:t>
            </a:r>
            <a:r>
              <a:rPr lang="en-US" sz="4000" dirty="0">
                <a:solidFill>
                  <a:schemeClr val="tx1"/>
                </a:solidFill>
                <a:latin typeface="Arial Unicode MS" pitchFamily="34" charset="-128"/>
                <a:ea typeface="Arial Unicode MS" pitchFamily="34" charset="-128"/>
                <a:cs typeface="Arial Unicode MS" pitchFamily="34" charset="-128"/>
              </a:rPr>
              <a:t>was living a different reality when the Syrians soldiers came to kidnap him </a:t>
            </a:r>
            <a:r>
              <a:rPr lang="en-US" sz="4000" dirty="0" smtClean="0">
                <a:solidFill>
                  <a:schemeClr val="tx1"/>
                </a:solidFill>
                <a:latin typeface="Arial Unicode MS" pitchFamily="34" charset="-128"/>
                <a:ea typeface="Arial Unicode MS" pitchFamily="34" charset="-128"/>
                <a:cs typeface="Arial Unicode MS" pitchFamily="34" charset="-128"/>
              </a:rPr>
              <a:t>to </a:t>
            </a:r>
            <a:r>
              <a:rPr lang="en-US" sz="4000" dirty="0">
                <a:solidFill>
                  <a:schemeClr val="tx1"/>
                </a:solidFill>
                <a:latin typeface="Arial Unicode MS" pitchFamily="34" charset="-128"/>
                <a:ea typeface="Arial Unicode MS" pitchFamily="34" charset="-128"/>
                <a:cs typeface="Arial Unicode MS" pitchFamily="34" charset="-128"/>
              </a:rPr>
              <a:t>bring </a:t>
            </a:r>
            <a:r>
              <a:rPr lang="en-US" sz="4000" dirty="0" smtClean="0">
                <a:solidFill>
                  <a:schemeClr val="tx1"/>
                </a:solidFill>
                <a:latin typeface="Arial Unicode MS" pitchFamily="34" charset="-128"/>
                <a:ea typeface="Arial Unicode MS" pitchFamily="34" charset="-128"/>
                <a:cs typeface="Arial Unicode MS" pitchFamily="34" charset="-128"/>
              </a:rPr>
              <a:t>him to </a:t>
            </a:r>
            <a:r>
              <a:rPr lang="en-US" sz="4000" dirty="0">
                <a:solidFill>
                  <a:schemeClr val="tx1"/>
                </a:solidFill>
                <a:latin typeface="Arial Unicode MS" pitchFamily="34" charset="-128"/>
                <a:ea typeface="Arial Unicode MS" pitchFamily="34" charset="-128"/>
                <a:cs typeface="Arial Unicode MS" pitchFamily="34" charset="-128"/>
              </a:rPr>
              <a:t>the king of  Syria</a:t>
            </a:r>
            <a:r>
              <a:rPr lang="en-US" sz="4000" dirty="0" smtClean="0">
                <a:solidFill>
                  <a:schemeClr val="tx1"/>
                </a:solidFill>
                <a:latin typeface="Arial Unicode MS" pitchFamily="34" charset="-128"/>
                <a:ea typeface="Arial Unicode MS" pitchFamily="34" charset="-128"/>
                <a:cs typeface="Arial Unicode MS" pitchFamily="34" charset="-128"/>
              </a:rPr>
              <a:t>.</a:t>
            </a:r>
          </a:p>
          <a:p>
            <a:pPr lvl="0"/>
            <a:r>
              <a:rPr lang="en-US" sz="4000" dirty="0"/>
              <a:t>Elisha saw the army of God and the servant of the prophet saw Syrian army.</a:t>
            </a:r>
          </a:p>
          <a:p>
            <a:pPr lvl="0"/>
            <a:r>
              <a:rPr lang="en-US" sz="4000" b="1" dirty="0">
                <a:solidFill>
                  <a:schemeClr val="tx1"/>
                </a:solidFill>
              </a:rPr>
              <a:t>After a divine intervention, the servant was able to see the same objects as his master</a:t>
            </a:r>
            <a:r>
              <a:rPr lang="en-US" sz="4000" b="1" dirty="0" smtClean="0">
                <a:solidFill>
                  <a:schemeClr val="tx1"/>
                </a:solidFill>
              </a:rPr>
              <a:t>.</a:t>
            </a:r>
            <a:endParaRPr lang="en-US" sz="4000" b="1" dirty="0">
              <a:solidFill>
                <a:schemeClr val="tx1"/>
              </a:solidFill>
              <a:latin typeface="Arial Unicode MS" pitchFamily="34" charset="-128"/>
              <a:ea typeface="Arial Unicode MS" pitchFamily="34" charset="-128"/>
              <a:cs typeface="Arial Unicode MS" pitchFamily="34" charset="-128"/>
            </a:endParaRPr>
          </a:p>
          <a:p>
            <a:pPr lvl="0" algn="just"/>
            <a:r>
              <a:rPr lang="en-US" sz="4000" dirty="0">
                <a:solidFill>
                  <a:schemeClr val="bg1"/>
                </a:solidFill>
                <a:latin typeface="Arial Unicode MS" pitchFamily="34" charset="-128"/>
                <a:ea typeface="Arial Unicode MS" pitchFamily="34" charset="-128"/>
                <a:cs typeface="Arial Unicode MS" pitchFamily="34" charset="-128"/>
              </a:rPr>
              <a:t>Balaam was able to see the future of the Jewish people.</a:t>
            </a:r>
          </a:p>
          <a:p>
            <a:pPr lvl="0" algn="just"/>
            <a:r>
              <a:rPr lang="en-US" sz="4000" dirty="0">
                <a:solidFill>
                  <a:schemeClr val="tx1"/>
                </a:solidFill>
                <a:latin typeface="Arial Unicode MS" pitchFamily="34" charset="-128"/>
                <a:ea typeface="Arial Unicode MS" pitchFamily="34" charset="-128"/>
                <a:cs typeface="Arial Unicode MS" pitchFamily="34" charset="-128"/>
              </a:rPr>
              <a:t>On the way of Damascus, Paul was able to see the light and heard the voice, but his companions could only hear the voice. (Acts 9:5-7</a:t>
            </a:r>
            <a:r>
              <a:rPr lang="en-US" dirty="0">
                <a:solidFill>
                  <a:schemeClr val="tx1"/>
                </a:solidFill>
                <a:latin typeface="Arial Unicode MS" pitchFamily="34" charset="-128"/>
                <a:ea typeface="Arial Unicode MS" pitchFamily="34" charset="-128"/>
                <a:cs typeface="Arial Unicode MS" pitchFamily="34" charset="-128"/>
              </a:rPr>
              <a:t>)</a:t>
            </a:r>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rmAutofit lnSpcReduction="10000"/>
          </a:bodyPr>
          <a:lstStyle/>
          <a:p>
            <a:pPr algn="just"/>
            <a:r>
              <a:rPr lang="en-US" sz="3900" dirty="0">
                <a:latin typeface="Arial Unicode MS" pitchFamily="34" charset="-128"/>
                <a:ea typeface="Arial Unicode MS" pitchFamily="34" charset="-128"/>
                <a:cs typeface="Arial Unicode MS" pitchFamily="34" charset="-128"/>
              </a:rPr>
              <a:t>WHAT DO YOU SEE NOW?</a:t>
            </a:r>
          </a:p>
          <a:p>
            <a:pPr algn="just"/>
            <a:r>
              <a:rPr lang="en-US" sz="3900" dirty="0">
                <a:solidFill>
                  <a:srgbClr val="FFFF00"/>
                </a:solidFill>
                <a:latin typeface="Arial Unicode MS" pitchFamily="34" charset="-128"/>
                <a:ea typeface="Arial Unicode MS" pitchFamily="34" charset="-128"/>
                <a:cs typeface="Arial Unicode MS" pitchFamily="34" charset="-128"/>
              </a:rPr>
              <a:t>ARE YOU SURE YOU ARE SEEING RIGHT?</a:t>
            </a:r>
          </a:p>
          <a:p>
            <a:pPr algn="just"/>
            <a:r>
              <a:rPr lang="en-US" sz="3900" dirty="0">
                <a:latin typeface="Arial Unicode MS" pitchFamily="34" charset="-128"/>
                <a:ea typeface="Arial Unicode MS" pitchFamily="34" charset="-128"/>
                <a:cs typeface="Arial Unicode MS" pitchFamily="34" charset="-128"/>
              </a:rPr>
              <a:t>SHOULDN’T YOU CHECK WITH GOD TO ENQUIRE IF YOUR VISION IS CORRECT</a:t>
            </a:r>
            <a:r>
              <a:rPr lang="en-US" sz="3900" dirty="0" smtClean="0">
                <a:latin typeface="Arial Unicode MS" pitchFamily="34" charset="-128"/>
                <a:ea typeface="Arial Unicode MS" pitchFamily="34" charset="-128"/>
                <a:cs typeface="Arial Unicode MS" pitchFamily="34" charset="-128"/>
              </a:rPr>
              <a:t>?</a:t>
            </a:r>
          </a:p>
          <a:p>
            <a:r>
              <a:rPr lang="en-US" sz="3900" dirty="0">
                <a:solidFill>
                  <a:srgbClr val="FFFF00"/>
                </a:solidFill>
                <a:latin typeface="Arial Unicode MS" pitchFamily="34" charset="-128"/>
                <a:ea typeface="Arial Unicode MS" pitchFamily="34" charset="-128"/>
                <a:cs typeface="Arial Unicode MS" pitchFamily="34" charset="-128"/>
              </a:rPr>
              <a:t>WHAT DO YOU SEE ABOUT YOUR FUTURE?</a:t>
            </a:r>
          </a:p>
          <a:p>
            <a:r>
              <a:rPr lang="en-US" sz="3900" dirty="0">
                <a:latin typeface="Arial Unicode MS" pitchFamily="34" charset="-128"/>
                <a:ea typeface="Arial Unicode MS" pitchFamily="34" charset="-128"/>
                <a:cs typeface="Arial Unicode MS" pitchFamily="34" charset="-128"/>
              </a:rPr>
              <a:t>WHAT DO YOU SEE CONCERNING THE CHALLENGES YOU ARE FACING?</a:t>
            </a:r>
          </a:p>
          <a:p>
            <a:pPr>
              <a:buNone/>
            </a:pPr>
            <a:endParaRPr lang="en-US" sz="4800" dirty="0">
              <a:latin typeface="Arial Unicode MS" pitchFamily="34" charset="-128"/>
              <a:ea typeface="Arial Unicode MS" pitchFamily="34" charset="-128"/>
              <a:cs typeface="Arial Unicode MS" pitchFamily="34" charset="-128"/>
            </a:endParaRPr>
          </a:p>
          <a:p>
            <a:pPr algn="just">
              <a:buNone/>
            </a:pPr>
            <a:endParaRPr lang="en-US"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en-US" b="1" dirty="0" smtClean="0">
                <a:solidFill>
                  <a:schemeClr val="accent6">
                    <a:lumMod val="75000"/>
                  </a:schemeClr>
                </a:solidFill>
                <a:latin typeface="Arial Unicode MS" pitchFamily="34" charset="-128"/>
                <a:ea typeface="Arial Unicode MS" pitchFamily="34" charset="-128"/>
                <a:cs typeface="Arial Unicode MS" pitchFamily="34" charset="-128"/>
              </a:rPr>
              <a:t>BE </a:t>
            </a:r>
            <a:r>
              <a:rPr lang="en-US" b="1" dirty="0">
                <a:solidFill>
                  <a:schemeClr val="accent6">
                    <a:lumMod val="75000"/>
                  </a:schemeClr>
                </a:solidFill>
                <a:latin typeface="Arial Unicode MS" pitchFamily="34" charset="-128"/>
                <a:ea typeface="Arial Unicode MS" pitchFamily="34" charset="-128"/>
                <a:cs typeface="Arial Unicode MS" pitchFamily="34" charset="-128"/>
              </a:rPr>
              <a:t>AWARE THAT SATAN CAN ALSO MANIPULATE VISIONS.</a:t>
            </a:r>
          </a:p>
          <a:p>
            <a:pPr algn="ctr">
              <a:buNone/>
            </a:pPr>
            <a:r>
              <a:rPr lang="fr-FR" sz="4000" dirty="0">
                <a:solidFill>
                  <a:srgbClr val="FFFF00"/>
                </a:solidFill>
                <a:latin typeface="Arial Unicode MS" pitchFamily="34" charset="-128"/>
                <a:ea typeface="Arial Unicode MS" pitchFamily="34" charset="-128"/>
                <a:cs typeface="Arial Unicode MS" pitchFamily="34" charset="-128"/>
              </a:rPr>
              <a:t>2Co </a:t>
            </a:r>
            <a:r>
              <a:rPr lang="fr-FR" sz="4000" dirty="0" smtClean="0">
                <a:solidFill>
                  <a:srgbClr val="FFFF00"/>
                </a:solidFill>
                <a:latin typeface="Arial Unicode MS" pitchFamily="34" charset="-128"/>
                <a:ea typeface="Arial Unicode MS" pitchFamily="34" charset="-128"/>
                <a:cs typeface="Arial Unicode MS" pitchFamily="34" charset="-128"/>
              </a:rPr>
              <a:t>4:33-4</a:t>
            </a:r>
          </a:p>
          <a:p>
            <a:pPr algn="just">
              <a:buNone/>
            </a:pPr>
            <a:r>
              <a:rPr lang="fr-FR" sz="4000" dirty="0" smtClean="0">
                <a:latin typeface="Arial Unicode MS" pitchFamily="34" charset="-128"/>
                <a:ea typeface="Arial Unicode MS" pitchFamily="34" charset="-128"/>
                <a:cs typeface="Arial Unicode MS" pitchFamily="34" charset="-128"/>
              </a:rPr>
              <a:t> 3 Si </a:t>
            </a:r>
            <a:r>
              <a:rPr lang="fr-FR" sz="4000" dirty="0">
                <a:latin typeface="Arial Unicode MS" pitchFamily="34" charset="-128"/>
                <a:ea typeface="Arial Unicode MS" pitchFamily="34" charset="-128"/>
                <a:cs typeface="Arial Unicode MS" pitchFamily="34" charset="-128"/>
              </a:rPr>
              <a:t>notre Évangile est encore voilé, il est voilé pour ceux qui périssent;</a:t>
            </a:r>
            <a:endParaRPr lang="en-US" sz="4000" dirty="0">
              <a:latin typeface="Arial Unicode MS" pitchFamily="34" charset="-128"/>
              <a:ea typeface="Arial Unicode MS" pitchFamily="34" charset="-128"/>
              <a:cs typeface="Arial Unicode MS" pitchFamily="34" charset="-128"/>
            </a:endParaRPr>
          </a:p>
          <a:p>
            <a:pPr algn="just">
              <a:buNone/>
            </a:pPr>
            <a:r>
              <a:rPr lang="fr-FR" sz="4000" dirty="0">
                <a:latin typeface="Arial Unicode MS" pitchFamily="34" charset="-128"/>
                <a:ea typeface="Arial Unicode MS" pitchFamily="34" charset="-128"/>
                <a:cs typeface="Arial Unicode MS" pitchFamily="34" charset="-128"/>
              </a:rPr>
              <a:t> </a:t>
            </a:r>
            <a:r>
              <a:rPr lang="fr-FR" sz="4000" dirty="0">
                <a:solidFill>
                  <a:srgbClr val="FFFF00"/>
                </a:solidFill>
                <a:latin typeface="Arial Unicode MS" pitchFamily="34" charset="-128"/>
                <a:ea typeface="Arial Unicode MS" pitchFamily="34" charset="-128"/>
                <a:cs typeface="Arial Unicode MS" pitchFamily="34" charset="-128"/>
              </a:rPr>
              <a:t>4 pour les incrédules dont le dieu de ce siècle a aveuglé l'intelligence, afin qu'ils ne vissent pas briller la splendeur de l'Évangile de la gloire de Christ, qui est l'image de Dieu</a:t>
            </a:r>
            <a:r>
              <a:rPr lang="fr-FR" sz="4000" dirty="0" smtClean="0">
                <a:solidFill>
                  <a:srgbClr val="FFFF00"/>
                </a:solidFill>
                <a:latin typeface="Arial Unicode MS" pitchFamily="34" charset="-128"/>
                <a:ea typeface="Arial Unicode MS" pitchFamily="34" charset="-128"/>
                <a:cs typeface="Arial Unicode MS" pitchFamily="34" charset="-128"/>
              </a:rPr>
              <a:t>.</a:t>
            </a:r>
            <a:endParaRPr lang="en-US" sz="4000"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rmAutofit/>
          </a:bodyPr>
          <a:lstStyle/>
          <a:p>
            <a:pPr algn="just"/>
            <a:r>
              <a:rPr lang="en-US" sz="4400" dirty="0" smtClean="0">
                <a:latin typeface="Arial Unicode MS" pitchFamily="34" charset="-128"/>
                <a:ea typeface="Arial Unicode MS" pitchFamily="34" charset="-128"/>
                <a:cs typeface="Arial Unicode MS" pitchFamily="34" charset="-128"/>
              </a:rPr>
              <a:t>2Co </a:t>
            </a:r>
            <a:r>
              <a:rPr lang="en-US" sz="4400" dirty="0">
                <a:latin typeface="Arial Unicode MS" pitchFamily="34" charset="-128"/>
                <a:ea typeface="Arial Unicode MS" pitchFamily="34" charset="-128"/>
                <a:cs typeface="Arial Unicode MS" pitchFamily="34" charset="-128"/>
              </a:rPr>
              <a:t>4:3 But even if our gospel is veiled, it is veiled to those who are perishing,</a:t>
            </a:r>
          </a:p>
          <a:p>
            <a:pPr algn="just"/>
            <a:r>
              <a:rPr lang="en-US" sz="4400" dirty="0">
                <a:solidFill>
                  <a:srgbClr val="FFFF00"/>
                </a:solidFill>
                <a:latin typeface="Arial Unicode MS" pitchFamily="34" charset="-128"/>
                <a:ea typeface="Arial Unicode MS" pitchFamily="34" charset="-128"/>
                <a:cs typeface="Arial Unicode MS" pitchFamily="34" charset="-128"/>
              </a:rPr>
              <a:t> 4 whose minds the god of this age has blinded, who do not believe, lest the light of the gospel of the glory of Christ, who is the image of God, should shine on them.</a:t>
            </a:r>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Autofit/>
          </a:bodyPr>
          <a:lstStyle/>
          <a:p>
            <a:pPr lvl="0" algn="just"/>
            <a:r>
              <a:rPr lang="en-US" sz="4000" dirty="0" smtClean="0">
                <a:latin typeface="Arial Unicode MS" pitchFamily="34" charset="-128"/>
                <a:ea typeface="Arial Unicode MS" pitchFamily="34" charset="-128"/>
                <a:cs typeface="Arial Unicode MS" pitchFamily="34" charset="-128"/>
              </a:rPr>
              <a:t>We </a:t>
            </a:r>
            <a:r>
              <a:rPr lang="en-US" sz="4000" dirty="0">
                <a:latin typeface="Arial Unicode MS" pitchFamily="34" charset="-128"/>
                <a:ea typeface="Arial Unicode MS" pitchFamily="34" charset="-128"/>
                <a:cs typeface="Arial Unicode MS" pitchFamily="34" charset="-128"/>
              </a:rPr>
              <a:t>need to intervene to ask God for a proper vision.</a:t>
            </a:r>
          </a:p>
          <a:p>
            <a:pPr lvl="0" algn="just"/>
            <a:r>
              <a:rPr lang="en-US" sz="4000" dirty="0">
                <a:solidFill>
                  <a:srgbClr val="FFFF00"/>
                </a:solidFill>
                <a:latin typeface="Arial Unicode MS" pitchFamily="34" charset="-128"/>
                <a:ea typeface="Arial Unicode MS" pitchFamily="34" charset="-128"/>
                <a:cs typeface="Arial Unicode MS" pitchFamily="34" charset="-128"/>
              </a:rPr>
              <a:t>We need to ask God to spare us from the blindness of Satan.</a:t>
            </a:r>
          </a:p>
          <a:p>
            <a:pPr lvl="0" algn="just"/>
            <a:r>
              <a:rPr lang="en-US" sz="4000" dirty="0">
                <a:latin typeface="Arial Unicode MS" pitchFamily="34" charset="-128"/>
                <a:ea typeface="Arial Unicode MS" pitchFamily="34" charset="-128"/>
                <a:cs typeface="Arial Unicode MS" pitchFamily="34" charset="-128"/>
              </a:rPr>
              <a:t>We need to pray for those people we evangelize that God would correct their visions.</a:t>
            </a:r>
          </a:p>
          <a:p>
            <a:pPr lvl="0" algn="just"/>
            <a:r>
              <a:rPr lang="en-US" sz="4000" dirty="0">
                <a:solidFill>
                  <a:srgbClr val="FFFF00"/>
                </a:solidFill>
                <a:latin typeface="Arial Unicode MS" pitchFamily="34" charset="-128"/>
                <a:ea typeface="Arial Unicode MS" pitchFamily="34" charset="-128"/>
                <a:cs typeface="Arial Unicode MS" pitchFamily="34" charset="-128"/>
              </a:rPr>
              <a:t>The bible says that the whole world is under the dominion of the devil</a:t>
            </a:r>
            <a:r>
              <a:rPr lang="en-US" sz="4000" dirty="0" smtClean="0">
                <a:solidFill>
                  <a:srgbClr val="FFFF00"/>
                </a:solidFill>
                <a:latin typeface="Arial Unicode MS" pitchFamily="34" charset="-128"/>
                <a:ea typeface="Arial Unicode MS" pitchFamily="34" charset="-128"/>
                <a:cs typeface="Arial Unicode MS" pitchFamily="34" charset="-128"/>
              </a:rPr>
              <a:t>.</a:t>
            </a:r>
            <a:endParaRPr lang="en-US" sz="4000"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Autofit/>
          </a:bodyPr>
          <a:lstStyle/>
          <a:p>
            <a:pPr lvl="0" algn="just"/>
            <a:r>
              <a:rPr lang="en-US" sz="4400" dirty="0" smtClean="0">
                <a:latin typeface="Arial Unicode MS" pitchFamily="34" charset="-128"/>
                <a:ea typeface="Arial Unicode MS" pitchFamily="34" charset="-128"/>
                <a:cs typeface="Arial Unicode MS" pitchFamily="34" charset="-128"/>
              </a:rPr>
              <a:t>You </a:t>
            </a:r>
            <a:r>
              <a:rPr lang="en-US" sz="4400" dirty="0">
                <a:latin typeface="Arial Unicode MS" pitchFamily="34" charset="-128"/>
                <a:ea typeface="Arial Unicode MS" pitchFamily="34" charset="-128"/>
                <a:cs typeface="Arial Unicode MS" pitchFamily="34" charset="-128"/>
              </a:rPr>
              <a:t>cannot trust anything from this world.</a:t>
            </a:r>
          </a:p>
          <a:p>
            <a:pPr lvl="0" algn="just"/>
            <a:r>
              <a:rPr lang="en-US" sz="4400" dirty="0">
                <a:solidFill>
                  <a:srgbClr val="FFFF00"/>
                </a:solidFill>
                <a:latin typeface="Arial Unicode MS" pitchFamily="34" charset="-128"/>
                <a:ea typeface="Arial Unicode MS" pitchFamily="34" charset="-128"/>
                <a:cs typeface="Arial Unicode MS" pitchFamily="34" charset="-128"/>
              </a:rPr>
              <a:t>Most of the great things that are going on around us are traps to get us in trouble with God.</a:t>
            </a:r>
          </a:p>
          <a:p>
            <a:pPr lvl="0" algn="just"/>
            <a:r>
              <a:rPr lang="en-US" sz="4400" dirty="0">
                <a:latin typeface="Arial Unicode MS" pitchFamily="34" charset="-128"/>
                <a:ea typeface="Arial Unicode MS" pitchFamily="34" charset="-128"/>
                <a:cs typeface="Arial Unicode MS" pitchFamily="34" charset="-128"/>
              </a:rPr>
              <a:t>Satan vows to take the whole human race with him down to the lake of fire</a:t>
            </a:r>
            <a:r>
              <a:rPr lang="en-US" sz="4400" dirty="0" smtClean="0">
                <a:latin typeface="Arial Unicode MS" pitchFamily="34" charset="-128"/>
                <a:ea typeface="Arial Unicode MS" pitchFamily="34" charset="-128"/>
                <a:cs typeface="Arial Unicode MS" pitchFamily="34" charset="-128"/>
              </a:rPr>
              <a:t>.</a:t>
            </a: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Autofit/>
          </a:bodyPr>
          <a:lstStyle/>
          <a:p>
            <a:pPr lvl="0" algn="just"/>
            <a:r>
              <a:rPr lang="en-US" sz="4400" dirty="0" smtClean="0">
                <a:latin typeface="Arial Unicode MS" pitchFamily="34" charset="-128"/>
                <a:ea typeface="Arial Unicode MS" pitchFamily="34" charset="-128"/>
                <a:cs typeface="Arial Unicode MS" pitchFamily="34" charset="-128"/>
              </a:rPr>
              <a:t>Only </a:t>
            </a:r>
            <a:r>
              <a:rPr lang="en-US" sz="4400" dirty="0">
                <a:latin typeface="Arial Unicode MS" pitchFamily="34" charset="-128"/>
                <a:ea typeface="Arial Unicode MS" pitchFamily="34" charset="-128"/>
                <a:cs typeface="Arial Unicode MS" pitchFamily="34" charset="-128"/>
              </a:rPr>
              <a:t>when </a:t>
            </a:r>
            <a:r>
              <a:rPr lang="en-US" sz="4400" dirty="0" smtClean="0">
                <a:latin typeface="Arial Unicode MS" pitchFamily="34" charset="-128"/>
                <a:ea typeface="Arial Unicode MS" pitchFamily="34" charset="-128"/>
                <a:cs typeface="Arial Unicode MS" pitchFamily="34" charset="-128"/>
              </a:rPr>
              <a:t>we are </a:t>
            </a:r>
            <a:r>
              <a:rPr lang="en-US" sz="4400" dirty="0">
                <a:latin typeface="Arial Unicode MS" pitchFamily="34" charset="-128"/>
                <a:ea typeface="Arial Unicode MS" pitchFamily="34" charset="-128"/>
                <a:cs typeface="Arial Unicode MS" pitchFamily="34" charset="-128"/>
              </a:rPr>
              <a:t>under the guidance of the Holy Spirit can we escape the schemes of the devil.</a:t>
            </a:r>
          </a:p>
          <a:p>
            <a:pPr lvl="0" algn="just"/>
            <a:r>
              <a:rPr lang="en-US" sz="4400" dirty="0">
                <a:solidFill>
                  <a:srgbClr val="FFFF00"/>
                </a:solidFill>
                <a:latin typeface="Arial Unicode MS" pitchFamily="34" charset="-128"/>
                <a:ea typeface="Arial Unicode MS" pitchFamily="34" charset="-128"/>
                <a:cs typeface="Arial Unicode MS" pitchFamily="34" charset="-128"/>
              </a:rPr>
              <a:t>Don’t trust your natural wisdom to navigate in life. The enemy will get you every time</a:t>
            </a:r>
            <a:r>
              <a:rPr lang="en-US" sz="4400" dirty="0" smtClean="0">
                <a:solidFill>
                  <a:srgbClr val="FFFF00"/>
                </a:solidFill>
                <a:latin typeface="Arial Unicode MS" pitchFamily="34" charset="-128"/>
                <a:ea typeface="Arial Unicode MS" pitchFamily="34" charset="-128"/>
                <a:cs typeface="Arial Unicode MS" pitchFamily="34" charset="-128"/>
              </a:rPr>
              <a:t>.</a:t>
            </a:r>
            <a:endParaRPr lang="en-US" sz="4400"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rmAutofit lnSpcReduction="10000"/>
          </a:bodyPr>
          <a:lstStyle/>
          <a:p>
            <a:pPr lvl="0" algn="just">
              <a:buNone/>
            </a:pPr>
            <a:r>
              <a:rPr lang="en-US" sz="4000" dirty="0" smtClean="0">
                <a:latin typeface="Arial Unicode MS" pitchFamily="34" charset="-128"/>
                <a:ea typeface="Arial Unicode MS" pitchFamily="34" charset="-128"/>
                <a:cs typeface="Arial Unicode MS" pitchFamily="34" charset="-128"/>
              </a:rPr>
              <a:t>Ro </a:t>
            </a:r>
            <a:r>
              <a:rPr lang="en-US" sz="4000" dirty="0">
                <a:latin typeface="Arial Unicode MS" pitchFamily="34" charset="-128"/>
                <a:ea typeface="Arial Unicode MS" pitchFamily="34" charset="-128"/>
                <a:cs typeface="Arial Unicode MS" pitchFamily="34" charset="-128"/>
              </a:rPr>
              <a:t>12:2 </a:t>
            </a:r>
            <a:r>
              <a:rPr lang="en-US" sz="4000" dirty="0">
                <a:solidFill>
                  <a:srgbClr val="FFFF00"/>
                </a:solidFill>
                <a:latin typeface="Arial Unicode MS" pitchFamily="34" charset="-128"/>
                <a:ea typeface="Arial Unicode MS" pitchFamily="34" charset="-128"/>
                <a:cs typeface="Arial Unicode MS" pitchFamily="34" charset="-128"/>
              </a:rPr>
              <a:t>And do not be conformed to this world, but be transformed by the renewing of your mind, that you may prove what is that good and acceptable and perfect will of God. </a:t>
            </a:r>
            <a:r>
              <a:rPr lang="en-US" sz="4000" dirty="0">
                <a:latin typeface="Arial Unicode MS" pitchFamily="34" charset="-128"/>
                <a:ea typeface="Arial Unicode MS" pitchFamily="34" charset="-128"/>
                <a:cs typeface="Arial Unicode MS" pitchFamily="34" charset="-128"/>
              </a:rPr>
              <a:t>(NKJV)</a:t>
            </a:r>
          </a:p>
          <a:p>
            <a:pPr lvl="0" algn="just">
              <a:buNone/>
            </a:pPr>
            <a:r>
              <a:rPr lang="fr-FR" sz="4000" dirty="0">
                <a:latin typeface="Arial Unicode MS" pitchFamily="34" charset="-128"/>
                <a:ea typeface="Arial Unicode MS" pitchFamily="34" charset="-128"/>
                <a:cs typeface="Arial Unicode MS" pitchFamily="34" charset="-128"/>
              </a:rPr>
              <a:t> 2 Ne vous conformez pas au siècle présent, mais soyez transformés par le renouvellement de l'intelligence, afin que vous discerniez quelle est la volonté de Dieu, ce qui est bon, agréable et parfait. </a:t>
            </a:r>
            <a:r>
              <a:rPr lang="en-US" sz="4000" dirty="0">
                <a:latin typeface="Arial Unicode MS" pitchFamily="34" charset="-128"/>
                <a:ea typeface="Arial Unicode MS" pitchFamily="34" charset="-128"/>
                <a:cs typeface="Arial Unicode MS" pitchFamily="34" charset="-128"/>
              </a:rPr>
              <a:t>(LSV)</a:t>
            </a:r>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en-US" sz="4400" b="1" dirty="0">
                <a:solidFill>
                  <a:srgbClr val="FFFF00"/>
                </a:solidFill>
                <a:latin typeface="Arial Unicode MS" pitchFamily="34" charset="-128"/>
                <a:ea typeface="Arial Unicode MS" pitchFamily="34" charset="-128"/>
                <a:cs typeface="Arial Unicode MS" pitchFamily="34" charset="-128"/>
              </a:rPr>
              <a:t>CONCLUSION</a:t>
            </a:r>
          </a:p>
          <a:p>
            <a:pPr lvl="0" algn="just"/>
            <a:r>
              <a:rPr lang="en-US" sz="4400" b="1" dirty="0">
                <a:latin typeface="Arial Unicode MS" pitchFamily="34" charset="-128"/>
                <a:ea typeface="Arial Unicode MS" pitchFamily="34" charset="-128"/>
                <a:cs typeface="Arial Unicode MS" pitchFamily="34" charset="-128"/>
              </a:rPr>
              <a:t>Never </a:t>
            </a:r>
            <a:r>
              <a:rPr lang="en-US" sz="4400" b="1" dirty="0" smtClean="0">
                <a:latin typeface="Arial Unicode MS" pitchFamily="34" charset="-128"/>
                <a:ea typeface="Arial Unicode MS" pitchFamily="34" charset="-128"/>
                <a:cs typeface="Arial Unicode MS" pitchFamily="34" charset="-128"/>
              </a:rPr>
              <a:t>again trust </a:t>
            </a:r>
            <a:r>
              <a:rPr lang="en-US" sz="4400" b="1" dirty="0">
                <a:latin typeface="Arial Unicode MS" pitchFamily="34" charset="-128"/>
                <a:ea typeface="Arial Unicode MS" pitchFamily="34" charset="-128"/>
                <a:cs typeface="Arial Unicode MS" pitchFamily="34" charset="-128"/>
              </a:rPr>
              <a:t>your human vision </a:t>
            </a:r>
            <a:r>
              <a:rPr lang="en-US" sz="4400" b="1" dirty="0" smtClean="0">
                <a:latin typeface="Arial Unicode MS" pitchFamily="34" charset="-128"/>
                <a:ea typeface="Arial Unicode MS" pitchFamily="34" charset="-128"/>
                <a:cs typeface="Arial Unicode MS" pitchFamily="34" charset="-128"/>
              </a:rPr>
              <a:t>because </a:t>
            </a:r>
            <a:r>
              <a:rPr lang="en-US" sz="4400" b="1" dirty="0">
                <a:latin typeface="Arial Unicode MS" pitchFamily="34" charset="-128"/>
                <a:ea typeface="Arial Unicode MS" pitchFamily="34" charset="-128"/>
                <a:cs typeface="Arial Unicode MS" pitchFamily="34" charset="-128"/>
              </a:rPr>
              <a:t>it can easily be manipulated.</a:t>
            </a:r>
          </a:p>
          <a:p>
            <a:pPr lvl="0" algn="just"/>
            <a:r>
              <a:rPr lang="en-US" sz="4400" b="1" dirty="0">
                <a:solidFill>
                  <a:srgbClr val="FFFF00"/>
                </a:solidFill>
                <a:latin typeface="Arial Unicode MS" pitchFamily="34" charset="-128"/>
                <a:ea typeface="Arial Unicode MS" pitchFamily="34" charset="-128"/>
                <a:cs typeface="Arial Unicode MS" pitchFamily="34" charset="-128"/>
              </a:rPr>
              <a:t>Always seek the revelations of God in all matters of life</a:t>
            </a:r>
            <a:r>
              <a:rPr lang="en-US" sz="4400" b="1" dirty="0" smtClean="0">
                <a:solidFill>
                  <a:srgbClr val="FFFF00"/>
                </a:solidFill>
                <a:latin typeface="Arial Unicode MS" pitchFamily="34" charset="-128"/>
                <a:ea typeface="Arial Unicode MS" pitchFamily="34" charset="-128"/>
                <a:cs typeface="Arial Unicode MS" pitchFamily="34" charset="-128"/>
              </a:rPr>
              <a:t>.</a:t>
            </a:r>
            <a:r>
              <a:rPr lang="en-US" sz="4400" b="1" dirty="0" smtClean="0">
                <a:solidFill>
                  <a:srgbClr val="FFFF00"/>
                </a:solidFill>
                <a:latin typeface="Arial Unicode MS" pitchFamily="34" charset="-128"/>
                <a:ea typeface="Arial Unicode MS" pitchFamily="34" charset="-128"/>
                <a:cs typeface="Arial Unicode MS" pitchFamily="34" charset="-128"/>
              </a:rPr>
              <a:t> </a:t>
            </a:r>
          </a:p>
          <a:p>
            <a:pPr lvl="0" algn="just"/>
            <a:r>
              <a:rPr lang="en-US" sz="4400" b="1" dirty="0" smtClean="0">
                <a:latin typeface="Arial Unicode MS" pitchFamily="34" charset="-128"/>
                <a:ea typeface="Arial Unicode MS" pitchFamily="34" charset="-128"/>
                <a:cs typeface="Arial Unicode MS" pitchFamily="34" charset="-128"/>
              </a:rPr>
              <a:t>Ask God for a second touch if you are still not seeing right as a Christian.</a:t>
            </a:r>
          </a:p>
          <a:p>
            <a:pPr algn="just"/>
            <a:r>
              <a:rPr lang="en-US" sz="4400" b="1" dirty="0" smtClean="0">
                <a:latin typeface="Arial Unicode MS" pitchFamily="34" charset="-128"/>
                <a:ea typeface="Arial Unicode MS" pitchFamily="34" charset="-128"/>
                <a:cs typeface="Arial Unicode MS" pitchFamily="34" charset="-128"/>
              </a:rPr>
              <a:t>Be careful little eyes what you see.</a:t>
            </a:r>
          </a:p>
          <a:p>
            <a:pPr lvl="0" algn="just"/>
            <a:endParaRPr lang="en-US" sz="4400" b="1" dirty="0" smtClean="0">
              <a:latin typeface="Arial Unicode MS" pitchFamily="34" charset="-128"/>
              <a:ea typeface="Arial Unicode MS" pitchFamily="34" charset="-128"/>
              <a:cs typeface="Arial Unicode MS" pitchFamily="34" charset="-128"/>
            </a:endParaRPr>
          </a:p>
          <a:p>
            <a:endParaRPr lang="en-US" dirty="0" smtClean="0"/>
          </a:p>
          <a:p>
            <a:pPr lvl="0" algn="just"/>
            <a:endParaRPr lang="en-US"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So </a:t>
            </a:r>
            <a:r>
              <a:rPr lang="en-US" sz="4000" b="1" dirty="0">
                <a:solidFill>
                  <a:srgbClr val="FFFF00"/>
                </a:solidFill>
                <a:latin typeface="Arial Unicode MS" pitchFamily="34" charset="-128"/>
                <a:ea typeface="Arial Unicode MS" pitchFamily="34" charset="-128"/>
                <a:cs typeface="Arial Unicode MS" pitchFamily="34" charset="-128"/>
              </a:rPr>
              <a:t>long that Peter was looking at Jesus he was able to walk on water like a crystal carpet.</a:t>
            </a:r>
          </a:p>
          <a:p>
            <a:pPr lvl="0" algn="just"/>
            <a:r>
              <a:rPr lang="en-US" sz="4000" b="1" dirty="0">
                <a:latin typeface="Arial Unicode MS" pitchFamily="34" charset="-128"/>
                <a:ea typeface="Arial Unicode MS" pitchFamily="34" charset="-128"/>
                <a:cs typeface="Arial Unicode MS" pitchFamily="34" charset="-128"/>
              </a:rPr>
              <a:t>The minute he began to focus on his environment, he began sinking and began to experience the reality of the environment.</a:t>
            </a:r>
          </a:p>
          <a:p>
            <a:pPr lvl="0" algn="just"/>
            <a:r>
              <a:rPr lang="en-US" sz="4000" b="1" dirty="0">
                <a:solidFill>
                  <a:srgbClr val="FFFF00"/>
                </a:solidFill>
                <a:latin typeface="Arial Unicode MS" pitchFamily="34" charset="-128"/>
                <a:ea typeface="Arial Unicode MS" pitchFamily="34" charset="-128"/>
                <a:cs typeface="Arial Unicode MS" pitchFamily="34" charset="-128"/>
              </a:rPr>
              <a:t>What you feed yourself is what you will see</a:t>
            </a:r>
            <a:r>
              <a:rPr lang="en-US" sz="4000" b="1" dirty="0" smtClean="0">
                <a:solidFill>
                  <a:srgbClr val="FFFF00"/>
                </a:solidFill>
                <a:latin typeface="Arial Unicode MS" pitchFamily="34" charset="-128"/>
                <a:ea typeface="Arial Unicode MS" pitchFamily="34" charset="-128"/>
                <a:cs typeface="Arial Unicode MS" pitchFamily="34" charset="-128"/>
              </a:rPr>
              <a:t>.</a:t>
            </a:r>
          </a:p>
          <a:p>
            <a:pPr algn="just"/>
            <a:r>
              <a:rPr lang="en-US" sz="4000" dirty="0"/>
              <a:t>Be aware that what you envision will soon become your view</a:t>
            </a:r>
            <a:r>
              <a:rPr lang="en-US" sz="4000" dirty="0" smtClean="0"/>
              <a:t>.</a:t>
            </a:r>
            <a:endParaRPr lang="en-US" sz="4000" b="1" dirty="0">
              <a:solidFill>
                <a:srgbClr val="FFFF00"/>
              </a:solidFill>
              <a:latin typeface="Arial Unicode MS" pitchFamily="34" charset="-128"/>
              <a:ea typeface="Arial Unicode MS" pitchFamily="34" charset="-128"/>
              <a:cs typeface="Arial Unicode MS" pitchFamily="34" charset="-128"/>
            </a:endParaRPr>
          </a:p>
          <a:p>
            <a:pPr algn="r"/>
            <a:r>
              <a:rPr lang="en-US" sz="4000" b="1" dirty="0">
                <a:solidFill>
                  <a:schemeClr val="tx1"/>
                </a:solidFill>
                <a:latin typeface="Arial Unicode MS" pitchFamily="34" charset="-128"/>
                <a:ea typeface="Arial Unicode MS" pitchFamily="34" charset="-128"/>
                <a:cs typeface="Arial Unicode MS" pitchFamily="34" charset="-128"/>
              </a:rPr>
              <a:t>AMEN!</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2897</TotalTime>
  <Words>2802</Words>
  <Application>Microsoft Office PowerPoint</Application>
  <PresentationFormat>On-screen Show (4:3)</PresentationFormat>
  <Paragraphs>169</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CHRIST THE ROCK CONGREGATION SUNDAY JULY 4TH  2021  Sermon by Pastor Marc E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JULY 4TH  2021  Sermon by Pastor Marc E Simeon  </dc:title>
  <dc:creator>MARC EDOUARD SIMEON</dc:creator>
  <cp:lastModifiedBy>MARC EDOUARD SIMEON</cp:lastModifiedBy>
  <cp:revision>3</cp:revision>
  <dcterms:created xsi:type="dcterms:W3CDTF">2021-07-01T15:44:16Z</dcterms:created>
  <dcterms:modified xsi:type="dcterms:W3CDTF">2021-07-03T16:01:33Z</dcterms:modified>
</cp:coreProperties>
</file>