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57" r:id="rId3"/>
    <p:sldId id="343" r:id="rId4"/>
    <p:sldId id="348" r:id="rId5"/>
    <p:sldId id="344" r:id="rId6"/>
    <p:sldId id="349" r:id="rId7"/>
    <p:sldId id="350" r:id="rId8"/>
    <p:sldId id="352" r:id="rId9"/>
    <p:sldId id="353" r:id="rId10"/>
    <p:sldId id="298" r:id="rId11"/>
    <p:sldId id="354" r:id="rId12"/>
    <p:sldId id="355" r:id="rId13"/>
    <p:sldId id="356" r:id="rId14"/>
    <p:sldId id="269" r:id="rId15"/>
    <p:sldId id="357" r:id="rId16"/>
    <p:sldId id="258" r:id="rId17"/>
    <p:sldId id="311" r:id="rId18"/>
    <p:sldId id="358" r:id="rId19"/>
    <p:sldId id="359" r:id="rId20"/>
    <p:sldId id="312" r:id="rId21"/>
    <p:sldId id="313" r:id="rId22"/>
    <p:sldId id="360" r:id="rId23"/>
    <p:sldId id="361" r:id="rId24"/>
    <p:sldId id="314" r:id="rId25"/>
    <p:sldId id="362" r:id="rId26"/>
    <p:sldId id="259" r:id="rId27"/>
    <p:sldId id="364" r:id="rId28"/>
    <p:sldId id="365" r:id="rId29"/>
    <p:sldId id="273" r:id="rId30"/>
    <p:sldId id="366" r:id="rId31"/>
    <p:sldId id="317" r:id="rId32"/>
    <p:sldId id="367" r:id="rId33"/>
    <p:sldId id="368" r:id="rId34"/>
    <p:sldId id="318" r:id="rId35"/>
    <p:sldId id="369" r:id="rId36"/>
    <p:sldId id="370" r:id="rId37"/>
    <p:sldId id="274" r:id="rId38"/>
    <p:sldId id="371" r:id="rId39"/>
    <p:sldId id="372" r:id="rId40"/>
    <p:sldId id="373" r:id="rId41"/>
    <p:sldId id="375" r:id="rId42"/>
    <p:sldId id="378" r:id="rId43"/>
    <p:sldId id="379" r:id="rId44"/>
    <p:sldId id="275" r:id="rId45"/>
    <p:sldId id="380" r:id="rId46"/>
    <p:sldId id="381" r:id="rId47"/>
    <p:sldId id="38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varScale="1">
        <p:scale>
          <a:sx n="69" d="100"/>
          <a:sy n="69" d="100"/>
        </p:scale>
        <p:origin x="-111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8C2E1C3-21C0-413F-94E8-A9A9969641AE}" type="datetimeFigureOut">
              <a:rPr lang="en-US" smtClean="0"/>
              <a:pPr/>
              <a:t>6/12/2021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C2E1C3-21C0-413F-94E8-A9A9969641AE}" type="datetimeFigureOut">
              <a:rPr lang="en-US" smtClean="0"/>
              <a:pPr/>
              <a:t>6/12/2021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C2E1C3-21C0-413F-94E8-A9A9969641AE}" type="datetimeFigureOut">
              <a:rPr lang="en-US" smtClean="0"/>
              <a:pPr/>
              <a:t>6/12/2021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8C2E1C3-21C0-413F-94E8-A9A9969641AE}" type="datetimeFigureOut">
              <a:rPr lang="en-US" smtClean="0"/>
              <a:pPr/>
              <a:t>6/12/2021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8C2E1C3-21C0-413F-94E8-A9A9969641AE}" type="datetimeFigureOut">
              <a:rPr lang="en-US" smtClean="0"/>
              <a:pPr/>
              <a:t>6/12/2021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8C2E1C3-21C0-413F-94E8-A9A9969641AE}" type="datetimeFigureOut">
              <a:rPr lang="en-US" smtClean="0"/>
              <a:pPr/>
              <a:t>6/12/2021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C2E1C3-21C0-413F-94E8-A9A9969641AE}" type="datetimeFigureOut">
              <a:rPr lang="en-US" smtClean="0"/>
              <a:pPr/>
              <a:t>6/12/2021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C2E1C3-21C0-413F-94E8-A9A9969641AE}" type="datetimeFigureOut">
              <a:rPr lang="en-US" smtClean="0"/>
              <a:pPr/>
              <a:t>6/12/2021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C2E1C3-21C0-413F-94E8-A9A9969641AE}" type="datetimeFigureOut">
              <a:rPr lang="en-US" smtClean="0"/>
              <a:pPr/>
              <a:t>6/12/2021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C2E1C3-21C0-413F-94E8-A9A9969641AE}" type="datetimeFigureOut">
              <a:rPr lang="en-US" smtClean="0"/>
              <a:pPr/>
              <a:t>6/12/2021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C2E1C3-21C0-413F-94E8-A9A9969641AE}" type="datetimeFigureOut">
              <a:rPr lang="en-US" smtClean="0"/>
              <a:pPr/>
              <a:t>6/12/2021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2E1C3-21C0-413F-94E8-A9A9969641AE}" type="datetimeFigureOut">
              <a:rPr lang="en-US" smtClean="0"/>
              <a:pPr/>
              <a:t>6/12/2021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06143-8A21-4EC5-ACE0-F9548DB6D03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200"/>
          </a:xfrm>
          <a:solidFill>
            <a:srgbClr val="FFFF00"/>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chemeClr val="tx1"/>
                </a:solidFill>
              </a:rPr>
              <a:t>CHRIST THE ROCK CONGREGATION</a:t>
            </a:r>
            <a:br>
              <a:rPr lang="en-US" b="1" dirty="0">
                <a:solidFill>
                  <a:schemeClr val="tx1"/>
                </a:solidFill>
              </a:rPr>
            </a:br>
            <a:r>
              <a:rPr lang="en-US" b="1" dirty="0" smtClean="0">
                <a:solidFill>
                  <a:srgbClr val="002060"/>
                </a:solidFill>
              </a:rPr>
              <a:t>SUNDAY </a:t>
            </a:r>
            <a:r>
              <a:rPr lang="en-US" b="1" dirty="0" smtClean="0">
                <a:solidFill>
                  <a:srgbClr val="002060"/>
                </a:solidFill>
              </a:rPr>
              <a:t>JUNE 13TH</a:t>
            </a:r>
            <a:r>
              <a:rPr lang="en-US" b="1" dirty="0" smtClean="0">
                <a:solidFill>
                  <a:srgbClr val="002060"/>
                </a:solidFill>
              </a:rPr>
              <a:t>  </a:t>
            </a:r>
            <a:r>
              <a:rPr lang="en-US" b="1" dirty="0" smtClean="0">
                <a:solidFill>
                  <a:srgbClr val="002060"/>
                </a:solidFill>
              </a:rPr>
              <a:t>2021 </a:t>
            </a:r>
            <a:r>
              <a:rPr lang="en-US" b="1" dirty="0">
                <a:solidFill>
                  <a:schemeClr val="tx1"/>
                </a:solidFill>
              </a:rPr>
              <a:t/>
            </a:r>
            <a:br>
              <a:rPr lang="en-US" b="1" dirty="0">
                <a:solidFill>
                  <a:schemeClr val="tx1"/>
                </a:solidFill>
              </a:rPr>
            </a:br>
            <a:r>
              <a:rPr lang="en-US" b="1" dirty="0">
                <a:solidFill>
                  <a:schemeClr val="tx1"/>
                </a:solidFill>
              </a:rPr>
              <a:t>Sermon by Pastor </a:t>
            </a:r>
            <a:r>
              <a:rPr lang="en-US" b="1" dirty="0" smtClean="0">
                <a:solidFill>
                  <a:schemeClr val="tx1"/>
                </a:solidFill>
              </a:rPr>
              <a:t/>
            </a:r>
            <a:br>
              <a:rPr lang="en-US" b="1" dirty="0" smtClean="0">
                <a:solidFill>
                  <a:schemeClr val="tx1"/>
                </a:solidFill>
              </a:rPr>
            </a:br>
            <a:r>
              <a:rPr lang="en-US" b="1" dirty="0" smtClean="0">
                <a:solidFill>
                  <a:schemeClr val="tx1"/>
                </a:solidFill>
              </a:rPr>
              <a:t>JEAN CLAUDE JEAN BAPTISTE</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743200"/>
            <a:ext cx="9144000" cy="4114800"/>
          </a:xfrm>
          <a:solidFill>
            <a:schemeClr val="tx1"/>
          </a:solidFill>
        </p:spPr>
        <p:style>
          <a:lnRef idx="1">
            <a:schemeClr val="accent4"/>
          </a:lnRef>
          <a:fillRef idx="2">
            <a:schemeClr val="accent4"/>
          </a:fillRef>
          <a:effectRef idx="1">
            <a:schemeClr val="accent4"/>
          </a:effectRef>
          <a:fontRef idx="minor">
            <a:schemeClr val="dk1"/>
          </a:fontRef>
        </p:style>
        <p:txBody>
          <a:bodyPr>
            <a:normAutofit/>
          </a:bodyPr>
          <a:lstStyle/>
          <a:p>
            <a:r>
              <a:rPr lang="fr-FR" sz="5400" b="1" dirty="0" smtClean="0">
                <a:solidFill>
                  <a:schemeClr val="bg1"/>
                </a:solidFill>
              </a:rPr>
              <a:t>Samuel Conduisit Israël Vers une Vraie Repentance</a:t>
            </a:r>
            <a:endParaRPr lang="en-US" sz="5400" dirty="0" smtClean="0">
              <a:solidFill>
                <a:schemeClr val="bg1"/>
              </a:solidFill>
            </a:endParaRPr>
          </a:p>
          <a:p>
            <a:r>
              <a:rPr lang="en-US" sz="5400" b="1" dirty="0" smtClean="0">
                <a:solidFill>
                  <a:srgbClr val="FFFF00"/>
                </a:solidFill>
              </a:rPr>
              <a:t>Samuel Led Israel to a True Repentance</a:t>
            </a:r>
            <a:endParaRPr lang="en-US" sz="5400"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ctr"/>
            <a:r>
              <a:rPr lang="fr-FR" sz="5400" b="1" dirty="0" smtClean="0">
                <a:solidFill>
                  <a:srgbClr val="FF0000"/>
                </a:solidFill>
              </a:rPr>
              <a:t>Lecture 1 Samuel 7:1-14</a:t>
            </a:r>
            <a:endParaRPr lang="en-US" sz="5400" dirty="0" smtClean="0">
              <a:solidFill>
                <a:srgbClr val="FF0000"/>
              </a:solidFill>
            </a:endParaRPr>
          </a:p>
          <a:p>
            <a:pPr algn="just"/>
            <a:r>
              <a:rPr lang="fr-FR" sz="5400" dirty="0" smtClean="0">
                <a:solidFill>
                  <a:srgbClr val="002060"/>
                </a:solidFill>
                <a:latin typeface="Arial Unicode MS" pitchFamily="34" charset="-128"/>
                <a:ea typeface="Arial Unicode MS" pitchFamily="34" charset="-128"/>
                <a:cs typeface="Arial Unicode MS" pitchFamily="34" charset="-128"/>
              </a:rPr>
              <a:t>1Sa 7:1 ¶ Les gens de </a:t>
            </a:r>
            <a:r>
              <a:rPr lang="fr-FR" sz="5400" dirty="0" err="1" smtClean="0">
                <a:solidFill>
                  <a:srgbClr val="002060"/>
                </a:solidFill>
                <a:latin typeface="Arial Unicode MS" pitchFamily="34" charset="-128"/>
                <a:ea typeface="Arial Unicode MS" pitchFamily="34" charset="-128"/>
                <a:cs typeface="Arial Unicode MS" pitchFamily="34" charset="-128"/>
              </a:rPr>
              <a:t>Kirjath</a:t>
            </a:r>
            <a:r>
              <a:rPr lang="fr-FR" sz="5400" dirty="0" smtClean="0">
                <a:solidFill>
                  <a:srgbClr val="002060"/>
                </a:solidFill>
                <a:latin typeface="Arial Unicode MS" pitchFamily="34" charset="-128"/>
                <a:ea typeface="Arial Unicode MS" pitchFamily="34" charset="-128"/>
                <a:cs typeface="Arial Unicode MS" pitchFamily="34" charset="-128"/>
              </a:rPr>
              <a:t>-</a:t>
            </a:r>
            <a:r>
              <a:rPr lang="fr-FR" sz="5400" dirty="0" err="1" smtClean="0">
                <a:solidFill>
                  <a:srgbClr val="002060"/>
                </a:solidFill>
                <a:latin typeface="Arial Unicode MS" pitchFamily="34" charset="-128"/>
                <a:ea typeface="Arial Unicode MS" pitchFamily="34" charset="-128"/>
                <a:cs typeface="Arial Unicode MS" pitchFamily="34" charset="-128"/>
              </a:rPr>
              <a:t>Jearim</a:t>
            </a:r>
            <a:r>
              <a:rPr lang="fr-FR" sz="5400" dirty="0" smtClean="0">
                <a:solidFill>
                  <a:srgbClr val="002060"/>
                </a:solidFill>
                <a:latin typeface="Arial Unicode MS" pitchFamily="34" charset="-128"/>
                <a:ea typeface="Arial Unicode MS" pitchFamily="34" charset="-128"/>
                <a:cs typeface="Arial Unicode MS" pitchFamily="34" charset="-128"/>
              </a:rPr>
              <a:t> vinrent, et firent monter l'arche de l'Éternel; ils la conduisirent dans la maison d'</a:t>
            </a:r>
            <a:r>
              <a:rPr lang="fr-FR" sz="5400" dirty="0" err="1" smtClean="0">
                <a:solidFill>
                  <a:srgbClr val="002060"/>
                </a:solidFill>
                <a:latin typeface="Arial Unicode MS" pitchFamily="34" charset="-128"/>
                <a:ea typeface="Arial Unicode MS" pitchFamily="34" charset="-128"/>
                <a:cs typeface="Arial Unicode MS" pitchFamily="34" charset="-128"/>
              </a:rPr>
              <a:t>Abinadab</a:t>
            </a:r>
            <a:r>
              <a:rPr lang="fr-FR" sz="5400" dirty="0" smtClean="0">
                <a:solidFill>
                  <a:srgbClr val="002060"/>
                </a:solidFill>
                <a:latin typeface="Arial Unicode MS" pitchFamily="34" charset="-128"/>
                <a:ea typeface="Arial Unicode MS" pitchFamily="34" charset="-128"/>
                <a:cs typeface="Arial Unicode MS" pitchFamily="34" charset="-128"/>
              </a:rPr>
              <a:t>, sur la colline, </a:t>
            </a:r>
            <a:r>
              <a:rPr lang="fr-FR" sz="5400" dirty="0" smtClean="0">
                <a:solidFill>
                  <a:srgbClr val="FF0000"/>
                </a:solidFill>
                <a:latin typeface="Arial Unicode MS" pitchFamily="34" charset="-128"/>
                <a:ea typeface="Arial Unicode MS" pitchFamily="34" charset="-128"/>
                <a:cs typeface="Arial Unicode MS" pitchFamily="34" charset="-128"/>
              </a:rPr>
              <a:t>et ils consacrèrent son fils Éléazar pour garder l'arche de l'Éternel.</a:t>
            </a:r>
            <a:endParaRPr lang="en-US" sz="5400"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5400" dirty="0" smtClean="0">
                <a:solidFill>
                  <a:srgbClr val="002060"/>
                </a:solidFill>
                <a:latin typeface="Arial Unicode MS" pitchFamily="34" charset="-128"/>
                <a:ea typeface="Arial Unicode MS" pitchFamily="34" charset="-128"/>
                <a:cs typeface="Arial Unicode MS" pitchFamily="34" charset="-128"/>
              </a:rPr>
              <a:t>2 </a:t>
            </a:r>
            <a:r>
              <a:rPr lang="fr-FR" sz="5400" dirty="0" smtClean="0">
                <a:solidFill>
                  <a:srgbClr val="002060"/>
                </a:solidFill>
                <a:latin typeface="Arial Unicode MS" pitchFamily="34" charset="-128"/>
                <a:ea typeface="Arial Unicode MS" pitchFamily="34" charset="-128"/>
                <a:cs typeface="Arial Unicode MS" pitchFamily="34" charset="-128"/>
              </a:rPr>
              <a:t>Il s'était passé bien du temps depuis le jour où l'arche avait été déposée à </a:t>
            </a:r>
            <a:r>
              <a:rPr lang="fr-FR" sz="5400" dirty="0" err="1" smtClean="0">
                <a:solidFill>
                  <a:srgbClr val="002060"/>
                </a:solidFill>
                <a:latin typeface="Arial Unicode MS" pitchFamily="34" charset="-128"/>
                <a:ea typeface="Arial Unicode MS" pitchFamily="34" charset="-128"/>
                <a:cs typeface="Arial Unicode MS" pitchFamily="34" charset="-128"/>
              </a:rPr>
              <a:t>Kirjath</a:t>
            </a:r>
            <a:r>
              <a:rPr lang="fr-FR" sz="5400" dirty="0" smtClean="0">
                <a:solidFill>
                  <a:srgbClr val="002060"/>
                </a:solidFill>
                <a:latin typeface="Arial Unicode MS" pitchFamily="34" charset="-128"/>
                <a:ea typeface="Arial Unicode MS" pitchFamily="34" charset="-128"/>
                <a:cs typeface="Arial Unicode MS" pitchFamily="34" charset="-128"/>
              </a:rPr>
              <a:t>-</a:t>
            </a:r>
            <a:r>
              <a:rPr lang="fr-FR" sz="5400" dirty="0" err="1" smtClean="0">
                <a:solidFill>
                  <a:srgbClr val="002060"/>
                </a:solidFill>
                <a:latin typeface="Arial Unicode MS" pitchFamily="34" charset="-128"/>
                <a:ea typeface="Arial Unicode MS" pitchFamily="34" charset="-128"/>
                <a:cs typeface="Arial Unicode MS" pitchFamily="34" charset="-128"/>
              </a:rPr>
              <a:t>Jearim</a:t>
            </a:r>
            <a:r>
              <a:rPr lang="fr-FR" sz="5400" dirty="0" smtClean="0">
                <a:solidFill>
                  <a:srgbClr val="002060"/>
                </a:solidFill>
                <a:latin typeface="Arial Unicode MS" pitchFamily="34" charset="-128"/>
                <a:ea typeface="Arial Unicode MS" pitchFamily="34" charset="-128"/>
                <a:cs typeface="Arial Unicode MS" pitchFamily="34" charset="-128"/>
              </a:rPr>
              <a:t>. Vingt années s'étaient écoulées. </a:t>
            </a:r>
            <a:r>
              <a:rPr lang="fr-FR" sz="5400" dirty="0" smtClean="0">
                <a:solidFill>
                  <a:srgbClr val="FF0000"/>
                </a:solidFill>
                <a:latin typeface="Arial Unicode MS" pitchFamily="34" charset="-128"/>
                <a:ea typeface="Arial Unicode MS" pitchFamily="34" charset="-128"/>
                <a:cs typeface="Arial Unicode MS" pitchFamily="34" charset="-128"/>
              </a:rPr>
              <a:t>Alors toute la maison d'Israël poussa des gémissements vers l'Éternel.</a:t>
            </a:r>
            <a:endParaRPr lang="en-US" sz="5400" dirty="0" smtClean="0">
              <a:solidFill>
                <a:srgbClr val="FF0000"/>
              </a:solidFill>
              <a:latin typeface="Arial Unicode MS" pitchFamily="34" charset="-128"/>
              <a:ea typeface="Arial Unicode MS" pitchFamily="34" charset="-128"/>
              <a:cs typeface="Arial Unicode MS" pitchFamily="34" charset="-128"/>
            </a:endParaRPr>
          </a:p>
          <a:p>
            <a:pPr algn="just"/>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77500" lnSpcReduction="20000"/>
          </a:bodyPr>
          <a:lstStyle/>
          <a:p>
            <a:pPr algn="just"/>
            <a:r>
              <a:rPr lang="fr-FR" sz="5400" dirty="0" smtClean="0">
                <a:solidFill>
                  <a:srgbClr val="002060"/>
                </a:solidFill>
                <a:latin typeface="Arial Unicode MS" pitchFamily="34" charset="-128"/>
                <a:ea typeface="Arial Unicode MS" pitchFamily="34" charset="-128"/>
                <a:cs typeface="Arial Unicode MS" pitchFamily="34" charset="-128"/>
              </a:rPr>
              <a:t>3 </a:t>
            </a:r>
            <a:r>
              <a:rPr lang="fr-FR" sz="5400" dirty="0" smtClean="0">
                <a:solidFill>
                  <a:srgbClr val="002060"/>
                </a:solidFill>
                <a:latin typeface="Arial Unicode MS" pitchFamily="34" charset="-128"/>
                <a:ea typeface="Arial Unicode MS" pitchFamily="34" charset="-128"/>
                <a:cs typeface="Arial Unicode MS" pitchFamily="34" charset="-128"/>
              </a:rPr>
              <a:t>¶ Samuel dit à toute la maison d'Israël: Si c'est de tout votre </a:t>
            </a:r>
            <a:r>
              <a:rPr lang="fr-FR" sz="5400" dirty="0" smtClean="0">
                <a:solidFill>
                  <a:srgbClr val="002060"/>
                </a:solidFill>
                <a:latin typeface="Arial Unicode MS" pitchFamily="34" charset="-128"/>
                <a:ea typeface="Arial Unicode MS" pitchFamily="34" charset="-128"/>
                <a:cs typeface="Arial Unicode MS" pitchFamily="34" charset="-128"/>
              </a:rPr>
              <a:t>cœur </a:t>
            </a:r>
            <a:r>
              <a:rPr lang="fr-FR" sz="5400" dirty="0" smtClean="0">
                <a:solidFill>
                  <a:srgbClr val="002060"/>
                </a:solidFill>
                <a:latin typeface="Arial Unicode MS" pitchFamily="34" charset="-128"/>
                <a:ea typeface="Arial Unicode MS" pitchFamily="34" charset="-128"/>
                <a:cs typeface="Arial Unicode MS" pitchFamily="34" charset="-128"/>
              </a:rPr>
              <a:t>que vous revenez à l'Éternel, ôtez du milieu de vous les dieux étrangers et les Astartés, dirigez votre </a:t>
            </a:r>
            <a:r>
              <a:rPr lang="fr-FR" sz="5400" dirty="0" smtClean="0">
                <a:solidFill>
                  <a:srgbClr val="002060"/>
                </a:solidFill>
                <a:latin typeface="Arial Unicode MS" pitchFamily="34" charset="-128"/>
                <a:ea typeface="Arial Unicode MS" pitchFamily="34" charset="-128"/>
                <a:cs typeface="Arial Unicode MS" pitchFamily="34" charset="-128"/>
              </a:rPr>
              <a:t>cœur </a:t>
            </a:r>
            <a:r>
              <a:rPr lang="fr-FR" sz="5400" dirty="0" smtClean="0">
                <a:solidFill>
                  <a:srgbClr val="002060"/>
                </a:solidFill>
                <a:latin typeface="Arial Unicode MS" pitchFamily="34" charset="-128"/>
                <a:ea typeface="Arial Unicode MS" pitchFamily="34" charset="-128"/>
                <a:cs typeface="Arial Unicode MS" pitchFamily="34" charset="-128"/>
              </a:rPr>
              <a:t>vers l'Éternel, et servez-le lui seul; et il vous délivrera de la main des Philistins.</a:t>
            </a:r>
            <a:endParaRPr lang="en-US" sz="5400" dirty="0" smtClean="0">
              <a:solidFill>
                <a:srgbClr val="002060"/>
              </a:solidFill>
              <a:latin typeface="Arial Unicode MS" pitchFamily="34" charset="-128"/>
              <a:ea typeface="Arial Unicode MS" pitchFamily="34" charset="-128"/>
              <a:cs typeface="Arial Unicode MS" pitchFamily="34" charset="-128"/>
            </a:endParaRPr>
          </a:p>
          <a:p>
            <a:pPr algn="just"/>
            <a:r>
              <a:rPr lang="fr-FR" sz="5400" dirty="0" smtClean="0">
                <a:solidFill>
                  <a:srgbClr val="002060"/>
                </a:solidFill>
                <a:latin typeface="Arial Unicode MS" pitchFamily="34" charset="-128"/>
                <a:ea typeface="Arial Unicode MS" pitchFamily="34" charset="-128"/>
                <a:cs typeface="Arial Unicode MS" pitchFamily="34" charset="-128"/>
              </a:rPr>
              <a:t> </a:t>
            </a:r>
            <a:r>
              <a:rPr lang="fr-FR" sz="5400" dirty="0" smtClean="0">
                <a:solidFill>
                  <a:srgbClr val="FF0000"/>
                </a:solidFill>
                <a:latin typeface="Arial Unicode MS" pitchFamily="34" charset="-128"/>
                <a:ea typeface="Arial Unicode MS" pitchFamily="34" charset="-128"/>
                <a:cs typeface="Arial Unicode MS" pitchFamily="34" charset="-128"/>
              </a:rPr>
              <a:t>4 Et les enfants d'Israël ôtèrent du milieu d'eux les </a:t>
            </a:r>
            <a:r>
              <a:rPr lang="fr-FR" sz="5400" dirty="0" err="1" smtClean="0">
                <a:solidFill>
                  <a:srgbClr val="FF0000"/>
                </a:solidFill>
                <a:latin typeface="Arial Unicode MS" pitchFamily="34" charset="-128"/>
                <a:ea typeface="Arial Unicode MS" pitchFamily="34" charset="-128"/>
                <a:cs typeface="Arial Unicode MS" pitchFamily="34" charset="-128"/>
              </a:rPr>
              <a:t>Baals</a:t>
            </a:r>
            <a:r>
              <a:rPr lang="fr-FR" sz="5400" dirty="0" smtClean="0">
                <a:solidFill>
                  <a:srgbClr val="FF0000"/>
                </a:solidFill>
                <a:latin typeface="Arial Unicode MS" pitchFamily="34" charset="-128"/>
                <a:ea typeface="Arial Unicode MS" pitchFamily="34" charset="-128"/>
                <a:cs typeface="Arial Unicode MS" pitchFamily="34" charset="-128"/>
              </a:rPr>
              <a:t> et les Astartés, et ils servirent l'Éternel seul.</a:t>
            </a:r>
            <a:endParaRPr lang="en-US" sz="5400"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10000"/>
          </a:bodyPr>
          <a:lstStyle/>
          <a:p>
            <a:pPr algn="just"/>
            <a:r>
              <a:rPr lang="fr-FR" sz="5400" dirty="0" smtClean="0">
                <a:solidFill>
                  <a:srgbClr val="002060"/>
                </a:solidFill>
                <a:latin typeface="Arial Unicode MS" pitchFamily="34" charset="-128"/>
                <a:ea typeface="Arial Unicode MS" pitchFamily="34" charset="-128"/>
                <a:cs typeface="Arial Unicode MS" pitchFamily="34" charset="-128"/>
              </a:rPr>
              <a:t>5 </a:t>
            </a:r>
            <a:r>
              <a:rPr lang="fr-FR" sz="5400" dirty="0" smtClean="0">
                <a:solidFill>
                  <a:srgbClr val="002060"/>
                </a:solidFill>
                <a:latin typeface="Arial Unicode MS" pitchFamily="34" charset="-128"/>
                <a:ea typeface="Arial Unicode MS" pitchFamily="34" charset="-128"/>
                <a:cs typeface="Arial Unicode MS" pitchFamily="34" charset="-128"/>
              </a:rPr>
              <a:t>Samuel dit: Assemblez tout Israël à </a:t>
            </a:r>
            <a:r>
              <a:rPr lang="fr-FR" sz="5400" dirty="0" err="1" smtClean="0">
                <a:solidFill>
                  <a:srgbClr val="002060"/>
                </a:solidFill>
                <a:latin typeface="Arial Unicode MS" pitchFamily="34" charset="-128"/>
                <a:ea typeface="Arial Unicode MS" pitchFamily="34" charset="-128"/>
                <a:cs typeface="Arial Unicode MS" pitchFamily="34" charset="-128"/>
              </a:rPr>
              <a:t>Mitspa</a:t>
            </a:r>
            <a:r>
              <a:rPr lang="fr-FR" sz="5400" dirty="0" smtClean="0">
                <a:solidFill>
                  <a:srgbClr val="002060"/>
                </a:solidFill>
                <a:latin typeface="Arial Unicode MS" pitchFamily="34" charset="-128"/>
                <a:ea typeface="Arial Unicode MS" pitchFamily="34" charset="-128"/>
                <a:cs typeface="Arial Unicode MS" pitchFamily="34" charset="-128"/>
              </a:rPr>
              <a:t>, et je prierai l'Éternel pour vous.</a:t>
            </a:r>
            <a:endParaRPr lang="en-US" sz="5400" dirty="0" smtClean="0">
              <a:solidFill>
                <a:srgbClr val="002060"/>
              </a:solidFill>
              <a:latin typeface="Arial Unicode MS" pitchFamily="34" charset="-128"/>
              <a:ea typeface="Arial Unicode MS" pitchFamily="34" charset="-128"/>
              <a:cs typeface="Arial Unicode MS" pitchFamily="34" charset="-128"/>
            </a:endParaRPr>
          </a:p>
          <a:p>
            <a:pPr algn="just"/>
            <a:r>
              <a:rPr lang="fr-FR" sz="5400" dirty="0" smtClean="0">
                <a:solidFill>
                  <a:srgbClr val="002060"/>
                </a:solidFill>
                <a:latin typeface="Arial Unicode MS" pitchFamily="34" charset="-128"/>
                <a:ea typeface="Arial Unicode MS" pitchFamily="34" charset="-128"/>
                <a:cs typeface="Arial Unicode MS" pitchFamily="34" charset="-128"/>
              </a:rPr>
              <a:t> </a:t>
            </a:r>
            <a:r>
              <a:rPr lang="fr-FR" sz="5400" dirty="0" smtClean="0">
                <a:solidFill>
                  <a:srgbClr val="FF0000"/>
                </a:solidFill>
                <a:latin typeface="Arial Unicode MS" pitchFamily="34" charset="-128"/>
                <a:ea typeface="Arial Unicode MS" pitchFamily="34" charset="-128"/>
                <a:cs typeface="Arial Unicode MS" pitchFamily="34" charset="-128"/>
              </a:rPr>
              <a:t>6 Et ils s'assemblèrent à </a:t>
            </a:r>
            <a:r>
              <a:rPr lang="fr-FR" sz="5400" dirty="0" err="1" smtClean="0">
                <a:solidFill>
                  <a:srgbClr val="FF0000"/>
                </a:solidFill>
                <a:latin typeface="Arial Unicode MS" pitchFamily="34" charset="-128"/>
                <a:ea typeface="Arial Unicode MS" pitchFamily="34" charset="-128"/>
                <a:cs typeface="Arial Unicode MS" pitchFamily="34" charset="-128"/>
              </a:rPr>
              <a:t>Mitspa</a:t>
            </a:r>
            <a:r>
              <a:rPr lang="fr-FR" sz="5400" dirty="0" smtClean="0">
                <a:solidFill>
                  <a:srgbClr val="FF0000"/>
                </a:solidFill>
                <a:latin typeface="Arial Unicode MS" pitchFamily="34" charset="-128"/>
                <a:ea typeface="Arial Unicode MS" pitchFamily="34" charset="-128"/>
                <a:cs typeface="Arial Unicode MS" pitchFamily="34" charset="-128"/>
              </a:rPr>
              <a:t>. Ils puisèrent de l'eau et la répandirent devant l'Éternel, et ils jeûnèrent ce jour-là, en disant: Nous avons péché contre l'Éternel! Samuel jugea les enfants d'Israël à </a:t>
            </a:r>
            <a:r>
              <a:rPr lang="fr-FR" sz="5400" dirty="0" err="1" smtClean="0">
                <a:solidFill>
                  <a:srgbClr val="FF0000"/>
                </a:solidFill>
                <a:latin typeface="Arial Unicode MS" pitchFamily="34" charset="-128"/>
                <a:ea typeface="Arial Unicode MS" pitchFamily="34" charset="-128"/>
                <a:cs typeface="Arial Unicode MS" pitchFamily="34" charset="-128"/>
              </a:rPr>
              <a:t>Mitspa</a:t>
            </a:r>
            <a:r>
              <a:rPr lang="fr-FR" sz="5400" dirty="0" smtClean="0">
                <a:solidFill>
                  <a:srgbClr val="FF0000"/>
                </a:solidFill>
                <a:latin typeface="Arial Unicode MS" pitchFamily="34" charset="-128"/>
                <a:ea typeface="Arial Unicode MS" pitchFamily="34" charset="-128"/>
                <a:cs typeface="Arial Unicode MS" pitchFamily="34" charset="-128"/>
              </a:rPr>
              <a:t>.</a:t>
            </a:r>
            <a:endParaRPr lang="en-US" sz="5400"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dirty="0" smtClean="0">
                <a:solidFill>
                  <a:srgbClr val="002060"/>
                </a:solidFill>
                <a:latin typeface="Arial Unicode MS" pitchFamily="34" charset="-128"/>
                <a:ea typeface="Arial Unicode MS" pitchFamily="34" charset="-128"/>
                <a:cs typeface="Arial Unicode MS" pitchFamily="34" charset="-128"/>
              </a:rPr>
              <a:t>7 </a:t>
            </a:r>
            <a:r>
              <a:rPr lang="fr-FR" sz="4000" dirty="0" smtClean="0">
                <a:solidFill>
                  <a:srgbClr val="002060"/>
                </a:solidFill>
                <a:latin typeface="Arial Unicode MS" pitchFamily="34" charset="-128"/>
                <a:ea typeface="Arial Unicode MS" pitchFamily="34" charset="-128"/>
                <a:cs typeface="Arial Unicode MS" pitchFamily="34" charset="-128"/>
              </a:rPr>
              <a:t>¶ Les Philistins apprirent que les enfants d'Israël s'étaient assemblés à </a:t>
            </a:r>
            <a:r>
              <a:rPr lang="fr-FR" sz="4000" dirty="0" err="1" smtClean="0">
                <a:solidFill>
                  <a:srgbClr val="002060"/>
                </a:solidFill>
                <a:latin typeface="Arial Unicode MS" pitchFamily="34" charset="-128"/>
                <a:ea typeface="Arial Unicode MS" pitchFamily="34" charset="-128"/>
                <a:cs typeface="Arial Unicode MS" pitchFamily="34" charset="-128"/>
              </a:rPr>
              <a:t>Mitspa</a:t>
            </a:r>
            <a:r>
              <a:rPr lang="fr-FR" sz="4000" dirty="0" smtClean="0">
                <a:solidFill>
                  <a:srgbClr val="002060"/>
                </a:solidFill>
                <a:latin typeface="Arial Unicode MS" pitchFamily="34" charset="-128"/>
                <a:ea typeface="Arial Unicode MS" pitchFamily="34" charset="-128"/>
                <a:cs typeface="Arial Unicode MS" pitchFamily="34" charset="-128"/>
              </a:rPr>
              <a:t>, et les princes des Philistins montèrent contre Israël. A cette nouvelle, les enfants d'Israël eurent peur des Philistins,</a:t>
            </a:r>
            <a:endParaRPr lang="en-US" sz="4000" dirty="0" smtClean="0">
              <a:solidFill>
                <a:srgbClr val="002060"/>
              </a:solidFill>
              <a:latin typeface="Arial Unicode MS" pitchFamily="34" charset="-128"/>
              <a:ea typeface="Arial Unicode MS" pitchFamily="34" charset="-128"/>
              <a:cs typeface="Arial Unicode MS" pitchFamily="34" charset="-128"/>
            </a:endParaRPr>
          </a:p>
          <a:p>
            <a:pPr algn="just"/>
            <a:r>
              <a:rPr lang="fr-FR" sz="4000" dirty="0" smtClean="0">
                <a:solidFill>
                  <a:srgbClr val="FF0000"/>
                </a:solidFill>
                <a:latin typeface="Arial Unicode MS" pitchFamily="34" charset="-128"/>
                <a:ea typeface="Arial Unicode MS" pitchFamily="34" charset="-128"/>
                <a:cs typeface="Arial Unicode MS" pitchFamily="34" charset="-128"/>
              </a:rPr>
              <a:t> 8 et ils dirent à Samuel: Ne cesse point de crier pour nous à l'Éternel, notre Dieu, afin qu'il nous sauve de la main des Philistins</a:t>
            </a:r>
            <a:r>
              <a:rPr lang="fr-FR" sz="4000" dirty="0" smtClean="0">
                <a:solidFill>
                  <a:srgbClr val="FF0000"/>
                </a:solidFill>
                <a:latin typeface="Arial Unicode MS" pitchFamily="34" charset="-128"/>
                <a:ea typeface="Arial Unicode MS" pitchFamily="34" charset="-128"/>
                <a:cs typeface="Arial Unicode MS" pitchFamily="34" charset="-128"/>
              </a:rPr>
              <a:t>.</a:t>
            </a:r>
            <a:endParaRPr lang="en-US" sz="4000"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just"/>
            <a:r>
              <a:rPr lang="fr-FR" sz="5400" dirty="0" smtClean="0">
                <a:solidFill>
                  <a:srgbClr val="002060"/>
                </a:solidFill>
                <a:latin typeface="Arial Unicode MS" pitchFamily="34" charset="-128"/>
                <a:ea typeface="Arial Unicode MS" pitchFamily="34" charset="-128"/>
                <a:cs typeface="Arial Unicode MS" pitchFamily="34" charset="-128"/>
              </a:rPr>
              <a:t>9 </a:t>
            </a:r>
            <a:r>
              <a:rPr lang="fr-FR" sz="5400" dirty="0" smtClean="0">
                <a:solidFill>
                  <a:srgbClr val="002060"/>
                </a:solidFill>
                <a:latin typeface="Arial Unicode MS" pitchFamily="34" charset="-128"/>
                <a:ea typeface="Arial Unicode MS" pitchFamily="34" charset="-128"/>
                <a:cs typeface="Arial Unicode MS" pitchFamily="34" charset="-128"/>
              </a:rPr>
              <a:t>Samuel prit un agneau de lait, et l'offrit tout entier en holocauste à l'Éternel. Il cria à l'Éternel pour Israël, et l'Éternel l'exauça.</a:t>
            </a:r>
            <a:endParaRPr lang="en-US" sz="5400" dirty="0" smtClean="0">
              <a:solidFill>
                <a:srgbClr val="002060"/>
              </a:solidFill>
              <a:latin typeface="Arial Unicode MS" pitchFamily="34" charset="-128"/>
              <a:ea typeface="Arial Unicode MS" pitchFamily="34" charset="-128"/>
              <a:cs typeface="Arial Unicode MS" pitchFamily="34" charset="-128"/>
            </a:endParaRPr>
          </a:p>
          <a:p>
            <a:pPr algn="just"/>
            <a:r>
              <a:rPr lang="fr-FR" sz="5400" dirty="0" smtClean="0">
                <a:solidFill>
                  <a:srgbClr val="002060"/>
                </a:solidFill>
                <a:latin typeface="Arial Unicode MS" pitchFamily="34" charset="-128"/>
                <a:ea typeface="Arial Unicode MS" pitchFamily="34" charset="-128"/>
                <a:cs typeface="Arial Unicode MS" pitchFamily="34" charset="-128"/>
              </a:rPr>
              <a:t> </a:t>
            </a:r>
            <a:r>
              <a:rPr lang="fr-FR" sz="5400" dirty="0" smtClean="0">
                <a:solidFill>
                  <a:srgbClr val="FF0000"/>
                </a:solidFill>
                <a:latin typeface="Arial Unicode MS" pitchFamily="34" charset="-128"/>
                <a:ea typeface="Arial Unicode MS" pitchFamily="34" charset="-128"/>
                <a:cs typeface="Arial Unicode MS" pitchFamily="34" charset="-128"/>
              </a:rPr>
              <a:t>10 Pendant que Samuel offrait l'holocauste, les Philistins s'approchèrent pour attaquer Israël. L'Éternel fit retentir en ce jour son tonnerre sur les Philistins, et les mit en déroute. Ils furent battus devant Israël.</a:t>
            </a:r>
            <a:endParaRPr lang="en-US" sz="5400" dirty="0" smtClean="0">
              <a:solidFill>
                <a:srgbClr val="FF0000"/>
              </a:solidFill>
              <a:latin typeface="Arial Unicode MS" pitchFamily="34" charset="-128"/>
              <a:ea typeface="Arial Unicode MS" pitchFamily="34" charset="-128"/>
              <a:cs typeface="Arial Unicode MS" pitchFamily="34" charset="-128"/>
            </a:endParaRPr>
          </a:p>
          <a:p>
            <a:pPr algn="just"/>
            <a:endParaRPr lang="en-US" sz="5400"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10000"/>
          </a:bodyPr>
          <a:lstStyle/>
          <a:p>
            <a:pPr algn="just"/>
            <a:r>
              <a:rPr lang="fr-FR" sz="5400" dirty="0" smtClean="0">
                <a:solidFill>
                  <a:srgbClr val="002060"/>
                </a:solidFill>
                <a:latin typeface="Arial Unicode MS" pitchFamily="34" charset="-128"/>
                <a:ea typeface="Arial Unicode MS" pitchFamily="34" charset="-128"/>
                <a:cs typeface="Arial Unicode MS" pitchFamily="34" charset="-128"/>
              </a:rPr>
              <a:t>11 </a:t>
            </a:r>
            <a:r>
              <a:rPr lang="fr-FR" sz="5400" dirty="0" smtClean="0">
                <a:solidFill>
                  <a:srgbClr val="002060"/>
                </a:solidFill>
                <a:latin typeface="Arial Unicode MS" pitchFamily="34" charset="-128"/>
                <a:ea typeface="Arial Unicode MS" pitchFamily="34" charset="-128"/>
                <a:cs typeface="Arial Unicode MS" pitchFamily="34" charset="-128"/>
              </a:rPr>
              <a:t>Les hommes d'Israël sortirent de </a:t>
            </a:r>
            <a:r>
              <a:rPr lang="fr-FR" sz="5400" dirty="0" err="1" smtClean="0">
                <a:solidFill>
                  <a:srgbClr val="002060"/>
                </a:solidFill>
                <a:latin typeface="Arial Unicode MS" pitchFamily="34" charset="-128"/>
                <a:ea typeface="Arial Unicode MS" pitchFamily="34" charset="-128"/>
                <a:cs typeface="Arial Unicode MS" pitchFamily="34" charset="-128"/>
              </a:rPr>
              <a:t>Mitspa</a:t>
            </a:r>
            <a:r>
              <a:rPr lang="fr-FR" sz="5400" dirty="0" smtClean="0">
                <a:solidFill>
                  <a:srgbClr val="002060"/>
                </a:solidFill>
                <a:latin typeface="Arial Unicode MS" pitchFamily="34" charset="-128"/>
                <a:ea typeface="Arial Unicode MS" pitchFamily="34" charset="-128"/>
                <a:cs typeface="Arial Unicode MS" pitchFamily="34" charset="-128"/>
              </a:rPr>
              <a:t>, poursuivirent les Philistins, et les battirent jusqu'au-dessous de Beth-Car.</a:t>
            </a:r>
            <a:endParaRPr lang="en-US" sz="5400" dirty="0" smtClean="0">
              <a:solidFill>
                <a:srgbClr val="002060"/>
              </a:solidFill>
              <a:latin typeface="Arial Unicode MS" pitchFamily="34" charset="-128"/>
              <a:ea typeface="Arial Unicode MS" pitchFamily="34" charset="-128"/>
              <a:cs typeface="Arial Unicode MS" pitchFamily="34" charset="-128"/>
            </a:endParaRPr>
          </a:p>
          <a:p>
            <a:pPr algn="just"/>
            <a:r>
              <a:rPr lang="fr-FR" sz="5400" dirty="0" smtClean="0">
                <a:solidFill>
                  <a:srgbClr val="002060"/>
                </a:solidFill>
                <a:latin typeface="Arial Unicode MS" pitchFamily="34" charset="-128"/>
                <a:ea typeface="Arial Unicode MS" pitchFamily="34" charset="-128"/>
                <a:cs typeface="Arial Unicode MS" pitchFamily="34" charset="-128"/>
              </a:rPr>
              <a:t> </a:t>
            </a:r>
            <a:r>
              <a:rPr lang="fr-FR" sz="5400" dirty="0" smtClean="0">
                <a:solidFill>
                  <a:srgbClr val="FF0000"/>
                </a:solidFill>
                <a:latin typeface="Arial Unicode MS" pitchFamily="34" charset="-128"/>
                <a:ea typeface="Arial Unicode MS" pitchFamily="34" charset="-128"/>
                <a:cs typeface="Arial Unicode MS" pitchFamily="34" charset="-128"/>
              </a:rPr>
              <a:t>12 Samuel prit une pierre, qu'il plaça entre </a:t>
            </a:r>
            <a:r>
              <a:rPr lang="fr-FR" sz="5400" dirty="0" err="1" smtClean="0">
                <a:solidFill>
                  <a:srgbClr val="FF0000"/>
                </a:solidFill>
                <a:latin typeface="Arial Unicode MS" pitchFamily="34" charset="-128"/>
                <a:ea typeface="Arial Unicode MS" pitchFamily="34" charset="-128"/>
                <a:cs typeface="Arial Unicode MS" pitchFamily="34" charset="-128"/>
              </a:rPr>
              <a:t>Mitspa</a:t>
            </a:r>
            <a:r>
              <a:rPr lang="fr-FR" sz="5400" dirty="0" smtClean="0">
                <a:solidFill>
                  <a:srgbClr val="FF0000"/>
                </a:solidFill>
                <a:latin typeface="Arial Unicode MS" pitchFamily="34" charset="-128"/>
                <a:ea typeface="Arial Unicode MS" pitchFamily="34" charset="-128"/>
                <a:cs typeface="Arial Unicode MS" pitchFamily="34" charset="-128"/>
              </a:rPr>
              <a:t> et </a:t>
            </a:r>
            <a:r>
              <a:rPr lang="fr-FR" sz="5400" dirty="0" err="1" smtClean="0">
                <a:solidFill>
                  <a:srgbClr val="FF0000"/>
                </a:solidFill>
                <a:latin typeface="Arial Unicode MS" pitchFamily="34" charset="-128"/>
                <a:ea typeface="Arial Unicode MS" pitchFamily="34" charset="-128"/>
                <a:cs typeface="Arial Unicode MS" pitchFamily="34" charset="-128"/>
              </a:rPr>
              <a:t>Schen</a:t>
            </a:r>
            <a:r>
              <a:rPr lang="fr-FR" sz="5400" dirty="0" smtClean="0">
                <a:solidFill>
                  <a:srgbClr val="FF0000"/>
                </a:solidFill>
                <a:latin typeface="Arial Unicode MS" pitchFamily="34" charset="-128"/>
                <a:ea typeface="Arial Unicode MS" pitchFamily="34" charset="-128"/>
                <a:cs typeface="Arial Unicode MS" pitchFamily="34" charset="-128"/>
              </a:rPr>
              <a:t>, et il l'appela du nom d'</a:t>
            </a:r>
            <a:r>
              <a:rPr lang="fr-FR" sz="5400" dirty="0" err="1" smtClean="0">
                <a:solidFill>
                  <a:srgbClr val="FF0000"/>
                </a:solidFill>
                <a:latin typeface="Arial Unicode MS" pitchFamily="34" charset="-128"/>
                <a:ea typeface="Arial Unicode MS" pitchFamily="34" charset="-128"/>
                <a:cs typeface="Arial Unicode MS" pitchFamily="34" charset="-128"/>
              </a:rPr>
              <a:t>Ében</a:t>
            </a:r>
            <a:r>
              <a:rPr lang="fr-FR" sz="5400" dirty="0" smtClean="0">
                <a:solidFill>
                  <a:srgbClr val="FF0000"/>
                </a:solidFill>
                <a:latin typeface="Arial Unicode MS" pitchFamily="34" charset="-128"/>
                <a:ea typeface="Arial Unicode MS" pitchFamily="34" charset="-128"/>
                <a:cs typeface="Arial Unicode MS" pitchFamily="34" charset="-128"/>
              </a:rPr>
              <a:t>-</a:t>
            </a:r>
            <a:r>
              <a:rPr lang="fr-FR" sz="5400" dirty="0" err="1" smtClean="0">
                <a:solidFill>
                  <a:srgbClr val="FF0000"/>
                </a:solidFill>
                <a:latin typeface="Arial Unicode MS" pitchFamily="34" charset="-128"/>
                <a:ea typeface="Arial Unicode MS" pitchFamily="34" charset="-128"/>
                <a:cs typeface="Arial Unicode MS" pitchFamily="34" charset="-128"/>
              </a:rPr>
              <a:t>Ézer</a:t>
            </a:r>
            <a:r>
              <a:rPr lang="fr-FR" sz="5400" dirty="0" smtClean="0">
                <a:solidFill>
                  <a:srgbClr val="FF0000"/>
                </a:solidFill>
                <a:latin typeface="Arial Unicode MS" pitchFamily="34" charset="-128"/>
                <a:ea typeface="Arial Unicode MS" pitchFamily="34" charset="-128"/>
                <a:cs typeface="Arial Unicode MS" pitchFamily="34" charset="-128"/>
              </a:rPr>
              <a:t>, en disant: Jusqu'ici l'Éternel nous a secourus</a:t>
            </a:r>
            <a:r>
              <a:rPr lang="fr-FR" sz="5400" dirty="0" smtClean="0">
                <a:solidFill>
                  <a:srgbClr val="FF0000"/>
                </a:solidFill>
                <a:latin typeface="Arial Unicode MS" pitchFamily="34" charset="-128"/>
                <a:ea typeface="Arial Unicode MS" pitchFamily="34" charset="-128"/>
                <a:cs typeface="Arial Unicode MS" pitchFamily="34" charset="-128"/>
              </a:rPr>
              <a:t>.</a:t>
            </a:r>
            <a:endParaRPr lang="en-US" sz="5400"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77500" lnSpcReduction="20000"/>
          </a:bodyPr>
          <a:lstStyle/>
          <a:p>
            <a:pPr algn="just"/>
            <a:r>
              <a:rPr lang="fr-FR" sz="5400" dirty="0" smtClean="0">
                <a:solidFill>
                  <a:srgbClr val="002060"/>
                </a:solidFill>
                <a:latin typeface="Arial Unicode MS" pitchFamily="34" charset="-128"/>
                <a:ea typeface="Arial Unicode MS" pitchFamily="34" charset="-128"/>
                <a:cs typeface="Arial Unicode MS" pitchFamily="34" charset="-128"/>
              </a:rPr>
              <a:t>13 </a:t>
            </a:r>
            <a:r>
              <a:rPr lang="fr-FR" sz="5400" dirty="0" smtClean="0">
                <a:solidFill>
                  <a:srgbClr val="002060"/>
                </a:solidFill>
                <a:latin typeface="Arial Unicode MS" pitchFamily="34" charset="-128"/>
                <a:ea typeface="Arial Unicode MS" pitchFamily="34" charset="-128"/>
                <a:cs typeface="Arial Unicode MS" pitchFamily="34" charset="-128"/>
              </a:rPr>
              <a:t>¶ Ainsi les Philistins furent humiliés, et ils ne vinrent plus sur le territoire d'Israël. La main de l'Éternel fut contre les Philistins pendant toute la vie de Samuel.</a:t>
            </a:r>
            <a:endParaRPr lang="en-US" sz="5400" dirty="0" smtClean="0">
              <a:solidFill>
                <a:srgbClr val="002060"/>
              </a:solidFill>
              <a:latin typeface="Arial Unicode MS" pitchFamily="34" charset="-128"/>
              <a:ea typeface="Arial Unicode MS" pitchFamily="34" charset="-128"/>
              <a:cs typeface="Arial Unicode MS" pitchFamily="34" charset="-128"/>
            </a:endParaRPr>
          </a:p>
          <a:p>
            <a:pPr algn="just"/>
            <a:r>
              <a:rPr lang="fr-FR" sz="5400" dirty="0" smtClean="0">
                <a:solidFill>
                  <a:srgbClr val="FF0000"/>
                </a:solidFill>
                <a:latin typeface="Arial Unicode MS" pitchFamily="34" charset="-128"/>
                <a:ea typeface="Arial Unicode MS" pitchFamily="34" charset="-128"/>
                <a:cs typeface="Arial Unicode MS" pitchFamily="34" charset="-128"/>
              </a:rPr>
              <a:t> 14 Les villes que les Philistins avaient prises sur Israël retournèrent à Israël, depuis </a:t>
            </a:r>
            <a:r>
              <a:rPr lang="fr-FR" sz="5400" dirty="0" err="1" smtClean="0">
                <a:solidFill>
                  <a:srgbClr val="FF0000"/>
                </a:solidFill>
                <a:latin typeface="Arial Unicode MS" pitchFamily="34" charset="-128"/>
                <a:ea typeface="Arial Unicode MS" pitchFamily="34" charset="-128"/>
                <a:cs typeface="Arial Unicode MS" pitchFamily="34" charset="-128"/>
              </a:rPr>
              <a:t>Ékron</a:t>
            </a:r>
            <a:r>
              <a:rPr lang="fr-FR" sz="5400" dirty="0" smtClean="0">
                <a:solidFill>
                  <a:srgbClr val="FF0000"/>
                </a:solidFill>
                <a:latin typeface="Arial Unicode MS" pitchFamily="34" charset="-128"/>
                <a:ea typeface="Arial Unicode MS" pitchFamily="34" charset="-128"/>
                <a:cs typeface="Arial Unicode MS" pitchFamily="34" charset="-128"/>
              </a:rPr>
              <a:t> jusqu'à </a:t>
            </a:r>
            <a:r>
              <a:rPr lang="fr-FR" sz="5400" dirty="0" err="1" smtClean="0">
                <a:solidFill>
                  <a:srgbClr val="FF0000"/>
                </a:solidFill>
                <a:latin typeface="Arial Unicode MS" pitchFamily="34" charset="-128"/>
                <a:ea typeface="Arial Unicode MS" pitchFamily="34" charset="-128"/>
                <a:cs typeface="Arial Unicode MS" pitchFamily="34" charset="-128"/>
              </a:rPr>
              <a:t>Gath</a:t>
            </a:r>
            <a:r>
              <a:rPr lang="fr-FR" sz="5400" dirty="0" smtClean="0">
                <a:solidFill>
                  <a:srgbClr val="FF0000"/>
                </a:solidFill>
                <a:latin typeface="Arial Unicode MS" pitchFamily="34" charset="-128"/>
                <a:ea typeface="Arial Unicode MS" pitchFamily="34" charset="-128"/>
                <a:cs typeface="Arial Unicode MS" pitchFamily="34" charset="-128"/>
              </a:rPr>
              <a:t>, avec leur territoire; Israël les arracha de la main des Philistins. Et il y eut paix entre Israël et les </a:t>
            </a:r>
            <a:r>
              <a:rPr lang="fr-FR" sz="5400" dirty="0" err="1" smtClean="0">
                <a:solidFill>
                  <a:srgbClr val="FF0000"/>
                </a:solidFill>
                <a:latin typeface="Arial Unicode MS" pitchFamily="34" charset="-128"/>
                <a:ea typeface="Arial Unicode MS" pitchFamily="34" charset="-128"/>
                <a:cs typeface="Arial Unicode MS" pitchFamily="34" charset="-128"/>
              </a:rPr>
              <a:t>Amoréens</a:t>
            </a:r>
            <a:r>
              <a:rPr lang="fr-FR" sz="5400" dirty="0" smtClean="0">
                <a:solidFill>
                  <a:srgbClr val="FF0000"/>
                </a:solidFill>
                <a:latin typeface="Arial Unicode MS" pitchFamily="34" charset="-128"/>
                <a:ea typeface="Arial Unicode MS" pitchFamily="34" charset="-128"/>
                <a:cs typeface="Arial Unicode MS" pitchFamily="34" charset="-128"/>
              </a:rPr>
              <a:t>.</a:t>
            </a:r>
            <a:endParaRPr lang="en-US" sz="54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Titre du message</a:t>
            </a:r>
            <a:r>
              <a:rPr lang="fr-FR" sz="4000" dirty="0" smtClean="0">
                <a:latin typeface="Arial Unicode MS" pitchFamily="34" charset="-128"/>
                <a:ea typeface="Arial Unicode MS" pitchFamily="34" charset="-128"/>
                <a:cs typeface="Arial Unicode MS" pitchFamily="34" charset="-128"/>
              </a:rPr>
              <a:t> : </a:t>
            </a:r>
            <a:r>
              <a:rPr lang="fr-FR" sz="4000" b="1" u="sng" dirty="0" smtClean="0">
                <a:latin typeface="Arial Unicode MS" pitchFamily="34" charset="-128"/>
                <a:ea typeface="Arial Unicode MS" pitchFamily="34" charset="-128"/>
                <a:cs typeface="Arial Unicode MS" pitchFamily="34" charset="-128"/>
              </a:rPr>
              <a:t>Samuel </a:t>
            </a:r>
            <a:r>
              <a:rPr lang="fr-FR" sz="4000" b="1" u="sng" dirty="0" smtClean="0">
                <a:latin typeface="Arial Unicode MS" pitchFamily="34" charset="-128"/>
                <a:ea typeface="Arial Unicode MS" pitchFamily="34" charset="-128"/>
                <a:cs typeface="Arial Unicode MS" pitchFamily="34" charset="-128"/>
              </a:rPr>
              <a:t>Conduisit </a:t>
            </a:r>
            <a:r>
              <a:rPr lang="fr-FR" sz="4000" b="1" u="sng" dirty="0" smtClean="0">
                <a:latin typeface="Arial Unicode MS" pitchFamily="34" charset="-128"/>
                <a:ea typeface="Arial Unicode MS" pitchFamily="34" charset="-128"/>
                <a:cs typeface="Arial Unicode MS" pitchFamily="34" charset="-128"/>
              </a:rPr>
              <a:t>Israël </a:t>
            </a:r>
            <a:r>
              <a:rPr lang="fr-FR" sz="4000" b="1" u="sng" dirty="0" smtClean="0">
                <a:latin typeface="Arial Unicode MS" pitchFamily="34" charset="-128"/>
                <a:ea typeface="Arial Unicode MS" pitchFamily="34" charset="-128"/>
                <a:cs typeface="Arial Unicode MS" pitchFamily="34" charset="-128"/>
              </a:rPr>
              <a:t>Vers </a:t>
            </a:r>
            <a:r>
              <a:rPr lang="fr-FR" sz="4000" b="1" u="sng" dirty="0" smtClean="0">
                <a:latin typeface="Arial Unicode MS" pitchFamily="34" charset="-128"/>
                <a:ea typeface="Arial Unicode MS" pitchFamily="34" charset="-128"/>
                <a:cs typeface="Arial Unicode MS" pitchFamily="34" charset="-128"/>
              </a:rPr>
              <a:t>une </a:t>
            </a:r>
            <a:r>
              <a:rPr lang="fr-FR" sz="4000" b="1" u="sng" dirty="0" smtClean="0">
                <a:latin typeface="Arial Unicode MS" pitchFamily="34" charset="-128"/>
                <a:ea typeface="Arial Unicode MS" pitchFamily="34" charset="-128"/>
                <a:cs typeface="Arial Unicode MS" pitchFamily="34" charset="-128"/>
              </a:rPr>
              <a:t>Vraie </a:t>
            </a:r>
            <a:r>
              <a:rPr lang="fr-FR" sz="4000" b="1" u="sng" dirty="0" smtClean="0">
                <a:latin typeface="Arial Unicode MS" pitchFamily="34" charset="-128"/>
                <a:ea typeface="Arial Unicode MS" pitchFamily="34" charset="-128"/>
                <a:cs typeface="Arial Unicode MS" pitchFamily="34" charset="-128"/>
              </a:rPr>
              <a:t>R</a:t>
            </a:r>
            <a:r>
              <a:rPr lang="fr-FR" sz="4000" b="1" u="sng" dirty="0" smtClean="0">
                <a:latin typeface="Arial Unicode MS" pitchFamily="34" charset="-128"/>
                <a:ea typeface="Arial Unicode MS" pitchFamily="34" charset="-128"/>
                <a:cs typeface="Arial Unicode MS" pitchFamily="34" charset="-128"/>
              </a:rPr>
              <a:t>epentance</a:t>
            </a:r>
            <a:endParaRPr lang="en-US" sz="4000" b="1" u="sng" dirty="0" smtClean="0">
              <a:latin typeface="Arial Unicode MS" pitchFamily="34" charset="-128"/>
              <a:ea typeface="Arial Unicode MS" pitchFamily="34" charset="-128"/>
              <a:cs typeface="Arial Unicode MS" pitchFamily="34" charset="-128"/>
            </a:endParaRPr>
          </a:p>
          <a:p>
            <a:pPr algn="just"/>
            <a:r>
              <a:rPr lang="fr-FR" sz="4000" dirty="0" smtClean="0">
                <a:solidFill>
                  <a:srgbClr val="FF0000"/>
                </a:solidFill>
                <a:latin typeface="Arial Unicode MS" pitchFamily="34" charset="-128"/>
                <a:ea typeface="Arial Unicode MS" pitchFamily="34" charset="-128"/>
                <a:cs typeface="Arial Unicode MS" pitchFamily="34" charset="-128"/>
              </a:rPr>
              <a:t>DEVELOPMENT</a:t>
            </a:r>
            <a:endParaRPr lang="en-US" sz="4000"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dirty="0" smtClean="0">
                <a:solidFill>
                  <a:srgbClr val="002060"/>
                </a:solidFill>
                <a:latin typeface="Arial Unicode MS" pitchFamily="34" charset="-128"/>
                <a:ea typeface="Arial Unicode MS" pitchFamily="34" charset="-128"/>
                <a:cs typeface="Arial Unicode MS" pitchFamily="34" charset="-128"/>
              </a:rPr>
              <a:t>Qui était Samuel? </a:t>
            </a:r>
            <a:endParaRPr lang="en-US" sz="4000" dirty="0" smtClean="0">
              <a:solidFill>
                <a:srgbClr val="002060"/>
              </a:solidFill>
              <a:latin typeface="Arial Unicode MS" pitchFamily="34" charset="-128"/>
              <a:ea typeface="Arial Unicode MS" pitchFamily="34" charset="-128"/>
              <a:cs typeface="Arial Unicode MS" pitchFamily="34" charset="-128"/>
            </a:endParaRPr>
          </a:p>
          <a:p>
            <a:pPr lvl="1" algn="just"/>
            <a:r>
              <a:rPr lang="fr-FR" sz="4000" dirty="0" smtClean="0">
                <a:latin typeface="Arial Unicode MS" pitchFamily="34" charset="-128"/>
                <a:ea typeface="Arial Unicode MS" pitchFamily="34" charset="-128"/>
                <a:cs typeface="Arial Unicode MS" pitchFamily="34" charset="-128"/>
              </a:rPr>
              <a:t>Un enfant d’une naissance miraculeuse qui ramènera le cœur des Israelites à L’Eternel, </a:t>
            </a:r>
            <a:endParaRPr lang="en-US" sz="4000" dirty="0" smtClean="0">
              <a:latin typeface="Arial Unicode MS" pitchFamily="34" charset="-128"/>
              <a:ea typeface="Arial Unicode MS" pitchFamily="34" charset="-128"/>
              <a:cs typeface="Arial Unicode MS" pitchFamily="34" charset="-128"/>
            </a:endParaRPr>
          </a:p>
          <a:p>
            <a:pPr lvl="1" algn="just"/>
            <a:r>
              <a:rPr lang="fr-FR" sz="4000" dirty="0" smtClean="0">
                <a:solidFill>
                  <a:srgbClr val="002060"/>
                </a:solidFill>
                <a:latin typeface="Arial Unicode MS" pitchFamily="34" charset="-128"/>
                <a:ea typeface="Arial Unicode MS" pitchFamily="34" charset="-128"/>
                <a:cs typeface="Arial Unicode MS" pitchFamily="34" charset="-128"/>
              </a:rPr>
              <a:t>Un grand prophète </a:t>
            </a:r>
            <a:endParaRPr lang="en-US" sz="4000" dirty="0" smtClean="0">
              <a:solidFill>
                <a:srgbClr val="002060"/>
              </a:solidFill>
              <a:latin typeface="Arial Unicode MS" pitchFamily="34" charset="-128"/>
              <a:ea typeface="Arial Unicode MS" pitchFamily="34" charset="-128"/>
              <a:cs typeface="Arial Unicode MS" pitchFamily="34" charset="-128"/>
            </a:endParaRPr>
          </a:p>
          <a:p>
            <a:pPr lvl="1" algn="just"/>
            <a:r>
              <a:rPr lang="fr-FR" sz="4000" dirty="0" smtClean="0">
                <a:latin typeface="Arial Unicode MS" pitchFamily="34" charset="-128"/>
                <a:ea typeface="Arial Unicode MS" pitchFamily="34" charset="-128"/>
                <a:cs typeface="Arial Unicode MS" pitchFamily="34" charset="-128"/>
              </a:rPr>
              <a:t>Un leader extraordinaire</a:t>
            </a:r>
            <a:endParaRPr lang="en-US" sz="4000" dirty="0" smtClean="0">
              <a:latin typeface="Arial Unicode MS" pitchFamily="34" charset="-128"/>
              <a:ea typeface="Arial Unicode MS" pitchFamily="34" charset="-128"/>
              <a:cs typeface="Arial Unicode MS" pitchFamily="34" charset="-128"/>
            </a:endParaRPr>
          </a:p>
          <a:p>
            <a:pPr algn="just"/>
            <a:endParaRPr lang="en-US" sz="2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000" dirty="0" smtClean="0">
                <a:latin typeface="Arial Unicode MS" pitchFamily="34" charset="-128"/>
                <a:ea typeface="Arial Unicode MS" pitchFamily="34" charset="-128"/>
                <a:cs typeface="Arial Unicode MS" pitchFamily="34" charset="-128"/>
              </a:rPr>
              <a:t>Dieu </a:t>
            </a:r>
            <a:r>
              <a:rPr lang="fr-FR" sz="4000" dirty="0" smtClean="0">
                <a:latin typeface="Arial Unicode MS" pitchFamily="34" charset="-128"/>
                <a:ea typeface="Arial Unicode MS" pitchFamily="34" charset="-128"/>
                <a:cs typeface="Arial Unicode MS" pitchFamily="34" charset="-128"/>
              </a:rPr>
              <a:t>avait promis à Israël la terre de Canaan, et c’était par son bras puissant qu’il l’avait mis en possession de cette région fertile de la terre.</a:t>
            </a:r>
            <a:endParaRPr lang="en-US" sz="4000" dirty="0" smtClean="0">
              <a:latin typeface="Arial Unicode MS" pitchFamily="34" charset="-128"/>
              <a:ea typeface="Arial Unicode MS" pitchFamily="34" charset="-128"/>
              <a:cs typeface="Arial Unicode MS" pitchFamily="34" charset="-128"/>
            </a:endParaRPr>
          </a:p>
          <a:p>
            <a:pPr lvl="0" algn="just"/>
            <a:r>
              <a:rPr lang="fr-FR" sz="4000" dirty="0" smtClean="0">
                <a:solidFill>
                  <a:srgbClr val="0070C0"/>
                </a:solidFill>
                <a:latin typeface="Arial Unicode MS" pitchFamily="34" charset="-128"/>
                <a:ea typeface="Arial Unicode MS" pitchFamily="34" charset="-128"/>
                <a:cs typeface="Arial Unicode MS" pitchFamily="34" charset="-128"/>
              </a:rPr>
              <a:t>une terre où coulent le lait et le miel. </a:t>
            </a:r>
            <a:endParaRPr lang="en-US" sz="4000" dirty="0" smtClean="0">
              <a:solidFill>
                <a:srgbClr val="0070C0"/>
              </a:solidFill>
              <a:latin typeface="Arial Unicode MS" pitchFamily="34" charset="-128"/>
              <a:ea typeface="Arial Unicode MS" pitchFamily="34" charset="-128"/>
              <a:cs typeface="Arial Unicode MS" pitchFamily="34" charset="-128"/>
            </a:endParaRPr>
          </a:p>
          <a:p>
            <a:pPr lvl="0" algn="just"/>
            <a:r>
              <a:rPr lang="fr-FR" sz="4000" dirty="0" smtClean="0">
                <a:latin typeface="Arial Unicode MS" pitchFamily="34" charset="-128"/>
                <a:ea typeface="Arial Unicode MS" pitchFamily="34" charset="-128"/>
                <a:cs typeface="Arial Unicode MS" pitchFamily="34" charset="-128"/>
              </a:rPr>
              <a:t>Mais au lieu d’être fidèle à l’Eternel, les Israelites avaient choisi de l’irriter en imitant les pratiques païennes des </a:t>
            </a:r>
            <a:r>
              <a:rPr lang="fr-FR" sz="4000" dirty="0" smtClean="0">
                <a:latin typeface="Arial Unicode MS" pitchFamily="34" charset="-128"/>
                <a:ea typeface="Arial Unicode MS" pitchFamily="34" charset="-128"/>
                <a:cs typeface="Arial Unicode MS" pitchFamily="34" charset="-128"/>
              </a:rPr>
              <a:t>cananéens</a:t>
            </a:r>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000" dirty="0" smtClean="0">
                <a:latin typeface="Arial Unicode MS" pitchFamily="34" charset="-128"/>
                <a:ea typeface="Arial Unicode MS" pitchFamily="34" charset="-128"/>
                <a:cs typeface="Arial Unicode MS" pitchFamily="34" charset="-128"/>
              </a:rPr>
              <a:t>Dans </a:t>
            </a:r>
            <a:r>
              <a:rPr lang="fr-FR" sz="4000" dirty="0" smtClean="0">
                <a:latin typeface="Arial Unicode MS" pitchFamily="34" charset="-128"/>
                <a:ea typeface="Arial Unicode MS" pitchFamily="34" charset="-128"/>
                <a:cs typeface="Arial Unicode MS" pitchFamily="34" charset="-128"/>
              </a:rPr>
              <a:t>leur corruption, pour Israël, L’Eternel n’étaient plus ou moins que l’un des dieux. </a:t>
            </a:r>
            <a:endParaRPr lang="en-US" sz="4000" dirty="0" smtClean="0">
              <a:latin typeface="Arial Unicode MS" pitchFamily="34" charset="-128"/>
              <a:ea typeface="Arial Unicode MS" pitchFamily="34" charset="-128"/>
              <a:cs typeface="Arial Unicode MS" pitchFamily="34" charset="-128"/>
            </a:endParaRPr>
          </a:p>
          <a:p>
            <a:pPr lvl="0" algn="just"/>
            <a:r>
              <a:rPr lang="fr-FR" sz="4000" dirty="0" smtClean="0">
                <a:solidFill>
                  <a:srgbClr val="0070C0"/>
                </a:solidFill>
                <a:latin typeface="Arial Unicode MS" pitchFamily="34" charset="-128"/>
                <a:ea typeface="Arial Unicode MS" pitchFamily="34" charset="-128"/>
                <a:cs typeface="Arial Unicode MS" pitchFamily="34" charset="-128"/>
              </a:rPr>
              <a:t>Ils ont associé l’Eternel aux dieux païens des Cananéens. </a:t>
            </a:r>
            <a:endParaRPr lang="en-US" sz="4000" dirty="0" smtClean="0">
              <a:solidFill>
                <a:srgbClr val="0070C0"/>
              </a:solidFill>
              <a:latin typeface="Arial Unicode MS" pitchFamily="34" charset="-128"/>
              <a:ea typeface="Arial Unicode MS" pitchFamily="34" charset="-128"/>
              <a:cs typeface="Arial Unicode MS" pitchFamily="34" charset="-128"/>
            </a:endParaRPr>
          </a:p>
          <a:p>
            <a:pPr lvl="0" algn="just"/>
            <a:r>
              <a:rPr lang="fr-FR" sz="4000" dirty="0" smtClean="0">
                <a:latin typeface="Arial Unicode MS" pitchFamily="34" charset="-128"/>
                <a:ea typeface="Arial Unicode MS" pitchFamily="34" charset="-128"/>
                <a:cs typeface="Arial Unicode MS" pitchFamily="34" charset="-128"/>
              </a:rPr>
              <a:t>Quelle aberration? Quelle dérive spirituelle? </a:t>
            </a:r>
            <a:endParaRPr lang="en-US" sz="4000" dirty="0" smtClean="0">
              <a:latin typeface="Arial Unicode MS" pitchFamily="34" charset="-128"/>
              <a:ea typeface="Arial Unicode MS" pitchFamily="34" charset="-128"/>
              <a:cs typeface="Arial Unicode MS" pitchFamily="34" charset="-128"/>
            </a:endParaRPr>
          </a:p>
          <a:p>
            <a:pPr lvl="0" algn="just"/>
            <a:r>
              <a:rPr lang="fr-FR" sz="4000" dirty="0" smtClean="0">
                <a:solidFill>
                  <a:srgbClr val="0070C0"/>
                </a:solidFill>
                <a:latin typeface="Arial Unicode MS" pitchFamily="34" charset="-128"/>
                <a:ea typeface="Arial Unicode MS" pitchFamily="34" charset="-128"/>
                <a:cs typeface="Arial Unicode MS" pitchFamily="34" charset="-128"/>
              </a:rPr>
              <a:t>Quelle erreur grossière pour un peuple qui a fait l’expérience de son Dieu</a:t>
            </a:r>
            <a:r>
              <a:rPr lang="fr-FR" sz="4000" dirty="0" smtClean="0">
                <a:solidFill>
                  <a:srgbClr val="0070C0"/>
                </a:solidFill>
                <a:latin typeface="Arial Unicode MS" pitchFamily="34" charset="-128"/>
                <a:ea typeface="Arial Unicode MS" pitchFamily="34" charset="-128"/>
                <a:cs typeface="Arial Unicode MS" pitchFamily="34" charset="-128"/>
              </a:rPr>
              <a:t>.</a:t>
            </a:r>
            <a:endParaRPr lang="en-US" sz="4000" dirty="0" smtClean="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dirty="0" smtClean="0">
                <a:latin typeface="Arial Unicode MS" pitchFamily="34" charset="-128"/>
                <a:ea typeface="Arial Unicode MS" pitchFamily="34" charset="-128"/>
                <a:cs typeface="Arial Unicode MS" pitchFamily="34" charset="-128"/>
              </a:rPr>
              <a:t>La </a:t>
            </a:r>
            <a:r>
              <a:rPr lang="fr-FR" sz="4400" dirty="0" smtClean="0">
                <a:latin typeface="Arial Unicode MS" pitchFamily="34" charset="-128"/>
                <a:ea typeface="Arial Unicode MS" pitchFamily="34" charset="-128"/>
                <a:cs typeface="Arial Unicode MS" pitchFamily="34" charset="-128"/>
              </a:rPr>
              <a:t>position d’Israël vis à vis de Dieu lui fait mener une existence misérable, une vie </a:t>
            </a:r>
            <a:r>
              <a:rPr lang="fr-FR" sz="4400" dirty="0" smtClean="0">
                <a:latin typeface="Arial Unicode MS" pitchFamily="34" charset="-128"/>
                <a:ea typeface="Arial Unicode MS" pitchFamily="34" charset="-128"/>
                <a:cs typeface="Arial Unicode MS" pitchFamily="34" charset="-128"/>
              </a:rPr>
              <a:t>persécutée</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0070C0"/>
                </a:solidFill>
                <a:latin typeface="Arial Unicode MS" pitchFamily="34" charset="-128"/>
                <a:ea typeface="Arial Unicode MS" pitchFamily="34" charset="-128"/>
                <a:cs typeface="Arial Unicode MS" pitchFamily="34" charset="-128"/>
              </a:rPr>
              <a:t>En servant les dieux païens, ils ont perdus leur supériorité et les peuples de la région n’ont pas cessé de les battre et de les ruiner.</a:t>
            </a:r>
            <a:endParaRPr lang="en-US" sz="44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algn="just">
              <a:buNone/>
            </a:pPr>
            <a:r>
              <a:rPr lang="fr-FR" sz="4000" b="1" dirty="0" smtClean="0"/>
              <a:t>1</a:t>
            </a:r>
            <a:r>
              <a:rPr lang="fr-FR" sz="4800" b="1" dirty="0" smtClean="0"/>
              <a:t>) L’ENLEVEMENT </a:t>
            </a:r>
            <a:r>
              <a:rPr lang="fr-FR" sz="4800" b="1" dirty="0" smtClean="0"/>
              <a:t>DE L’ARCHE PARLES </a:t>
            </a:r>
            <a:r>
              <a:rPr lang="fr-FR" sz="4800" b="1" dirty="0" smtClean="0"/>
              <a:t>PHILISTINS</a:t>
            </a:r>
            <a:endParaRPr lang="en-US" sz="4800" b="1" dirty="0" smtClean="0"/>
          </a:p>
          <a:p>
            <a:pPr algn="just">
              <a:buNone/>
            </a:pPr>
            <a:r>
              <a:rPr lang="fr-FR" sz="4800" b="1" dirty="0" smtClean="0">
                <a:solidFill>
                  <a:srgbClr val="C00000"/>
                </a:solidFill>
              </a:rPr>
              <a:t>a ) Une honte nationale pour </a:t>
            </a:r>
            <a:r>
              <a:rPr lang="fr-FR" sz="4800" b="1" dirty="0" smtClean="0">
                <a:solidFill>
                  <a:srgbClr val="C00000"/>
                </a:solidFill>
              </a:rPr>
              <a:t>Israël</a:t>
            </a:r>
            <a:endParaRPr lang="en-US" sz="4800" b="1" dirty="0" smtClean="0">
              <a:solidFill>
                <a:srgbClr val="C00000"/>
              </a:solidFill>
            </a:endParaRPr>
          </a:p>
          <a:p>
            <a:pPr algn="just">
              <a:buNone/>
            </a:pPr>
            <a:r>
              <a:rPr lang="fr-FR" sz="4800" b="1" dirty="0" smtClean="0"/>
              <a:t>b ) Les philistins avaient emporté ce qui faisait leur </a:t>
            </a:r>
            <a:r>
              <a:rPr lang="fr-FR" sz="4800" b="1" dirty="0" smtClean="0"/>
              <a:t>fierté</a:t>
            </a:r>
            <a:endParaRPr lang="en-US" sz="4800" b="1" dirty="0" smtClean="0"/>
          </a:p>
          <a:p>
            <a:pPr algn="just">
              <a:buNone/>
            </a:pPr>
            <a:r>
              <a:rPr lang="fr-FR" sz="4800" b="1" dirty="0" smtClean="0">
                <a:solidFill>
                  <a:srgbClr val="C00000"/>
                </a:solidFill>
              </a:rPr>
              <a:t>c ) l’ Eternel a fait retourné l’arche en exerçant de grands jugements contre les </a:t>
            </a:r>
            <a:r>
              <a:rPr lang="fr-FR" sz="4800" b="1" dirty="0" smtClean="0">
                <a:solidFill>
                  <a:srgbClr val="C00000"/>
                </a:solidFill>
              </a:rPr>
              <a:t>Philistins</a:t>
            </a:r>
            <a:endParaRPr lang="en-US" sz="4800" b="1" dirty="0" smtClean="0">
              <a:solidFill>
                <a:srgbClr val="C00000"/>
              </a:solidFill>
            </a:endParaRPr>
          </a:p>
          <a:p>
            <a:pPr algn="just">
              <a:buNone/>
            </a:pPr>
            <a:endParaRPr lang="en-US" sz="40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algn="just">
              <a:buNone/>
            </a:pPr>
            <a:r>
              <a:rPr lang="fr-FR" sz="4000" dirty="0" smtClean="0"/>
              <a:t>d </a:t>
            </a:r>
            <a:r>
              <a:rPr lang="fr-FR" sz="4000" b="1" dirty="0" smtClean="0"/>
              <a:t>) L’arche est retourné a </a:t>
            </a:r>
            <a:r>
              <a:rPr lang="fr-FR" sz="4000" b="1" dirty="0" err="1" smtClean="0"/>
              <a:t>Kirjath</a:t>
            </a:r>
            <a:r>
              <a:rPr lang="fr-FR" sz="4000" b="1" dirty="0" smtClean="0"/>
              <a:t> </a:t>
            </a:r>
            <a:r>
              <a:rPr lang="fr-FR" sz="4000" b="1" dirty="0" err="1" smtClean="0"/>
              <a:t>Jearim</a:t>
            </a:r>
            <a:r>
              <a:rPr lang="fr-FR" sz="4000" b="1" dirty="0" smtClean="0"/>
              <a:t> parce que les Philistins avaient antérieurement ravagé Silo le centre d’adoration d’Israël</a:t>
            </a:r>
            <a:r>
              <a:rPr lang="fr-FR" sz="4000" b="1" dirty="0" smtClean="0"/>
              <a:t>.</a:t>
            </a:r>
            <a:endParaRPr lang="en-US" sz="4000" b="1" dirty="0" smtClean="0"/>
          </a:p>
          <a:p>
            <a:pPr algn="just">
              <a:buNone/>
            </a:pPr>
            <a:r>
              <a:rPr lang="fr-FR" sz="4000" b="1" dirty="0" smtClean="0">
                <a:solidFill>
                  <a:srgbClr val="C00000"/>
                </a:solidFill>
              </a:rPr>
              <a:t>e ) L’Eternel a fait revenir l’arche mais pas la paix en Israël</a:t>
            </a:r>
            <a:endParaRPr lang="en-US" sz="4000" b="1" dirty="0" smtClean="0">
              <a:solidFill>
                <a:srgbClr val="C00000"/>
              </a:solidFill>
            </a:endParaRPr>
          </a:p>
          <a:p>
            <a:pPr algn="just">
              <a:buNone/>
            </a:pPr>
            <a:r>
              <a:rPr lang="fr-FR" sz="4000" b="1" dirty="0" smtClean="0"/>
              <a:t>f ) Vingt ans que l’arche est revenue et les conditions d’existence d’Israël demeurèrent encore précaires. </a:t>
            </a:r>
            <a:endParaRPr lang="en-US" sz="4000" b="1" dirty="0" smtClean="0"/>
          </a:p>
          <a:p>
            <a:pPr algn="just"/>
            <a:endParaRPr lang="en-US" sz="40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r>
              <a:rPr lang="fr-FR" sz="4000" b="1" dirty="0" smtClean="0"/>
              <a:t>Pourquoi? </a:t>
            </a:r>
            <a:r>
              <a:rPr lang="fr-FR" sz="4000" dirty="0" smtClean="0"/>
              <a:t> </a:t>
            </a:r>
            <a:endParaRPr lang="en-US" sz="4000" dirty="0" smtClean="0"/>
          </a:p>
          <a:p>
            <a:pPr lvl="0" algn="just"/>
            <a:r>
              <a:rPr lang="fr-FR" sz="4000" dirty="0" smtClean="0">
                <a:solidFill>
                  <a:srgbClr val="92D050"/>
                </a:solidFill>
                <a:latin typeface="Arial Unicode MS" pitchFamily="34" charset="-128"/>
                <a:ea typeface="Arial Unicode MS" pitchFamily="34" charset="-128"/>
                <a:cs typeface="Arial Unicode MS" pitchFamily="34" charset="-128"/>
              </a:rPr>
              <a:t>La présence de Dieu parmi vous ne va rien changer si vous êtes infidèles à l’Eternel, si vous n’obéissez pas à ses ordres.</a:t>
            </a:r>
            <a:endParaRPr lang="en-US" sz="4000" dirty="0" smtClean="0">
              <a:solidFill>
                <a:srgbClr val="92D050"/>
              </a:solidFill>
              <a:latin typeface="Arial Unicode MS" pitchFamily="34" charset="-128"/>
              <a:ea typeface="Arial Unicode MS" pitchFamily="34" charset="-128"/>
              <a:cs typeface="Arial Unicode MS" pitchFamily="34" charset="-128"/>
            </a:endParaRPr>
          </a:p>
          <a:p>
            <a:pPr lvl="0" algn="just"/>
            <a:r>
              <a:rPr lang="fr-FR" sz="4000" dirty="0" smtClean="0">
                <a:latin typeface="Arial Unicode MS" pitchFamily="34" charset="-128"/>
                <a:ea typeface="Arial Unicode MS" pitchFamily="34" charset="-128"/>
                <a:cs typeface="Arial Unicode MS" pitchFamily="34" charset="-128"/>
              </a:rPr>
              <a:t>En agissant comme il vous semble bon, Dieu ne va pas changer pour vous plaire. </a:t>
            </a:r>
            <a:endParaRPr lang="en-US" sz="4000" dirty="0" smtClean="0">
              <a:latin typeface="Arial Unicode MS" pitchFamily="34" charset="-128"/>
              <a:ea typeface="Arial Unicode MS" pitchFamily="34" charset="-128"/>
              <a:cs typeface="Arial Unicode MS" pitchFamily="34" charset="-128"/>
            </a:endParaRPr>
          </a:p>
          <a:p>
            <a:pPr lvl="0" algn="just"/>
            <a:r>
              <a:rPr lang="fr-FR" sz="4000" dirty="0" smtClean="0">
                <a:solidFill>
                  <a:srgbClr val="92D050"/>
                </a:solidFill>
                <a:latin typeface="Arial Unicode MS" pitchFamily="34" charset="-128"/>
                <a:ea typeface="Arial Unicode MS" pitchFamily="34" charset="-128"/>
                <a:cs typeface="Arial Unicode MS" pitchFamily="34" charset="-128"/>
              </a:rPr>
              <a:t>C’est à vous de vous accorder avec Dieu, il est la suprême autorité.</a:t>
            </a:r>
            <a:endParaRPr lang="en-US" sz="4000" dirty="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a:bodyPr>
          <a:lstStyle/>
          <a:p>
            <a:pPr algn="just">
              <a:buNone/>
            </a:pPr>
            <a:r>
              <a:rPr lang="fr-FR" sz="4000" dirty="0" smtClean="0">
                <a:latin typeface="Arial Unicode MS" pitchFamily="34" charset="-128"/>
                <a:ea typeface="Arial Unicode MS" pitchFamily="34" charset="-128"/>
                <a:cs typeface="Arial Unicode MS" pitchFamily="34" charset="-128"/>
              </a:rPr>
              <a:t>2 </a:t>
            </a:r>
            <a:r>
              <a:rPr lang="fr-FR" sz="4000" b="1" dirty="0" smtClean="0">
                <a:latin typeface="Arial Unicode MS" pitchFamily="34" charset="-128"/>
                <a:ea typeface="Arial Unicode MS" pitchFamily="34" charset="-128"/>
                <a:cs typeface="Arial Unicode MS" pitchFamily="34" charset="-128"/>
              </a:rPr>
              <a:t>) CHEZ DIEU IL N’Y A RIEN A CHANGER, IL EST </a:t>
            </a:r>
            <a:r>
              <a:rPr lang="fr-FR" sz="4000" b="1" dirty="0" smtClean="0">
                <a:latin typeface="Arial Unicode MS" pitchFamily="34" charset="-128"/>
                <a:ea typeface="Arial Unicode MS" pitchFamily="34" charset="-128"/>
                <a:cs typeface="Arial Unicode MS" pitchFamily="34" charset="-128"/>
              </a:rPr>
              <a:t>IMMUABLE</a:t>
            </a:r>
            <a:r>
              <a:rPr lang="fr-FR" sz="4000" b="1" dirty="0" smtClean="0">
                <a:latin typeface="Arial Unicode MS" pitchFamily="34" charset="-128"/>
                <a:ea typeface="Arial Unicode MS" pitchFamily="34" charset="-128"/>
                <a:cs typeface="Arial Unicode MS" pitchFamily="34" charset="-128"/>
              </a:rPr>
              <a:t> </a:t>
            </a:r>
            <a:endParaRPr lang="fr-FR" sz="4000" b="1" dirty="0" smtClean="0">
              <a:latin typeface="Arial Unicode MS" pitchFamily="34" charset="-128"/>
              <a:ea typeface="Arial Unicode MS" pitchFamily="34" charset="-128"/>
              <a:cs typeface="Arial Unicode MS" pitchFamily="34" charset="-128"/>
            </a:endParaRPr>
          </a:p>
          <a:p>
            <a:pPr algn="just">
              <a:buNone/>
            </a:pPr>
            <a:endParaRPr lang="en-US" sz="4000" dirty="0" smtClean="0">
              <a:latin typeface="Arial Unicode MS" pitchFamily="34" charset="-128"/>
              <a:ea typeface="Arial Unicode MS" pitchFamily="34" charset="-128"/>
              <a:cs typeface="Arial Unicode MS" pitchFamily="34" charset="-128"/>
            </a:endParaRPr>
          </a:p>
          <a:p>
            <a:pPr algn="just">
              <a:buNone/>
            </a:pPr>
            <a:r>
              <a:rPr lang="fr-FR" sz="4000" dirty="0" smtClean="0">
                <a:latin typeface="Arial Unicode MS" pitchFamily="34" charset="-128"/>
                <a:ea typeface="Arial Unicode MS" pitchFamily="34" charset="-128"/>
                <a:cs typeface="Arial Unicode MS" pitchFamily="34" charset="-128"/>
              </a:rPr>
              <a:t>a </a:t>
            </a:r>
            <a:r>
              <a:rPr lang="fr-FR" sz="4400" dirty="0" smtClean="0">
                <a:solidFill>
                  <a:srgbClr val="FFFF00"/>
                </a:solidFill>
                <a:latin typeface="Arial Unicode MS" pitchFamily="34" charset="-128"/>
                <a:ea typeface="Arial Unicode MS" pitchFamily="34" charset="-128"/>
                <a:cs typeface="Arial Unicode MS" pitchFamily="34" charset="-128"/>
              </a:rPr>
              <a:t>) Il est eternel et infiniment </a:t>
            </a:r>
            <a:r>
              <a:rPr lang="fr-FR" sz="4400" dirty="0" smtClean="0">
                <a:solidFill>
                  <a:srgbClr val="FFFF00"/>
                </a:solidFill>
                <a:latin typeface="Arial Unicode MS" pitchFamily="34" charset="-128"/>
                <a:ea typeface="Arial Unicode MS" pitchFamily="34" charset="-128"/>
                <a:cs typeface="Arial Unicode MS" pitchFamily="34" charset="-128"/>
              </a:rPr>
              <a:t>parfait</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dirty="0" smtClean="0">
                <a:latin typeface="Arial Unicode MS" pitchFamily="34" charset="-128"/>
                <a:ea typeface="Arial Unicode MS" pitchFamily="34" charset="-128"/>
                <a:cs typeface="Arial Unicode MS" pitchFamily="34" charset="-128"/>
              </a:rPr>
              <a:t>b ) Le fondement de sa Parole est la vérité ; toutes les lois de sa justice sont </a:t>
            </a:r>
            <a:r>
              <a:rPr lang="fr-FR" sz="4400" dirty="0" smtClean="0">
                <a:latin typeface="Arial Unicode MS" pitchFamily="34" charset="-128"/>
                <a:ea typeface="Arial Unicode MS" pitchFamily="34" charset="-128"/>
                <a:cs typeface="Arial Unicode MS" pitchFamily="34" charset="-128"/>
              </a:rPr>
              <a:t>éternelles</a:t>
            </a:r>
            <a:endParaRPr lang="en-US" sz="4400" dirty="0" smtClean="0">
              <a:latin typeface="Arial Unicode MS" pitchFamily="34" charset="-128"/>
              <a:ea typeface="Arial Unicode MS" pitchFamily="34" charset="-128"/>
              <a:cs typeface="Arial Unicode MS" pitchFamily="34" charset="-128"/>
            </a:endParaRPr>
          </a:p>
          <a:p>
            <a:pPr algn="just">
              <a:buNone/>
            </a:pPr>
            <a:r>
              <a:rPr lang="fr-FR" sz="4400" dirty="0" smtClean="0">
                <a:solidFill>
                  <a:srgbClr val="FFFF00"/>
                </a:solidFill>
                <a:latin typeface="Arial Unicode MS" pitchFamily="34" charset="-128"/>
                <a:ea typeface="Arial Unicode MS" pitchFamily="34" charset="-128"/>
                <a:cs typeface="Arial Unicode MS" pitchFamily="34" charset="-128"/>
              </a:rPr>
              <a:t>c ) Il est le même hier, aujourd’hui est </a:t>
            </a:r>
            <a:r>
              <a:rPr lang="fr-FR" sz="4400" dirty="0" smtClean="0">
                <a:solidFill>
                  <a:srgbClr val="FFFF00"/>
                </a:solidFill>
                <a:latin typeface="Arial Unicode MS" pitchFamily="34" charset="-128"/>
                <a:ea typeface="Arial Unicode MS" pitchFamily="34" charset="-128"/>
                <a:cs typeface="Arial Unicode MS" pitchFamily="34" charset="-128"/>
              </a:rPr>
              <a:t>éternellement</a:t>
            </a:r>
            <a:endParaRPr lang="en-US" sz="4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Unicode MS" pitchFamily="34" charset="-128"/>
                <a:ea typeface="Arial Unicode MS" pitchFamily="34" charset="-128"/>
                <a:cs typeface="Arial Unicode MS" pitchFamily="34" charset="-128"/>
              </a:rPr>
              <a:t>La </a:t>
            </a:r>
            <a:r>
              <a:rPr lang="fr-FR" sz="4400" dirty="0" smtClean="0">
                <a:latin typeface="Arial Unicode MS" pitchFamily="34" charset="-128"/>
                <a:ea typeface="Arial Unicode MS" pitchFamily="34" charset="-128"/>
                <a:cs typeface="Arial Unicode MS" pitchFamily="34" charset="-128"/>
              </a:rPr>
              <a:t>présence de l’arche de l’arche de l’alliance en Israël n’avait pas empêché aux peuples d’alentour de les battre et les humilier pour la bonne et simple raison que </a:t>
            </a:r>
            <a:r>
              <a:rPr lang="fr-FR" sz="4400" dirty="0" smtClean="0">
                <a:solidFill>
                  <a:srgbClr val="FFFF00"/>
                </a:solidFill>
                <a:latin typeface="Arial Unicode MS" pitchFamily="34" charset="-128"/>
                <a:ea typeface="Arial Unicode MS" pitchFamily="34" charset="-128"/>
                <a:cs typeface="Arial Unicode MS" pitchFamily="34" charset="-128"/>
              </a:rPr>
              <a:t>l’arche de l’alliance au milieu d’eux était le symbole de la présence de Dieu qu’ils devaient en tout temps respecter</a:t>
            </a:r>
            <a:r>
              <a:rPr lang="fr-FR" sz="4400" dirty="0" smtClean="0">
                <a:solidFill>
                  <a:srgbClr val="FFFF00"/>
                </a:solidFill>
                <a:latin typeface="Arial Unicode MS" pitchFamily="34" charset="-128"/>
                <a:ea typeface="Arial Unicode MS" pitchFamily="34" charset="-128"/>
                <a:cs typeface="Arial Unicode MS" pitchFamily="34" charset="-128"/>
              </a:rPr>
              <a:t>.</a:t>
            </a:r>
            <a:r>
              <a:rPr lang="fr-FR" sz="4400" dirty="0" smtClean="0">
                <a:solidFill>
                  <a:srgbClr val="FFFF00"/>
                </a:solidFill>
                <a:latin typeface="Arial Unicode MS" pitchFamily="34" charset="-128"/>
                <a:ea typeface="Arial Unicode MS" pitchFamily="34" charset="-128"/>
                <a:cs typeface="Arial Unicode MS" pitchFamily="34" charset="-128"/>
              </a:rPr>
              <a:t> </a:t>
            </a:r>
            <a:endParaRPr lang="en-US" sz="4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000" dirty="0" smtClean="0">
                <a:latin typeface="Arial Unicode MS" pitchFamily="34" charset="-128"/>
                <a:ea typeface="Arial Unicode MS" pitchFamily="34" charset="-128"/>
                <a:cs typeface="Arial Unicode MS" pitchFamily="34" charset="-128"/>
              </a:rPr>
              <a:t>Ce </a:t>
            </a:r>
            <a:r>
              <a:rPr lang="fr-FR" sz="4000" dirty="0" smtClean="0">
                <a:latin typeface="Arial Unicode MS" pitchFamily="34" charset="-128"/>
                <a:ea typeface="Arial Unicode MS" pitchFamily="34" charset="-128"/>
                <a:cs typeface="Arial Unicode MS" pitchFamily="34" charset="-128"/>
              </a:rPr>
              <a:t>n’était pas une boite magique pour repousser l’ennemi et le tenir à distance. C’était plutôt un rappel de la présence de Dieu au milieu d’eux</a:t>
            </a:r>
            <a:r>
              <a:rPr lang="fr-FR" sz="4000" dirty="0" smtClean="0">
                <a:latin typeface="Arial Unicode MS" pitchFamily="34" charset="-128"/>
                <a:ea typeface="Arial Unicode MS" pitchFamily="34" charset="-128"/>
                <a:cs typeface="Arial Unicode MS" pitchFamily="34" charset="-128"/>
              </a:rPr>
              <a:t>.</a:t>
            </a:r>
            <a:endParaRPr lang="en-US" sz="4000" dirty="0" smtClean="0">
              <a:latin typeface="Arial Unicode MS" pitchFamily="34" charset="-128"/>
              <a:ea typeface="Arial Unicode MS" pitchFamily="34" charset="-128"/>
              <a:cs typeface="Arial Unicode MS" pitchFamily="34" charset="-128"/>
            </a:endParaRPr>
          </a:p>
          <a:p>
            <a:pPr lvl="0" algn="just"/>
            <a:r>
              <a:rPr lang="fr-FR" sz="4000" dirty="0" smtClean="0">
                <a:solidFill>
                  <a:srgbClr val="FFFF00"/>
                </a:solidFill>
                <a:latin typeface="Arial Unicode MS" pitchFamily="34" charset="-128"/>
                <a:ea typeface="Arial Unicode MS" pitchFamily="34" charset="-128"/>
                <a:cs typeface="Arial Unicode MS" pitchFamily="34" charset="-128"/>
              </a:rPr>
              <a:t>Un symbole de leur engagement de servir Dieu dans l’honnêteté et la fidélité</a:t>
            </a:r>
            <a:r>
              <a:rPr lang="fr-FR" sz="4000" dirty="0" smtClean="0">
                <a:solidFill>
                  <a:srgbClr val="FFFF00"/>
                </a:solidFill>
                <a:latin typeface="Arial Unicode MS" pitchFamily="34" charset="-128"/>
                <a:ea typeface="Arial Unicode MS" pitchFamily="34" charset="-128"/>
                <a:cs typeface="Arial Unicode MS" pitchFamily="34" charset="-128"/>
              </a:rPr>
              <a:t>.</a:t>
            </a:r>
            <a:endParaRPr lang="en-US" sz="4000"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dirty="0" smtClean="0">
                <a:latin typeface="Arial Unicode MS" pitchFamily="34" charset="-128"/>
                <a:ea typeface="Arial Unicode MS" pitchFamily="34" charset="-128"/>
                <a:cs typeface="Arial Unicode MS" pitchFamily="34" charset="-128"/>
              </a:rPr>
              <a:t>Le Ps 91 ne pourra pas protéger aucunement quelqu’un qui ne demeure pas à l’ombre du Tout Puissant.</a:t>
            </a: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000" b="1" dirty="0" smtClean="0">
                <a:solidFill>
                  <a:srgbClr val="0070C0"/>
                </a:solidFill>
              </a:rPr>
              <a:t>Amos 3: 1-3</a:t>
            </a:r>
            <a:endParaRPr lang="en-US" sz="4000" dirty="0" smtClean="0">
              <a:solidFill>
                <a:srgbClr val="0070C0"/>
              </a:solidFill>
            </a:endParaRPr>
          </a:p>
          <a:p>
            <a:pPr algn="just"/>
            <a:r>
              <a:rPr lang="fr-FR" sz="4000" b="1" dirty="0" smtClean="0">
                <a:solidFill>
                  <a:schemeClr val="tx1"/>
                </a:solidFill>
              </a:rPr>
              <a:t>1 </a:t>
            </a:r>
            <a:r>
              <a:rPr lang="fr-FR" sz="4000" b="1" dirty="0" smtClean="0">
                <a:solidFill>
                  <a:schemeClr val="tx1"/>
                </a:solidFill>
              </a:rPr>
              <a:t>¶ Écoutez cette parole que l'Éternel prononce contre vous, enfants d'Israël, Contre toute la famille que j'ai fait monter du pays d'Égypte!</a:t>
            </a:r>
            <a:endParaRPr lang="en-US" sz="4000" b="1" dirty="0" smtClean="0">
              <a:solidFill>
                <a:schemeClr val="tx1"/>
              </a:solidFill>
            </a:endParaRPr>
          </a:p>
          <a:p>
            <a:pPr algn="just"/>
            <a:r>
              <a:rPr lang="fr-FR" sz="4000" b="1" dirty="0" smtClean="0">
                <a:solidFill>
                  <a:srgbClr val="0070C0"/>
                </a:solidFill>
              </a:rPr>
              <a:t> 2 Je vous ai choisis, vous seuls parmi toutes les familles de la terre; C'est pourquoi je vous châtierai pour toutes vos iniquités.</a:t>
            </a:r>
            <a:endParaRPr lang="en-US" sz="4000" b="1" dirty="0" smtClean="0">
              <a:solidFill>
                <a:srgbClr val="0070C0"/>
              </a:solidFill>
            </a:endParaRPr>
          </a:p>
          <a:p>
            <a:pPr algn="just"/>
            <a:r>
              <a:rPr lang="fr-FR" sz="4000" b="1" dirty="0" smtClean="0">
                <a:solidFill>
                  <a:schemeClr val="tx1"/>
                </a:solidFill>
              </a:rPr>
              <a:t> 3 Deux hommes marchent-ils ensemble, Sans en être convenus? </a:t>
            </a:r>
            <a:r>
              <a:rPr lang="fr-FR" sz="4000" dirty="0" smtClean="0">
                <a:solidFill>
                  <a:schemeClr val="tx1"/>
                </a:solidFill>
              </a:rPr>
              <a:t>  </a:t>
            </a:r>
            <a:r>
              <a:rPr lang="fr-FR" sz="4000" dirty="0" smtClean="0"/>
              <a:t>        </a:t>
            </a:r>
            <a:endParaRPr lang="en-US" sz="4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800" b="1" dirty="0" err="1" smtClean="0">
                <a:solidFill>
                  <a:srgbClr val="FFFF00"/>
                </a:solidFill>
                <a:latin typeface="Arial Unicode MS" pitchFamily="34" charset="-128"/>
                <a:ea typeface="Arial Unicode MS" pitchFamily="34" charset="-128"/>
                <a:cs typeface="Arial Unicode MS" pitchFamily="34" charset="-128"/>
              </a:rPr>
              <a:t>Heb</a:t>
            </a:r>
            <a:r>
              <a:rPr lang="fr-FR" sz="4800" b="1" dirty="0" smtClean="0">
                <a:solidFill>
                  <a:srgbClr val="FFFF00"/>
                </a:solidFill>
                <a:latin typeface="Arial Unicode MS" pitchFamily="34" charset="-128"/>
                <a:ea typeface="Arial Unicode MS" pitchFamily="34" charset="-128"/>
                <a:cs typeface="Arial Unicode MS" pitchFamily="34" charset="-128"/>
              </a:rPr>
              <a:t> 12: 7-11</a:t>
            </a:r>
            <a:endParaRPr lang="en-US" sz="4800"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800" dirty="0" smtClean="0">
                <a:latin typeface="Arial Unicode MS" pitchFamily="34" charset="-128"/>
                <a:ea typeface="Arial Unicode MS" pitchFamily="34" charset="-128"/>
                <a:cs typeface="Arial Unicode MS" pitchFamily="34" charset="-128"/>
              </a:rPr>
              <a:t>7 </a:t>
            </a:r>
            <a:r>
              <a:rPr lang="fr-FR" sz="4800" dirty="0" smtClean="0">
                <a:latin typeface="Arial Unicode MS" pitchFamily="34" charset="-128"/>
                <a:ea typeface="Arial Unicode MS" pitchFamily="34" charset="-128"/>
                <a:cs typeface="Arial Unicode MS" pitchFamily="34" charset="-128"/>
              </a:rPr>
              <a:t>Supportez le châtiment: c'est comme des fils que Dieu vous traite; car quel est le fils qu'un père ne châtie pas?</a:t>
            </a:r>
            <a:endParaRPr lang="en-US" sz="4800" dirty="0" smtClean="0">
              <a:latin typeface="Arial Unicode MS" pitchFamily="34" charset="-128"/>
              <a:ea typeface="Arial Unicode MS" pitchFamily="34" charset="-128"/>
              <a:cs typeface="Arial Unicode MS" pitchFamily="34" charset="-128"/>
            </a:endParaRPr>
          </a:p>
          <a:p>
            <a:pPr algn="just">
              <a:buNone/>
            </a:pPr>
            <a:r>
              <a:rPr lang="fr-FR" sz="4800" dirty="0" smtClean="0">
                <a:solidFill>
                  <a:srgbClr val="FFFF00"/>
                </a:solidFill>
                <a:latin typeface="Arial Unicode MS" pitchFamily="34" charset="-128"/>
                <a:ea typeface="Arial Unicode MS" pitchFamily="34" charset="-128"/>
                <a:cs typeface="Arial Unicode MS" pitchFamily="34" charset="-128"/>
              </a:rPr>
              <a:t> 8 Mais si vous êtes exempts du châtiment auquel tous ont part, vous êtes donc des enfants illégitimes, et non des fils.</a:t>
            </a:r>
            <a:endParaRPr lang="en-US" sz="4800"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8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buNone/>
            </a:pPr>
            <a:r>
              <a:rPr lang="fr-FR" sz="5400" dirty="0" smtClean="0">
                <a:latin typeface="Arial Unicode MS" pitchFamily="34" charset="-128"/>
                <a:ea typeface="Arial Unicode MS" pitchFamily="34" charset="-128"/>
                <a:cs typeface="Arial Unicode MS" pitchFamily="34" charset="-128"/>
              </a:rPr>
              <a:t>9 </a:t>
            </a:r>
            <a:r>
              <a:rPr lang="fr-FR" sz="5400" dirty="0" smtClean="0">
                <a:latin typeface="Arial Unicode MS" pitchFamily="34" charset="-128"/>
                <a:ea typeface="Arial Unicode MS" pitchFamily="34" charset="-128"/>
                <a:cs typeface="Arial Unicode MS" pitchFamily="34" charset="-128"/>
              </a:rPr>
              <a:t>D'ailleurs, puisque nos pères selon la chair nous ont châtiés, et que nous les avons respectés, </a:t>
            </a:r>
            <a:r>
              <a:rPr lang="fr-FR" sz="5400" dirty="0" smtClean="0">
                <a:solidFill>
                  <a:srgbClr val="FFFF00"/>
                </a:solidFill>
                <a:latin typeface="Arial Unicode MS" pitchFamily="34" charset="-128"/>
                <a:ea typeface="Arial Unicode MS" pitchFamily="34" charset="-128"/>
                <a:cs typeface="Arial Unicode MS" pitchFamily="34" charset="-128"/>
              </a:rPr>
              <a:t>ne devons-nous pas à bien plus forte raison nous soumettre au Père des esprits, pour avoir la vie?</a:t>
            </a:r>
            <a:endParaRPr lang="en-US" sz="5400"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800" dirty="0" smtClean="0">
                <a:solidFill>
                  <a:srgbClr val="FFFF00"/>
                </a:solidFill>
                <a:latin typeface="Arial Unicode MS" pitchFamily="34" charset="-128"/>
                <a:ea typeface="Arial Unicode MS" pitchFamily="34" charset="-128"/>
                <a:cs typeface="Arial Unicode MS" pitchFamily="34" charset="-128"/>
              </a:rPr>
              <a:t> </a:t>
            </a:r>
            <a:endParaRPr lang="en-US" sz="4800"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800" dirty="0" smtClean="0">
                <a:latin typeface="Arial Unicode MS" pitchFamily="34" charset="-128"/>
                <a:ea typeface="Arial Unicode MS" pitchFamily="34" charset="-128"/>
                <a:cs typeface="Arial Unicode MS" pitchFamily="34" charset="-128"/>
              </a:rPr>
              <a:t> </a:t>
            </a:r>
            <a:endParaRPr lang="en-US" sz="48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just">
              <a:buNone/>
            </a:pPr>
            <a:r>
              <a:rPr lang="fr-FR" sz="4800" dirty="0" smtClean="0">
                <a:latin typeface="Arial Unicode MS" pitchFamily="34" charset="-128"/>
                <a:ea typeface="Arial Unicode MS" pitchFamily="34" charset="-128"/>
                <a:cs typeface="Arial Unicode MS" pitchFamily="34" charset="-128"/>
              </a:rPr>
              <a:t>10 </a:t>
            </a:r>
            <a:r>
              <a:rPr lang="fr-FR" sz="4800" dirty="0" smtClean="0">
                <a:latin typeface="Arial Unicode MS" pitchFamily="34" charset="-128"/>
                <a:ea typeface="Arial Unicode MS" pitchFamily="34" charset="-128"/>
                <a:cs typeface="Arial Unicode MS" pitchFamily="34" charset="-128"/>
              </a:rPr>
              <a:t>Nos pères nous châtiaient pour peu de jours, comme ils le trouvaient bon; mais Dieu nous châtie pour notre bien, afin que nous participions à sa sainteté.</a:t>
            </a:r>
            <a:endParaRPr lang="en-US" sz="4800" dirty="0" smtClean="0">
              <a:latin typeface="Arial Unicode MS" pitchFamily="34" charset="-128"/>
              <a:ea typeface="Arial Unicode MS" pitchFamily="34" charset="-128"/>
              <a:cs typeface="Arial Unicode MS" pitchFamily="34" charset="-128"/>
            </a:endParaRPr>
          </a:p>
          <a:p>
            <a:pPr algn="just">
              <a:buNone/>
            </a:pPr>
            <a:r>
              <a:rPr lang="fr-FR" sz="4800" dirty="0" smtClean="0">
                <a:latin typeface="Arial Unicode MS" pitchFamily="34" charset="-128"/>
                <a:ea typeface="Arial Unicode MS" pitchFamily="34" charset="-128"/>
                <a:cs typeface="Arial Unicode MS" pitchFamily="34" charset="-128"/>
              </a:rPr>
              <a:t> </a:t>
            </a:r>
            <a:r>
              <a:rPr lang="fr-FR" sz="4800" dirty="0" smtClean="0">
                <a:solidFill>
                  <a:srgbClr val="FFFF00"/>
                </a:solidFill>
                <a:latin typeface="Arial Unicode MS" pitchFamily="34" charset="-128"/>
                <a:ea typeface="Arial Unicode MS" pitchFamily="34" charset="-128"/>
                <a:cs typeface="Arial Unicode MS" pitchFamily="34" charset="-128"/>
              </a:rPr>
              <a:t>11 Il est vrai que tout châtiment semble d'abord un sujet de tristesse, et non de joie; mais il produit plus tard pour ceux qui ont été ainsi exercés un fruit paisible de justice</a:t>
            </a:r>
            <a:endParaRPr lang="en-US" sz="48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fr-FR" sz="4800" dirty="0" smtClean="0"/>
              <a:t>On ne peut pas s’accorder avec Dieu quand les points d’entente mutuelle ne sont pas respectés et l’alliance violée</a:t>
            </a:r>
            <a:r>
              <a:rPr lang="fr-FR" sz="4800" dirty="0" smtClean="0"/>
              <a:t>.</a:t>
            </a:r>
            <a:endParaRPr lang="en-US" sz="4800" dirty="0" smtClean="0"/>
          </a:p>
          <a:p>
            <a:pPr lvl="0" algn="just"/>
            <a:r>
              <a:rPr lang="fr-FR" sz="4800" dirty="0" smtClean="0">
                <a:solidFill>
                  <a:srgbClr val="FFFF00"/>
                </a:solidFill>
              </a:rPr>
              <a:t>L’Arche de L’Alliance était au milieu D’Israël mais sa condition demeurait déplorable.</a:t>
            </a:r>
            <a:endParaRPr lang="en-US" sz="4800" dirty="0" smtClean="0">
              <a:solidFill>
                <a:srgbClr val="FFFF00"/>
              </a:solidFill>
            </a:endParaRPr>
          </a:p>
          <a:p>
            <a:pPr lvl="0" algn="just"/>
            <a:r>
              <a:rPr lang="fr-FR" sz="4800" dirty="0" smtClean="0"/>
              <a:t>L’Arche était bien traitée, mais cela ne suffisait pas pour garantir la sécurité d’Israël</a:t>
            </a:r>
            <a:r>
              <a:rPr lang="fr-FR" sz="4800" dirty="0" smtClean="0"/>
              <a:t>.</a:t>
            </a:r>
            <a:endParaRPr lang="en-US" sz="4800" dirty="0" smtClean="0"/>
          </a:p>
          <a:p>
            <a:pPr>
              <a:buNone/>
            </a:pPr>
            <a:endParaRPr lang="en-US" sz="4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dirty="0" smtClean="0"/>
              <a:t>Un </a:t>
            </a:r>
            <a:r>
              <a:rPr lang="fr-FR" sz="4800" dirty="0" smtClean="0"/>
              <a:t>temple bien entretenu mais occupé par un peuple pécheur qui n’a vraiment aucun égard pour Dieu ne fait aucune </a:t>
            </a:r>
            <a:r>
              <a:rPr lang="fr-FR" sz="4800" dirty="0" smtClean="0"/>
              <a:t>différence</a:t>
            </a:r>
            <a:endParaRPr lang="en-US" sz="4800" dirty="0" smtClean="0"/>
          </a:p>
          <a:p>
            <a:pPr lvl="0" algn="just"/>
            <a:r>
              <a:rPr lang="fr-FR" sz="4800" dirty="0" smtClean="0">
                <a:solidFill>
                  <a:srgbClr val="FFFF00"/>
                </a:solidFill>
              </a:rPr>
              <a:t>L’Arche était revenue en Israël mais le peuple demeurait toujours dans l’idolâtrie et sa condition d’existence continuait à s’empirer.</a:t>
            </a:r>
            <a:endParaRPr lang="en-US" sz="4800" dirty="0" smtClean="0">
              <a:solidFill>
                <a:srgbClr val="FFFF00"/>
              </a:solidFill>
            </a:endParaRPr>
          </a:p>
          <a:p>
            <a:pPr>
              <a:buNone/>
            </a:pPr>
            <a:endParaRPr lang="en-US" sz="4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800" b="1" dirty="0" smtClean="0"/>
              <a:t>1 Samuel 7:2</a:t>
            </a:r>
            <a:endParaRPr lang="en-US" sz="4800" b="1" dirty="0" smtClean="0"/>
          </a:p>
          <a:p>
            <a:pPr algn="just"/>
            <a:r>
              <a:rPr lang="fr-FR" sz="4800" b="1" dirty="0" smtClean="0"/>
              <a:t>1Sa 7:2 Il s'était passé bien du temps depuis le jour où l'arche avait été déposée à </a:t>
            </a:r>
            <a:r>
              <a:rPr lang="fr-FR" sz="4800" b="1" dirty="0" err="1" smtClean="0"/>
              <a:t>Kirjath</a:t>
            </a:r>
            <a:r>
              <a:rPr lang="fr-FR" sz="4800" b="1" dirty="0" smtClean="0"/>
              <a:t>-</a:t>
            </a:r>
            <a:r>
              <a:rPr lang="fr-FR" sz="4800" b="1" dirty="0" err="1" smtClean="0"/>
              <a:t>Jearim</a:t>
            </a:r>
            <a:r>
              <a:rPr lang="fr-FR" sz="4800" b="1" dirty="0" smtClean="0"/>
              <a:t>. </a:t>
            </a:r>
            <a:r>
              <a:rPr lang="fr-FR" sz="4800" b="1" dirty="0" smtClean="0">
                <a:solidFill>
                  <a:srgbClr val="C00000"/>
                </a:solidFill>
              </a:rPr>
              <a:t>Vingt années s'étaient écoulées. Alors toute la maison d'Israël poussa des gémissements vers l'Éternel</a:t>
            </a:r>
            <a:r>
              <a:rPr lang="fr-FR" sz="4800" b="1" dirty="0" smtClean="0">
                <a:solidFill>
                  <a:srgbClr val="C00000"/>
                </a:solidFill>
              </a:rPr>
              <a:t>.</a:t>
            </a:r>
            <a:endParaRPr lang="en-US" sz="4800" b="1" dirty="0" smtClean="0">
              <a:solidFill>
                <a:srgbClr val="C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Vous </a:t>
            </a:r>
            <a:r>
              <a:rPr lang="fr-FR" sz="4000" b="1" dirty="0" smtClean="0">
                <a:latin typeface="Arial Unicode MS" pitchFamily="34" charset="-128"/>
                <a:ea typeface="Arial Unicode MS" pitchFamily="34" charset="-128"/>
                <a:cs typeface="Arial Unicode MS" pitchFamily="34" charset="-128"/>
              </a:rPr>
              <a:t>ne trouverez la guérison que lorsque vous vous reconnaissez malade et avoir besoin de médecin.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C00000"/>
                </a:solidFill>
                <a:latin typeface="Arial Unicode MS" pitchFamily="34" charset="-128"/>
                <a:ea typeface="Arial Unicode MS" pitchFamily="34" charset="-128"/>
                <a:cs typeface="Arial Unicode MS" pitchFamily="34" charset="-128"/>
              </a:rPr>
              <a:t>Israël devait reconnaitre l’origine de son mal</a:t>
            </a:r>
            <a:r>
              <a:rPr lang="fr-FR" sz="4000" b="1" dirty="0" smtClean="0">
                <a:solidFill>
                  <a:srgbClr val="C00000"/>
                </a:solidFill>
                <a:latin typeface="Arial Unicode MS" pitchFamily="34" charset="-128"/>
                <a:ea typeface="Arial Unicode MS" pitchFamily="34" charset="-128"/>
                <a:cs typeface="Arial Unicode MS" pitchFamily="34" charset="-128"/>
              </a:rPr>
              <a:t>.</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Vous pouvez avoir à votre tête un bon leader, un formidable pasteur mais périr également si vous êtes rebelles, désobéissants</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Il </a:t>
            </a:r>
            <a:r>
              <a:rPr lang="fr-FR" sz="4000" b="1" dirty="0" smtClean="0">
                <a:latin typeface="Arial Unicode MS" pitchFamily="34" charset="-128"/>
                <a:ea typeface="Arial Unicode MS" pitchFamily="34" charset="-128"/>
                <a:cs typeface="Arial Unicode MS" pitchFamily="34" charset="-128"/>
              </a:rPr>
              <a:t>y avait un grand leader en Israël mais qui l’écoutait</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C00000"/>
                </a:solidFill>
                <a:latin typeface="Arial Unicode MS" pitchFamily="34" charset="-128"/>
                <a:ea typeface="Arial Unicode MS" pitchFamily="34" charset="-128"/>
                <a:cs typeface="Arial Unicode MS" pitchFamily="34" charset="-128"/>
              </a:rPr>
              <a:t>Puisque de guerre lasse, Israël avait fini par reconnaître son état et comprendre la nécessité de revenir à l’Eternel et Samuel a pu intervenir. </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Aucun leader ne peut tirer un peuple des ornières de sa misère s’il n’est pas prêt à écouter et se laisser diriger.</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dirty="0" smtClean="0">
                <a:solidFill>
                  <a:srgbClr val="FF0000"/>
                </a:solidFill>
                <a:latin typeface="Arial Unicode MS" pitchFamily="34" charset="-128"/>
                <a:ea typeface="Arial Unicode MS" pitchFamily="34" charset="-128"/>
                <a:cs typeface="Arial Unicode MS" pitchFamily="34" charset="-128"/>
              </a:rPr>
              <a:t>1 Samuel 7: 2-3</a:t>
            </a:r>
            <a:endParaRPr lang="en-US" sz="4000" dirty="0" smtClean="0">
              <a:solidFill>
                <a:srgbClr val="FF0000"/>
              </a:solidFill>
              <a:latin typeface="Arial Unicode MS" pitchFamily="34" charset="-128"/>
              <a:ea typeface="Arial Unicode MS" pitchFamily="34" charset="-128"/>
              <a:cs typeface="Arial Unicode MS" pitchFamily="34" charset="-128"/>
            </a:endParaRPr>
          </a:p>
          <a:p>
            <a:pPr algn="just"/>
            <a:r>
              <a:rPr lang="fr-FR" sz="4800" dirty="0" smtClean="0">
                <a:solidFill>
                  <a:srgbClr val="0070C0"/>
                </a:solidFill>
                <a:latin typeface="Arial Unicode MS" pitchFamily="34" charset="-128"/>
                <a:ea typeface="Arial Unicode MS" pitchFamily="34" charset="-128"/>
                <a:cs typeface="Arial Unicode MS" pitchFamily="34" charset="-128"/>
              </a:rPr>
              <a:t>1Sa 7:2 Il s'était passé bien du temps depuis le jour où l'arche avait été déposée à </a:t>
            </a:r>
            <a:r>
              <a:rPr lang="fr-FR" sz="4800" dirty="0" err="1" smtClean="0">
                <a:solidFill>
                  <a:srgbClr val="0070C0"/>
                </a:solidFill>
                <a:latin typeface="Arial Unicode MS" pitchFamily="34" charset="-128"/>
                <a:ea typeface="Arial Unicode MS" pitchFamily="34" charset="-128"/>
                <a:cs typeface="Arial Unicode MS" pitchFamily="34" charset="-128"/>
              </a:rPr>
              <a:t>Kirjath</a:t>
            </a:r>
            <a:r>
              <a:rPr lang="fr-FR" sz="4800" dirty="0" smtClean="0">
                <a:solidFill>
                  <a:srgbClr val="0070C0"/>
                </a:solidFill>
                <a:latin typeface="Arial Unicode MS" pitchFamily="34" charset="-128"/>
                <a:ea typeface="Arial Unicode MS" pitchFamily="34" charset="-128"/>
                <a:cs typeface="Arial Unicode MS" pitchFamily="34" charset="-128"/>
              </a:rPr>
              <a:t>-</a:t>
            </a:r>
            <a:r>
              <a:rPr lang="fr-FR" sz="4800" dirty="0" err="1" smtClean="0">
                <a:solidFill>
                  <a:srgbClr val="0070C0"/>
                </a:solidFill>
                <a:latin typeface="Arial Unicode MS" pitchFamily="34" charset="-128"/>
                <a:ea typeface="Arial Unicode MS" pitchFamily="34" charset="-128"/>
                <a:cs typeface="Arial Unicode MS" pitchFamily="34" charset="-128"/>
              </a:rPr>
              <a:t>Jearim</a:t>
            </a:r>
            <a:r>
              <a:rPr lang="fr-FR" sz="4800" dirty="0" smtClean="0">
                <a:solidFill>
                  <a:srgbClr val="0070C0"/>
                </a:solidFill>
                <a:latin typeface="Arial Unicode MS" pitchFamily="34" charset="-128"/>
                <a:ea typeface="Arial Unicode MS" pitchFamily="34" charset="-128"/>
                <a:cs typeface="Arial Unicode MS" pitchFamily="34" charset="-128"/>
              </a:rPr>
              <a:t>. Vingt années s'étaient écoulées. </a:t>
            </a:r>
            <a:r>
              <a:rPr lang="fr-FR" sz="4800" dirty="0" smtClean="0">
                <a:solidFill>
                  <a:srgbClr val="FF0000"/>
                </a:solidFill>
                <a:latin typeface="Arial Unicode MS" pitchFamily="34" charset="-128"/>
                <a:ea typeface="Arial Unicode MS" pitchFamily="34" charset="-128"/>
                <a:cs typeface="Arial Unicode MS" pitchFamily="34" charset="-128"/>
              </a:rPr>
              <a:t>Alors toute la maison d'Israël poussa des gémissements vers l'Éternel</a:t>
            </a:r>
            <a:r>
              <a:rPr lang="fr-FR" sz="4800" dirty="0" smtClean="0">
                <a:solidFill>
                  <a:srgbClr val="FF0000"/>
                </a:solidFill>
                <a:latin typeface="Arial Unicode MS" pitchFamily="34" charset="-128"/>
                <a:ea typeface="Arial Unicode MS" pitchFamily="34" charset="-128"/>
                <a:cs typeface="Arial Unicode MS" pitchFamily="34" charset="-128"/>
              </a:rPr>
              <a:t>.</a:t>
            </a:r>
            <a:endParaRPr lang="en-US" sz="4800"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0070C0"/>
                </a:solidFill>
                <a:latin typeface="Arial Unicode MS" pitchFamily="34" charset="-128"/>
                <a:ea typeface="Arial Unicode MS" pitchFamily="34" charset="-128"/>
                <a:cs typeface="Arial Unicode MS" pitchFamily="34" charset="-128"/>
              </a:rPr>
              <a:t>3 </a:t>
            </a:r>
            <a:r>
              <a:rPr lang="fr-FR" sz="4800" dirty="0" smtClean="0">
                <a:solidFill>
                  <a:srgbClr val="0070C0"/>
                </a:solidFill>
                <a:latin typeface="Arial Unicode MS" pitchFamily="34" charset="-128"/>
                <a:ea typeface="Arial Unicode MS" pitchFamily="34" charset="-128"/>
                <a:cs typeface="Arial Unicode MS" pitchFamily="34" charset="-128"/>
              </a:rPr>
              <a:t>¶ Samuel dit à toute la maison d'Israël: Si c'est de tout votre </a:t>
            </a:r>
            <a:r>
              <a:rPr lang="fr-FR" sz="4800" dirty="0" smtClean="0">
                <a:solidFill>
                  <a:srgbClr val="0070C0"/>
                </a:solidFill>
                <a:latin typeface="Arial Unicode MS" pitchFamily="34" charset="-128"/>
                <a:ea typeface="Arial Unicode MS" pitchFamily="34" charset="-128"/>
                <a:cs typeface="Arial Unicode MS" pitchFamily="34" charset="-128"/>
              </a:rPr>
              <a:t>cœur </a:t>
            </a:r>
            <a:r>
              <a:rPr lang="fr-FR" sz="4800" dirty="0" smtClean="0">
                <a:solidFill>
                  <a:srgbClr val="0070C0"/>
                </a:solidFill>
                <a:latin typeface="Arial Unicode MS" pitchFamily="34" charset="-128"/>
                <a:ea typeface="Arial Unicode MS" pitchFamily="34" charset="-128"/>
                <a:cs typeface="Arial Unicode MS" pitchFamily="34" charset="-128"/>
              </a:rPr>
              <a:t>que vous revenez à l'Éternel, ôtez du milieu de vous les dieux étrangers et les Astartés, </a:t>
            </a:r>
            <a:r>
              <a:rPr lang="fr-FR" sz="4800" dirty="0" smtClean="0">
                <a:solidFill>
                  <a:srgbClr val="FF0000"/>
                </a:solidFill>
                <a:latin typeface="Arial Unicode MS" pitchFamily="34" charset="-128"/>
                <a:ea typeface="Arial Unicode MS" pitchFamily="34" charset="-128"/>
                <a:cs typeface="Arial Unicode MS" pitchFamily="34" charset="-128"/>
              </a:rPr>
              <a:t>dirigez votre </a:t>
            </a:r>
            <a:r>
              <a:rPr lang="fr-FR" sz="4800" dirty="0" smtClean="0">
                <a:solidFill>
                  <a:srgbClr val="FF0000"/>
                </a:solidFill>
                <a:latin typeface="Arial Unicode MS" pitchFamily="34" charset="-128"/>
                <a:ea typeface="Arial Unicode MS" pitchFamily="34" charset="-128"/>
                <a:cs typeface="Arial Unicode MS" pitchFamily="34" charset="-128"/>
              </a:rPr>
              <a:t>cœur </a:t>
            </a:r>
            <a:r>
              <a:rPr lang="fr-FR" sz="4800" dirty="0" smtClean="0">
                <a:solidFill>
                  <a:srgbClr val="FF0000"/>
                </a:solidFill>
                <a:latin typeface="Arial Unicode MS" pitchFamily="34" charset="-128"/>
                <a:ea typeface="Arial Unicode MS" pitchFamily="34" charset="-128"/>
                <a:cs typeface="Arial Unicode MS" pitchFamily="34" charset="-128"/>
              </a:rPr>
              <a:t>vers l'Éternel, et servez-le lui seul; et il vous délivrera de la main des Philistins.</a:t>
            </a:r>
            <a:endParaRPr lang="en-US" sz="48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chemeClr val="bg1"/>
                </a:solidFill>
                <a:latin typeface="Arial Unicode MS" pitchFamily="34" charset="-128"/>
                <a:ea typeface="Arial Unicode MS" pitchFamily="34" charset="-128"/>
                <a:cs typeface="Arial Unicode MS" pitchFamily="34" charset="-128"/>
              </a:rPr>
              <a:t>3 ) INTERVENTION DE SAMUEL. UN LEADER PREPARÉ ET RESERVÉ POUR UN TEMPS FACHEUX DE LA VIE DU PEUPLE </a:t>
            </a:r>
            <a:r>
              <a:rPr lang="fr-FR" sz="4000" dirty="0" smtClean="0">
                <a:solidFill>
                  <a:schemeClr val="bg1"/>
                </a:solidFill>
                <a:latin typeface="Arial Unicode MS" pitchFamily="34" charset="-128"/>
                <a:ea typeface="Arial Unicode MS" pitchFamily="34" charset="-128"/>
                <a:cs typeface="Arial Unicode MS" pitchFamily="34" charset="-128"/>
              </a:rPr>
              <a:t>ISRAEL</a:t>
            </a:r>
            <a:r>
              <a:rPr lang="fr-FR" sz="4000" dirty="0" smtClean="0">
                <a:solidFill>
                  <a:schemeClr val="bg1"/>
                </a:solidFill>
                <a:latin typeface="Arial Unicode MS" pitchFamily="34" charset="-128"/>
                <a:ea typeface="Arial Unicode MS" pitchFamily="34" charset="-128"/>
                <a:cs typeface="Arial Unicode MS" pitchFamily="34" charset="-128"/>
              </a:rPr>
              <a:t>. </a:t>
            </a:r>
            <a:endParaRPr lang="en-US" sz="40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Samuel invite Israël à revenir à l’Eternel, à se repentir, à rejeter les dieux étrangers, et à servir le seul vrai Dieu, le Dieu de leurs pères</a:t>
            </a:r>
            <a:r>
              <a:rPr lang="fr-FR" sz="40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a:t>
            </a:r>
            <a:endParaRPr lang="en-US" sz="4000"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lvl="0" algn="just"/>
            <a:r>
              <a:rPr lang="fr-FR" sz="4000" dirty="0" smtClean="0">
                <a:solidFill>
                  <a:schemeClr val="bg1"/>
                </a:solidFill>
                <a:latin typeface="Arial Unicode MS" pitchFamily="34" charset="-128"/>
                <a:ea typeface="Arial Unicode MS" pitchFamily="34" charset="-128"/>
                <a:cs typeface="Arial Unicode MS" pitchFamily="34" charset="-128"/>
              </a:rPr>
              <a:t>Ils acceptèrent de bonne foi la proposition de Samuel…v </a:t>
            </a:r>
            <a:r>
              <a:rPr lang="fr-FR" sz="4000" dirty="0" smtClean="0">
                <a:solidFill>
                  <a:schemeClr val="bg1"/>
                </a:solidFill>
                <a:latin typeface="Arial Unicode MS" pitchFamily="34" charset="-128"/>
                <a:ea typeface="Arial Unicode MS" pitchFamily="34" charset="-128"/>
                <a:cs typeface="Arial Unicode MS" pitchFamily="34" charset="-128"/>
              </a:rPr>
              <a:t>4</a:t>
            </a:r>
            <a:endParaRPr lang="en-US" sz="40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a:bodyPr>
          <a:lstStyle/>
          <a:p>
            <a:pPr algn="just">
              <a:buNone/>
            </a:pPr>
            <a:r>
              <a:rPr lang="fr-FR" sz="4000" dirty="0" smtClean="0">
                <a:solidFill>
                  <a:srgbClr val="FFFF00"/>
                </a:solidFill>
                <a:latin typeface="Arial Unicode MS" pitchFamily="34" charset="-128"/>
                <a:ea typeface="Arial Unicode MS" pitchFamily="34" charset="-128"/>
                <a:cs typeface="Arial Unicode MS" pitchFamily="34" charset="-128"/>
              </a:rPr>
              <a:t>1Sa </a:t>
            </a:r>
            <a:r>
              <a:rPr lang="fr-FR" sz="4000" dirty="0" smtClean="0">
                <a:solidFill>
                  <a:srgbClr val="FFFF00"/>
                </a:solidFill>
                <a:latin typeface="Arial Unicode MS" pitchFamily="34" charset="-128"/>
                <a:ea typeface="Arial Unicode MS" pitchFamily="34" charset="-128"/>
                <a:cs typeface="Arial Unicode MS" pitchFamily="34" charset="-128"/>
              </a:rPr>
              <a:t>7:4 </a:t>
            </a:r>
            <a:r>
              <a:rPr lang="fr-FR" sz="4000" dirty="0" smtClean="0">
                <a:solidFill>
                  <a:schemeClr val="bg1"/>
                </a:solidFill>
                <a:latin typeface="Arial Unicode MS" pitchFamily="34" charset="-128"/>
                <a:ea typeface="Arial Unicode MS" pitchFamily="34" charset="-128"/>
                <a:cs typeface="Arial Unicode MS" pitchFamily="34" charset="-128"/>
              </a:rPr>
              <a:t>Et les enfants d'Israël ôtèrent du milieu d'eux les </a:t>
            </a:r>
            <a:r>
              <a:rPr lang="fr-FR" sz="4000" dirty="0" err="1" smtClean="0">
                <a:solidFill>
                  <a:schemeClr val="bg1"/>
                </a:solidFill>
                <a:latin typeface="Arial Unicode MS" pitchFamily="34" charset="-128"/>
                <a:ea typeface="Arial Unicode MS" pitchFamily="34" charset="-128"/>
                <a:cs typeface="Arial Unicode MS" pitchFamily="34" charset="-128"/>
              </a:rPr>
              <a:t>Baals</a:t>
            </a:r>
            <a:r>
              <a:rPr lang="fr-FR" sz="4000" dirty="0" smtClean="0">
                <a:solidFill>
                  <a:schemeClr val="bg1"/>
                </a:solidFill>
                <a:latin typeface="Arial Unicode MS" pitchFamily="34" charset="-128"/>
                <a:ea typeface="Arial Unicode MS" pitchFamily="34" charset="-128"/>
                <a:cs typeface="Arial Unicode MS" pitchFamily="34" charset="-128"/>
              </a:rPr>
              <a:t> et les Astartés, et ils servirent l'Éternel seul</a:t>
            </a:r>
            <a:r>
              <a:rPr lang="fr-FR" sz="4000" dirty="0" smtClean="0">
                <a:solidFill>
                  <a:schemeClr val="bg1"/>
                </a:solidFill>
                <a:latin typeface="Arial Unicode MS" pitchFamily="34" charset="-128"/>
                <a:ea typeface="Arial Unicode MS" pitchFamily="34" charset="-128"/>
                <a:cs typeface="Arial Unicode MS" pitchFamily="34" charset="-128"/>
              </a:rPr>
              <a:t>.</a:t>
            </a:r>
            <a:endParaRPr lang="en-US" sz="40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Samuel ne leur serait d’aucune utilité tant qu’ils ne s’étaient décidés à lever l’interdit du milieu d’eux</a:t>
            </a:r>
            <a:r>
              <a:rPr lang="fr-FR" sz="40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a:t>
            </a:r>
            <a:endParaRPr lang="en-US" sz="4000"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lvl="0" algn="just"/>
            <a:r>
              <a:rPr lang="fr-FR" sz="4000" dirty="0" smtClean="0">
                <a:solidFill>
                  <a:schemeClr val="bg1"/>
                </a:solidFill>
                <a:latin typeface="Arial Unicode MS" pitchFamily="34" charset="-128"/>
                <a:ea typeface="Arial Unicode MS" pitchFamily="34" charset="-128"/>
                <a:cs typeface="Arial Unicode MS" pitchFamily="34" charset="-128"/>
              </a:rPr>
              <a:t>En agrément avec leur leader spirituel, Samuel peut intercéder en leur faveur</a:t>
            </a:r>
            <a:r>
              <a:rPr lang="fr-FR" sz="4000" dirty="0" smtClean="0">
                <a:solidFill>
                  <a:schemeClr val="bg1"/>
                </a:solidFill>
                <a:latin typeface="Arial Unicode MS" pitchFamily="34" charset="-128"/>
                <a:ea typeface="Arial Unicode MS" pitchFamily="34" charset="-128"/>
                <a:cs typeface="Arial Unicode MS" pitchFamily="34" charset="-128"/>
              </a:rPr>
              <a:t>.</a:t>
            </a:r>
            <a:endParaRPr lang="en-US" sz="40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dirty="0" smtClean="0">
                <a:solidFill>
                  <a:srgbClr val="FFFF00"/>
                </a:solidFill>
                <a:latin typeface="Arial Unicode MS" pitchFamily="34" charset="-128"/>
                <a:ea typeface="Arial Unicode MS" pitchFamily="34" charset="-128"/>
                <a:cs typeface="Arial Unicode MS" pitchFamily="34" charset="-128"/>
              </a:rPr>
              <a:t>Matthieu </a:t>
            </a:r>
            <a:r>
              <a:rPr lang="fr-FR" sz="4000" dirty="0" smtClean="0">
                <a:solidFill>
                  <a:srgbClr val="FFFF00"/>
                </a:solidFill>
                <a:latin typeface="Arial Unicode MS" pitchFamily="34" charset="-128"/>
                <a:ea typeface="Arial Unicode MS" pitchFamily="34" charset="-128"/>
                <a:cs typeface="Arial Unicode MS" pitchFamily="34" charset="-128"/>
              </a:rPr>
              <a:t>18: 19-20</a:t>
            </a:r>
            <a:endParaRPr lang="en-US" sz="4000"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dirty="0" smtClean="0">
                <a:solidFill>
                  <a:schemeClr val="bg1"/>
                </a:solidFill>
                <a:latin typeface="Arial Unicode MS" pitchFamily="34" charset="-128"/>
                <a:ea typeface="Arial Unicode MS" pitchFamily="34" charset="-128"/>
                <a:cs typeface="Arial Unicode MS" pitchFamily="34" charset="-128"/>
              </a:rPr>
              <a:t>19 </a:t>
            </a:r>
            <a:r>
              <a:rPr lang="fr-FR" sz="4000" dirty="0" smtClean="0">
                <a:solidFill>
                  <a:schemeClr val="bg1"/>
                </a:solidFill>
                <a:latin typeface="Arial Unicode MS" pitchFamily="34" charset="-128"/>
                <a:ea typeface="Arial Unicode MS" pitchFamily="34" charset="-128"/>
                <a:cs typeface="Arial Unicode MS" pitchFamily="34" charset="-128"/>
              </a:rPr>
              <a:t>Je vous dis encore que, si deux d'entre vous s'accordent sur la terre pour demander une chose quelconque, elle leur sera accordée par mon Père qui est dans les cieux.</a:t>
            </a:r>
            <a:endParaRPr lang="en-US" sz="4000" dirty="0" smtClean="0">
              <a:solidFill>
                <a:schemeClr val="bg1"/>
              </a:solidFill>
              <a:latin typeface="Arial Unicode MS" pitchFamily="34" charset="-128"/>
              <a:ea typeface="Arial Unicode MS" pitchFamily="34" charset="-128"/>
              <a:cs typeface="Arial Unicode MS" pitchFamily="34" charset="-128"/>
            </a:endParaRPr>
          </a:p>
          <a:p>
            <a:pPr algn="just"/>
            <a:r>
              <a:rPr lang="fr-FR" sz="4000" dirty="0" smtClean="0">
                <a:solidFill>
                  <a:schemeClr val="bg1"/>
                </a:solidFill>
                <a:latin typeface="Arial Unicode MS" pitchFamily="34" charset="-128"/>
                <a:ea typeface="Arial Unicode MS" pitchFamily="34" charset="-128"/>
                <a:cs typeface="Arial Unicode MS" pitchFamily="34" charset="-128"/>
              </a:rPr>
              <a:t> </a:t>
            </a:r>
            <a:r>
              <a:rPr lang="fr-FR" sz="4000" dirty="0" smtClean="0">
                <a:solidFill>
                  <a:srgbClr val="FFFF00"/>
                </a:solidFill>
                <a:latin typeface="Arial Unicode MS" pitchFamily="34" charset="-128"/>
                <a:ea typeface="Arial Unicode MS" pitchFamily="34" charset="-128"/>
                <a:cs typeface="Arial Unicode MS" pitchFamily="34" charset="-128"/>
              </a:rPr>
              <a:t>20 Car là où deux ou trois sont assemblés en mon nom, je suis au milieu d'eux.</a:t>
            </a:r>
            <a:endParaRPr lang="en-US" sz="40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6000" dirty="0" smtClean="0">
                <a:solidFill>
                  <a:schemeClr val="bg1"/>
                </a:solidFill>
              </a:rPr>
              <a:t>4 ) L’IMPORTANCE D’UN BON LEADER</a:t>
            </a:r>
            <a:r>
              <a:rPr lang="fr-FR" sz="6000" dirty="0" smtClean="0">
                <a:solidFill>
                  <a:schemeClr val="bg1"/>
                </a:solidFill>
              </a:rPr>
              <a:t>.</a:t>
            </a:r>
            <a:r>
              <a:rPr lang="fr-FR" sz="6000" dirty="0" smtClean="0">
                <a:solidFill>
                  <a:schemeClr val="bg1"/>
                </a:solidFill>
              </a:rPr>
              <a:t> </a:t>
            </a:r>
            <a:endParaRPr lang="en-US" sz="6000" dirty="0" smtClean="0">
              <a:solidFill>
                <a:schemeClr val="bg1"/>
              </a:solidFill>
            </a:endParaRPr>
          </a:p>
          <a:p>
            <a:pPr algn="ctr">
              <a:buNone/>
            </a:pPr>
            <a:r>
              <a:rPr lang="en-US" sz="6000" dirty="0" smtClean="0">
                <a:solidFill>
                  <a:srgbClr val="FFFF00"/>
                </a:solidFill>
              </a:rPr>
              <a:t>1 SAMUEL 7:5-6</a:t>
            </a:r>
          </a:p>
          <a:p>
            <a:pPr algn="just"/>
            <a:r>
              <a:rPr lang="fr-FR" sz="6000" dirty="0" smtClean="0">
                <a:solidFill>
                  <a:schemeClr val="bg1"/>
                </a:solidFill>
              </a:rPr>
              <a:t>5 </a:t>
            </a:r>
            <a:r>
              <a:rPr lang="fr-FR" sz="6000" dirty="0" smtClean="0">
                <a:solidFill>
                  <a:schemeClr val="bg1"/>
                </a:solidFill>
              </a:rPr>
              <a:t>Samuel dit: Assemblez tout Israël à </a:t>
            </a:r>
            <a:r>
              <a:rPr lang="fr-FR" sz="6000" dirty="0" err="1" smtClean="0">
                <a:solidFill>
                  <a:schemeClr val="bg1"/>
                </a:solidFill>
              </a:rPr>
              <a:t>Mitspa</a:t>
            </a:r>
            <a:r>
              <a:rPr lang="fr-FR" sz="6000" dirty="0" smtClean="0">
                <a:solidFill>
                  <a:schemeClr val="bg1"/>
                </a:solidFill>
              </a:rPr>
              <a:t>, et je prierai l'Éternel pour vous</a:t>
            </a:r>
            <a:r>
              <a:rPr lang="fr-FR" sz="6000" dirty="0" smtClean="0">
                <a:solidFill>
                  <a:schemeClr val="bg1"/>
                </a:solidFill>
              </a:rPr>
              <a:t>.</a:t>
            </a:r>
            <a:endParaRPr lang="en-US" sz="6000" dirty="0" smtClean="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5400" dirty="0" smtClean="0">
                <a:solidFill>
                  <a:schemeClr val="bg1"/>
                </a:solidFill>
              </a:rPr>
              <a:t>6 </a:t>
            </a:r>
            <a:r>
              <a:rPr lang="fr-FR" sz="5400" dirty="0" smtClean="0">
                <a:solidFill>
                  <a:schemeClr val="bg1"/>
                </a:solidFill>
              </a:rPr>
              <a:t>Et ils s'assemblèrent à </a:t>
            </a:r>
            <a:r>
              <a:rPr lang="fr-FR" sz="5400" dirty="0" err="1" smtClean="0">
                <a:solidFill>
                  <a:schemeClr val="bg1"/>
                </a:solidFill>
              </a:rPr>
              <a:t>Mitspa</a:t>
            </a:r>
            <a:r>
              <a:rPr lang="fr-FR" sz="5400" dirty="0" smtClean="0">
                <a:solidFill>
                  <a:schemeClr val="bg1"/>
                </a:solidFill>
              </a:rPr>
              <a:t>. Ils puisèrent de l'eau et la répandirent devant l'Éternel, et ils jeûnèrent ce jour-là, en disant: </a:t>
            </a:r>
            <a:r>
              <a:rPr lang="fr-FR" sz="5400" dirty="0" smtClean="0">
                <a:solidFill>
                  <a:srgbClr val="FFFF00"/>
                </a:solidFill>
              </a:rPr>
              <a:t>Nous avons péché contre l'Éternel! </a:t>
            </a:r>
            <a:r>
              <a:rPr lang="en-US" sz="5400" dirty="0" smtClean="0">
                <a:solidFill>
                  <a:srgbClr val="FFFF00"/>
                </a:solidFill>
              </a:rPr>
              <a:t>Samuel </a:t>
            </a:r>
            <a:r>
              <a:rPr lang="en-US" sz="5400" dirty="0" err="1" smtClean="0">
                <a:solidFill>
                  <a:srgbClr val="FFFF00"/>
                </a:solidFill>
              </a:rPr>
              <a:t>jugea</a:t>
            </a:r>
            <a:r>
              <a:rPr lang="en-US" sz="5400" dirty="0" smtClean="0">
                <a:solidFill>
                  <a:srgbClr val="FFFF00"/>
                </a:solidFill>
              </a:rPr>
              <a:t> les </a:t>
            </a:r>
            <a:r>
              <a:rPr lang="en-US" sz="5400" dirty="0" err="1" smtClean="0">
                <a:solidFill>
                  <a:srgbClr val="FFFF00"/>
                </a:solidFill>
              </a:rPr>
              <a:t>enfants</a:t>
            </a:r>
            <a:r>
              <a:rPr lang="en-US" sz="5400" dirty="0" smtClean="0">
                <a:solidFill>
                  <a:srgbClr val="FFFF00"/>
                </a:solidFill>
              </a:rPr>
              <a:t> </a:t>
            </a:r>
            <a:r>
              <a:rPr lang="en-US" sz="5400" dirty="0" err="1" smtClean="0">
                <a:solidFill>
                  <a:srgbClr val="FFFF00"/>
                </a:solidFill>
              </a:rPr>
              <a:t>d'Israël</a:t>
            </a:r>
            <a:r>
              <a:rPr lang="en-US" sz="5400" dirty="0" smtClean="0">
                <a:solidFill>
                  <a:srgbClr val="FFFF00"/>
                </a:solidFill>
              </a:rPr>
              <a:t> à </a:t>
            </a:r>
            <a:r>
              <a:rPr lang="en-US" sz="5400" dirty="0" err="1" smtClean="0">
                <a:solidFill>
                  <a:srgbClr val="FFFF00"/>
                </a:solidFill>
              </a:rPr>
              <a:t>Mitspa</a:t>
            </a:r>
            <a:r>
              <a:rPr lang="en-US" sz="5400" dirty="0" smtClean="0">
                <a:solidFill>
                  <a:srgbClr val="FFFF00"/>
                </a:solidFill>
              </a:rPr>
              <a:t>.</a:t>
            </a:r>
            <a:endParaRPr lang="en-US" sz="5400" dirty="0" smtClean="0">
              <a:solidFill>
                <a:srgbClr val="FFFF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smtClean="0">
                <a:solidFill>
                  <a:schemeClr val="bg1"/>
                </a:solidFill>
              </a:rPr>
              <a:t>Ils </a:t>
            </a:r>
            <a:r>
              <a:rPr lang="fr-FR" sz="4800" dirty="0" smtClean="0">
                <a:solidFill>
                  <a:schemeClr val="bg1"/>
                </a:solidFill>
              </a:rPr>
              <a:t>s’assemblèrent à </a:t>
            </a:r>
            <a:r>
              <a:rPr lang="fr-FR" sz="4800" dirty="0" err="1" smtClean="0">
                <a:solidFill>
                  <a:schemeClr val="bg1"/>
                </a:solidFill>
              </a:rPr>
              <a:t>Mitspa</a:t>
            </a:r>
            <a:r>
              <a:rPr lang="fr-FR" sz="4800" dirty="0" smtClean="0">
                <a:solidFill>
                  <a:schemeClr val="bg1"/>
                </a:solidFill>
              </a:rPr>
              <a:t> sur l’ordre de Samuel et implorèrent l’Eternel pour un temps de rafraichissement, de repos</a:t>
            </a:r>
            <a:r>
              <a:rPr lang="fr-FR" sz="4800" dirty="0" smtClean="0">
                <a:solidFill>
                  <a:schemeClr val="bg1"/>
                </a:solidFill>
              </a:rPr>
              <a:t>.</a:t>
            </a:r>
            <a:endParaRPr lang="en-US" sz="4800" dirty="0" smtClean="0">
              <a:solidFill>
                <a:schemeClr val="bg1"/>
              </a:solidFill>
            </a:endParaRPr>
          </a:p>
          <a:p>
            <a:pPr lvl="0" algn="just"/>
            <a:r>
              <a:rPr lang="fr-FR" sz="4800" dirty="0" smtClean="0">
                <a:solidFill>
                  <a:srgbClr val="FFFF00"/>
                </a:solidFill>
              </a:rPr>
              <a:t>Ils jeunèrent, ils prièrent et acceptèrent la responsabilité de leurs actions et de ses résultats</a:t>
            </a:r>
            <a:endParaRPr lang="en-US" sz="4800" dirty="0">
              <a:solidFill>
                <a:srgbClr val="FFFF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5 ) VICTOIRE ÉCRASANTE D’ISRAEL SUR LES PHILISTINS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C’était une erreur grave pour le Philistins d’attaquer Israël au milieu de sa consécration, de sa communion avec Dieu</a:t>
            </a:r>
            <a:r>
              <a:rPr lang="fr-FR" sz="4400" b="1" dirty="0" smtClean="0">
                <a:solidFill>
                  <a:srgbClr val="C00000"/>
                </a:solidFill>
                <a:latin typeface="Arial Unicode MS" pitchFamily="34" charset="-128"/>
                <a:ea typeface="Arial Unicode MS" pitchFamily="34" charset="-128"/>
                <a:cs typeface="Arial Unicode MS" pitchFamily="34" charset="-128"/>
              </a:rPr>
              <a:t>.</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L’offrande de Samuel pour les péchés du peuple. un agneau de lait était une préfiguration de la mort de Christ pour les péchés de </a:t>
            </a:r>
            <a:r>
              <a:rPr lang="fr-FR" sz="4400" b="1" dirty="0" smtClean="0">
                <a:latin typeface="Arial Unicode MS" pitchFamily="34" charset="-128"/>
                <a:ea typeface="Arial Unicode MS" pitchFamily="34" charset="-128"/>
                <a:cs typeface="Arial Unicode MS" pitchFamily="34" charset="-128"/>
              </a:rPr>
              <a:t>l’humanité</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lvl="0" algn="just"/>
            <a:r>
              <a:rPr lang="fr-FR" sz="4400" dirty="0" smtClean="0">
                <a:latin typeface="Arial Unicode MS" pitchFamily="34" charset="-128"/>
                <a:ea typeface="Arial Unicode MS" pitchFamily="34" charset="-128"/>
                <a:cs typeface="Arial Unicode MS" pitchFamily="34" charset="-128"/>
              </a:rPr>
              <a:t>En </a:t>
            </a:r>
            <a:r>
              <a:rPr lang="fr-FR" sz="4400" dirty="0" smtClean="0">
                <a:latin typeface="Arial Unicode MS" pitchFamily="34" charset="-128"/>
                <a:ea typeface="Arial Unicode MS" pitchFamily="34" charset="-128"/>
                <a:cs typeface="Arial Unicode MS" pitchFamily="34" charset="-128"/>
              </a:rPr>
              <a:t>communion avec Dieu vos éventuels attaquants iront dans les profondeurs de la terre</a:t>
            </a:r>
            <a:r>
              <a:rPr lang="fr-FR" sz="4400" dirty="0" smtClean="0">
                <a:latin typeface="Arial Unicode MS" pitchFamily="34" charset="-128"/>
                <a:ea typeface="Arial Unicode MS" pitchFamily="34" charset="-128"/>
                <a:cs typeface="Arial Unicode MS" pitchFamily="34" charset="-128"/>
              </a:rPr>
              <a:t>.</a:t>
            </a:r>
            <a:r>
              <a:rPr lang="fr-FR" sz="4400" dirty="0" smtClean="0">
                <a:latin typeface="Arial Unicode MS" pitchFamily="34" charset="-128"/>
                <a:ea typeface="Arial Unicode MS" pitchFamily="34" charset="-128"/>
                <a:cs typeface="Arial Unicode MS" pitchFamily="34" charset="-128"/>
              </a:rPr>
              <a:t> </a:t>
            </a:r>
            <a:endParaRPr lang="en-US" sz="4400" dirty="0" smtClean="0">
              <a:latin typeface="Arial Unicode MS" pitchFamily="34" charset="-128"/>
              <a:ea typeface="Arial Unicode MS" pitchFamily="34" charset="-128"/>
              <a:cs typeface="Arial Unicode MS" pitchFamily="34" charset="-128"/>
            </a:endParaRPr>
          </a:p>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1 Samuel 7:10-14</a:t>
            </a:r>
            <a:endParaRPr lang="en-US" sz="4400"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400" dirty="0" smtClean="0">
                <a:latin typeface="Arial Unicode MS" pitchFamily="34" charset="-128"/>
                <a:ea typeface="Arial Unicode MS" pitchFamily="34" charset="-128"/>
                <a:cs typeface="Arial Unicode MS" pitchFamily="34" charset="-128"/>
              </a:rPr>
              <a:t>10 </a:t>
            </a:r>
            <a:r>
              <a:rPr lang="fr-FR" sz="4400" dirty="0" smtClean="0">
                <a:latin typeface="Arial Unicode MS" pitchFamily="34" charset="-128"/>
                <a:ea typeface="Arial Unicode MS" pitchFamily="34" charset="-128"/>
                <a:cs typeface="Arial Unicode MS" pitchFamily="34" charset="-128"/>
              </a:rPr>
              <a:t>Pendant que Samuel offrait l'holocauste, les Philistins s'approchèrent pour attaquer Israël. L'Éternel fit retentir en ce jour son tonnerre sur les Philistins, et les mit en déroute. Ils furent battus devant Israël.</a:t>
            </a:r>
            <a:endParaRPr lang="en-US" sz="4400" dirty="0" smtClean="0">
              <a:latin typeface="Arial Unicode MS" pitchFamily="34" charset="-128"/>
              <a:ea typeface="Arial Unicode MS" pitchFamily="34" charset="-128"/>
              <a:cs typeface="Arial Unicode MS" pitchFamily="34" charset="-128"/>
            </a:endParaRPr>
          </a:p>
          <a:p>
            <a:pPr algn="just">
              <a:buNone/>
            </a:pPr>
            <a:r>
              <a:rPr lang="fr-FR" sz="4400" dirty="0" smtClean="0">
                <a:solidFill>
                  <a:srgbClr val="C00000"/>
                </a:solidFill>
                <a:latin typeface="Arial Unicode MS" pitchFamily="34" charset="-128"/>
                <a:ea typeface="Arial Unicode MS" pitchFamily="34" charset="-128"/>
                <a:cs typeface="Arial Unicode MS" pitchFamily="34" charset="-128"/>
              </a:rPr>
              <a:t> 11 Les hommes d'Israël sortirent de </a:t>
            </a:r>
            <a:r>
              <a:rPr lang="fr-FR" sz="4400" dirty="0" err="1" smtClean="0">
                <a:solidFill>
                  <a:srgbClr val="C00000"/>
                </a:solidFill>
                <a:latin typeface="Arial Unicode MS" pitchFamily="34" charset="-128"/>
                <a:ea typeface="Arial Unicode MS" pitchFamily="34" charset="-128"/>
                <a:cs typeface="Arial Unicode MS" pitchFamily="34" charset="-128"/>
              </a:rPr>
              <a:t>Mitspa</a:t>
            </a:r>
            <a:r>
              <a:rPr lang="fr-FR" sz="4400" dirty="0" smtClean="0">
                <a:solidFill>
                  <a:srgbClr val="C00000"/>
                </a:solidFill>
                <a:latin typeface="Arial Unicode MS" pitchFamily="34" charset="-128"/>
                <a:ea typeface="Arial Unicode MS" pitchFamily="34" charset="-128"/>
                <a:cs typeface="Arial Unicode MS" pitchFamily="34" charset="-128"/>
              </a:rPr>
              <a:t>, poursuivirent les Philistins, et les battirent jusqu'au-dessous de Beth-Car</a:t>
            </a:r>
            <a:r>
              <a:rPr lang="fr-FR" sz="4400" dirty="0" smtClean="0">
                <a:solidFill>
                  <a:srgbClr val="C00000"/>
                </a:solidFill>
                <a:latin typeface="Arial Unicode MS" pitchFamily="34" charset="-128"/>
                <a:ea typeface="Arial Unicode MS" pitchFamily="34" charset="-128"/>
                <a:cs typeface="Arial Unicode MS" pitchFamily="34" charset="-128"/>
              </a:rPr>
              <a:t>.</a:t>
            </a:r>
            <a:endParaRPr lang="en-US" sz="4400"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4400" dirty="0" smtClean="0">
                <a:latin typeface="Arial Unicode MS" pitchFamily="34" charset="-128"/>
                <a:ea typeface="Arial Unicode MS" pitchFamily="34" charset="-128"/>
                <a:cs typeface="Arial Unicode MS" pitchFamily="34" charset="-128"/>
              </a:rPr>
              <a:t>12 </a:t>
            </a:r>
            <a:r>
              <a:rPr lang="fr-FR" sz="4400" dirty="0" smtClean="0">
                <a:latin typeface="Arial Unicode MS" pitchFamily="34" charset="-128"/>
                <a:ea typeface="Arial Unicode MS" pitchFamily="34" charset="-128"/>
                <a:cs typeface="Arial Unicode MS" pitchFamily="34" charset="-128"/>
              </a:rPr>
              <a:t>Samuel prit une pierre, qu'il plaça entre </a:t>
            </a:r>
            <a:r>
              <a:rPr lang="fr-FR" sz="4400" dirty="0" err="1" smtClean="0">
                <a:latin typeface="Arial Unicode MS" pitchFamily="34" charset="-128"/>
                <a:ea typeface="Arial Unicode MS" pitchFamily="34" charset="-128"/>
                <a:cs typeface="Arial Unicode MS" pitchFamily="34" charset="-128"/>
              </a:rPr>
              <a:t>Mitspa</a:t>
            </a:r>
            <a:r>
              <a:rPr lang="fr-FR" sz="4400" dirty="0" smtClean="0">
                <a:latin typeface="Arial Unicode MS" pitchFamily="34" charset="-128"/>
                <a:ea typeface="Arial Unicode MS" pitchFamily="34" charset="-128"/>
                <a:cs typeface="Arial Unicode MS" pitchFamily="34" charset="-128"/>
              </a:rPr>
              <a:t> et </a:t>
            </a:r>
            <a:r>
              <a:rPr lang="fr-FR" sz="4400" dirty="0" err="1" smtClean="0">
                <a:latin typeface="Arial Unicode MS" pitchFamily="34" charset="-128"/>
                <a:ea typeface="Arial Unicode MS" pitchFamily="34" charset="-128"/>
                <a:cs typeface="Arial Unicode MS" pitchFamily="34" charset="-128"/>
              </a:rPr>
              <a:t>Schen</a:t>
            </a:r>
            <a:r>
              <a:rPr lang="fr-FR" sz="4400" dirty="0" smtClean="0">
                <a:latin typeface="Arial Unicode MS" pitchFamily="34" charset="-128"/>
                <a:ea typeface="Arial Unicode MS" pitchFamily="34" charset="-128"/>
                <a:cs typeface="Arial Unicode MS" pitchFamily="34" charset="-128"/>
              </a:rPr>
              <a:t>, et il l'appela du nom d'</a:t>
            </a:r>
            <a:r>
              <a:rPr lang="fr-FR" sz="4400" dirty="0" err="1" smtClean="0">
                <a:latin typeface="Arial Unicode MS" pitchFamily="34" charset="-128"/>
                <a:ea typeface="Arial Unicode MS" pitchFamily="34" charset="-128"/>
                <a:cs typeface="Arial Unicode MS" pitchFamily="34" charset="-128"/>
              </a:rPr>
              <a:t>Ében</a:t>
            </a:r>
            <a:r>
              <a:rPr lang="fr-FR" sz="4400" dirty="0" smtClean="0">
                <a:latin typeface="Arial Unicode MS" pitchFamily="34" charset="-128"/>
                <a:ea typeface="Arial Unicode MS" pitchFamily="34" charset="-128"/>
                <a:cs typeface="Arial Unicode MS" pitchFamily="34" charset="-128"/>
              </a:rPr>
              <a:t>-</a:t>
            </a:r>
            <a:r>
              <a:rPr lang="fr-FR" sz="4400" dirty="0" err="1" smtClean="0">
                <a:latin typeface="Arial Unicode MS" pitchFamily="34" charset="-128"/>
                <a:ea typeface="Arial Unicode MS" pitchFamily="34" charset="-128"/>
                <a:cs typeface="Arial Unicode MS" pitchFamily="34" charset="-128"/>
              </a:rPr>
              <a:t>Ézer</a:t>
            </a:r>
            <a:r>
              <a:rPr lang="fr-FR" sz="4400" dirty="0" smtClean="0">
                <a:latin typeface="Arial Unicode MS" pitchFamily="34" charset="-128"/>
                <a:ea typeface="Arial Unicode MS" pitchFamily="34" charset="-128"/>
                <a:cs typeface="Arial Unicode MS" pitchFamily="34" charset="-128"/>
              </a:rPr>
              <a:t>, en disant: Jusqu'ici l'Éternel nous a secourus.</a:t>
            </a:r>
            <a:endParaRPr lang="en-US" sz="4400" dirty="0" smtClean="0">
              <a:latin typeface="Arial Unicode MS" pitchFamily="34" charset="-128"/>
              <a:ea typeface="Arial Unicode MS" pitchFamily="34" charset="-128"/>
              <a:cs typeface="Arial Unicode MS" pitchFamily="34" charset="-128"/>
            </a:endParaRPr>
          </a:p>
          <a:p>
            <a:pPr algn="just"/>
            <a:r>
              <a:rPr lang="fr-FR" sz="4400" dirty="0" smtClean="0">
                <a:solidFill>
                  <a:srgbClr val="C00000"/>
                </a:solidFill>
                <a:latin typeface="Arial Unicode MS" pitchFamily="34" charset="-128"/>
                <a:ea typeface="Arial Unicode MS" pitchFamily="34" charset="-128"/>
                <a:cs typeface="Arial Unicode MS" pitchFamily="34" charset="-128"/>
              </a:rPr>
              <a:t> 13 ¶ Ainsi les Philistins furent humiliés, et ils ne vinrent plus sur le territoire d'Israël. La main de l'Éternel fut contre les Philistins pendant toute la vie de Samuel.</a:t>
            </a:r>
            <a:endParaRPr lang="en-US" sz="4400" dirty="0" smtClean="0">
              <a:solidFill>
                <a:srgbClr val="C00000"/>
              </a:solidFill>
              <a:latin typeface="Arial Unicode MS" pitchFamily="34" charset="-128"/>
              <a:ea typeface="Arial Unicode MS" pitchFamily="34" charset="-128"/>
              <a:cs typeface="Arial Unicode MS" pitchFamily="34" charset="-128"/>
            </a:endParaRPr>
          </a:p>
          <a:p>
            <a:pPr algn="just"/>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400" dirty="0" smtClean="0">
                <a:latin typeface="Arial Unicode MS" pitchFamily="34" charset="-128"/>
                <a:ea typeface="Arial Unicode MS" pitchFamily="34" charset="-128"/>
                <a:cs typeface="Arial Unicode MS" pitchFamily="34" charset="-128"/>
              </a:rPr>
              <a:t>14 </a:t>
            </a:r>
            <a:r>
              <a:rPr lang="fr-FR" sz="4400" dirty="0" smtClean="0">
                <a:latin typeface="Arial Unicode MS" pitchFamily="34" charset="-128"/>
                <a:ea typeface="Arial Unicode MS" pitchFamily="34" charset="-128"/>
                <a:cs typeface="Arial Unicode MS" pitchFamily="34" charset="-128"/>
              </a:rPr>
              <a:t>Les villes que les Philistins avaient prises sur Israël retournèrent à Israël, depuis </a:t>
            </a:r>
            <a:r>
              <a:rPr lang="fr-FR" sz="4400" dirty="0" err="1" smtClean="0">
                <a:latin typeface="Arial Unicode MS" pitchFamily="34" charset="-128"/>
                <a:ea typeface="Arial Unicode MS" pitchFamily="34" charset="-128"/>
                <a:cs typeface="Arial Unicode MS" pitchFamily="34" charset="-128"/>
              </a:rPr>
              <a:t>Ékron</a:t>
            </a:r>
            <a:r>
              <a:rPr lang="fr-FR" sz="4400" dirty="0" smtClean="0">
                <a:latin typeface="Arial Unicode MS" pitchFamily="34" charset="-128"/>
                <a:ea typeface="Arial Unicode MS" pitchFamily="34" charset="-128"/>
                <a:cs typeface="Arial Unicode MS" pitchFamily="34" charset="-128"/>
              </a:rPr>
              <a:t> jusqu'à </a:t>
            </a:r>
            <a:r>
              <a:rPr lang="fr-FR" sz="4400" dirty="0" err="1" smtClean="0">
                <a:latin typeface="Arial Unicode MS" pitchFamily="34" charset="-128"/>
                <a:ea typeface="Arial Unicode MS" pitchFamily="34" charset="-128"/>
                <a:cs typeface="Arial Unicode MS" pitchFamily="34" charset="-128"/>
              </a:rPr>
              <a:t>Gath</a:t>
            </a:r>
            <a:r>
              <a:rPr lang="fr-FR" sz="4400" dirty="0" smtClean="0">
                <a:latin typeface="Arial Unicode MS" pitchFamily="34" charset="-128"/>
                <a:ea typeface="Arial Unicode MS" pitchFamily="34" charset="-128"/>
                <a:cs typeface="Arial Unicode MS" pitchFamily="34" charset="-128"/>
              </a:rPr>
              <a:t>, avec leur territoire; Israël les arracha de la main des Philistins. </a:t>
            </a:r>
            <a:r>
              <a:rPr lang="fr-FR" sz="4400" dirty="0" smtClean="0">
                <a:solidFill>
                  <a:srgbClr val="C00000"/>
                </a:solidFill>
                <a:latin typeface="Arial Unicode MS" pitchFamily="34" charset="-128"/>
                <a:ea typeface="Arial Unicode MS" pitchFamily="34" charset="-128"/>
                <a:cs typeface="Arial Unicode MS" pitchFamily="34" charset="-128"/>
              </a:rPr>
              <a:t>Et il y eut paix entre Israël et les </a:t>
            </a:r>
            <a:r>
              <a:rPr lang="fr-FR" sz="4400" dirty="0" err="1" smtClean="0">
                <a:solidFill>
                  <a:srgbClr val="C00000"/>
                </a:solidFill>
                <a:latin typeface="Arial Unicode MS" pitchFamily="34" charset="-128"/>
                <a:ea typeface="Arial Unicode MS" pitchFamily="34" charset="-128"/>
                <a:cs typeface="Arial Unicode MS" pitchFamily="34" charset="-128"/>
              </a:rPr>
              <a:t>Amoréens</a:t>
            </a:r>
            <a:r>
              <a:rPr lang="fr-FR" sz="4400" dirty="0" smtClean="0">
                <a:solidFill>
                  <a:srgbClr val="C00000"/>
                </a:solidFill>
                <a:latin typeface="Arial Unicode MS" pitchFamily="34" charset="-128"/>
                <a:ea typeface="Arial Unicode MS" pitchFamily="34" charset="-128"/>
                <a:cs typeface="Arial Unicode MS" pitchFamily="34" charset="-128"/>
              </a:rPr>
              <a:t>.</a:t>
            </a:r>
            <a:endParaRPr lang="en-US" sz="4400"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fr-FR" sz="4400" dirty="0" smtClean="0">
                <a:solidFill>
                  <a:srgbClr val="FFFF00"/>
                </a:solidFill>
                <a:latin typeface="Arial Unicode MS" pitchFamily="34" charset="-128"/>
                <a:ea typeface="Arial Unicode MS" pitchFamily="34" charset="-128"/>
                <a:cs typeface="Arial Unicode MS" pitchFamily="34" charset="-128"/>
              </a:rPr>
              <a:t>Pour </a:t>
            </a:r>
            <a:r>
              <a:rPr lang="fr-FR" sz="4400" dirty="0" smtClean="0">
                <a:solidFill>
                  <a:srgbClr val="FFFF00"/>
                </a:solidFill>
                <a:latin typeface="Arial Unicode MS" pitchFamily="34" charset="-128"/>
                <a:ea typeface="Arial Unicode MS" pitchFamily="34" charset="-128"/>
                <a:cs typeface="Arial Unicode MS" pitchFamily="34" charset="-128"/>
              </a:rPr>
              <a:t>Israël s’était accompli en ce jour cette parole : Lev 26: 5-9</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dirty="0" smtClean="0">
                <a:solidFill>
                  <a:schemeClr val="bg1"/>
                </a:solidFill>
                <a:latin typeface="Arial Unicode MS" pitchFamily="34" charset="-128"/>
                <a:ea typeface="Arial Unicode MS" pitchFamily="34" charset="-128"/>
                <a:cs typeface="Arial Unicode MS" pitchFamily="34" charset="-128"/>
              </a:rPr>
              <a:t>5 </a:t>
            </a:r>
            <a:r>
              <a:rPr lang="fr-FR" sz="4400" dirty="0" smtClean="0">
                <a:solidFill>
                  <a:schemeClr val="bg1"/>
                </a:solidFill>
                <a:latin typeface="Arial Unicode MS" pitchFamily="34" charset="-128"/>
                <a:ea typeface="Arial Unicode MS" pitchFamily="34" charset="-128"/>
                <a:cs typeface="Arial Unicode MS" pitchFamily="34" charset="-128"/>
              </a:rPr>
              <a:t>A peine aurez-vous battu le blé que vous toucherez à la vendange, et la vendange atteindra les semailles; vous mangerez votre pain à satiété, et vous habiterez en sécurité dans votre pays.</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r>
              <a:rPr lang="fr-FR" sz="4400" dirty="0" smtClean="0">
                <a:solidFill>
                  <a:schemeClr val="bg1"/>
                </a:solidFill>
                <a:latin typeface="Arial Unicode MS" pitchFamily="34" charset="-128"/>
                <a:ea typeface="Arial Unicode MS" pitchFamily="34" charset="-128"/>
                <a:cs typeface="Arial Unicode MS" pitchFamily="34" charset="-128"/>
              </a:rPr>
              <a:t> </a:t>
            </a:r>
            <a:endParaRPr lang="en-US" sz="4400"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400" dirty="0" smtClean="0">
                <a:solidFill>
                  <a:schemeClr val="bg1"/>
                </a:solidFill>
                <a:latin typeface="Arial Unicode MS" pitchFamily="34" charset="-128"/>
                <a:ea typeface="Arial Unicode MS" pitchFamily="34" charset="-128"/>
                <a:cs typeface="Arial Unicode MS" pitchFamily="34" charset="-128"/>
              </a:rPr>
              <a:t>6 </a:t>
            </a:r>
            <a:r>
              <a:rPr lang="fr-FR" sz="4400" dirty="0" smtClean="0">
                <a:solidFill>
                  <a:schemeClr val="bg1"/>
                </a:solidFill>
                <a:latin typeface="Arial Unicode MS" pitchFamily="34" charset="-128"/>
                <a:ea typeface="Arial Unicode MS" pitchFamily="34" charset="-128"/>
                <a:cs typeface="Arial Unicode MS" pitchFamily="34" charset="-128"/>
              </a:rPr>
              <a:t>Je mettrai la paix dans le pays, et personne ne troublera votre sommeil; je ferai disparaître du pays les bêtes féroces, et l'épée ne passera point par votre pays.</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r>
              <a:rPr lang="fr-FR" sz="4400" dirty="0" smtClean="0">
                <a:solidFill>
                  <a:schemeClr val="bg1"/>
                </a:solidFill>
                <a:latin typeface="Arial Unicode MS" pitchFamily="34" charset="-128"/>
                <a:ea typeface="Arial Unicode MS" pitchFamily="34" charset="-128"/>
                <a:cs typeface="Arial Unicode MS" pitchFamily="34" charset="-128"/>
              </a:rPr>
              <a:t> 7 Vous poursuivrez vos ennemis, et ils tomberont devant vous par l'épée.</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endParaRPr lang="en-US" sz="4400"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400" dirty="0" smtClean="0">
                <a:solidFill>
                  <a:schemeClr val="bg1"/>
                </a:solidFill>
                <a:latin typeface="Arial Unicode MS" pitchFamily="34" charset="-128"/>
                <a:ea typeface="Arial Unicode MS" pitchFamily="34" charset="-128"/>
                <a:cs typeface="Arial Unicode MS" pitchFamily="34" charset="-128"/>
              </a:rPr>
              <a:t>8 </a:t>
            </a:r>
            <a:r>
              <a:rPr lang="fr-FR" sz="4400" dirty="0" smtClean="0">
                <a:solidFill>
                  <a:schemeClr val="bg1"/>
                </a:solidFill>
                <a:latin typeface="Arial Unicode MS" pitchFamily="34" charset="-128"/>
                <a:ea typeface="Arial Unicode MS" pitchFamily="34" charset="-128"/>
                <a:cs typeface="Arial Unicode MS" pitchFamily="34" charset="-128"/>
              </a:rPr>
              <a:t>Cinq d'entre vous en poursuivront cent, et cent d'entre vous en poursuivront dix mille, et vos ennemis tomberont devant vous par l'épée.</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r>
              <a:rPr lang="fr-FR" sz="4400" dirty="0" smtClean="0">
                <a:solidFill>
                  <a:srgbClr val="FFFF00"/>
                </a:solidFill>
                <a:latin typeface="Arial Unicode MS" pitchFamily="34" charset="-128"/>
                <a:ea typeface="Arial Unicode MS" pitchFamily="34" charset="-128"/>
                <a:cs typeface="Arial Unicode MS" pitchFamily="34" charset="-128"/>
              </a:rPr>
              <a:t> 9 Je me tournerai vers vous, je vous rendrai féconds et je vous multiplierai, et je maintiendrai mon alliance avec vous.</a:t>
            </a:r>
            <a:endParaRPr lang="en-US" sz="44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fr-FR" sz="4000" b="1" dirty="0" smtClean="0">
                <a:solidFill>
                  <a:srgbClr val="0070C0"/>
                </a:solidFill>
                <a:latin typeface="Arial Unicode MS" pitchFamily="34" charset="-128"/>
                <a:ea typeface="Arial Unicode MS" pitchFamily="34" charset="-128"/>
                <a:cs typeface="Arial Unicode MS" pitchFamily="34" charset="-128"/>
              </a:rPr>
              <a:t>CONCLUSION</a:t>
            </a:r>
            <a:r>
              <a:rPr lang="fr-FR" sz="4000" dirty="0" smtClean="0">
                <a:solidFill>
                  <a:srgbClr val="0070C0"/>
                </a:solidFill>
                <a:latin typeface="Arial Unicode MS" pitchFamily="34" charset="-128"/>
                <a:ea typeface="Arial Unicode MS" pitchFamily="34" charset="-128"/>
                <a:cs typeface="Arial Unicode MS" pitchFamily="34" charset="-128"/>
              </a:rPr>
              <a:t>  </a:t>
            </a:r>
            <a:endParaRPr lang="en-US" sz="4000" dirty="0" smtClean="0">
              <a:solidFill>
                <a:srgbClr val="0070C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Ce que Satan emploie pour notre intimidation et notre destruction est notre ignorance et notre désobéissance.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70C0"/>
                </a:solidFill>
                <a:latin typeface="Arial Unicode MS" pitchFamily="34" charset="-128"/>
                <a:ea typeface="Arial Unicode MS" pitchFamily="34" charset="-128"/>
                <a:cs typeface="Arial Unicode MS" pitchFamily="34" charset="-128"/>
              </a:rPr>
              <a:t>Il ne peut absolument rien entreprendre contre vous sans préalablement vous détacher de Dieu. </a:t>
            </a:r>
            <a:endParaRPr lang="en-US" sz="4000" b="1" dirty="0" smtClean="0">
              <a:solidFill>
                <a:srgbClr val="0070C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Israël a connu tous ses déboires parce qu’il s’est laissé entrainer vers l’idolâtrie. </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b="1" dirty="0" smtClean="0">
                <a:solidFill>
                  <a:srgbClr val="0070C0"/>
                </a:solidFill>
                <a:latin typeface="Arial Unicode MS" pitchFamily="34" charset="-128"/>
                <a:ea typeface="Arial Unicode MS" pitchFamily="34" charset="-128"/>
                <a:cs typeface="Arial Unicode MS" pitchFamily="34" charset="-128"/>
              </a:rPr>
              <a:t> </a:t>
            </a:r>
            <a:r>
              <a:rPr lang="fr-FR" sz="4000" b="1" dirty="0" smtClean="0">
                <a:solidFill>
                  <a:srgbClr val="0070C0"/>
                </a:solidFill>
                <a:latin typeface="Arial Unicode MS" pitchFamily="34" charset="-128"/>
                <a:ea typeface="Arial Unicode MS" pitchFamily="34" charset="-128"/>
                <a:cs typeface="Arial Unicode MS" pitchFamily="34" charset="-128"/>
              </a:rPr>
              <a:t>2 </a:t>
            </a:r>
            <a:r>
              <a:rPr lang="fr-FR" sz="4000" b="1" dirty="0" smtClean="0">
                <a:solidFill>
                  <a:srgbClr val="0070C0"/>
                </a:solidFill>
                <a:latin typeface="Arial Unicode MS" pitchFamily="34" charset="-128"/>
                <a:ea typeface="Arial Unicode MS" pitchFamily="34" charset="-128"/>
                <a:cs typeface="Arial Unicode MS" pitchFamily="34" charset="-128"/>
              </a:rPr>
              <a:t>Cor 6 :14-18</a:t>
            </a:r>
            <a:endParaRPr lang="en-US" sz="4000" b="1" dirty="0" smtClean="0">
              <a:solidFill>
                <a:srgbClr val="0070C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14 </a:t>
            </a:r>
            <a:r>
              <a:rPr lang="fr-FR" sz="4000" b="1" dirty="0" smtClean="0">
                <a:latin typeface="Arial Unicode MS" pitchFamily="34" charset="-128"/>
                <a:ea typeface="Arial Unicode MS" pitchFamily="34" charset="-128"/>
                <a:cs typeface="Arial Unicode MS" pitchFamily="34" charset="-128"/>
              </a:rPr>
              <a:t>Ne vous mettez pas avec les infidèles sous un joug étranger. Car quel rapport y a-t-il entre la justice et l'iniquité? ou qu'y a-t-il de commun entre la lumière et les ténèbres?</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0070C0"/>
                </a:solidFill>
                <a:latin typeface="Arial Unicode MS" pitchFamily="34" charset="-128"/>
                <a:ea typeface="Arial Unicode MS" pitchFamily="34" charset="-128"/>
                <a:cs typeface="Arial Unicode MS" pitchFamily="34" charset="-128"/>
              </a:rPr>
              <a:t>15 Quel accord y a-t-il entre Christ et Bélial? ou quelle part a le fidèle avec l'infidèle</a:t>
            </a:r>
            <a:r>
              <a:rPr lang="fr-FR" sz="4000" b="1" dirty="0" smtClean="0">
                <a:solidFill>
                  <a:srgbClr val="0070C0"/>
                </a:solidFill>
                <a:latin typeface="Arial Unicode MS" pitchFamily="34" charset="-128"/>
                <a:ea typeface="Arial Unicode MS" pitchFamily="34" charset="-128"/>
                <a:cs typeface="Arial Unicode MS" pitchFamily="34" charset="-128"/>
              </a:rPr>
              <a:t>?</a:t>
            </a:r>
            <a:endParaRPr lang="en-US" sz="4000" b="1" dirty="0" smtClean="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buNone/>
            </a:pPr>
            <a:r>
              <a:rPr lang="fr-FR" sz="4000" b="1" dirty="0" smtClean="0">
                <a:latin typeface="Arial Unicode MS" pitchFamily="34" charset="-128"/>
                <a:ea typeface="Arial Unicode MS" pitchFamily="34" charset="-128"/>
                <a:cs typeface="Arial Unicode MS" pitchFamily="34" charset="-128"/>
              </a:rPr>
              <a:t>16 </a:t>
            </a:r>
            <a:r>
              <a:rPr lang="fr-FR" sz="4000" b="1" dirty="0" smtClean="0">
                <a:latin typeface="Arial Unicode MS" pitchFamily="34" charset="-128"/>
                <a:ea typeface="Arial Unicode MS" pitchFamily="34" charset="-128"/>
                <a:cs typeface="Arial Unicode MS" pitchFamily="34" charset="-128"/>
              </a:rPr>
              <a:t>Quel rapport y a-t-il entre le temple de Dieu et les idoles? Car nous sommes le temple du Dieu vivant, comme Dieu l'a dit: J'habiterai et je marcherai au milieu d'eux; je serai leur Dieu, et ils seront mon peuple.</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0070C0"/>
                </a:solidFill>
                <a:latin typeface="Arial Unicode MS" pitchFamily="34" charset="-128"/>
                <a:ea typeface="Arial Unicode MS" pitchFamily="34" charset="-128"/>
                <a:cs typeface="Arial Unicode MS" pitchFamily="34" charset="-128"/>
              </a:rPr>
              <a:t>17 C'est pourquoi, Sortez du milieu d'eux, Et séparez-vous, dit le Seigneur; Ne touchez pas à ce qui est impur, Et je vous accueillerai.</a:t>
            </a:r>
            <a:endParaRPr lang="en-US" sz="4000" b="1" dirty="0" smtClean="0">
              <a:solidFill>
                <a:srgbClr val="0070C0"/>
              </a:solidFill>
              <a:latin typeface="Arial Unicode MS" pitchFamily="34" charset="-128"/>
              <a:ea typeface="Arial Unicode MS" pitchFamily="34" charset="-128"/>
              <a:cs typeface="Arial Unicode MS" pitchFamily="34" charset="-128"/>
            </a:endParaRPr>
          </a:p>
          <a:p>
            <a:pPr algn="just">
              <a:buNone/>
            </a:pP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buNone/>
            </a:pPr>
            <a:r>
              <a:rPr lang="fr-FR" sz="4000" dirty="0" smtClean="0">
                <a:solidFill>
                  <a:srgbClr val="0070C0"/>
                </a:solidFill>
                <a:latin typeface="Arial Unicode MS" pitchFamily="34" charset="-128"/>
                <a:ea typeface="Arial Unicode MS" pitchFamily="34" charset="-128"/>
                <a:cs typeface="Arial Unicode MS" pitchFamily="34" charset="-128"/>
              </a:rPr>
              <a:t>2 Cor 6: 18 </a:t>
            </a:r>
            <a:r>
              <a:rPr lang="fr-FR" sz="4000" b="1" dirty="0" smtClean="0">
                <a:solidFill>
                  <a:srgbClr val="FF0000"/>
                </a:solidFill>
                <a:latin typeface="Arial Unicode MS" pitchFamily="34" charset="-128"/>
                <a:ea typeface="Arial Unicode MS" pitchFamily="34" charset="-128"/>
                <a:cs typeface="Arial Unicode MS" pitchFamily="34" charset="-128"/>
              </a:rPr>
              <a:t>Je serai pour vous un père, Et vous serez pour moi des fils et des filles, Dit le Seigneur tout-puissant. </a:t>
            </a:r>
            <a:r>
              <a:rPr lang="fr-FR" sz="4000" dirty="0" smtClean="0">
                <a:latin typeface="Arial Unicode MS" pitchFamily="34" charset="-128"/>
                <a:ea typeface="Arial Unicode MS" pitchFamily="34" charset="-128"/>
                <a:cs typeface="Arial Unicode MS" pitchFamily="34" charset="-128"/>
              </a:rPr>
              <a:t>          </a:t>
            </a:r>
            <a:endParaRPr lang="en-US" sz="4000"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0070C0"/>
                </a:solidFill>
                <a:latin typeface="Arial Unicode MS" pitchFamily="34" charset="-128"/>
                <a:ea typeface="Arial Unicode MS" pitchFamily="34" charset="-128"/>
                <a:cs typeface="Arial Unicode MS" pitchFamily="34" charset="-128"/>
              </a:rPr>
              <a:t>2 Cor 7: 1</a:t>
            </a:r>
            <a:endParaRPr lang="en-US" sz="4000" b="1" dirty="0" smtClean="0">
              <a:solidFill>
                <a:srgbClr val="0070C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1 </a:t>
            </a:r>
            <a:r>
              <a:rPr lang="fr-FR" sz="4000" b="1" dirty="0" smtClean="0">
                <a:latin typeface="Arial Unicode MS" pitchFamily="34" charset="-128"/>
                <a:ea typeface="Arial Unicode MS" pitchFamily="34" charset="-128"/>
                <a:cs typeface="Arial Unicode MS" pitchFamily="34" charset="-128"/>
              </a:rPr>
              <a:t>¶ Ayant donc de telles promesses, bien-aimés, purifions-nous de toute souillure de la chair et de l'esprit, en achevant notre sanctification dans la crainte de Dieu</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lvl="0" algn="r"/>
            <a:r>
              <a:rPr lang="fr-FR" sz="4000" dirty="0" smtClean="0">
                <a:solidFill>
                  <a:srgbClr val="0070C0"/>
                </a:solidFill>
                <a:latin typeface="Arial Unicode MS" pitchFamily="34" charset="-128"/>
                <a:ea typeface="Arial Unicode MS" pitchFamily="34" charset="-128"/>
                <a:cs typeface="Arial Unicode MS" pitchFamily="34" charset="-128"/>
              </a:rPr>
              <a:t>Dieu vous bénisse </a:t>
            </a:r>
            <a:r>
              <a:rPr lang="fr-FR" sz="4000" dirty="0" smtClean="0">
                <a:solidFill>
                  <a:srgbClr val="0070C0"/>
                </a:solidFill>
                <a:latin typeface="Arial Unicode MS" pitchFamily="34" charset="-128"/>
                <a:ea typeface="Arial Unicode MS" pitchFamily="34" charset="-128"/>
                <a:cs typeface="Arial Unicode MS" pitchFamily="34" charset="-128"/>
              </a:rPr>
              <a:t>! AMEN!</a:t>
            </a:r>
            <a:endParaRPr lang="en-US" sz="40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22615</TotalTime>
  <Words>2083</Words>
  <Application>Microsoft Office PowerPoint</Application>
  <PresentationFormat>On-screen Show (4:3)</PresentationFormat>
  <Paragraphs>126</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CHRIST THE ROCK CONGREGATION SUNDAY JUNE 13TH  2021  Sermon by Pastor  JEAN CLAUDE JEAN BAPTISTE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MAY 9th  2021  Sermon by Pastor Marc E Simeon</dc:title>
  <dc:creator>MARC EDOUARD SIMEON</dc:creator>
  <cp:lastModifiedBy>MARC EDOUARD SIMEON</cp:lastModifiedBy>
  <cp:revision>7</cp:revision>
  <dcterms:created xsi:type="dcterms:W3CDTF">2021-05-07T19:22:13Z</dcterms:created>
  <dcterms:modified xsi:type="dcterms:W3CDTF">2021-06-13T01:50:44Z</dcterms:modified>
</cp:coreProperties>
</file>