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67" r:id="rId3"/>
    <p:sldId id="283" r:id="rId4"/>
    <p:sldId id="284" r:id="rId5"/>
    <p:sldId id="285" r:id="rId6"/>
    <p:sldId id="268" r:id="rId7"/>
    <p:sldId id="286" r:id="rId8"/>
    <p:sldId id="287" r:id="rId9"/>
    <p:sldId id="288" r:id="rId10"/>
    <p:sldId id="289" r:id="rId11"/>
    <p:sldId id="269" r:id="rId12"/>
    <p:sldId id="290" r:id="rId13"/>
    <p:sldId id="291" r:id="rId14"/>
    <p:sldId id="292" r:id="rId15"/>
    <p:sldId id="270" r:id="rId16"/>
    <p:sldId id="293" r:id="rId17"/>
    <p:sldId id="294" r:id="rId18"/>
    <p:sldId id="295" r:id="rId19"/>
    <p:sldId id="271" r:id="rId20"/>
    <p:sldId id="296" r:id="rId21"/>
    <p:sldId id="297" r:id="rId22"/>
    <p:sldId id="298" r:id="rId23"/>
    <p:sldId id="299" r:id="rId24"/>
    <p:sldId id="300" r:id="rId25"/>
    <p:sldId id="258" r:id="rId26"/>
    <p:sldId id="301" r:id="rId27"/>
    <p:sldId id="302" r:id="rId28"/>
    <p:sldId id="272" r:id="rId29"/>
    <p:sldId id="303" r:id="rId30"/>
    <p:sldId id="304" r:id="rId31"/>
    <p:sldId id="305" r:id="rId32"/>
    <p:sldId id="273" r:id="rId33"/>
    <p:sldId id="306" r:id="rId34"/>
    <p:sldId id="307" r:id="rId35"/>
    <p:sldId id="308" r:id="rId36"/>
    <p:sldId id="309" r:id="rId37"/>
    <p:sldId id="259" r:id="rId38"/>
    <p:sldId id="310" r:id="rId39"/>
    <p:sldId id="311" r:id="rId40"/>
    <p:sldId id="312" r:id="rId41"/>
    <p:sldId id="313" r:id="rId42"/>
    <p:sldId id="282" r:id="rId43"/>
    <p:sldId id="314" r:id="rId44"/>
    <p:sldId id="315" r:id="rId45"/>
    <p:sldId id="316" r:id="rId46"/>
    <p:sldId id="317" r:id="rId47"/>
    <p:sldId id="318" r:id="rId48"/>
    <p:sldId id="261" r:id="rId49"/>
    <p:sldId id="319" r:id="rId50"/>
    <p:sldId id="320" r:id="rId51"/>
    <p:sldId id="321" r:id="rId52"/>
    <p:sldId id="322" r:id="rId53"/>
    <p:sldId id="323" r:id="rId54"/>
    <p:sldId id="324" r:id="rId5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CC"/>
    <a:srgbClr val="66FF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9" d="100"/>
          <a:sy n="69" d="100"/>
        </p:scale>
        <p:origin x="-1104"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3B3DF26-2BDF-465B-879C-07FA0BA101D4}" type="datetimeFigureOut">
              <a:rPr lang="en-US" smtClean="0"/>
              <a:pPr/>
              <a:t>4/28/2021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EE1D62-993D-46C6-A0CF-70FFB22B74A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3B3DF26-2BDF-465B-879C-07FA0BA101D4}" type="datetimeFigureOut">
              <a:rPr lang="en-US" smtClean="0"/>
              <a:pPr/>
              <a:t>4/28/2021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EE1D62-993D-46C6-A0CF-70FFB22B74A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3B3DF26-2BDF-465B-879C-07FA0BA101D4}" type="datetimeFigureOut">
              <a:rPr lang="en-US" smtClean="0"/>
              <a:pPr/>
              <a:t>4/28/2021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EE1D62-993D-46C6-A0CF-70FFB22B74A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3B3DF26-2BDF-465B-879C-07FA0BA101D4}" type="datetimeFigureOut">
              <a:rPr lang="en-US" smtClean="0"/>
              <a:pPr/>
              <a:t>4/28/2021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9EE1D62-993D-46C6-A0CF-70FFB22B74A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3B3DF26-2BDF-465B-879C-07FA0BA101D4}" type="datetimeFigureOut">
              <a:rPr lang="en-US" smtClean="0"/>
              <a:pPr/>
              <a:t>4/28/2021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9EE1D62-993D-46C6-A0CF-70FFB22B74A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3B3DF26-2BDF-465B-879C-07FA0BA101D4}" type="datetimeFigureOut">
              <a:rPr lang="en-US" smtClean="0"/>
              <a:pPr/>
              <a:t>4/28/2021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9EE1D62-993D-46C6-A0CF-70FFB22B74A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3B3DF26-2BDF-465B-879C-07FA0BA101D4}" type="datetimeFigureOut">
              <a:rPr lang="en-US" smtClean="0"/>
              <a:pPr/>
              <a:t>4/28/2021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9EE1D62-993D-46C6-A0CF-70FFB22B74A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3B3DF26-2BDF-465B-879C-07FA0BA101D4}" type="datetimeFigureOut">
              <a:rPr lang="en-US" smtClean="0"/>
              <a:pPr/>
              <a:t>4/28/2021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9EE1D62-993D-46C6-A0CF-70FFB22B74A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3B3DF26-2BDF-465B-879C-07FA0BA101D4}" type="datetimeFigureOut">
              <a:rPr lang="en-US" smtClean="0"/>
              <a:pPr/>
              <a:t>4/28/2021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9EE1D62-993D-46C6-A0CF-70FFB22B74AA}"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3B3DF26-2BDF-465B-879C-07FA0BA101D4}" type="datetimeFigureOut">
              <a:rPr lang="en-US" smtClean="0"/>
              <a:pPr/>
              <a:t>4/28/2021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EE1D62-993D-46C6-A0CF-70FFB22B74A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3B3DF26-2BDF-465B-879C-07FA0BA101D4}" type="datetimeFigureOut">
              <a:rPr lang="en-US" smtClean="0"/>
              <a:pPr/>
              <a:t>4/28/2021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EE1D62-993D-46C6-A0CF-70FFB22B74A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B3DF26-2BDF-465B-879C-07FA0BA101D4}" type="datetimeFigureOut">
              <a:rPr lang="en-US" smtClean="0"/>
              <a:pPr/>
              <a:t>4/28/2021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9EE1D62-993D-46C6-A0CF-70FFB22B74A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2743199"/>
          </a:xfrm>
          <a:solidFill>
            <a:srgbClr val="0000CC"/>
          </a:solidFill>
        </p:spPr>
        <p:style>
          <a:lnRef idx="3">
            <a:schemeClr val="lt1"/>
          </a:lnRef>
          <a:fillRef idx="1">
            <a:schemeClr val="accent1"/>
          </a:fillRef>
          <a:effectRef idx="1">
            <a:schemeClr val="accent1"/>
          </a:effectRef>
          <a:fontRef idx="minor">
            <a:schemeClr val="lt1"/>
          </a:fontRef>
        </p:style>
        <p:txBody>
          <a:bodyPr>
            <a:normAutofit fontScale="90000"/>
          </a:bodyPr>
          <a:lstStyle/>
          <a:p>
            <a:r>
              <a:rPr lang="en-US" dirty="0">
                <a:solidFill>
                  <a:schemeClr val="bg1"/>
                </a:solidFill>
              </a:rPr>
              <a:t>CHRIST THE ROCK CONGREGATION</a:t>
            </a:r>
            <a:r>
              <a:rPr lang="en-US" dirty="0"/>
              <a:t/>
            </a:r>
            <a:br>
              <a:rPr lang="en-US" dirty="0"/>
            </a:br>
            <a:r>
              <a:rPr lang="en-US" dirty="0" smtClean="0">
                <a:solidFill>
                  <a:srgbClr val="FFFF00"/>
                </a:solidFill>
              </a:rPr>
              <a:t>SUNDAY </a:t>
            </a:r>
            <a:r>
              <a:rPr lang="en-US" dirty="0" smtClean="0">
                <a:solidFill>
                  <a:srgbClr val="FFFF00"/>
                </a:solidFill>
              </a:rPr>
              <a:t>MAY 2</a:t>
            </a:r>
            <a:r>
              <a:rPr lang="en-US" baseline="30000" dirty="0" smtClean="0">
                <a:solidFill>
                  <a:srgbClr val="FFFF00"/>
                </a:solidFill>
              </a:rPr>
              <a:t>ND</a:t>
            </a:r>
            <a:r>
              <a:rPr lang="en-US" dirty="0" smtClean="0">
                <a:solidFill>
                  <a:srgbClr val="FFFF00"/>
                </a:solidFill>
              </a:rPr>
              <a:t> 2021</a:t>
            </a:r>
            <a:r>
              <a:rPr lang="en-US" dirty="0" smtClean="0"/>
              <a:t> </a:t>
            </a:r>
            <a:r>
              <a:rPr lang="en-US" dirty="0"/>
              <a:t/>
            </a:r>
            <a:br>
              <a:rPr lang="en-US" dirty="0"/>
            </a:br>
            <a:r>
              <a:rPr lang="en-US" dirty="0">
                <a:solidFill>
                  <a:schemeClr val="bg1"/>
                </a:solidFill>
              </a:rPr>
              <a:t>Sermon by Pastor Marc E Simeon</a:t>
            </a:r>
            <a:r>
              <a:rPr lang="en-US" dirty="0"/>
              <a:t/>
            </a:r>
            <a:br>
              <a:rPr lang="en-US" dirty="0"/>
            </a:br>
            <a:endParaRPr lang="en-US" dirty="0"/>
          </a:p>
        </p:txBody>
      </p:sp>
      <p:sp>
        <p:nvSpPr>
          <p:cNvPr id="3" name="Subtitle 2"/>
          <p:cNvSpPr>
            <a:spLocks noGrp="1"/>
          </p:cNvSpPr>
          <p:nvPr>
            <p:ph type="subTitle" idx="1"/>
          </p:nvPr>
        </p:nvSpPr>
        <p:spPr>
          <a:xfrm>
            <a:off x="0" y="2743200"/>
            <a:ext cx="9144000" cy="4114800"/>
          </a:xfrm>
          <a:solidFill>
            <a:srgbClr val="FF0000"/>
          </a:solidFill>
        </p:spPr>
        <p:style>
          <a:lnRef idx="1">
            <a:schemeClr val="accent4"/>
          </a:lnRef>
          <a:fillRef idx="2">
            <a:schemeClr val="accent4"/>
          </a:fillRef>
          <a:effectRef idx="1">
            <a:schemeClr val="accent4"/>
          </a:effectRef>
          <a:fontRef idx="minor">
            <a:schemeClr val="dk1"/>
          </a:fontRef>
        </p:style>
        <p:txBody>
          <a:bodyPr>
            <a:normAutofit/>
          </a:bodyPr>
          <a:lstStyle/>
          <a:p>
            <a:r>
              <a:rPr lang="fr-FR" sz="5400" dirty="0" smtClean="0">
                <a:solidFill>
                  <a:schemeClr val="bg1"/>
                </a:solidFill>
              </a:rPr>
              <a:t>UNE RÉVOCATION PUNITIVE DE L’ÉTERNEL</a:t>
            </a:r>
            <a:endParaRPr lang="en-US" sz="5400" dirty="0" smtClean="0">
              <a:solidFill>
                <a:schemeClr val="bg1"/>
              </a:solidFill>
            </a:endParaRPr>
          </a:p>
          <a:p>
            <a:r>
              <a:rPr lang="fr-FR" sz="5400" dirty="0" smtClean="0">
                <a:solidFill>
                  <a:schemeClr val="bg1"/>
                </a:solidFill>
              </a:rPr>
              <a:t>A PUNISHABLE REVOCATION FROM GOD</a:t>
            </a:r>
            <a:endParaRPr lang="en-US" sz="5400" dirty="0" smtClean="0">
              <a:solidFill>
                <a:schemeClr val="bg1"/>
              </a:solidFill>
            </a:endParaRPr>
          </a:p>
          <a:p>
            <a:endParaRPr lang="en-US" sz="4000" dirty="0">
              <a:solidFill>
                <a:srgbClr val="0070C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algn="ctr"/>
            <a:r>
              <a:rPr lang="fr-FR" sz="4000" b="1" dirty="0" smtClean="0">
                <a:solidFill>
                  <a:srgbClr val="FF0000"/>
                </a:solidFill>
                <a:latin typeface="Arial Unicode MS" pitchFamily="34" charset="-128"/>
                <a:ea typeface="Arial Unicode MS" pitchFamily="34" charset="-128"/>
                <a:cs typeface="Arial Unicode MS" pitchFamily="34" charset="-128"/>
              </a:rPr>
              <a:t>1 SAMUEI 3 :11-18</a:t>
            </a:r>
            <a:endParaRPr lang="en-US" sz="4000" b="1" dirty="0" smtClean="0">
              <a:solidFill>
                <a:srgbClr val="FF0000"/>
              </a:solidFill>
              <a:latin typeface="Arial Unicode MS" pitchFamily="34" charset="-128"/>
              <a:ea typeface="Arial Unicode MS" pitchFamily="34" charset="-128"/>
              <a:cs typeface="Arial Unicode MS" pitchFamily="34" charset="-128"/>
            </a:endParaRPr>
          </a:p>
          <a:p>
            <a:pPr algn="just"/>
            <a:r>
              <a:rPr lang="fr-FR" sz="4000" b="1" dirty="0" smtClean="0">
                <a:solidFill>
                  <a:srgbClr val="0000CC"/>
                </a:solidFill>
                <a:latin typeface="Arial Unicode MS" pitchFamily="34" charset="-128"/>
                <a:ea typeface="Arial Unicode MS" pitchFamily="34" charset="-128"/>
                <a:cs typeface="Arial Unicode MS" pitchFamily="34" charset="-128"/>
              </a:rPr>
              <a:t>11 </a:t>
            </a:r>
            <a:r>
              <a:rPr lang="fr-FR" sz="4000" b="1" dirty="0" smtClean="0">
                <a:solidFill>
                  <a:srgbClr val="0000CC"/>
                </a:solidFill>
                <a:latin typeface="Arial Unicode MS" pitchFamily="34" charset="-128"/>
                <a:ea typeface="Arial Unicode MS" pitchFamily="34" charset="-128"/>
                <a:cs typeface="Arial Unicode MS" pitchFamily="34" charset="-128"/>
              </a:rPr>
              <a:t>¶ Alors l'Éternel dit à Samuel: Voici, je vais faire en Israël une chose qui étourdira les oreilles de quiconque l'entendra. </a:t>
            </a:r>
            <a:endParaRPr lang="en-US" sz="4000" b="1" dirty="0" smtClean="0">
              <a:solidFill>
                <a:srgbClr val="0000CC"/>
              </a:solidFill>
              <a:latin typeface="Arial Unicode MS" pitchFamily="34" charset="-128"/>
              <a:ea typeface="Arial Unicode MS" pitchFamily="34" charset="-128"/>
              <a:cs typeface="Arial Unicode MS" pitchFamily="34" charset="-128"/>
            </a:endParaRPr>
          </a:p>
          <a:p>
            <a:pPr algn="just"/>
            <a:r>
              <a:rPr lang="fr-FR" sz="4000" b="1" dirty="0" smtClean="0">
                <a:solidFill>
                  <a:srgbClr val="FF0000"/>
                </a:solidFill>
                <a:latin typeface="Arial Unicode MS" pitchFamily="34" charset="-128"/>
                <a:ea typeface="Arial Unicode MS" pitchFamily="34" charset="-128"/>
                <a:cs typeface="Arial Unicode MS" pitchFamily="34" charset="-128"/>
              </a:rPr>
              <a:t> </a:t>
            </a:r>
            <a:r>
              <a:rPr lang="fr-FR" sz="4000" b="1" dirty="0" smtClean="0">
                <a:solidFill>
                  <a:srgbClr val="FF0000"/>
                </a:solidFill>
                <a:latin typeface="Arial Unicode MS" pitchFamily="34" charset="-128"/>
                <a:ea typeface="Arial Unicode MS" pitchFamily="34" charset="-128"/>
                <a:cs typeface="Arial Unicode MS" pitchFamily="34" charset="-128"/>
              </a:rPr>
              <a:t>12 </a:t>
            </a:r>
            <a:r>
              <a:rPr lang="fr-FR" sz="4000" b="1" dirty="0" smtClean="0">
                <a:solidFill>
                  <a:srgbClr val="FF0000"/>
                </a:solidFill>
                <a:latin typeface="Arial Unicode MS" pitchFamily="34" charset="-128"/>
                <a:ea typeface="Arial Unicode MS" pitchFamily="34" charset="-128"/>
                <a:cs typeface="Arial Unicode MS" pitchFamily="34" charset="-128"/>
              </a:rPr>
              <a:t>En ce jour j'accomplirai sur </a:t>
            </a:r>
            <a:r>
              <a:rPr lang="fr-FR" sz="4000" b="1" dirty="0" err="1" smtClean="0">
                <a:solidFill>
                  <a:srgbClr val="FF0000"/>
                </a:solidFill>
                <a:latin typeface="Arial Unicode MS" pitchFamily="34" charset="-128"/>
                <a:ea typeface="Arial Unicode MS" pitchFamily="34" charset="-128"/>
                <a:cs typeface="Arial Unicode MS" pitchFamily="34" charset="-128"/>
              </a:rPr>
              <a:t>Éli</a:t>
            </a:r>
            <a:r>
              <a:rPr lang="fr-FR" sz="4000" b="1" dirty="0" smtClean="0">
                <a:solidFill>
                  <a:srgbClr val="FF0000"/>
                </a:solidFill>
                <a:latin typeface="Arial Unicode MS" pitchFamily="34" charset="-128"/>
                <a:ea typeface="Arial Unicode MS" pitchFamily="34" charset="-128"/>
                <a:cs typeface="Arial Unicode MS" pitchFamily="34" charset="-128"/>
              </a:rPr>
              <a:t> tout ce que j'ai prononcé contre sa maison; je commencerai et j'achèverai.</a:t>
            </a:r>
            <a:endParaRPr lang="en-US" sz="4000" b="1" dirty="0" smtClean="0">
              <a:solidFill>
                <a:srgbClr val="FF0000"/>
              </a:solidFill>
              <a:latin typeface="Arial Unicode MS" pitchFamily="34" charset="-128"/>
              <a:ea typeface="Arial Unicode MS" pitchFamily="34" charset="-128"/>
              <a:cs typeface="Arial Unicode MS" pitchFamily="34" charset="-128"/>
            </a:endParaRPr>
          </a:p>
          <a:p>
            <a:pPr algn="just">
              <a:buNone/>
            </a:pPr>
            <a:endParaRPr lang="en-US" sz="4000" dirty="0" smtClean="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algn="just"/>
            <a:r>
              <a:rPr lang="fr-FR" sz="4000" b="1" dirty="0" smtClean="0">
                <a:solidFill>
                  <a:srgbClr val="0000CC"/>
                </a:solidFill>
                <a:latin typeface="Arial Unicode MS" pitchFamily="34" charset="-128"/>
                <a:ea typeface="Arial Unicode MS" pitchFamily="34" charset="-128"/>
                <a:cs typeface="Arial Unicode MS" pitchFamily="34" charset="-128"/>
              </a:rPr>
              <a:t>13 </a:t>
            </a:r>
            <a:r>
              <a:rPr lang="fr-FR" sz="4000" b="1" dirty="0" smtClean="0">
                <a:solidFill>
                  <a:srgbClr val="0000CC"/>
                </a:solidFill>
                <a:latin typeface="Arial Unicode MS" pitchFamily="34" charset="-128"/>
                <a:ea typeface="Arial Unicode MS" pitchFamily="34" charset="-128"/>
                <a:cs typeface="Arial Unicode MS" pitchFamily="34" charset="-128"/>
              </a:rPr>
              <a:t>Je lui ai déclaré que je veux punir sa maison à perpétuité, à cause du crime dont il a connaissance, et par lequel ses fils se sont rendus méprisables, sans qu'il les ait réprimés.</a:t>
            </a:r>
            <a:endParaRPr lang="en-US" sz="4000" b="1" dirty="0" smtClean="0">
              <a:solidFill>
                <a:srgbClr val="0000CC"/>
              </a:solidFill>
              <a:latin typeface="Arial Unicode MS" pitchFamily="34" charset="-128"/>
              <a:ea typeface="Arial Unicode MS" pitchFamily="34" charset="-128"/>
              <a:cs typeface="Arial Unicode MS" pitchFamily="34" charset="-128"/>
            </a:endParaRPr>
          </a:p>
          <a:p>
            <a:pPr algn="just"/>
            <a:r>
              <a:rPr lang="fr-FR" sz="4000" b="1" dirty="0" smtClean="0">
                <a:solidFill>
                  <a:srgbClr val="0000CC"/>
                </a:solidFill>
                <a:latin typeface="Arial Unicode MS" pitchFamily="34" charset="-128"/>
                <a:ea typeface="Arial Unicode MS" pitchFamily="34" charset="-128"/>
                <a:cs typeface="Arial Unicode MS" pitchFamily="34" charset="-128"/>
              </a:rPr>
              <a:t> </a:t>
            </a:r>
            <a:r>
              <a:rPr lang="fr-FR" sz="4000" b="1" dirty="0" smtClean="0">
                <a:solidFill>
                  <a:srgbClr val="FF0000"/>
                </a:solidFill>
                <a:latin typeface="Arial Unicode MS" pitchFamily="34" charset="-128"/>
                <a:ea typeface="Arial Unicode MS" pitchFamily="34" charset="-128"/>
                <a:cs typeface="Arial Unicode MS" pitchFamily="34" charset="-128"/>
              </a:rPr>
              <a:t>14 C'est pourquoi je jure à la maison d'</a:t>
            </a:r>
            <a:r>
              <a:rPr lang="fr-FR" sz="4000" b="1" dirty="0" err="1" smtClean="0">
                <a:solidFill>
                  <a:srgbClr val="FF0000"/>
                </a:solidFill>
                <a:latin typeface="Arial Unicode MS" pitchFamily="34" charset="-128"/>
                <a:ea typeface="Arial Unicode MS" pitchFamily="34" charset="-128"/>
                <a:cs typeface="Arial Unicode MS" pitchFamily="34" charset="-128"/>
              </a:rPr>
              <a:t>Éli</a:t>
            </a:r>
            <a:r>
              <a:rPr lang="fr-FR" sz="4000" b="1" dirty="0" smtClean="0">
                <a:solidFill>
                  <a:srgbClr val="FF0000"/>
                </a:solidFill>
                <a:latin typeface="Arial Unicode MS" pitchFamily="34" charset="-128"/>
                <a:ea typeface="Arial Unicode MS" pitchFamily="34" charset="-128"/>
                <a:cs typeface="Arial Unicode MS" pitchFamily="34" charset="-128"/>
              </a:rPr>
              <a:t> que jamais le crime de la maison d'</a:t>
            </a:r>
            <a:r>
              <a:rPr lang="fr-FR" sz="4000" b="1" dirty="0" err="1" smtClean="0">
                <a:solidFill>
                  <a:srgbClr val="FF0000"/>
                </a:solidFill>
                <a:latin typeface="Arial Unicode MS" pitchFamily="34" charset="-128"/>
                <a:ea typeface="Arial Unicode MS" pitchFamily="34" charset="-128"/>
                <a:cs typeface="Arial Unicode MS" pitchFamily="34" charset="-128"/>
              </a:rPr>
              <a:t>Éli</a:t>
            </a:r>
            <a:r>
              <a:rPr lang="fr-FR" sz="4000" b="1" dirty="0" smtClean="0">
                <a:solidFill>
                  <a:srgbClr val="FF0000"/>
                </a:solidFill>
                <a:latin typeface="Arial Unicode MS" pitchFamily="34" charset="-128"/>
                <a:ea typeface="Arial Unicode MS" pitchFamily="34" charset="-128"/>
                <a:cs typeface="Arial Unicode MS" pitchFamily="34" charset="-128"/>
              </a:rPr>
              <a:t> ne sera expié, ni par des sacrifices ni par des offrandes.</a:t>
            </a:r>
            <a:endParaRPr lang="en-US" sz="4000" b="1" dirty="0" smtClean="0">
              <a:solidFill>
                <a:srgbClr val="FF0000"/>
              </a:solidFill>
              <a:latin typeface="Arial Unicode MS" pitchFamily="34" charset="-128"/>
              <a:ea typeface="Arial Unicode MS" pitchFamily="34" charset="-128"/>
              <a:cs typeface="Arial Unicode MS" pitchFamily="34" charset="-128"/>
            </a:endParaRPr>
          </a:p>
          <a:p>
            <a:pPr algn="just">
              <a:buNone/>
            </a:pP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algn="just"/>
            <a:r>
              <a:rPr lang="fr-FR" sz="4800" b="1" dirty="0" smtClean="0">
                <a:solidFill>
                  <a:srgbClr val="0000CC"/>
                </a:solidFill>
                <a:latin typeface="Arial Unicode MS" pitchFamily="34" charset="-128"/>
                <a:ea typeface="Arial Unicode MS" pitchFamily="34" charset="-128"/>
                <a:cs typeface="Arial Unicode MS" pitchFamily="34" charset="-128"/>
              </a:rPr>
              <a:t>15 </a:t>
            </a:r>
            <a:r>
              <a:rPr lang="fr-FR" sz="4800" b="1" dirty="0" smtClean="0">
                <a:solidFill>
                  <a:srgbClr val="0000CC"/>
                </a:solidFill>
                <a:latin typeface="Arial Unicode MS" pitchFamily="34" charset="-128"/>
                <a:ea typeface="Arial Unicode MS" pitchFamily="34" charset="-128"/>
                <a:cs typeface="Arial Unicode MS" pitchFamily="34" charset="-128"/>
              </a:rPr>
              <a:t>Samuel resta couché jusqu'au matin, puis il ouvrit les portes de la maison de l'Éternel. Samuel craignait de raconter la vision à </a:t>
            </a:r>
            <a:r>
              <a:rPr lang="fr-FR" sz="4800" b="1" dirty="0" err="1" smtClean="0">
                <a:solidFill>
                  <a:srgbClr val="0000CC"/>
                </a:solidFill>
                <a:latin typeface="Arial Unicode MS" pitchFamily="34" charset="-128"/>
                <a:ea typeface="Arial Unicode MS" pitchFamily="34" charset="-128"/>
                <a:cs typeface="Arial Unicode MS" pitchFamily="34" charset="-128"/>
              </a:rPr>
              <a:t>Éli</a:t>
            </a:r>
            <a:r>
              <a:rPr lang="fr-FR" sz="4800" b="1" dirty="0" smtClean="0">
                <a:solidFill>
                  <a:srgbClr val="0000CC"/>
                </a:solidFill>
                <a:latin typeface="Arial Unicode MS" pitchFamily="34" charset="-128"/>
                <a:ea typeface="Arial Unicode MS" pitchFamily="34" charset="-128"/>
                <a:cs typeface="Arial Unicode MS" pitchFamily="34" charset="-128"/>
              </a:rPr>
              <a:t>.</a:t>
            </a:r>
            <a:endParaRPr lang="en-US" sz="4800" b="1" dirty="0" smtClean="0">
              <a:solidFill>
                <a:srgbClr val="0000CC"/>
              </a:solidFill>
              <a:latin typeface="Arial Unicode MS" pitchFamily="34" charset="-128"/>
              <a:ea typeface="Arial Unicode MS" pitchFamily="34" charset="-128"/>
              <a:cs typeface="Arial Unicode MS" pitchFamily="34" charset="-128"/>
            </a:endParaRPr>
          </a:p>
          <a:p>
            <a:pPr algn="just"/>
            <a:r>
              <a:rPr lang="fr-FR" sz="4800" b="1" dirty="0" smtClean="0">
                <a:solidFill>
                  <a:srgbClr val="0000CC"/>
                </a:solidFill>
                <a:latin typeface="Arial Unicode MS" pitchFamily="34" charset="-128"/>
                <a:ea typeface="Arial Unicode MS" pitchFamily="34" charset="-128"/>
                <a:cs typeface="Arial Unicode MS" pitchFamily="34" charset="-128"/>
              </a:rPr>
              <a:t> </a:t>
            </a:r>
            <a:r>
              <a:rPr lang="fr-FR" sz="4800" b="1" dirty="0" smtClean="0">
                <a:solidFill>
                  <a:srgbClr val="FF0000"/>
                </a:solidFill>
                <a:latin typeface="Arial Unicode MS" pitchFamily="34" charset="-128"/>
                <a:ea typeface="Arial Unicode MS" pitchFamily="34" charset="-128"/>
                <a:cs typeface="Arial Unicode MS" pitchFamily="34" charset="-128"/>
              </a:rPr>
              <a:t>16 Mais </a:t>
            </a:r>
            <a:r>
              <a:rPr lang="fr-FR" sz="4800" b="1" dirty="0" err="1" smtClean="0">
                <a:solidFill>
                  <a:srgbClr val="FF0000"/>
                </a:solidFill>
                <a:latin typeface="Arial Unicode MS" pitchFamily="34" charset="-128"/>
                <a:ea typeface="Arial Unicode MS" pitchFamily="34" charset="-128"/>
                <a:cs typeface="Arial Unicode MS" pitchFamily="34" charset="-128"/>
              </a:rPr>
              <a:t>Éli</a:t>
            </a:r>
            <a:r>
              <a:rPr lang="fr-FR" sz="4800" b="1" dirty="0" smtClean="0">
                <a:solidFill>
                  <a:srgbClr val="FF0000"/>
                </a:solidFill>
                <a:latin typeface="Arial Unicode MS" pitchFamily="34" charset="-128"/>
                <a:ea typeface="Arial Unicode MS" pitchFamily="34" charset="-128"/>
                <a:cs typeface="Arial Unicode MS" pitchFamily="34" charset="-128"/>
              </a:rPr>
              <a:t> appela Samuel, et dit: Samuel, mon fils! Il répondit: Me voici!</a:t>
            </a:r>
            <a:endParaRPr lang="en-US" sz="4800" b="1" dirty="0" smtClean="0">
              <a:solidFill>
                <a:srgbClr val="FF0000"/>
              </a:solidFill>
              <a:latin typeface="Arial Unicode MS" pitchFamily="34" charset="-128"/>
              <a:ea typeface="Arial Unicode MS" pitchFamily="34" charset="-128"/>
              <a:cs typeface="Arial Unicode MS" pitchFamily="34" charset="-128"/>
            </a:endParaRPr>
          </a:p>
          <a:p>
            <a:pPr algn="just"/>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algn="just"/>
            <a:r>
              <a:rPr lang="fr-FR" sz="4000" b="1" dirty="0" smtClean="0">
                <a:solidFill>
                  <a:srgbClr val="0000CC"/>
                </a:solidFill>
                <a:latin typeface="Arial Unicode MS" pitchFamily="34" charset="-128"/>
                <a:ea typeface="Arial Unicode MS" pitchFamily="34" charset="-128"/>
                <a:cs typeface="Arial Unicode MS" pitchFamily="34" charset="-128"/>
              </a:rPr>
              <a:t>16 </a:t>
            </a:r>
            <a:r>
              <a:rPr lang="fr-FR" sz="4000" b="1" dirty="0" smtClean="0">
                <a:solidFill>
                  <a:srgbClr val="0000CC"/>
                </a:solidFill>
                <a:latin typeface="Arial Unicode MS" pitchFamily="34" charset="-128"/>
                <a:ea typeface="Arial Unicode MS" pitchFamily="34" charset="-128"/>
                <a:cs typeface="Arial Unicode MS" pitchFamily="34" charset="-128"/>
              </a:rPr>
              <a:t>Mais </a:t>
            </a:r>
            <a:r>
              <a:rPr lang="fr-FR" sz="4000" b="1" dirty="0" err="1" smtClean="0">
                <a:solidFill>
                  <a:srgbClr val="0000CC"/>
                </a:solidFill>
                <a:latin typeface="Arial Unicode MS" pitchFamily="34" charset="-128"/>
                <a:ea typeface="Arial Unicode MS" pitchFamily="34" charset="-128"/>
                <a:cs typeface="Arial Unicode MS" pitchFamily="34" charset="-128"/>
              </a:rPr>
              <a:t>Éli</a:t>
            </a:r>
            <a:r>
              <a:rPr lang="fr-FR" sz="4000" b="1" dirty="0" smtClean="0">
                <a:solidFill>
                  <a:srgbClr val="0000CC"/>
                </a:solidFill>
                <a:latin typeface="Arial Unicode MS" pitchFamily="34" charset="-128"/>
                <a:ea typeface="Arial Unicode MS" pitchFamily="34" charset="-128"/>
                <a:cs typeface="Arial Unicode MS" pitchFamily="34" charset="-128"/>
              </a:rPr>
              <a:t> appela Samuel, et dit: Samuel, mon fils! Il répondit: Me voici!</a:t>
            </a:r>
            <a:endParaRPr lang="en-US" sz="4000" b="1" dirty="0" smtClean="0">
              <a:solidFill>
                <a:srgbClr val="0000CC"/>
              </a:solidFill>
              <a:latin typeface="Arial Unicode MS" pitchFamily="34" charset="-128"/>
              <a:ea typeface="Arial Unicode MS" pitchFamily="34" charset="-128"/>
              <a:cs typeface="Arial Unicode MS" pitchFamily="34" charset="-128"/>
            </a:endParaRPr>
          </a:p>
          <a:p>
            <a:pPr algn="just"/>
            <a:r>
              <a:rPr lang="fr-FR" sz="4000" b="1" dirty="0" smtClean="0">
                <a:solidFill>
                  <a:srgbClr val="FF0000"/>
                </a:solidFill>
                <a:latin typeface="Arial Unicode MS" pitchFamily="34" charset="-128"/>
                <a:ea typeface="Arial Unicode MS" pitchFamily="34" charset="-128"/>
                <a:cs typeface="Arial Unicode MS" pitchFamily="34" charset="-128"/>
              </a:rPr>
              <a:t> 17 Et </a:t>
            </a:r>
            <a:r>
              <a:rPr lang="fr-FR" sz="4000" b="1" dirty="0" err="1" smtClean="0">
                <a:solidFill>
                  <a:srgbClr val="FF0000"/>
                </a:solidFill>
                <a:latin typeface="Arial Unicode MS" pitchFamily="34" charset="-128"/>
                <a:ea typeface="Arial Unicode MS" pitchFamily="34" charset="-128"/>
                <a:cs typeface="Arial Unicode MS" pitchFamily="34" charset="-128"/>
              </a:rPr>
              <a:t>Éli</a:t>
            </a:r>
            <a:r>
              <a:rPr lang="fr-FR" sz="4000" b="1" dirty="0" smtClean="0">
                <a:solidFill>
                  <a:srgbClr val="FF0000"/>
                </a:solidFill>
                <a:latin typeface="Arial Unicode MS" pitchFamily="34" charset="-128"/>
                <a:ea typeface="Arial Unicode MS" pitchFamily="34" charset="-128"/>
                <a:cs typeface="Arial Unicode MS" pitchFamily="34" charset="-128"/>
              </a:rPr>
              <a:t> dit: Quelle est la parole que t'a adressée l'Éternel? Ne me cache rien. Que Dieu te traite dans toute sa rigueur, si tu me caches quelque chose de tout ce qu'il t'a dit!</a:t>
            </a:r>
            <a:endParaRPr lang="en-US" sz="4000" b="1" dirty="0" smtClean="0">
              <a:solidFill>
                <a:srgbClr val="FF0000"/>
              </a:solidFill>
              <a:latin typeface="Arial Unicode MS" pitchFamily="34" charset="-128"/>
              <a:ea typeface="Arial Unicode MS" pitchFamily="34" charset="-128"/>
              <a:cs typeface="Arial Unicode MS" pitchFamily="34" charset="-128"/>
            </a:endParaRPr>
          </a:p>
          <a:p>
            <a:pPr algn="just"/>
            <a:r>
              <a:rPr lang="fr-FR" sz="4000" b="1" dirty="0" smtClean="0">
                <a:solidFill>
                  <a:srgbClr val="0000CC"/>
                </a:solidFill>
                <a:latin typeface="Arial Unicode MS" pitchFamily="34" charset="-128"/>
                <a:ea typeface="Arial Unicode MS" pitchFamily="34" charset="-128"/>
                <a:cs typeface="Arial Unicode MS" pitchFamily="34" charset="-128"/>
              </a:rPr>
              <a:t> 18 Samuel lui raconta tout, sans lui rien cacher. Et </a:t>
            </a:r>
            <a:r>
              <a:rPr lang="fr-FR" sz="4000" b="1" dirty="0" err="1" smtClean="0">
                <a:solidFill>
                  <a:srgbClr val="0000CC"/>
                </a:solidFill>
                <a:latin typeface="Arial Unicode MS" pitchFamily="34" charset="-128"/>
                <a:ea typeface="Arial Unicode MS" pitchFamily="34" charset="-128"/>
                <a:cs typeface="Arial Unicode MS" pitchFamily="34" charset="-128"/>
              </a:rPr>
              <a:t>Éli</a:t>
            </a:r>
            <a:r>
              <a:rPr lang="fr-FR" sz="4000" b="1" dirty="0" smtClean="0">
                <a:solidFill>
                  <a:srgbClr val="0000CC"/>
                </a:solidFill>
                <a:latin typeface="Arial Unicode MS" pitchFamily="34" charset="-128"/>
                <a:ea typeface="Arial Unicode MS" pitchFamily="34" charset="-128"/>
                <a:cs typeface="Arial Unicode MS" pitchFamily="34" charset="-128"/>
              </a:rPr>
              <a:t> dit: C'est l'Éternel, qu'il fasse ce qui lui semblera bon!</a:t>
            </a:r>
            <a:endParaRPr lang="en-US" sz="4000" b="1" dirty="0" smtClean="0">
              <a:solidFill>
                <a:srgbClr val="0000CC"/>
              </a:solidFill>
              <a:latin typeface="Arial Unicode MS" pitchFamily="34" charset="-128"/>
              <a:ea typeface="Arial Unicode MS" pitchFamily="34" charset="-128"/>
              <a:cs typeface="Arial Unicode MS" pitchFamily="34" charset="-128"/>
            </a:endParaRPr>
          </a:p>
          <a:p>
            <a:pPr algn="just"/>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50"/>
          </a:solidFill>
        </p:spPr>
        <p:txBody>
          <a:bodyPr>
            <a:normAutofit/>
          </a:bodyPr>
          <a:lstStyle/>
          <a:p>
            <a:pPr algn="ctr"/>
            <a:r>
              <a:rPr lang="fr-FR" sz="4000" b="1" dirty="0">
                <a:latin typeface="Arial Unicode MS" pitchFamily="34" charset="-128"/>
                <a:ea typeface="Arial Unicode MS" pitchFamily="34" charset="-128"/>
                <a:cs typeface="Arial Unicode MS" pitchFamily="34" charset="-128"/>
              </a:rPr>
              <a:t> </a:t>
            </a:r>
            <a:r>
              <a:rPr lang="fr-FR" sz="4000" b="1" dirty="0" smtClean="0">
                <a:solidFill>
                  <a:schemeClr val="bg1"/>
                </a:solidFill>
                <a:latin typeface="Arial Unicode MS" pitchFamily="34" charset="-128"/>
                <a:ea typeface="Arial Unicode MS" pitchFamily="34" charset="-128"/>
                <a:cs typeface="Arial Unicode MS" pitchFamily="34" charset="-128"/>
              </a:rPr>
              <a:t>INTRODUCTION</a:t>
            </a:r>
            <a:endParaRPr lang="en-US" sz="4000" b="1" dirty="0" smtClean="0">
              <a:solidFill>
                <a:schemeClr val="bg1"/>
              </a:solidFill>
              <a:latin typeface="Arial Unicode MS" pitchFamily="34" charset="-128"/>
              <a:ea typeface="Arial Unicode MS" pitchFamily="34" charset="-128"/>
              <a:cs typeface="Arial Unicode MS" pitchFamily="34" charset="-128"/>
            </a:endParaRPr>
          </a:p>
          <a:p>
            <a:pPr lvl="0" algn="just"/>
            <a:r>
              <a:rPr lang="en-US" sz="4000" b="1" dirty="0" smtClean="0">
                <a:latin typeface="Arial Unicode MS" pitchFamily="34" charset="-128"/>
                <a:ea typeface="Arial Unicode MS" pitchFamily="34" charset="-128"/>
                <a:cs typeface="Arial Unicode MS" pitchFamily="34" charset="-128"/>
              </a:rPr>
              <a:t>No one wants to get fired.</a:t>
            </a:r>
          </a:p>
          <a:p>
            <a:pPr lvl="0" algn="just"/>
            <a:r>
              <a:rPr lang="en-US" sz="4000" b="1" dirty="0" smtClean="0">
                <a:solidFill>
                  <a:schemeClr val="bg1"/>
                </a:solidFill>
                <a:latin typeface="Arial Unicode MS" pitchFamily="34" charset="-128"/>
                <a:ea typeface="Arial Unicode MS" pitchFamily="34" charset="-128"/>
                <a:cs typeface="Arial Unicode MS" pitchFamily="34" charset="-128"/>
              </a:rPr>
              <a:t>A layoff is acceptable if the company is being sold.</a:t>
            </a:r>
          </a:p>
          <a:p>
            <a:pPr lvl="0" algn="just"/>
            <a:r>
              <a:rPr lang="en-US" sz="4000" b="1" dirty="0" smtClean="0">
                <a:latin typeface="Arial Unicode MS" pitchFamily="34" charset="-128"/>
                <a:ea typeface="Arial Unicode MS" pitchFamily="34" charset="-128"/>
                <a:cs typeface="Arial Unicode MS" pitchFamily="34" charset="-128"/>
              </a:rPr>
              <a:t>We all understand that companies may be forced to let go of workers to cope with deficits.</a:t>
            </a:r>
          </a:p>
          <a:p>
            <a:pPr lvl="0" algn="just"/>
            <a:r>
              <a:rPr lang="en-US" sz="4000" b="1" dirty="0" smtClean="0">
                <a:solidFill>
                  <a:schemeClr val="bg1"/>
                </a:solidFill>
                <a:latin typeface="Arial Unicode MS" pitchFamily="34" charset="-128"/>
                <a:ea typeface="Arial Unicode MS" pitchFamily="34" charset="-128"/>
                <a:cs typeface="Arial Unicode MS" pitchFamily="34" charset="-128"/>
              </a:rPr>
              <a:t>To be fired in a company that’s hiring indicate that something went wrong somewhere</a:t>
            </a:r>
            <a:r>
              <a:rPr lang="en-US" sz="4000" b="1" dirty="0" smtClean="0">
                <a:solidFill>
                  <a:schemeClr val="bg1"/>
                </a:solidFill>
                <a:latin typeface="Arial Unicode MS" pitchFamily="34" charset="-128"/>
                <a:ea typeface="Arial Unicode MS" pitchFamily="34" charset="-128"/>
                <a:cs typeface="Arial Unicode MS" pitchFamily="34" charset="-128"/>
              </a:rPr>
              <a:t>.</a:t>
            </a:r>
            <a:endParaRPr lang="en-US" sz="4000" b="1"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50"/>
          </a:solidFill>
        </p:spPr>
        <p:txBody>
          <a:bodyPr>
            <a:normAutofit/>
          </a:bodyPr>
          <a:lstStyle/>
          <a:p>
            <a:pPr lvl="0" algn="just"/>
            <a:r>
              <a:rPr lang="en-US" sz="4000" b="1" dirty="0" smtClean="0">
                <a:latin typeface="Arial Unicode MS" pitchFamily="34" charset="-128"/>
                <a:ea typeface="Arial Unicode MS" pitchFamily="34" charset="-128"/>
                <a:cs typeface="Arial Unicode MS" pitchFamily="34" charset="-128"/>
              </a:rPr>
              <a:t>Some </a:t>
            </a:r>
            <a:r>
              <a:rPr lang="en-US" sz="4000" b="1" dirty="0" smtClean="0">
                <a:latin typeface="Arial Unicode MS" pitchFamily="34" charset="-128"/>
                <a:ea typeface="Arial Unicode MS" pitchFamily="34" charset="-128"/>
                <a:cs typeface="Arial Unicode MS" pitchFamily="34" charset="-128"/>
              </a:rPr>
              <a:t>companies use the mean of demotion as a disciplinary measure toward employees that do not meet their standards, </a:t>
            </a:r>
          </a:p>
          <a:p>
            <a:pPr lvl="0" algn="just"/>
            <a:r>
              <a:rPr lang="en-US" sz="4000" b="1" dirty="0" smtClean="0">
                <a:solidFill>
                  <a:schemeClr val="bg1"/>
                </a:solidFill>
                <a:latin typeface="Arial Unicode MS" pitchFamily="34" charset="-128"/>
                <a:ea typeface="Arial Unicode MS" pitchFamily="34" charset="-128"/>
                <a:cs typeface="Arial Unicode MS" pitchFamily="34" charset="-128"/>
              </a:rPr>
              <a:t>I was working in a place and in broad daylight, in front of everyone; the big boss escorted one of the supervisors out of the front door and instructed everyone to never allow that person to enter the building again</a:t>
            </a:r>
            <a:r>
              <a:rPr lang="en-US" sz="4000" b="1" dirty="0" smtClean="0">
                <a:solidFill>
                  <a:schemeClr val="bg1"/>
                </a:solidFill>
                <a:latin typeface="Arial Unicode MS" pitchFamily="34" charset="-128"/>
                <a:ea typeface="Arial Unicode MS" pitchFamily="34" charset="-128"/>
                <a:cs typeface="Arial Unicode MS" pitchFamily="34" charset="-128"/>
              </a:rPr>
              <a:t>.</a:t>
            </a:r>
            <a:endParaRPr lang="en-US" sz="4000" b="1"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50"/>
          </a:solidFill>
        </p:spPr>
        <p:txBody>
          <a:bodyPr>
            <a:normAutofit/>
          </a:bodyPr>
          <a:lstStyle/>
          <a:p>
            <a:pPr lvl="0" algn="just"/>
            <a:r>
              <a:rPr lang="en-US" sz="4000" b="1" dirty="0" smtClean="0">
                <a:latin typeface="Arial Unicode MS" pitchFamily="34" charset="-128"/>
                <a:ea typeface="Arial Unicode MS" pitchFamily="34" charset="-128"/>
                <a:cs typeface="Arial Unicode MS" pitchFamily="34" charset="-128"/>
              </a:rPr>
              <a:t>We </a:t>
            </a:r>
            <a:r>
              <a:rPr lang="en-US" sz="4000" b="1" dirty="0" smtClean="0">
                <a:latin typeface="Arial Unicode MS" pitchFamily="34" charset="-128"/>
                <a:ea typeface="Arial Unicode MS" pitchFamily="34" charset="-128"/>
                <a:cs typeface="Arial Unicode MS" pitchFamily="34" charset="-128"/>
              </a:rPr>
              <a:t>later found out that this person was stealing money from the company.</a:t>
            </a:r>
          </a:p>
          <a:p>
            <a:pPr lvl="0" algn="just"/>
            <a:r>
              <a:rPr lang="en-US" sz="4000" b="1" dirty="0" smtClean="0">
                <a:solidFill>
                  <a:schemeClr val="bg1"/>
                </a:solidFill>
                <a:latin typeface="Arial Unicode MS" pitchFamily="34" charset="-128"/>
                <a:ea typeface="Arial Unicode MS" pitchFamily="34" charset="-128"/>
                <a:cs typeface="Arial Unicode MS" pitchFamily="34" charset="-128"/>
              </a:rPr>
              <a:t>The worse of the revocations is when you see the sacked employee being escorted to a police car.</a:t>
            </a:r>
          </a:p>
          <a:p>
            <a:pPr lvl="0" algn="just"/>
            <a:r>
              <a:rPr lang="en-US" sz="4000" b="1" dirty="0" smtClean="0">
                <a:latin typeface="Arial Unicode MS" pitchFamily="34" charset="-128"/>
                <a:ea typeface="Arial Unicode MS" pitchFamily="34" charset="-128"/>
                <a:cs typeface="Arial Unicode MS" pitchFamily="34" charset="-128"/>
              </a:rPr>
              <a:t>Out of gratitude for long years of service, some companies allow the villain employees to resign</a:t>
            </a:r>
            <a:r>
              <a:rPr lang="en-US" sz="4000" b="1" dirty="0" smtClean="0">
                <a:latin typeface="Arial Unicode MS" pitchFamily="34" charset="-128"/>
                <a:ea typeface="Arial Unicode MS" pitchFamily="34" charset="-128"/>
                <a:cs typeface="Arial Unicode MS" pitchFamily="34" charset="-128"/>
              </a:rPr>
              <a:t>.</a:t>
            </a:r>
            <a:endParaRPr lang="en-US" sz="40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50"/>
          </a:solidFill>
        </p:spPr>
        <p:txBody>
          <a:bodyPr>
            <a:normAutofit/>
          </a:bodyPr>
          <a:lstStyle/>
          <a:p>
            <a:pPr lvl="0" algn="just"/>
            <a:r>
              <a:rPr lang="en-US" sz="4000" b="1" dirty="0" smtClean="0">
                <a:latin typeface="Arial Unicode MS" pitchFamily="34" charset="-128"/>
                <a:ea typeface="Arial Unicode MS" pitchFamily="34" charset="-128"/>
                <a:cs typeface="Arial Unicode MS" pitchFamily="34" charset="-128"/>
              </a:rPr>
              <a:t>When </a:t>
            </a:r>
            <a:r>
              <a:rPr lang="en-US" sz="4000" b="1" dirty="0" smtClean="0">
                <a:latin typeface="Arial Unicode MS" pitchFamily="34" charset="-128"/>
                <a:ea typeface="Arial Unicode MS" pitchFamily="34" charset="-128"/>
                <a:cs typeface="Arial Unicode MS" pitchFamily="34" charset="-128"/>
              </a:rPr>
              <a:t>a person goes to work and ends the day in jail that means that the crime was grave and all investigations have been concluded.</a:t>
            </a:r>
          </a:p>
          <a:p>
            <a:pPr lvl="0" algn="just"/>
            <a:r>
              <a:rPr lang="en-US" sz="4000" b="1" dirty="0" smtClean="0">
                <a:solidFill>
                  <a:schemeClr val="bg1"/>
                </a:solidFill>
                <a:latin typeface="Arial Unicode MS" pitchFamily="34" charset="-128"/>
                <a:ea typeface="Arial Unicode MS" pitchFamily="34" charset="-128"/>
                <a:cs typeface="Arial Unicode MS" pitchFamily="34" charset="-128"/>
              </a:rPr>
              <a:t>Teachers, principals, doctors, pastors, priests, state person, public servants, etc, often get picked up from their place of employment straight to prison in the midst of an avalanche of news media and police cars</a:t>
            </a:r>
            <a:r>
              <a:rPr lang="en-US" sz="4000" b="1" dirty="0" smtClean="0">
                <a:solidFill>
                  <a:schemeClr val="bg1"/>
                </a:solidFill>
                <a:latin typeface="Arial Unicode MS" pitchFamily="34" charset="-128"/>
                <a:ea typeface="Arial Unicode MS" pitchFamily="34" charset="-128"/>
                <a:cs typeface="Arial Unicode MS" pitchFamily="34" charset="-128"/>
              </a:rPr>
              <a:t>.</a:t>
            </a:r>
            <a:endParaRPr lang="en-US" sz="4000" b="1"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txBody>
          <a:bodyPr>
            <a:normAutofit/>
          </a:bodyPr>
          <a:lstStyle/>
          <a:p>
            <a:pPr lvl="0" algn="just"/>
            <a:r>
              <a:rPr lang="en-US" sz="6600" b="1" dirty="0" smtClean="0">
                <a:latin typeface="Arial Unicode MS" pitchFamily="34" charset="-128"/>
                <a:ea typeface="Arial Unicode MS" pitchFamily="34" charset="-128"/>
                <a:cs typeface="Arial Unicode MS" pitchFamily="34" charset="-128"/>
              </a:rPr>
              <a:t>On </a:t>
            </a:r>
            <a:r>
              <a:rPr lang="en-US" sz="6600" b="1" dirty="0" smtClean="0">
                <a:latin typeface="Arial Unicode MS" pitchFamily="34" charset="-128"/>
                <a:ea typeface="Arial Unicode MS" pitchFamily="34" charset="-128"/>
                <a:cs typeface="Arial Unicode MS" pitchFamily="34" charset="-128"/>
              </a:rPr>
              <a:t>the same day, the news will reach the whole world and the reputation of that person will be ruined forever. </a:t>
            </a:r>
            <a:endParaRPr lang="en-US" sz="6600" b="1"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fontScale="92500"/>
          </a:bodyPr>
          <a:lstStyle/>
          <a:p>
            <a:pPr algn="ctr">
              <a:buNone/>
            </a:pPr>
            <a:r>
              <a:rPr lang="fr-FR" sz="4400" b="1" dirty="0">
                <a:solidFill>
                  <a:srgbClr val="0000CC"/>
                </a:solidFill>
                <a:latin typeface="Arial Unicode MS" pitchFamily="34" charset="-128"/>
                <a:ea typeface="Arial Unicode MS" pitchFamily="34" charset="-128"/>
                <a:cs typeface="Arial Unicode MS" pitchFamily="34" charset="-128"/>
              </a:rPr>
              <a:t> </a:t>
            </a:r>
            <a:r>
              <a:rPr lang="en-US" sz="4400" b="1" dirty="0" smtClean="0">
                <a:solidFill>
                  <a:srgbClr val="0000CC"/>
                </a:solidFill>
                <a:latin typeface="Arial Unicode MS" pitchFamily="34" charset="-128"/>
                <a:ea typeface="Arial Unicode MS" pitchFamily="34" charset="-128"/>
                <a:cs typeface="Arial Unicode MS" pitchFamily="34" charset="-128"/>
              </a:rPr>
              <a:t>THE FALL OF THE HOUSE OF ELI</a:t>
            </a:r>
          </a:p>
          <a:p>
            <a:pPr lvl="0" algn="just"/>
            <a:r>
              <a:rPr lang="en-US" sz="4400" b="1" dirty="0" smtClean="0">
                <a:latin typeface="Arial Unicode MS" pitchFamily="34" charset="-128"/>
                <a:ea typeface="Arial Unicode MS" pitchFamily="34" charset="-128"/>
                <a:cs typeface="Arial Unicode MS" pitchFamily="34" charset="-128"/>
              </a:rPr>
              <a:t>We don’t know much about the private life of Eli, but we can assume that he sat as high priest over the land for a very long time.</a:t>
            </a:r>
          </a:p>
          <a:p>
            <a:pPr lvl="0" algn="just"/>
            <a:r>
              <a:rPr lang="en-US" sz="4400" b="1" dirty="0" smtClean="0">
                <a:solidFill>
                  <a:srgbClr val="0000CC"/>
                </a:solidFill>
                <a:latin typeface="Arial Unicode MS" pitchFamily="34" charset="-128"/>
                <a:ea typeface="Arial Unicode MS" pitchFamily="34" charset="-128"/>
                <a:cs typeface="Arial Unicode MS" pitchFamily="34" charset="-128"/>
              </a:rPr>
              <a:t>In those days Israel was a theocratic nation, meaning that God was the One governing the nation through the high priest and the prophets of the land</a:t>
            </a:r>
            <a:r>
              <a:rPr lang="en-US" sz="4400" b="1" dirty="0" smtClean="0">
                <a:solidFill>
                  <a:srgbClr val="0000CC"/>
                </a:solidFill>
                <a:latin typeface="Arial Unicode MS" pitchFamily="34" charset="-128"/>
                <a:ea typeface="Arial Unicode MS" pitchFamily="34" charset="-128"/>
                <a:cs typeface="Arial Unicode MS" pitchFamily="34" charset="-128"/>
              </a:rPr>
              <a:t>.</a:t>
            </a:r>
            <a:endParaRPr lang="en-US" sz="4400" b="1" dirty="0" smtClean="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lnSpcReduction="10000"/>
          </a:bodyPr>
          <a:lstStyle/>
          <a:p>
            <a:pPr lvl="0" algn="just"/>
            <a:r>
              <a:rPr lang="en-US" sz="4400" b="1" dirty="0" smtClean="0">
                <a:latin typeface="Arial Unicode MS" pitchFamily="34" charset="-128"/>
                <a:ea typeface="Arial Unicode MS" pitchFamily="34" charset="-128"/>
                <a:cs typeface="Arial Unicode MS" pitchFamily="34" charset="-128"/>
              </a:rPr>
              <a:t>The </a:t>
            </a:r>
            <a:r>
              <a:rPr lang="en-US" sz="4400" b="1" dirty="0" smtClean="0">
                <a:latin typeface="Arial Unicode MS" pitchFamily="34" charset="-128"/>
                <a:ea typeface="Arial Unicode MS" pitchFamily="34" charset="-128"/>
                <a:cs typeface="Arial Unicode MS" pitchFamily="34" charset="-128"/>
              </a:rPr>
              <a:t>high priest was often the judge of the land as well.</a:t>
            </a:r>
          </a:p>
          <a:p>
            <a:pPr lvl="0" algn="just"/>
            <a:r>
              <a:rPr lang="en-US" sz="4400" b="1" dirty="0" smtClean="0">
                <a:solidFill>
                  <a:srgbClr val="0000CC"/>
                </a:solidFill>
                <a:latin typeface="Arial Unicode MS" pitchFamily="34" charset="-128"/>
                <a:ea typeface="Arial Unicode MS" pitchFamily="34" charset="-128"/>
                <a:cs typeface="Arial Unicode MS" pitchFamily="34" charset="-128"/>
              </a:rPr>
              <a:t>In times of trouble, God often anoint a leader to sort Israel out of danger, but it always happened in collaboration with the ecclesiastical system in place.</a:t>
            </a:r>
          </a:p>
          <a:p>
            <a:pPr lvl="0" algn="just"/>
            <a:r>
              <a:rPr lang="en-US" sz="4400" b="1" dirty="0" smtClean="0">
                <a:latin typeface="Arial Unicode MS" pitchFamily="34" charset="-128"/>
                <a:ea typeface="Arial Unicode MS" pitchFamily="34" charset="-128"/>
                <a:cs typeface="Arial Unicode MS" pitchFamily="34" charset="-128"/>
              </a:rPr>
              <a:t>In the absence of a judge, the high priest occupied both posts as judge and priest.</a:t>
            </a:r>
          </a:p>
          <a:p>
            <a:pPr algn="just"/>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lnSpcReduction="10000"/>
          </a:bodyPr>
          <a:lstStyle/>
          <a:p>
            <a:pPr lvl="0" algn="just"/>
            <a:r>
              <a:rPr lang="en-US" sz="4400" b="1" dirty="0" smtClean="0">
                <a:latin typeface="Arial Unicode MS" pitchFamily="34" charset="-128"/>
                <a:ea typeface="Arial Unicode MS" pitchFamily="34" charset="-128"/>
                <a:cs typeface="Arial Unicode MS" pitchFamily="34" charset="-128"/>
              </a:rPr>
              <a:t>Many </a:t>
            </a:r>
            <a:r>
              <a:rPr lang="en-US" sz="4400" b="1" dirty="0" smtClean="0">
                <a:latin typeface="Arial Unicode MS" pitchFamily="34" charset="-128"/>
                <a:ea typeface="Arial Unicode MS" pitchFamily="34" charset="-128"/>
                <a:cs typeface="Arial Unicode MS" pitchFamily="34" charset="-128"/>
              </a:rPr>
              <a:t>a times the job was accompanied with prophetic endowment from God.</a:t>
            </a:r>
          </a:p>
          <a:p>
            <a:pPr lvl="0" algn="just"/>
            <a:r>
              <a:rPr lang="en-US" sz="4400" b="1" dirty="0" smtClean="0">
                <a:solidFill>
                  <a:srgbClr val="0000CC"/>
                </a:solidFill>
                <a:latin typeface="Arial Unicode MS" pitchFamily="34" charset="-128"/>
                <a:ea typeface="Arial Unicode MS" pitchFamily="34" charset="-128"/>
                <a:cs typeface="Arial Unicode MS" pitchFamily="34" charset="-128"/>
              </a:rPr>
              <a:t>It doesn’t seem that God had a big problem with the performance of Eli as a priest, but He had a big issue with Eli as a father.</a:t>
            </a:r>
          </a:p>
          <a:p>
            <a:pPr lvl="0" algn="just"/>
            <a:r>
              <a:rPr lang="en-US" sz="4400" b="1" dirty="0" smtClean="0">
                <a:latin typeface="Arial Unicode MS" pitchFamily="34" charset="-128"/>
                <a:ea typeface="Arial Unicode MS" pitchFamily="34" charset="-128"/>
                <a:cs typeface="Arial Unicode MS" pitchFamily="34" charset="-128"/>
              </a:rPr>
              <a:t>While Eli might have been a good priest to the nation, he was a terrible priest over his own house.</a:t>
            </a:r>
          </a:p>
          <a:p>
            <a:pPr lvl="0">
              <a:buNone/>
            </a:pP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lvl="0" algn="just"/>
            <a:r>
              <a:rPr lang="en-US" sz="5400" b="1" dirty="0" smtClean="0">
                <a:latin typeface="Arial Unicode MS" pitchFamily="34" charset="-128"/>
                <a:ea typeface="Arial Unicode MS" pitchFamily="34" charset="-128"/>
                <a:cs typeface="Arial Unicode MS" pitchFamily="34" charset="-128"/>
              </a:rPr>
              <a:t>Usually </a:t>
            </a:r>
            <a:r>
              <a:rPr lang="en-US" sz="5400" b="1" dirty="0" smtClean="0">
                <a:latin typeface="Arial Unicode MS" pitchFamily="34" charset="-128"/>
                <a:ea typeface="Arial Unicode MS" pitchFamily="34" charset="-128"/>
                <a:cs typeface="Arial Unicode MS" pitchFamily="34" charset="-128"/>
              </a:rPr>
              <a:t>when people get children in their old ages, they act more like grandparents to these children instead of as parents.</a:t>
            </a:r>
          </a:p>
          <a:p>
            <a:pPr lvl="0" algn="just"/>
            <a:r>
              <a:rPr lang="en-US" sz="5400" b="1" dirty="0" smtClean="0">
                <a:solidFill>
                  <a:srgbClr val="0000CC"/>
                </a:solidFill>
                <a:latin typeface="Arial Unicode MS" pitchFamily="34" charset="-128"/>
                <a:ea typeface="Arial Unicode MS" pitchFamily="34" charset="-128"/>
                <a:cs typeface="Arial Unicode MS" pitchFamily="34" charset="-128"/>
              </a:rPr>
              <a:t>How did it get so bad?</a:t>
            </a:r>
          </a:p>
          <a:p>
            <a:pPr algn="just"/>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lnSpcReduction="10000"/>
          </a:bodyPr>
          <a:lstStyle/>
          <a:p>
            <a:pPr algn="ctr"/>
            <a:r>
              <a:rPr lang="fr-FR" sz="4000" b="1" dirty="0">
                <a:solidFill>
                  <a:srgbClr val="0000CC"/>
                </a:solidFill>
                <a:latin typeface="Arial Unicode MS" pitchFamily="34" charset="-128"/>
                <a:ea typeface="Arial Unicode MS" pitchFamily="34" charset="-128"/>
                <a:cs typeface="Arial Unicode MS" pitchFamily="34" charset="-128"/>
              </a:rPr>
              <a:t> </a:t>
            </a:r>
            <a:r>
              <a:rPr lang="fr-FR" b="1" dirty="0" smtClean="0">
                <a:solidFill>
                  <a:srgbClr val="0000CC"/>
                </a:solidFill>
                <a:latin typeface="Arial Unicode MS" pitchFamily="34" charset="-128"/>
                <a:ea typeface="Arial Unicode MS" pitchFamily="34" charset="-128"/>
                <a:cs typeface="Arial Unicode MS" pitchFamily="34" charset="-128"/>
              </a:rPr>
              <a:t>LE CRIME DES ENFANTS DU SACRIFICATEURS </a:t>
            </a:r>
            <a:endParaRPr lang="fr-FR" b="1" dirty="0" smtClean="0">
              <a:solidFill>
                <a:srgbClr val="0000CC"/>
              </a:solidFill>
              <a:latin typeface="Arial Unicode MS" pitchFamily="34" charset="-128"/>
              <a:ea typeface="Arial Unicode MS" pitchFamily="34" charset="-128"/>
              <a:cs typeface="Arial Unicode MS" pitchFamily="34" charset="-128"/>
            </a:endParaRPr>
          </a:p>
          <a:p>
            <a:pPr algn="just"/>
            <a:r>
              <a:rPr lang="fr-FR" dirty="0" smtClean="0">
                <a:solidFill>
                  <a:srgbClr val="FF0000"/>
                </a:solidFill>
                <a:latin typeface="Arial Unicode MS" pitchFamily="34" charset="-128"/>
                <a:ea typeface="Arial Unicode MS" pitchFamily="34" charset="-128"/>
                <a:cs typeface="Arial Unicode MS" pitchFamily="34" charset="-128"/>
              </a:rPr>
              <a:t>1 </a:t>
            </a:r>
            <a:r>
              <a:rPr lang="fr-FR" dirty="0" smtClean="0">
                <a:solidFill>
                  <a:srgbClr val="FF0000"/>
                </a:solidFill>
                <a:latin typeface="Arial Unicode MS" pitchFamily="34" charset="-128"/>
                <a:ea typeface="Arial Unicode MS" pitchFamily="34" charset="-128"/>
                <a:cs typeface="Arial Unicode MS" pitchFamily="34" charset="-128"/>
              </a:rPr>
              <a:t>Samuel 2 :12-17</a:t>
            </a:r>
            <a:endParaRPr lang="en-US" sz="2800" dirty="0" smtClean="0">
              <a:solidFill>
                <a:srgbClr val="FF0000"/>
              </a:solidFill>
              <a:latin typeface="Arial Unicode MS" pitchFamily="34" charset="-128"/>
              <a:ea typeface="Arial Unicode MS" pitchFamily="34" charset="-128"/>
              <a:cs typeface="Arial Unicode MS" pitchFamily="34" charset="-128"/>
            </a:endParaRPr>
          </a:p>
          <a:p>
            <a:pPr algn="just"/>
            <a:r>
              <a:rPr lang="fr-FR" sz="4000" dirty="0" smtClean="0">
                <a:latin typeface="Arial Unicode MS" pitchFamily="34" charset="-128"/>
                <a:ea typeface="Arial Unicode MS" pitchFamily="34" charset="-128"/>
                <a:cs typeface="Arial Unicode MS" pitchFamily="34" charset="-128"/>
              </a:rPr>
              <a:t>12 Les fils d'</a:t>
            </a:r>
            <a:r>
              <a:rPr lang="fr-FR" sz="4000" dirty="0" err="1" smtClean="0">
                <a:latin typeface="Arial Unicode MS" pitchFamily="34" charset="-128"/>
                <a:ea typeface="Arial Unicode MS" pitchFamily="34" charset="-128"/>
                <a:cs typeface="Arial Unicode MS" pitchFamily="34" charset="-128"/>
              </a:rPr>
              <a:t>Éli</a:t>
            </a:r>
            <a:r>
              <a:rPr lang="fr-FR" sz="4000" dirty="0" smtClean="0">
                <a:latin typeface="Arial Unicode MS" pitchFamily="34" charset="-128"/>
                <a:ea typeface="Arial Unicode MS" pitchFamily="34" charset="-128"/>
                <a:cs typeface="Arial Unicode MS" pitchFamily="34" charset="-128"/>
              </a:rPr>
              <a:t> étaient des hommes </a:t>
            </a:r>
            <a:r>
              <a:rPr lang="fr-FR" sz="4000" b="1" u="sng" dirty="0" smtClean="0">
                <a:latin typeface="Arial Unicode MS" pitchFamily="34" charset="-128"/>
                <a:ea typeface="Arial Unicode MS" pitchFamily="34" charset="-128"/>
                <a:cs typeface="Arial Unicode MS" pitchFamily="34" charset="-128"/>
              </a:rPr>
              <a:t>pervers</a:t>
            </a:r>
            <a:r>
              <a:rPr lang="fr-FR" sz="4000" dirty="0" smtClean="0">
                <a:latin typeface="Arial Unicode MS" pitchFamily="34" charset="-128"/>
                <a:ea typeface="Arial Unicode MS" pitchFamily="34" charset="-128"/>
                <a:cs typeface="Arial Unicode MS" pitchFamily="34" charset="-128"/>
              </a:rPr>
              <a:t>, ils ne </a:t>
            </a:r>
            <a:r>
              <a:rPr lang="fr-FR" sz="4000" b="1" u="sng" dirty="0" smtClean="0">
                <a:latin typeface="Arial Unicode MS" pitchFamily="34" charset="-128"/>
                <a:ea typeface="Arial Unicode MS" pitchFamily="34" charset="-128"/>
                <a:cs typeface="Arial Unicode MS" pitchFamily="34" charset="-128"/>
              </a:rPr>
              <a:t>connaissaient</a:t>
            </a:r>
            <a:r>
              <a:rPr lang="fr-FR" sz="4000" dirty="0" smtClean="0">
                <a:latin typeface="Arial Unicode MS" pitchFamily="34" charset="-128"/>
                <a:ea typeface="Arial Unicode MS" pitchFamily="34" charset="-128"/>
                <a:cs typeface="Arial Unicode MS" pitchFamily="34" charset="-128"/>
              </a:rPr>
              <a:t> point l'Éternel.</a:t>
            </a:r>
            <a:endParaRPr lang="en-US" sz="4000" dirty="0" smtClean="0">
              <a:latin typeface="Arial Unicode MS" pitchFamily="34" charset="-128"/>
              <a:ea typeface="Arial Unicode MS" pitchFamily="34" charset="-128"/>
              <a:cs typeface="Arial Unicode MS" pitchFamily="34" charset="-128"/>
            </a:endParaRPr>
          </a:p>
          <a:p>
            <a:pPr lvl="0" algn="just"/>
            <a:r>
              <a:rPr lang="fr-FR" sz="4000" b="1" dirty="0" smtClean="0">
                <a:latin typeface="Arial Unicode MS" pitchFamily="34" charset="-128"/>
                <a:ea typeface="Arial Unicode MS" pitchFamily="34" charset="-128"/>
                <a:cs typeface="Arial Unicode MS" pitchFamily="34" charset="-128"/>
              </a:rPr>
              <a:t>Pervers</a:t>
            </a:r>
            <a:r>
              <a:rPr lang="fr-FR" sz="4000" dirty="0" smtClean="0">
                <a:latin typeface="Arial Unicode MS" pitchFamily="34" charset="-128"/>
                <a:ea typeface="Arial Unicode MS" pitchFamily="34" charset="-128"/>
                <a:cs typeface="Arial Unicode MS" pitchFamily="34" charset="-128"/>
              </a:rPr>
              <a:t> = </a:t>
            </a:r>
            <a:r>
              <a:rPr lang="fr-FR" sz="4000" dirty="0" smtClean="0">
                <a:solidFill>
                  <a:srgbClr val="0000CC"/>
                </a:solidFill>
                <a:latin typeface="Arial Unicode MS" pitchFamily="34" charset="-128"/>
                <a:ea typeface="Arial Unicode MS" pitchFamily="34" charset="-128"/>
                <a:cs typeface="Arial Unicode MS" pitchFamily="34" charset="-128"/>
              </a:rPr>
              <a:t>vicieux, corrompu, infâme, détérioré, immoral, mauvais, horrible, débauché, pernicieux, détestable, atroce, abominable, ignoble, avare, cupide. </a:t>
            </a:r>
            <a:endParaRPr lang="en-US" sz="4000" dirty="0" smtClean="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lvl="0" algn="just"/>
            <a:r>
              <a:rPr lang="fr-FR" b="1" dirty="0" smtClean="0">
                <a:solidFill>
                  <a:srgbClr val="FF0000"/>
                </a:solidFill>
                <a:latin typeface="Arial Unicode MS" pitchFamily="34" charset="-128"/>
                <a:ea typeface="Arial Unicode MS" pitchFamily="34" charset="-128"/>
                <a:cs typeface="Arial Unicode MS" pitchFamily="34" charset="-128"/>
              </a:rPr>
              <a:t>Ils </a:t>
            </a:r>
            <a:r>
              <a:rPr lang="fr-FR" b="1" dirty="0" smtClean="0">
                <a:solidFill>
                  <a:srgbClr val="FF0000"/>
                </a:solidFill>
                <a:latin typeface="Arial Unicode MS" pitchFamily="34" charset="-128"/>
                <a:ea typeface="Arial Unicode MS" pitchFamily="34" charset="-128"/>
                <a:cs typeface="Arial Unicode MS" pitchFamily="34" charset="-128"/>
              </a:rPr>
              <a:t>ne connaissaient point l’Eternel = </a:t>
            </a:r>
            <a:endParaRPr lang="en-US" sz="2800" dirty="0" smtClean="0">
              <a:solidFill>
                <a:srgbClr val="FF0000"/>
              </a:solidFill>
              <a:latin typeface="Arial Unicode MS" pitchFamily="34" charset="-128"/>
              <a:ea typeface="Arial Unicode MS" pitchFamily="34" charset="-128"/>
              <a:cs typeface="Arial Unicode MS" pitchFamily="34" charset="-128"/>
            </a:endParaRPr>
          </a:p>
          <a:p>
            <a:pPr lvl="1" algn="just"/>
            <a:r>
              <a:rPr lang="fr-FR" sz="4000" b="1" dirty="0" smtClean="0">
                <a:latin typeface="Arial Unicode MS" pitchFamily="34" charset="-128"/>
                <a:ea typeface="Arial Unicode MS" pitchFamily="34" charset="-128"/>
                <a:cs typeface="Arial Unicode MS" pitchFamily="34" charset="-128"/>
              </a:rPr>
              <a:t>Ils ne craignaient point l'Eternel</a:t>
            </a:r>
            <a:r>
              <a:rPr lang="fr-FR" sz="4000" dirty="0" smtClean="0"/>
              <a:t>.</a:t>
            </a:r>
            <a:endParaRPr lang="en-US" sz="4000" b="1" dirty="0" smtClean="0">
              <a:latin typeface="Arial Unicode MS" pitchFamily="34" charset="-128"/>
              <a:ea typeface="Arial Unicode MS" pitchFamily="34" charset="-128"/>
              <a:cs typeface="Arial Unicode MS" pitchFamily="34" charset="-128"/>
            </a:endParaRPr>
          </a:p>
          <a:p>
            <a:pPr lvl="1" algn="just"/>
            <a:r>
              <a:rPr lang="fr-FR" sz="4000" b="1" dirty="0" smtClean="0">
                <a:solidFill>
                  <a:srgbClr val="0000CC"/>
                </a:solidFill>
                <a:latin typeface="Arial Unicode MS" pitchFamily="34" charset="-128"/>
                <a:ea typeface="Arial Unicode MS" pitchFamily="34" charset="-128"/>
                <a:cs typeface="Arial Unicode MS" pitchFamily="34" charset="-128"/>
              </a:rPr>
              <a:t>Ils ne respectaient pas les choses sacrées.</a:t>
            </a:r>
            <a:endParaRPr lang="en-US" sz="4000" b="1" dirty="0" smtClean="0">
              <a:solidFill>
                <a:srgbClr val="0000CC"/>
              </a:solidFill>
              <a:latin typeface="Arial Unicode MS" pitchFamily="34" charset="-128"/>
              <a:ea typeface="Arial Unicode MS" pitchFamily="34" charset="-128"/>
              <a:cs typeface="Arial Unicode MS" pitchFamily="34" charset="-128"/>
            </a:endParaRPr>
          </a:p>
          <a:p>
            <a:pPr lvl="1" algn="just"/>
            <a:r>
              <a:rPr lang="fr-FR" sz="4000" b="1" dirty="0" smtClean="0">
                <a:latin typeface="Arial Unicode MS" pitchFamily="34" charset="-128"/>
                <a:ea typeface="Arial Unicode MS" pitchFamily="34" charset="-128"/>
                <a:cs typeface="Arial Unicode MS" pitchFamily="34" charset="-128"/>
              </a:rPr>
              <a:t>Ils n’avaient aucun égard pour la maison de Dieu.</a:t>
            </a:r>
            <a:endParaRPr lang="en-US" sz="4000" b="1" dirty="0" smtClean="0">
              <a:latin typeface="Arial Unicode MS" pitchFamily="34" charset="-128"/>
              <a:ea typeface="Arial Unicode MS" pitchFamily="34" charset="-128"/>
              <a:cs typeface="Arial Unicode MS" pitchFamily="34" charset="-128"/>
            </a:endParaRPr>
          </a:p>
          <a:p>
            <a:pPr lvl="1" algn="just"/>
            <a:r>
              <a:rPr lang="fr-FR" sz="4000" b="1" dirty="0" smtClean="0">
                <a:solidFill>
                  <a:srgbClr val="0000CC"/>
                </a:solidFill>
                <a:latin typeface="Arial Unicode MS" pitchFamily="34" charset="-128"/>
                <a:ea typeface="Arial Unicode MS" pitchFamily="34" charset="-128"/>
                <a:cs typeface="Arial Unicode MS" pitchFamily="34" charset="-128"/>
              </a:rPr>
              <a:t>Ils n’avaient aucun égard pour leur père.</a:t>
            </a:r>
            <a:endParaRPr lang="en-US" sz="4000" b="1" dirty="0" smtClean="0">
              <a:solidFill>
                <a:srgbClr val="0000CC"/>
              </a:solidFill>
              <a:latin typeface="Arial Unicode MS" pitchFamily="34" charset="-128"/>
              <a:ea typeface="Arial Unicode MS" pitchFamily="34" charset="-128"/>
              <a:cs typeface="Arial Unicode MS" pitchFamily="34" charset="-128"/>
            </a:endParaRPr>
          </a:p>
          <a:p>
            <a:pPr lvl="1" algn="just"/>
            <a:r>
              <a:rPr lang="fr-FR" sz="4000" b="1" dirty="0" smtClean="0">
                <a:latin typeface="Arial Unicode MS" pitchFamily="34" charset="-128"/>
                <a:ea typeface="Arial Unicode MS" pitchFamily="34" charset="-128"/>
                <a:cs typeface="Arial Unicode MS" pitchFamily="34" charset="-128"/>
              </a:rPr>
              <a:t>Ils ne comprenaient le symbolisme du sacrifice</a:t>
            </a:r>
            <a:r>
              <a:rPr lang="fr-FR" sz="4000" b="1" dirty="0" smtClean="0">
                <a:latin typeface="Arial Unicode MS" pitchFamily="34" charset="-128"/>
                <a:ea typeface="Arial Unicode MS" pitchFamily="34" charset="-128"/>
                <a:cs typeface="Arial Unicode MS" pitchFamily="34" charset="-128"/>
              </a:rPr>
              <a:t>.</a:t>
            </a:r>
            <a:endParaRPr lang="en-US" sz="40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lvl="1" algn="just"/>
            <a:r>
              <a:rPr lang="fr-FR" sz="4800" dirty="0" smtClean="0">
                <a:latin typeface="Arial Unicode MS" pitchFamily="34" charset="-128"/>
                <a:ea typeface="Arial Unicode MS" pitchFamily="34" charset="-128"/>
                <a:cs typeface="Arial Unicode MS" pitchFamily="34" charset="-128"/>
              </a:rPr>
              <a:t>Moise </a:t>
            </a:r>
            <a:r>
              <a:rPr lang="fr-FR" sz="4800" dirty="0" smtClean="0">
                <a:latin typeface="Arial Unicode MS" pitchFamily="34" charset="-128"/>
                <a:ea typeface="Arial Unicode MS" pitchFamily="34" charset="-128"/>
                <a:cs typeface="Arial Unicode MS" pitchFamily="34" charset="-128"/>
              </a:rPr>
              <a:t>n’était pas permis de franchir le Jourdain pour pénétrer la Terre Promise du fait qu’il a frappé deux fois le rocher.</a:t>
            </a:r>
            <a:endParaRPr lang="en-US" sz="4800" dirty="0" smtClean="0">
              <a:latin typeface="Arial Unicode MS" pitchFamily="34" charset="-128"/>
              <a:ea typeface="Arial Unicode MS" pitchFamily="34" charset="-128"/>
              <a:cs typeface="Arial Unicode MS" pitchFamily="34" charset="-128"/>
            </a:endParaRPr>
          </a:p>
          <a:p>
            <a:pPr lvl="1" algn="just"/>
            <a:r>
              <a:rPr lang="fr-FR" sz="4800" dirty="0" smtClean="0">
                <a:solidFill>
                  <a:srgbClr val="0000CC"/>
                </a:solidFill>
                <a:latin typeface="Arial Unicode MS" pitchFamily="34" charset="-128"/>
                <a:ea typeface="Arial Unicode MS" pitchFamily="34" charset="-128"/>
                <a:cs typeface="Arial Unicode MS" pitchFamily="34" charset="-128"/>
              </a:rPr>
              <a:t>Dans le spirituel, le rocher symbolisait Christ qui alla être frappé qu’une seule fois</a:t>
            </a:r>
            <a:r>
              <a:rPr lang="fr-FR" sz="4800" dirty="0" smtClean="0">
                <a:solidFill>
                  <a:srgbClr val="0000CC"/>
                </a:solidFill>
                <a:latin typeface="Arial Unicode MS" pitchFamily="34" charset="-128"/>
                <a:ea typeface="Arial Unicode MS" pitchFamily="34" charset="-128"/>
                <a:cs typeface="Arial Unicode MS" pitchFamily="34" charset="-128"/>
              </a:rPr>
              <a:t>.</a:t>
            </a:r>
            <a:endParaRPr lang="en-US" sz="4800" dirty="0" smtClean="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lvl="1" algn="just"/>
            <a:r>
              <a:rPr lang="fr-FR" sz="4400" dirty="0" smtClean="0">
                <a:latin typeface="Arial Unicode MS" pitchFamily="34" charset="-128"/>
                <a:ea typeface="Arial Unicode MS" pitchFamily="34" charset="-128"/>
                <a:cs typeface="Arial Unicode MS" pitchFamily="34" charset="-128"/>
              </a:rPr>
              <a:t>Les </a:t>
            </a:r>
            <a:r>
              <a:rPr lang="fr-FR" sz="4400" dirty="0" smtClean="0">
                <a:latin typeface="Arial Unicode MS" pitchFamily="34" charset="-128"/>
                <a:ea typeface="Arial Unicode MS" pitchFamily="34" charset="-128"/>
                <a:cs typeface="Arial Unicode MS" pitchFamily="34" charset="-128"/>
              </a:rPr>
              <a:t>victimes que le peuple présentaient a l’hôtel figuraient le sacrifice sanglante que le Christ alla présenter à Dieu pour l’expiation du péché de l’humanité. </a:t>
            </a:r>
            <a:endParaRPr lang="en-US" sz="4400" dirty="0" smtClean="0">
              <a:latin typeface="Arial Unicode MS" pitchFamily="34" charset="-128"/>
              <a:ea typeface="Arial Unicode MS" pitchFamily="34" charset="-128"/>
              <a:cs typeface="Arial Unicode MS" pitchFamily="34" charset="-128"/>
            </a:endParaRPr>
          </a:p>
          <a:p>
            <a:pPr algn="just"/>
            <a:r>
              <a:rPr lang="fr-FR" sz="4400" dirty="0" smtClean="0">
                <a:solidFill>
                  <a:srgbClr val="0000CC"/>
                </a:solidFill>
                <a:latin typeface="Arial Unicode MS" pitchFamily="34" charset="-128"/>
                <a:ea typeface="Arial Unicode MS" pitchFamily="34" charset="-128"/>
                <a:cs typeface="Arial Unicode MS" pitchFamily="34" charset="-128"/>
              </a:rPr>
              <a:t>Le rituel devrait être respecté à la lettre selon la loi mosaïque. </a:t>
            </a:r>
            <a:endParaRPr lang="en-US" sz="4400" dirty="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lnSpcReduction="10000"/>
          </a:bodyPr>
          <a:lstStyle/>
          <a:p>
            <a:pPr algn="just"/>
            <a:r>
              <a:rPr lang="fr-FR" sz="4000" b="1" dirty="0" smtClean="0">
                <a:solidFill>
                  <a:srgbClr val="0000CC"/>
                </a:solidFill>
                <a:latin typeface="Arial Unicode MS" pitchFamily="34" charset="-128"/>
                <a:ea typeface="Arial Unicode MS" pitchFamily="34" charset="-128"/>
                <a:cs typeface="Arial Unicode MS" pitchFamily="34" charset="-128"/>
              </a:rPr>
              <a:t>13 </a:t>
            </a:r>
            <a:r>
              <a:rPr lang="fr-FR" sz="4000" b="1" dirty="0" smtClean="0">
                <a:solidFill>
                  <a:srgbClr val="0000CC"/>
                </a:solidFill>
                <a:latin typeface="Arial Unicode MS" pitchFamily="34" charset="-128"/>
                <a:ea typeface="Arial Unicode MS" pitchFamily="34" charset="-128"/>
                <a:cs typeface="Arial Unicode MS" pitchFamily="34" charset="-128"/>
              </a:rPr>
              <a:t>Et voici quelle était la manière d'agir de ces sacrificateurs à l'égard du peuple. Lorsque quelqu'un offrait un sacrifice, le serviteur du sacrificateur arrivait au moment où l'on faisait cuire la chair. Tenant à la main une fourchette à trois dents,</a:t>
            </a:r>
            <a:endParaRPr lang="en-US" sz="4000" b="1" dirty="0" smtClean="0">
              <a:solidFill>
                <a:srgbClr val="0000CC"/>
              </a:solidFill>
              <a:latin typeface="Arial Unicode MS" pitchFamily="34" charset="-128"/>
              <a:ea typeface="Arial Unicode MS" pitchFamily="34" charset="-128"/>
              <a:cs typeface="Arial Unicode MS" pitchFamily="34" charset="-128"/>
            </a:endParaRPr>
          </a:p>
          <a:p>
            <a:pPr lvl="0" algn="just"/>
            <a:r>
              <a:rPr lang="fr-FR" sz="4000" b="1" dirty="0" smtClean="0">
                <a:latin typeface="Arial Unicode MS" pitchFamily="34" charset="-128"/>
                <a:ea typeface="Arial Unicode MS" pitchFamily="34" charset="-128"/>
                <a:cs typeface="Arial Unicode MS" pitchFamily="34" charset="-128"/>
              </a:rPr>
              <a:t>Le peuple Juif devait observer à la lettre tous les règlements </a:t>
            </a:r>
            <a:r>
              <a:rPr lang="fr-FR" sz="4000" b="1" dirty="0" smtClean="0">
                <a:latin typeface="Arial Unicode MS" pitchFamily="34" charset="-128"/>
                <a:ea typeface="Arial Unicode MS" pitchFamily="34" charset="-128"/>
                <a:cs typeface="Arial Unicode MS" pitchFamily="34" charset="-128"/>
              </a:rPr>
              <a:t>de l'offrande </a:t>
            </a:r>
            <a:r>
              <a:rPr lang="fr-FR" sz="4000" b="1" dirty="0" smtClean="0">
                <a:latin typeface="Arial Unicode MS" pitchFamily="34" charset="-128"/>
                <a:ea typeface="Arial Unicode MS" pitchFamily="34" charset="-128"/>
                <a:cs typeface="Arial Unicode MS" pitchFamily="34" charset="-128"/>
              </a:rPr>
              <a:t>du sacrifice pour qu'elle soit agréée par Dieu.</a:t>
            </a:r>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fr-FR" sz="4000" b="1" dirty="0" smtClean="0">
                <a:latin typeface="Arial Unicode MS" pitchFamily="34" charset="-128"/>
                <a:ea typeface="Arial Unicode MS" pitchFamily="34" charset="-128"/>
                <a:cs typeface="Arial Unicode MS" pitchFamily="34" charset="-128"/>
              </a:rPr>
              <a:t>Voici</a:t>
            </a:r>
            <a:r>
              <a:rPr lang="fr-FR" sz="4000" b="1" dirty="0" smtClean="0">
                <a:latin typeface="Arial Unicode MS" pitchFamily="34" charset="-128"/>
                <a:ea typeface="Arial Unicode MS" pitchFamily="34" charset="-128"/>
                <a:cs typeface="Arial Unicode MS" pitchFamily="34" charset="-128"/>
              </a:rPr>
              <a:t>, c’était les fils du grand sacrificateur qui dans leur avidité pour des friandises causaient au peuple de violer la loi de Dieu.</a:t>
            </a:r>
            <a:endParaRPr lang="en-US" sz="4000" b="1" dirty="0" smtClean="0">
              <a:latin typeface="Arial Unicode MS" pitchFamily="34" charset="-128"/>
              <a:ea typeface="Arial Unicode MS" pitchFamily="34" charset="-128"/>
              <a:cs typeface="Arial Unicode MS" pitchFamily="34" charset="-128"/>
            </a:endParaRPr>
          </a:p>
          <a:p>
            <a:pPr lvl="0" algn="just"/>
            <a:r>
              <a:rPr lang="fr-FR" sz="4000" b="1" dirty="0" smtClean="0">
                <a:solidFill>
                  <a:srgbClr val="0000CC"/>
                </a:solidFill>
                <a:latin typeface="Arial Unicode MS" pitchFamily="34" charset="-128"/>
                <a:ea typeface="Arial Unicode MS" pitchFamily="34" charset="-128"/>
                <a:cs typeface="Arial Unicode MS" pitchFamily="34" charset="-128"/>
              </a:rPr>
              <a:t>Ils le faisaient de manière répétée et Eli gardait son silence.</a:t>
            </a:r>
            <a:endParaRPr lang="en-US" sz="4000" b="1" dirty="0" smtClean="0">
              <a:solidFill>
                <a:srgbClr val="0000CC"/>
              </a:solidFill>
              <a:latin typeface="Arial Unicode MS" pitchFamily="34" charset="-128"/>
              <a:ea typeface="Arial Unicode MS" pitchFamily="34" charset="-128"/>
              <a:cs typeface="Arial Unicode MS" pitchFamily="34" charset="-128"/>
            </a:endParaRPr>
          </a:p>
          <a:p>
            <a:pPr lvl="0" algn="just"/>
            <a:r>
              <a:rPr lang="fr-FR" sz="4000" b="1" dirty="0" smtClean="0">
                <a:latin typeface="Arial Unicode MS" pitchFamily="34" charset="-128"/>
                <a:ea typeface="Arial Unicode MS" pitchFamily="34" charset="-128"/>
                <a:cs typeface="Arial Unicode MS" pitchFamily="34" charset="-128"/>
              </a:rPr>
              <a:t>S’ils auraient pu attendre ! Il y a toujours une partie du sacrifice qui revient automatiquement au sacrificateur</a:t>
            </a:r>
            <a:r>
              <a:rPr lang="fr-FR" sz="4000" b="1" dirty="0" smtClean="0">
                <a:latin typeface="Arial Unicode MS" pitchFamily="34" charset="-128"/>
                <a:ea typeface="Arial Unicode MS" pitchFamily="34" charset="-128"/>
                <a:cs typeface="Arial Unicode MS" pitchFamily="34" charset="-128"/>
              </a:rPr>
              <a:t>.</a:t>
            </a:r>
            <a:endParaRPr lang="en-US" sz="40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fr-FR" sz="4400" b="1" dirty="0" smtClean="0">
                <a:latin typeface="Arial Unicode MS" pitchFamily="34" charset="-128"/>
                <a:ea typeface="Arial Unicode MS" pitchFamily="34" charset="-128"/>
                <a:cs typeface="Arial Unicode MS" pitchFamily="34" charset="-128"/>
              </a:rPr>
              <a:t>S’ils </a:t>
            </a:r>
            <a:r>
              <a:rPr lang="fr-FR" sz="4400" b="1" dirty="0" smtClean="0">
                <a:latin typeface="Arial Unicode MS" pitchFamily="34" charset="-128"/>
                <a:ea typeface="Arial Unicode MS" pitchFamily="34" charset="-128"/>
                <a:cs typeface="Arial Unicode MS" pitchFamily="34" charset="-128"/>
              </a:rPr>
              <a:t>auraient pu attendre ! Il y a toujours une partie du sacrifice qui revient automatiquement au sacrificateur.</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0000CC"/>
                </a:solidFill>
                <a:latin typeface="Arial Unicode MS" pitchFamily="34" charset="-128"/>
                <a:ea typeface="Arial Unicode MS" pitchFamily="34" charset="-128"/>
                <a:cs typeface="Arial Unicode MS" pitchFamily="34" charset="-128"/>
              </a:rPr>
              <a:t>La maison du sacrificateur avait toujours de la viande et des denrées.</a:t>
            </a:r>
            <a:endParaRPr lang="en-US" sz="4400" b="1" dirty="0" smtClean="0">
              <a:solidFill>
                <a:srgbClr val="0000CC"/>
              </a:solidFill>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Ils se faisaient fabriquer des fourchettes à trois dents.  </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Autofit/>
          </a:bodyPr>
          <a:lstStyle/>
          <a:p>
            <a:pPr algn="just"/>
            <a:r>
              <a:rPr lang="fr-FR" sz="4000" b="1" dirty="0" smtClean="0">
                <a:solidFill>
                  <a:srgbClr val="0000CC"/>
                </a:solidFill>
                <a:latin typeface="Arial Unicode MS" pitchFamily="34" charset="-128"/>
                <a:ea typeface="Arial Unicode MS" pitchFamily="34" charset="-128"/>
                <a:cs typeface="Arial Unicode MS" pitchFamily="34" charset="-128"/>
              </a:rPr>
              <a:t>14 </a:t>
            </a:r>
            <a:r>
              <a:rPr lang="fr-FR" sz="4000" b="1" dirty="0" smtClean="0">
                <a:solidFill>
                  <a:srgbClr val="0000CC"/>
                </a:solidFill>
                <a:latin typeface="Arial Unicode MS" pitchFamily="34" charset="-128"/>
                <a:ea typeface="Arial Unicode MS" pitchFamily="34" charset="-128"/>
                <a:cs typeface="Arial Unicode MS" pitchFamily="34" charset="-128"/>
              </a:rPr>
              <a:t>il piquait dans la chaudière, dans le chaudron, dans la marmite, ou dans le pot; et tout ce que la fourchette amenait, le sacrificateur le prenait pour lui. C'est ainsi qu'ils agissaient à l'égard de tous ceux d'Israël qui venaient là à Silo.</a:t>
            </a:r>
            <a:endParaRPr lang="en-US" sz="4000" b="1" dirty="0" smtClean="0">
              <a:solidFill>
                <a:srgbClr val="0000CC"/>
              </a:solidFill>
              <a:latin typeface="Arial Unicode MS" pitchFamily="34" charset="-128"/>
              <a:ea typeface="Arial Unicode MS" pitchFamily="34" charset="-128"/>
              <a:cs typeface="Arial Unicode MS" pitchFamily="34" charset="-128"/>
            </a:endParaRPr>
          </a:p>
          <a:p>
            <a:pPr lvl="0" algn="just"/>
            <a:r>
              <a:rPr lang="fr-FR" sz="4000" b="1" dirty="0" smtClean="0">
                <a:latin typeface="Arial Unicode MS" pitchFamily="34" charset="-128"/>
                <a:ea typeface="Arial Unicode MS" pitchFamily="34" charset="-128"/>
                <a:cs typeface="Arial Unicode MS" pitchFamily="34" charset="-128"/>
              </a:rPr>
              <a:t>Ces fourchettes spécialisées pouvaient pénétrer dans la chaudière, dans le chaudron, dans la marmite, ou dans le pot. </a:t>
            </a:r>
            <a:endParaRPr lang="en-US" sz="40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fr-FR" sz="4400" b="1" dirty="0" smtClean="0">
                <a:latin typeface="Arial Unicode MS" pitchFamily="34" charset="-128"/>
                <a:ea typeface="Arial Unicode MS" pitchFamily="34" charset="-128"/>
                <a:cs typeface="Arial Unicode MS" pitchFamily="34" charset="-128"/>
              </a:rPr>
              <a:t>Chaudron </a:t>
            </a:r>
            <a:r>
              <a:rPr lang="fr-FR" sz="4400" b="1" dirty="0" smtClean="0">
                <a:latin typeface="Arial Unicode MS" pitchFamily="34" charset="-128"/>
                <a:ea typeface="Arial Unicode MS" pitchFamily="34" charset="-128"/>
                <a:cs typeface="Arial Unicode MS" pitchFamily="34" charset="-128"/>
              </a:rPr>
              <a:t>= </a:t>
            </a:r>
            <a:r>
              <a:rPr lang="fr-FR" sz="4400" dirty="0" smtClean="0">
                <a:solidFill>
                  <a:srgbClr val="C00000"/>
                </a:solidFill>
                <a:latin typeface="Arial Unicode MS" pitchFamily="34" charset="-128"/>
                <a:ea typeface="Arial Unicode MS" pitchFamily="34" charset="-128"/>
                <a:cs typeface="Arial Unicode MS" pitchFamily="34" charset="-128"/>
              </a:rPr>
              <a:t>récipient profond servant à la cuisson des aliments, en particulier des confitures</a:t>
            </a:r>
            <a:r>
              <a:rPr lang="fr-FR" sz="4400" b="1" dirty="0" smtClean="0">
                <a:latin typeface="Arial Unicode MS" pitchFamily="34" charset="-128"/>
                <a:ea typeface="Arial Unicode MS" pitchFamily="34" charset="-128"/>
                <a:cs typeface="Arial Unicode MS" pitchFamily="34" charset="-128"/>
              </a:rPr>
              <a:t> </a:t>
            </a:r>
            <a:r>
              <a:rPr lang="fr-FR" dirty="0" smtClean="0">
                <a:solidFill>
                  <a:srgbClr val="0070C0"/>
                </a:solidFill>
                <a:latin typeface="Arial Unicode MS" pitchFamily="34" charset="-128"/>
                <a:ea typeface="Arial Unicode MS" pitchFamily="34" charset="-128"/>
                <a:cs typeface="Arial Unicode MS" pitchFamily="34" charset="-128"/>
              </a:rPr>
              <a:t>(https://dictionary.reverso.net/french-definition/Chaudron)</a:t>
            </a:r>
            <a:r>
              <a:rPr lang="fr-FR" sz="4400" b="1" dirty="0" smtClean="0">
                <a:latin typeface="Arial Unicode MS" pitchFamily="34" charset="-128"/>
                <a:ea typeface="Arial Unicode MS" pitchFamily="34" charset="-128"/>
                <a:cs typeface="Arial Unicode MS" pitchFamily="34" charset="-128"/>
              </a:rPr>
              <a:t> </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Quelle honte de voir que c’était les deux fils du grand sacrificateur qui étaient les sujets dans cette abomination</a:t>
            </a:r>
            <a:r>
              <a:rPr lang="fr-FR" sz="4400" b="1" dirty="0" smtClean="0">
                <a:latin typeface="Arial Unicode MS" pitchFamily="34" charset="-128"/>
                <a:ea typeface="Arial Unicode MS" pitchFamily="34" charset="-128"/>
                <a:cs typeface="Arial Unicode MS" pitchFamily="34" charset="-128"/>
              </a:rPr>
              <a:t>.</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fr-FR" sz="6000" b="1" dirty="0" smtClean="0">
                <a:latin typeface="Arial Unicode MS" pitchFamily="34" charset="-128"/>
                <a:ea typeface="Arial Unicode MS" pitchFamily="34" charset="-128"/>
                <a:cs typeface="Arial Unicode MS" pitchFamily="34" charset="-128"/>
              </a:rPr>
              <a:t>Etre </a:t>
            </a:r>
            <a:r>
              <a:rPr lang="fr-FR" sz="6000" b="1" dirty="0" smtClean="0">
                <a:latin typeface="Arial Unicode MS" pitchFamily="34" charset="-128"/>
                <a:ea typeface="Arial Unicode MS" pitchFamily="34" charset="-128"/>
                <a:cs typeface="Arial Unicode MS" pitchFamily="34" charset="-128"/>
              </a:rPr>
              <a:t>élevé dans la maison de Dieu cause </a:t>
            </a:r>
            <a:r>
              <a:rPr lang="fr-FR" sz="6000" b="1" dirty="0" smtClean="0">
                <a:latin typeface="Arial Unicode MS" pitchFamily="34" charset="-128"/>
                <a:ea typeface="Arial Unicode MS" pitchFamily="34" charset="-128"/>
                <a:cs typeface="Arial Unicode MS" pitchFamily="34" charset="-128"/>
              </a:rPr>
              <a:t>à </a:t>
            </a:r>
            <a:r>
              <a:rPr lang="fr-FR" sz="6000" b="1" dirty="0" smtClean="0">
                <a:latin typeface="Arial Unicode MS" pitchFamily="34" charset="-128"/>
                <a:ea typeface="Arial Unicode MS" pitchFamily="34" charset="-128"/>
                <a:cs typeface="Arial Unicode MS" pitchFamily="34" charset="-128"/>
              </a:rPr>
              <a:t>beaucoup de minimiser la révérence qui est due pour la maison de Dieu et pour les choses saintes.   </a:t>
            </a:r>
            <a:endParaRPr lang="en-US" sz="6000" b="1"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tx2">
              <a:lumMod val="60000"/>
              <a:lumOff val="40000"/>
            </a:schemeClr>
          </a:solidFill>
        </p:spPr>
        <p:txBody>
          <a:bodyPr>
            <a:normAutofit fontScale="77500" lnSpcReduction="20000"/>
          </a:bodyPr>
          <a:lstStyle/>
          <a:p>
            <a:pPr algn="just"/>
            <a:r>
              <a:rPr lang="fr-FR" sz="5400" b="1" dirty="0" smtClean="0">
                <a:latin typeface="Arial Unicode MS" pitchFamily="34" charset="-128"/>
                <a:ea typeface="Arial Unicode MS" pitchFamily="34" charset="-128"/>
                <a:cs typeface="Arial Unicode MS" pitchFamily="34" charset="-128"/>
              </a:rPr>
              <a:t>15 Même avant qu'on fît brûler la graisse, le serviteur du sacrificateur arrivait et disait à celui qui offrait le sacrifice: Donne pour le sacrificateur de la chair à rôtir; il ne recevra de toi point de chair cuite, c'est de la chair crue qu'il veut.</a:t>
            </a:r>
            <a:endParaRPr lang="en-US" sz="5400" b="1" dirty="0" smtClean="0">
              <a:latin typeface="Arial Unicode MS" pitchFamily="34" charset="-128"/>
              <a:ea typeface="Arial Unicode MS" pitchFamily="34" charset="-128"/>
              <a:cs typeface="Arial Unicode MS" pitchFamily="34" charset="-128"/>
            </a:endParaRPr>
          </a:p>
          <a:p>
            <a:pPr lvl="0" algn="just"/>
            <a:r>
              <a:rPr lang="fr-FR" sz="5400" b="1" dirty="0" smtClean="0">
                <a:solidFill>
                  <a:schemeClr val="bg1"/>
                </a:solidFill>
                <a:latin typeface="Arial Unicode MS" pitchFamily="34" charset="-128"/>
                <a:ea typeface="Arial Unicode MS" pitchFamily="34" charset="-128"/>
                <a:cs typeface="Arial Unicode MS" pitchFamily="34" charset="-128"/>
              </a:rPr>
              <a:t>La bible mentionne que les fils d’Eli n’étaient plus des enfants.</a:t>
            </a:r>
            <a:endParaRPr lang="en-US" sz="5400" b="1" dirty="0" smtClean="0">
              <a:solidFill>
                <a:schemeClr val="bg1"/>
              </a:solidFill>
              <a:latin typeface="Arial Unicode MS" pitchFamily="34" charset="-128"/>
              <a:ea typeface="Arial Unicode MS" pitchFamily="34" charset="-128"/>
              <a:cs typeface="Arial Unicode MS" pitchFamily="34" charset="-128"/>
            </a:endParaRPr>
          </a:p>
          <a:p>
            <a:pPr lvl="0" algn="just"/>
            <a:r>
              <a:rPr lang="fr-FR" sz="5400" b="1" dirty="0" smtClean="0">
                <a:latin typeface="Arial Unicode MS" pitchFamily="34" charset="-128"/>
                <a:ea typeface="Arial Unicode MS" pitchFamily="34" charset="-128"/>
                <a:cs typeface="Arial Unicode MS" pitchFamily="34" charset="-128"/>
              </a:rPr>
              <a:t>Ils étaient déjà des sacrificateurs consacrés au service de l’Eternel sous l’ordre de leur père</a:t>
            </a:r>
            <a:r>
              <a:rPr lang="fr-FR" sz="5400" b="1" dirty="0" smtClean="0">
                <a:latin typeface="Arial Unicode MS" pitchFamily="34" charset="-128"/>
                <a:ea typeface="Arial Unicode MS" pitchFamily="34" charset="-128"/>
                <a:cs typeface="Arial Unicode MS" pitchFamily="34" charset="-128"/>
              </a:rPr>
              <a:t>.</a:t>
            </a:r>
            <a:endParaRPr lang="en-US" sz="54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tx2">
              <a:lumMod val="60000"/>
              <a:lumOff val="40000"/>
            </a:schemeClr>
          </a:solidFill>
        </p:spPr>
        <p:txBody>
          <a:bodyPr>
            <a:normAutofit fontScale="92500" lnSpcReduction="20000"/>
          </a:bodyPr>
          <a:lstStyle/>
          <a:p>
            <a:pPr lvl="0" algn="just"/>
            <a:r>
              <a:rPr lang="fr-FR" sz="4800" b="1" dirty="0" smtClean="0">
                <a:latin typeface="Arial Unicode MS" pitchFamily="34" charset="-128"/>
                <a:ea typeface="Arial Unicode MS" pitchFamily="34" charset="-128"/>
                <a:cs typeface="Arial Unicode MS" pitchFamily="34" charset="-128"/>
              </a:rPr>
              <a:t>Pourquoi cette gourmandise ? Parce que la viande devrait être partagée entre tous ceux qui étaient attachés au temple.</a:t>
            </a:r>
            <a:endParaRPr lang="en-US" sz="4800" b="1" dirty="0" smtClean="0">
              <a:latin typeface="Arial Unicode MS" pitchFamily="34" charset="-128"/>
              <a:ea typeface="Arial Unicode MS" pitchFamily="34" charset="-128"/>
              <a:cs typeface="Arial Unicode MS" pitchFamily="34" charset="-128"/>
            </a:endParaRPr>
          </a:p>
          <a:p>
            <a:pPr algn="just"/>
            <a:r>
              <a:rPr lang="fr-FR" sz="4800" b="1" dirty="0" smtClean="0">
                <a:solidFill>
                  <a:schemeClr val="bg1"/>
                </a:solidFill>
                <a:latin typeface="Arial Unicode MS" pitchFamily="34" charset="-128"/>
                <a:ea typeface="Arial Unicode MS" pitchFamily="34" charset="-128"/>
                <a:cs typeface="Arial Unicode MS" pitchFamily="34" charset="-128"/>
              </a:rPr>
              <a:t>Leur père étant le souverain sacrificateur, les deux fils d'Eli usaient de leurs privilèges pour enfreindre le droit des autres</a:t>
            </a:r>
            <a:r>
              <a:rPr lang="fr-FR" sz="4800" b="1" dirty="0" smtClean="0">
                <a:solidFill>
                  <a:schemeClr val="bg1"/>
                </a:solidFill>
                <a:latin typeface="Arial Unicode MS" pitchFamily="34" charset="-128"/>
                <a:ea typeface="Arial Unicode MS" pitchFamily="34" charset="-128"/>
                <a:cs typeface="Arial Unicode MS" pitchFamily="34" charset="-128"/>
              </a:rPr>
              <a:t>.</a:t>
            </a:r>
            <a:endParaRPr lang="en-US" sz="5400" b="1" dirty="0" smtClean="0">
              <a:solidFill>
                <a:schemeClr val="bg1"/>
              </a:solidFill>
              <a:latin typeface="Arial Unicode MS" pitchFamily="34" charset="-128"/>
              <a:ea typeface="Arial Unicode MS" pitchFamily="34" charset="-128"/>
              <a:cs typeface="Arial Unicode MS" pitchFamily="34" charset="-128"/>
            </a:endParaRPr>
          </a:p>
          <a:p>
            <a:pPr lvl="0" algn="just"/>
            <a:r>
              <a:rPr lang="fr-FR" sz="5400" b="1" dirty="0" smtClean="0">
                <a:latin typeface="Arial Unicode MS" pitchFamily="34" charset="-128"/>
                <a:ea typeface="Arial Unicode MS" pitchFamily="34" charset="-128"/>
                <a:cs typeface="Arial Unicode MS" pitchFamily="34" charset="-128"/>
              </a:rPr>
              <a:t>La viande crue pourrait aussi être vendue au marché pour en tirer un profit personnel</a:t>
            </a:r>
            <a:r>
              <a:rPr lang="fr-FR" sz="5400" b="1" dirty="0" smtClean="0">
                <a:latin typeface="Arial Unicode MS" pitchFamily="34" charset="-128"/>
                <a:ea typeface="Arial Unicode MS" pitchFamily="34" charset="-128"/>
                <a:cs typeface="Arial Unicode MS" pitchFamily="34" charset="-128"/>
              </a:rPr>
              <a:t>.</a:t>
            </a:r>
            <a:endParaRPr lang="en-US" sz="54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tx2">
              <a:lumMod val="60000"/>
              <a:lumOff val="40000"/>
            </a:schemeClr>
          </a:solidFill>
        </p:spPr>
        <p:txBody>
          <a:bodyPr>
            <a:normAutofit fontScale="85000" lnSpcReduction="20000"/>
          </a:bodyPr>
          <a:lstStyle/>
          <a:p>
            <a:pPr lvl="0" algn="just"/>
            <a:r>
              <a:rPr lang="en-US" sz="5400" b="1" dirty="0" smtClean="0">
                <a:latin typeface="Arial Unicode MS" pitchFamily="34" charset="-128"/>
                <a:ea typeface="Arial Unicode MS" pitchFamily="34" charset="-128"/>
                <a:cs typeface="Arial Unicode MS" pitchFamily="34" charset="-128"/>
              </a:rPr>
              <a:t>Many </a:t>
            </a:r>
            <a:r>
              <a:rPr lang="en-US" sz="5400" b="1" dirty="0" smtClean="0">
                <a:latin typeface="Arial Unicode MS" pitchFamily="34" charset="-128"/>
                <a:ea typeface="Arial Unicode MS" pitchFamily="34" charset="-128"/>
                <a:cs typeface="Arial Unicode MS" pitchFamily="34" charset="-128"/>
              </a:rPr>
              <a:t>preachers feel entitled to certain benefits from the work of God, so they unashamedly put their hands in the funds of the church.</a:t>
            </a:r>
          </a:p>
          <a:p>
            <a:pPr lvl="0" algn="just"/>
            <a:r>
              <a:rPr lang="en-US" sz="5400" b="1" dirty="0" smtClean="0">
                <a:solidFill>
                  <a:schemeClr val="bg1"/>
                </a:solidFill>
                <a:latin typeface="Arial Unicode MS" pitchFamily="34" charset="-128"/>
                <a:ea typeface="Arial Unicode MS" pitchFamily="34" charset="-128"/>
                <a:cs typeface="Arial Unicode MS" pitchFamily="34" charset="-128"/>
              </a:rPr>
              <a:t>Some conduct revivals and concerts to raise funds for their personal needs. That’s wrong!</a:t>
            </a:r>
          </a:p>
          <a:p>
            <a:pPr lvl="0" algn="just"/>
            <a:r>
              <a:rPr lang="en-US" sz="5400" b="1" dirty="0" smtClean="0">
                <a:latin typeface="Arial Unicode MS" pitchFamily="34" charset="-128"/>
                <a:ea typeface="Arial Unicode MS" pitchFamily="34" charset="-128"/>
                <a:cs typeface="Arial Unicode MS" pitchFamily="34" charset="-128"/>
              </a:rPr>
              <a:t>It is equally wrong when a church neglects the material needs of its leaders. </a:t>
            </a:r>
            <a:endParaRPr lang="en-US" sz="5400" b="1"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50"/>
          </a:solidFill>
        </p:spPr>
        <p:txBody>
          <a:bodyPr>
            <a:normAutofit fontScale="85000" lnSpcReduction="20000"/>
          </a:bodyPr>
          <a:lstStyle/>
          <a:p>
            <a:pPr algn="just"/>
            <a:r>
              <a:rPr lang="en-US" sz="5400" b="1" dirty="0" smtClean="0">
                <a:latin typeface="Arial Unicode MS" pitchFamily="34" charset="-128"/>
                <a:ea typeface="Arial Unicode MS" pitchFamily="34" charset="-128"/>
                <a:cs typeface="Arial Unicode MS" pitchFamily="34" charset="-128"/>
              </a:rPr>
              <a:t>16 </a:t>
            </a:r>
            <a:r>
              <a:rPr lang="en-US" sz="5400" b="1" dirty="0" smtClean="0">
                <a:latin typeface="Arial Unicode MS" pitchFamily="34" charset="-128"/>
                <a:ea typeface="Arial Unicode MS" pitchFamily="34" charset="-128"/>
                <a:cs typeface="Arial Unicode MS" pitchFamily="34" charset="-128"/>
              </a:rPr>
              <a:t>Et </a:t>
            </a:r>
            <a:r>
              <a:rPr lang="en-US" sz="5400" b="1" dirty="0" err="1" smtClean="0">
                <a:latin typeface="Arial Unicode MS" pitchFamily="34" charset="-128"/>
                <a:ea typeface="Arial Unicode MS" pitchFamily="34" charset="-128"/>
                <a:cs typeface="Arial Unicode MS" pitchFamily="34" charset="-128"/>
              </a:rPr>
              <a:t>si</a:t>
            </a:r>
            <a:r>
              <a:rPr lang="en-US" sz="5400" b="1" dirty="0" smtClean="0">
                <a:latin typeface="Arial Unicode MS" pitchFamily="34" charset="-128"/>
                <a:ea typeface="Arial Unicode MS" pitchFamily="34" charset="-128"/>
                <a:cs typeface="Arial Unicode MS" pitchFamily="34" charset="-128"/>
              </a:rPr>
              <a:t> </a:t>
            </a:r>
            <a:r>
              <a:rPr lang="en-US" sz="5400" b="1" dirty="0" err="1" smtClean="0">
                <a:latin typeface="Arial Unicode MS" pitchFamily="34" charset="-128"/>
                <a:ea typeface="Arial Unicode MS" pitchFamily="34" charset="-128"/>
                <a:cs typeface="Arial Unicode MS" pitchFamily="34" charset="-128"/>
              </a:rPr>
              <a:t>l'homme</a:t>
            </a:r>
            <a:r>
              <a:rPr lang="en-US" sz="5400" b="1" dirty="0" smtClean="0">
                <a:latin typeface="Arial Unicode MS" pitchFamily="34" charset="-128"/>
                <a:ea typeface="Arial Unicode MS" pitchFamily="34" charset="-128"/>
                <a:cs typeface="Arial Unicode MS" pitchFamily="34" charset="-128"/>
              </a:rPr>
              <a:t> </a:t>
            </a:r>
            <a:r>
              <a:rPr lang="en-US" sz="5400" b="1" dirty="0" err="1" smtClean="0">
                <a:latin typeface="Arial Unicode MS" pitchFamily="34" charset="-128"/>
                <a:ea typeface="Arial Unicode MS" pitchFamily="34" charset="-128"/>
                <a:cs typeface="Arial Unicode MS" pitchFamily="34" charset="-128"/>
              </a:rPr>
              <a:t>lui</a:t>
            </a:r>
            <a:r>
              <a:rPr lang="en-US" sz="5400" b="1" dirty="0" smtClean="0">
                <a:latin typeface="Arial Unicode MS" pitchFamily="34" charset="-128"/>
                <a:ea typeface="Arial Unicode MS" pitchFamily="34" charset="-128"/>
                <a:cs typeface="Arial Unicode MS" pitchFamily="34" charset="-128"/>
              </a:rPr>
              <a:t> </a:t>
            </a:r>
            <a:r>
              <a:rPr lang="en-US" sz="5400" b="1" dirty="0" err="1" smtClean="0">
                <a:latin typeface="Arial Unicode MS" pitchFamily="34" charset="-128"/>
                <a:ea typeface="Arial Unicode MS" pitchFamily="34" charset="-128"/>
                <a:cs typeface="Arial Unicode MS" pitchFamily="34" charset="-128"/>
              </a:rPr>
              <a:t>disait</a:t>
            </a:r>
            <a:r>
              <a:rPr lang="en-US" sz="5400" b="1" dirty="0" smtClean="0">
                <a:latin typeface="Arial Unicode MS" pitchFamily="34" charset="-128"/>
                <a:ea typeface="Arial Unicode MS" pitchFamily="34" charset="-128"/>
                <a:cs typeface="Arial Unicode MS" pitchFamily="34" charset="-128"/>
              </a:rPr>
              <a:t>: </a:t>
            </a:r>
            <a:r>
              <a:rPr lang="en-US" sz="5400" b="1" dirty="0" err="1" smtClean="0">
                <a:latin typeface="Arial Unicode MS" pitchFamily="34" charset="-128"/>
                <a:ea typeface="Arial Unicode MS" pitchFamily="34" charset="-128"/>
                <a:cs typeface="Arial Unicode MS" pitchFamily="34" charset="-128"/>
              </a:rPr>
              <a:t>Quand</a:t>
            </a:r>
            <a:r>
              <a:rPr lang="en-US" sz="5400" b="1" dirty="0" smtClean="0">
                <a:latin typeface="Arial Unicode MS" pitchFamily="34" charset="-128"/>
                <a:ea typeface="Arial Unicode MS" pitchFamily="34" charset="-128"/>
                <a:cs typeface="Arial Unicode MS" pitchFamily="34" charset="-128"/>
              </a:rPr>
              <a:t> on aura </a:t>
            </a:r>
            <a:r>
              <a:rPr lang="en-US" sz="5400" b="1" dirty="0" err="1" smtClean="0">
                <a:latin typeface="Arial Unicode MS" pitchFamily="34" charset="-128"/>
                <a:ea typeface="Arial Unicode MS" pitchFamily="34" charset="-128"/>
                <a:cs typeface="Arial Unicode MS" pitchFamily="34" charset="-128"/>
              </a:rPr>
              <a:t>brûlé</a:t>
            </a:r>
            <a:r>
              <a:rPr lang="en-US" sz="5400" b="1" dirty="0" smtClean="0">
                <a:latin typeface="Arial Unicode MS" pitchFamily="34" charset="-128"/>
                <a:ea typeface="Arial Unicode MS" pitchFamily="34" charset="-128"/>
                <a:cs typeface="Arial Unicode MS" pitchFamily="34" charset="-128"/>
              </a:rPr>
              <a:t> la g</a:t>
            </a:r>
            <a:r>
              <a:rPr lang="fr-FR" sz="5400" b="1" dirty="0" err="1" smtClean="0">
                <a:latin typeface="Arial Unicode MS" pitchFamily="34" charset="-128"/>
                <a:ea typeface="Arial Unicode MS" pitchFamily="34" charset="-128"/>
                <a:cs typeface="Arial Unicode MS" pitchFamily="34" charset="-128"/>
              </a:rPr>
              <a:t>raisse</a:t>
            </a:r>
            <a:r>
              <a:rPr lang="fr-FR" sz="5400" b="1" dirty="0" smtClean="0">
                <a:latin typeface="Arial Unicode MS" pitchFamily="34" charset="-128"/>
                <a:ea typeface="Arial Unicode MS" pitchFamily="34" charset="-128"/>
                <a:cs typeface="Arial Unicode MS" pitchFamily="34" charset="-128"/>
              </a:rPr>
              <a:t>, tu prendras ce qui te plaira, le serviteur répondait: Non! tu donneras maintenant, sinon je prends de force.</a:t>
            </a:r>
            <a:endParaRPr lang="en-US" sz="5400" b="1" dirty="0" smtClean="0">
              <a:latin typeface="Arial Unicode MS" pitchFamily="34" charset="-128"/>
              <a:ea typeface="Arial Unicode MS" pitchFamily="34" charset="-128"/>
              <a:cs typeface="Arial Unicode MS" pitchFamily="34" charset="-128"/>
            </a:endParaRPr>
          </a:p>
          <a:p>
            <a:pPr lvl="0" algn="just"/>
            <a:r>
              <a:rPr lang="fr-FR" sz="5400" b="1" dirty="0" smtClean="0">
                <a:solidFill>
                  <a:schemeClr val="bg1"/>
                </a:solidFill>
                <a:latin typeface="Arial Unicode MS" pitchFamily="34" charset="-128"/>
                <a:ea typeface="Arial Unicode MS" pitchFamily="34" charset="-128"/>
                <a:cs typeface="Arial Unicode MS" pitchFamily="34" charset="-128"/>
              </a:rPr>
              <a:t>Ce n’était pas eux-mêmes qui mettaient les mains dans les pots.</a:t>
            </a:r>
            <a:endParaRPr lang="en-US" sz="5400" b="1" dirty="0" smtClean="0">
              <a:solidFill>
                <a:schemeClr val="bg1"/>
              </a:solidFill>
              <a:latin typeface="Arial Unicode MS" pitchFamily="34" charset="-128"/>
              <a:ea typeface="Arial Unicode MS" pitchFamily="34" charset="-128"/>
              <a:cs typeface="Arial Unicode MS" pitchFamily="34" charset="-128"/>
            </a:endParaRPr>
          </a:p>
          <a:p>
            <a:pPr lvl="0" algn="just"/>
            <a:r>
              <a:rPr lang="fr-FR" sz="5400" b="1" dirty="0" smtClean="0">
                <a:latin typeface="Arial Unicode MS" pitchFamily="34" charset="-128"/>
                <a:ea typeface="Arial Unicode MS" pitchFamily="34" charset="-128"/>
                <a:cs typeface="Arial Unicode MS" pitchFamily="34" charset="-128"/>
              </a:rPr>
              <a:t>Ils avaient des serviteurs affectés à ce service.</a:t>
            </a:r>
            <a:endParaRPr lang="en-US" sz="54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50"/>
          </a:solidFill>
        </p:spPr>
        <p:txBody>
          <a:bodyPr>
            <a:normAutofit fontScale="85000" lnSpcReduction="20000"/>
          </a:bodyPr>
          <a:lstStyle/>
          <a:p>
            <a:pPr lvl="0" algn="just"/>
            <a:r>
              <a:rPr lang="fr-FR" sz="4800" b="1" dirty="0" smtClean="0">
                <a:latin typeface="Arial Unicode MS" pitchFamily="34" charset="-128"/>
                <a:ea typeface="Arial Unicode MS" pitchFamily="34" charset="-128"/>
                <a:cs typeface="Arial Unicode MS" pitchFamily="34" charset="-128"/>
              </a:rPr>
              <a:t>Cette </a:t>
            </a:r>
            <a:r>
              <a:rPr lang="fr-FR" sz="4800" b="1" dirty="0" smtClean="0">
                <a:latin typeface="Arial Unicode MS" pitchFamily="34" charset="-128"/>
                <a:ea typeface="Arial Unicode MS" pitchFamily="34" charset="-128"/>
                <a:cs typeface="Arial Unicode MS" pitchFamily="34" charset="-128"/>
              </a:rPr>
              <a:t>triste situation nous fait penser à notre propre </a:t>
            </a:r>
            <a:r>
              <a:rPr lang="fr-FR" sz="4800" b="1" dirty="0" smtClean="0">
                <a:latin typeface="Arial Unicode MS" pitchFamily="34" charset="-128"/>
                <a:ea typeface="Arial Unicode MS" pitchFamily="34" charset="-128"/>
                <a:cs typeface="Arial Unicode MS" pitchFamily="34" charset="-128"/>
              </a:rPr>
              <a:t>pays </a:t>
            </a:r>
            <a:r>
              <a:rPr lang="fr-FR" sz="4800" b="1" dirty="0" smtClean="0">
                <a:latin typeface="Arial Unicode MS" pitchFamily="34" charset="-128"/>
                <a:ea typeface="Arial Unicode MS" pitchFamily="34" charset="-128"/>
                <a:cs typeface="Arial Unicode MS" pitchFamily="34" charset="-128"/>
              </a:rPr>
              <a:t>où les gens qui veulent troubler la nation emploient les services de certains malfrats pour traumatiser la société.</a:t>
            </a:r>
            <a:endParaRPr lang="en-US" sz="4800" b="1" dirty="0" smtClean="0">
              <a:latin typeface="Arial Unicode MS" pitchFamily="34" charset="-128"/>
              <a:ea typeface="Arial Unicode MS" pitchFamily="34" charset="-128"/>
              <a:cs typeface="Arial Unicode MS" pitchFamily="34" charset="-128"/>
            </a:endParaRPr>
          </a:p>
          <a:p>
            <a:pPr lvl="0" algn="just"/>
            <a:r>
              <a:rPr lang="fr-FR" sz="5400" b="1" dirty="0" smtClean="0">
                <a:solidFill>
                  <a:schemeClr val="bg1"/>
                </a:solidFill>
                <a:latin typeface="Arial Unicode MS" pitchFamily="34" charset="-128"/>
                <a:ea typeface="Arial Unicode MS" pitchFamily="34" charset="-128"/>
                <a:cs typeface="Arial Unicode MS" pitchFamily="34" charset="-128"/>
              </a:rPr>
              <a:t>Eux-mêmes </a:t>
            </a:r>
            <a:r>
              <a:rPr lang="fr-FR" sz="5400" b="1" dirty="0" smtClean="0">
                <a:solidFill>
                  <a:schemeClr val="bg1"/>
                </a:solidFill>
                <a:latin typeface="Arial Unicode MS" pitchFamily="34" charset="-128"/>
                <a:ea typeface="Arial Unicode MS" pitchFamily="34" charset="-128"/>
                <a:cs typeface="Arial Unicode MS" pitchFamily="34" charset="-128"/>
              </a:rPr>
              <a:t>sont très bien habillés occupant des postes nobles dans la société.  </a:t>
            </a:r>
            <a:endParaRPr lang="en-US" sz="5400" b="1" dirty="0" smtClean="0">
              <a:solidFill>
                <a:schemeClr val="bg1"/>
              </a:solidFill>
              <a:latin typeface="Arial Unicode MS" pitchFamily="34" charset="-128"/>
              <a:ea typeface="Arial Unicode MS" pitchFamily="34" charset="-128"/>
              <a:cs typeface="Arial Unicode MS" pitchFamily="34" charset="-128"/>
            </a:endParaRPr>
          </a:p>
          <a:p>
            <a:pPr lvl="0" algn="just"/>
            <a:r>
              <a:rPr lang="fr-FR" sz="5400" b="1" dirty="0" smtClean="0">
                <a:latin typeface="Arial Unicode MS" pitchFamily="34" charset="-128"/>
                <a:ea typeface="Arial Unicode MS" pitchFamily="34" charset="-128"/>
                <a:cs typeface="Arial Unicode MS" pitchFamily="34" charset="-128"/>
              </a:rPr>
              <a:t>Les deux fils d’Eli se formaient des gangs pour intimider le peuple.</a:t>
            </a:r>
            <a:endParaRPr lang="en-US" sz="5400" b="1" dirty="0" smtClean="0">
              <a:latin typeface="Arial Unicode MS" pitchFamily="34" charset="-128"/>
              <a:ea typeface="Arial Unicode MS" pitchFamily="34" charset="-128"/>
              <a:cs typeface="Arial Unicode MS" pitchFamily="34" charset="-128"/>
            </a:endParaRPr>
          </a:p>
          <a:p>
            <a:pPr algn="just"/>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50"/>
          </a:solidFill>
        </p:spPr>
        <p:txBody>
          <a:bodyPr>
            <a:normAutofit fontScale="85000" lnSpcReduction="10000"/>
          </a:bodyPr>
          <a:lstStyle/>
          <a:p>
            <a:pPr lvl="0" algn="just"/>
            <a:r>
              <a:rPr lang="fr-FR" sz="5400" b="1" dirty="0" smtClean="0">
                <a:latin typeface="Arial Unicode MS" pitchFamily="34" charset="-128"/>
                <a:ea typeface="Arial Unicode MS" pitchFamily="34" charset="-128"/>
                <a:cs typeface="Arial Unicode MS" pitchFamily="34" charset="-128"/>
              </a:rPr>
              <a:t>Eux-mêmes </a:t>
            </a:r>
            <a:r>
              <a:rPr lang="fr-FR" sz="5400" b="1" dirty="0" smtClean="0">
                <a:latin typeface="Arial Unicode MS" pitchFamily="34" charset="-128"/>
                <a:ea typeface="Arial Unicode MS" pitchFamily="34" charset="-128"/>
                <a:cs typeface="Arial Unicode MS" pitchFamily="34" charset="-128"/>
              </a:rPr>
              <a:t>étaient habillés en habits sacrés s’occupant des activités liées au sacerdoce.  </a:t>
            </a:r>
            <a:endParaRPr lang="en-US" sz="5400" b="1" dirty="0" smtClean="0">
              <a:latin typeface="Arial Unicode MS" pitchFamily="34" charset="-128"/>
              <a:ea typeface="Arial Unicode MS" pitchFamily="34" charset="-128"/>
              <a:cs typeface="Arial Unicode MS" pitchFamily="34" charset="-128"/>
            </a:endParaRPr>
          </a:p>
          <a:p>
            <a:pPr lvl="0" algn="just"/>
            <a:r>
              <a:rPr lang="en-US" sz="5400" b="1" dirty="0" err="1" smtClean="0">
                <a:solidFill>
                  <a:schemeClr val="bg1"/>
                </a:solidFill>
                <a:latin typeface="Arial Unicode MS" pitchFamily="34" charset="-128"/>
                <a:ea typeface="Arial Unicode MS" pitchFamily="34" charset="-128"/>
                <a:cs typeface="Arial Unicode MS" pitchFamily="34" charset="-128"/>
              </a:rPr>
              <a:t>Yo</a:t>
            </a:r>
            <a:r>
              <a:rPr lang="en-US" sz="5400" b="1" dirty="0" smtClean="0">
                <a:solidFill>
                  <a:schemeClr val="bg1"/>
                </a:solidFill>
                <a:latin typeface="Arial Unicode MS" pitchFamily="34" charset="-128"/>
                <a:ea typeface="Arial Unicode MS" pitchFamily="34" charset="-128"/>
                <a:cs typeface="Arial Unicode MS" pitchFamily="34" charset="-128"/>
              </a:rPr>
              <a:t> </a:t>
            </a:r>
            <a:r>
              <a:rPr lang="en-US" sz="5400" b="1" dirty="0" err="1" smtClean="0">
                <a:solidFill>
                  <a:schemeClr val="bg1"/>
                </a:solidFill>
                <a:latin typeface="Arial Unicode MS" pitchFamily="34" charset="-128"/>
                <a:ea typeface="Arial Unicode MS" pitchFamily="34" charset="-128"/>
                <a:cs typeface="Arial Unicode MS" pitchFamily="34" charset="-128"/>
              </a:rPr>
              <a:t>te</a:t>
            </a:r>
            <a:r>
              <a:rPr lang="en-US" sz="5400" b="1" dirty="0" smtClean="0">
                <a:solidFill>
                  <a:schemeClr val="bg1"/>
                </a:solidFill>
                <a:latin typeface="Arial Unicode MS" pitchFamily="34" charset="-128"/>
                <a:ea typeface="Arial Unicode MS" pitchFamily="34" charset="-128"/>
                <a:cs typeface="Arial Unicode MS" pitchFamily="34" charset="-128"/>
              </a:rPr>
              <a:t> gen </a:t>
            </a:r>
            <a:r>
              <a:rPr lang="en-US" sz="5400" b="1" dirty="0" err="1" smtClean="0">
                <a:solidFill>
                  <a:schemeClr val="bg1"/>
                </a:solidFill>
                <a:latin typeface="Arial Unicode MS" pitchFamily="34" charset="-128"/>
                <a:ea typeface="Arial Unicode MS" pitchFamily="34" charset="-128"/>
                <a:cs typeface="Arial Unicode MS" pitchFamily="34" charset="-128"/>
              </a:rPr>
              <a:t>gwo</a:t>
            </a:r>
            <a:r>
              <a:rPr lang="en-US" sz="5400" b="1" dirty="0" smtClean="0">
                <a:solidFill>
                  <a:schemeClr val="bg1"/>
                </a:solidFill>
                <a:latin typeface="Arial Unicode MS" pitchFamily="34" charset="-128"/>
                <a:ea typeface="Arial Unicode MS" pitchFamily="34" charset="-128"/>
                <a:cs typeface="Arial Unicode MS" pitchFamily="34" charset="-128"/>
              </a:rPr>
              <a:t> </a:t>
            </a:r>
            <a:r>
              <a:rPr lang="en-US" sz="5400" b="1" dirty="0" err="1" smtClean="0">
                <a:solidFill>
                  <a:schemeClr val="bg1"/>
                </a:solidFill>
                <a:latin typeface="Arial Unicode MS" pitchFamily="34" charset="-128"/>
                <a:ea typeface="Arial Unicode MS" pitchFamily="34" charset="-128"/>
                <a:cs typeface="Arial Unicode MS" pitchFamily="34" charset="-128"/>
              </a:rPr>
              <a:t>chèf</a:t>
            </a:r>
            <a:r>
              <a:rPr lang="en-US" sz="5400" b="1" dirty="0" smtClean="0">
                <a:solidFill>
                  <a:schemeClr val="bg1"/>
                </a:solidFill>
                <a:latin typeface="Arial Unicode MS" pitchFamily="34" charset="-128"/>
                <a:ea typeface="Arial Unicode MS" pitchFamily="34" charset="-128"/>
                <a:cs typeface="Arial Unicode MS" pitchFamily="34" charset="-128"/>
              </a:rPr>
              <a:t> </a:t>
            </a:r>
            <a:r>
              <a:rPr lang="en-US" sz="5400" b="1" dirty="0" err="1" smtClean="0">
                <a:solidFill>
                  <a:schemeClr val="bg1"/>
                </a:solidFill>
                <a:latin typeface="Arial Unicode MS" pitchFamily="34" charset="-128"/>
                <a:ea typeface="Arial Unicode MS" pitchFamily="34" charset="-128"/>
                <a:cs typeface="Arial Unicode MS" pitchFamily="34" charset="-128"/>
              </a:rPr>
              <a:t>dèyè</a:t>
            </a:r>
            <a:r>
              <a:rPr lang="en-US" sz="5400" b="1" dirty="0" smtClean="0">
                <a:solidFill>
                  <a:schemeClr val="bg1"/>
                </a:solidFill>
                <a:latin typeface="Arial Unicode MS" pitchFamily="34" charset="-128"/>
                <a:ea typeface="Arial Unicode MS" pitchFamily="34" charset="-128"/>
                <a:cs typeface="Arial Unicode MS" pitchFamily="34" charset="-128"/>
              </a:rPr>
              <a:t> </a:t>
            </a:r>
            <a:r>
              <a:rPr lang="en-US" sz="5400" b="1" dirty="0" err="1" smtClean="0">
                <a:solidFill>
                  <a:schemeClr val="bg1"/>
                </a:solidFill>
                <a:latin typeface="Arial Unicode MS" pitchFamily="34" charset="-128"/>
                <a:ea typeface="Arial Unicode MS" pitchFamily="34" charset="-128"/>
                <a:cs typeface="Arial Unicode MS" pitchFamily="34" charset="-128"/>
              </a:rPr>
              <a:t>yo</a:t>
            </a:r>
            <a:r>
              <a:rPr lang="en-US" sz="5400" b="1" dirty="0" smtClean="0">
                <a:solidFill>
                  <a:schemeClr val="bg1"/>
                </a:solidFill>
                <a:latin typeface="Arial Unicode MS" pitchFamily="34" charset="-128"/>
                <a:ea typeface="Arial Unicode MS" pitchFamily="34" charset="-128"/>
                <a:cs typeface="Arial Unicode MS" pitchFamily="34" charset="-128"/>
              </a:rPr>
              <a:t>.</a:t>
            </a:r>
          </a:p>
          <a:p>
            <a:pPr lvl="0" algn="just"/>
            <a:r>
              <a:rPr lang="fr-FR" sz="5400" b="1" dirty="0" smtClean="0">
                <a:latin typeface="Arial Unicode MS" pitchFamily="34" charset="-128"/>
                <a:ea typeface="Arial Unicode MS" pitchFamily="34" charset="-128"/>
                <a:cs typeface="Arial Unicode MS" pitchFamily="34" charset="-128"/>
              </a:rPr>
              <a:t>Donne! Ou on prend par force!</a:t>
            </a:r>
            <a:endParaRPr lang="en-US" sz="5400" b="1" dirty="0" smtClean="0">
              <a:latin typeface="Arial Unicode MS" pitchFamily="34" charset="-128"/>
              <a:ea typeface="Arial Unicode MS" pitchFamily="34" charset="-128"/>
              <a:cs typeface="Arial Unicode MS" pitchFamily="34" charset="-128"/>
            </a:endParaRPr>
          </a:p>
          <a:p>
            <a:pPr algn="just"/>
            <a:r>
              <a:rPr lang="fr-FR" sz="5400" b="1" dirty="0" smtClean="0">
                <a:latin typeface="Arial Unicode MS" pitchFamily="34" charset="-128"/>
                <a:ea typeface="Arial Unicode MS" pitchFamily="34" charset="-128"/>
                <a:cs typeface="Arial Unicode MS" pitchFamily="34" charset="-128"/>
              </a:rPr>
              <a:t> </a:t>
            </a:r>
            <a:r>
              <a:rPr lang="fr-FR" sz="5400" b="1" dirty="0" smtClean="0">
                <a:solidFill>
                  <a:schemeClr val="bg1"/>
                </a:solidFill>
                <a:latin typeface="Arial Unicode MS" pitchFamily="34" charset="-128"/>
                <a:ea typeface="Arial Unicode MS" pitchFamily="34" charset="-128"/>
                <a:cs typeface="Arial Unicode MS" pitchFamily="34" charset="-128"/>
              </a:rPr>
              <a:t>17 Ces jeunes gens se rendaient coupables devant l'Éternel d'un très grand péché, parce qu'ils méprisaient les offrandes de l'Éternel.</a:t>
            </a:r>
            <a:endParaRPr lang="en-US" sz="5400" b="1" dirty="0" smtClean="0">
              <a:solidFill>
                <a:schemeClr val="bg1"/>
              </a:solidFill>
              <a:latin typeface="Arial Unicode MS" pitchFamily="34" charset="-128"/>
              <a:ea typeface="Arial Unicode MS" pitchFamily="34" charset="-128"/>
              <a:cs typeface="Arial Unicode MS" pitchFamily="34" charset="-128"/>
            </a:endParaRPr>
          </a:p>
          <a:p>
            <a:pPr algn="just"/>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50"/>
          </a:solidFill>
        </p:spPr>
        <p:txBody>
          <a:bodyPr>
            <a:normAutofit fontScale="92500" lnSpcReduction="20000"/>
          </a:bodyPr>
          <a:lstStyle/>
          <a:p>
            <a:pPr lvl="0" algn="just"/>
            <a:r>
              <a:rPr lang="fr-FR" sz="5400" b="1" dirty="0" smtClean="0">
                <a:latin typeface="Arial Unicode MS" pitchFamily="34" charset="-128"/>
                <a:ea typeface="Arial Unicode MS" pitchFamily="34" charset="-128"/>
                <a:cs typeface="Arial Unicode MS" pitchFamily="34" charset="-128"/>
              </a:rPr>
              <a:t>Le </a:t>
            </a:r>
            <a:r>
              <a:rPr lang="fr-FR" sz="5400" b="1" dirty="0" smtClean="0">
                <a:latin typeface="Arial Unicode MS" pitchFamily="34" charset="-128"/>
                <a:ea typeface="Arial Unicode MS" pitchFamily="34" charset="-128"/>
                <a:cs typeface="Arial Unicode MS" pitchFamily="34" charset="-128"/>
              </a:rPr>
              <a:t>péché des enfants du Sacrificateur surpassaient la gourmandise.</a:t>
            </a:r>
            <a:endParaRPr lang="en-US" sz="5400" b="1" dirty="0" smtClean="0">
              <a:latin typeface="Arial Unicode MS" pitchFamily="34" charset="-128"/>
              <a:ea typeface="Arial Unicode MS" pitchFamily="34" charset="-128"/>
              <a:cs typeface="Arial Unicode MS" pitchFamily="34" charset="-128"/>
            </a:endParaRPr>
          </a:p>
          <a:p>
            <a:pPr lvl="0" algn="just"/>
            <a:r>
              <a:rPr lang="fr-FR" sz="5400" b="1" dirty="0" smtClean="0">
                <a:solidFill>
                  <a:schemeClr val="bg1"/>
                </a:solidFill>
                <a:latin typeface="Arial Unicode MS" pitchFamily="34" charset="-128"/>
                <a:ea typeface="Arial Unicode MS" pitchFamily="34" charset="-128"/>
                <a:cs typeface="Arial Unicode MS" pitchFamily="34" charset="-128"/>
              </a:rPr>
              <a:t>Voler de la caisse de l’église est pire que voler au marché ou à la banque.</a:t>
            </a:r>
            <a:endParaRPr lang="en-US" sz="5400" b="1" dirty="0" smtClean="0">
              <a:solidFill>
                <a:schemeClr val="bg1"/>
              </a:solidFill>
              <a:latin typeface="Arial Unicode MS" pitchFamily="34" charset="-128"/>
              <a:ea typeface="Arial Unicode MS" pitchFamily="34" charset="-128"/>
              <a:cs typeface="Arial Unicode MS" pitchFamily="34" charset="-128"/>
            </a:endParaRPr>
          </a:p>
          <a:p>
            <a:pPr lvl="0" algn="just"/>
            <a:r>
              <a:rPr lang="fr-FR" sz="5400" b="1" dirty="0" smtClean="0">
                <a:latin typeface="Arial Unicode MS" pitchFamily="34" charset="-128"/>
                <a:ea typeface="Arial Unicode MS" pitchFamily="34" charset="-128"/>
                <a:cs typeface="Arial Unicode MS" pitchFamily="34" charset="-128"/>
              </a:rPr>
              <a:t>Ils se rendaient coupables devant L’Eternel.</a:t>
            </a:r>
            <a:endParaRPr lang="en-US" sz="5400" b="1" dirty="0" smtClean="0">
              <a:latin typeface="Arial Unicode MS" pitchFamily="34" charset="-128"/>
              <a:ea typeface="Arial Unicode MS" pitchFamily="34" charset="-128"/>
              <a:cs typeface="Arial Unicode MS" pitchFamily="34" charset="-128"/>
            </a:endParaRPr>
          </a:p>
          <a:p>
            <a:pPr lvl="0" algn="just"/>
            <a:r>
              <a:rPr lang="fr-FR" sz="5400" b="1" dirty="0" smtClean="0">
                <a:solidFill>
                  <a:schemeClr val="bg1"/>
                </a:solidFill>
                <a:latin typeface="Arial Unicode MS" pitchFamily="34" charset="-128"/>
                <a:ea typeface="Arial Unicode MS" pitchFamily="34" charset="-128"/>
                <a:cs typeface="Arial Unicode MS" pitchFamily="34" charset="-128"/>
              </a:rPr>
              <a:t>Ils ont porté les autres à violer la loi de Dieu.</a:t>
            </a:r>
            <a:endParaRPr lang="en-US" sz="5400" b="1" dirty="0" smtClean="0">
              <a:solidFill>
                <a:schemeClr val="bg1"/>
              </a:solidFill>
              <a:latin typeface="Arial Unicode MS" pitchFamily="34" charset="-128"/>
              <a:ea typeface="Arial Unicode MS" pitchFamily="34" charset="-128"/>
              <a:cs typeface="Arial Unicode MS" pitchFamily="34" charset="-128"/>
            </a:endParaRPr>
          </a:p>
          <a:p>
            <a:pPr algn="just"/>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0000"/>
          </a:solidFill>
        </p:spPr>
        <p:txBody>
          <a:bodyPr>
            <a:normAutofit fontScale="70000" lnSpcReduction="20000"/>
          </a:bodyPr>
          <a:lstStyle/>
          <a:p>
            <a:pPr algn="ctr">
              <a:buNone/>
            </a:pPr>
            <a:r>
              <a:rPr lang="en-US" sz="7300" b="1" dirty="0">
                <a:solidFill>
                  <a:schemeClr val="bg1"/>
                </a:solidFill>
                <a:latin typeface="Arial Unicode MS" pitchFamily="34" charset="-128"/>
                <a:ea typeface="Arial Unicode MS" pitchFamily="34" charset="-128"/>
                <a:cs typeface="Arial Unicode MS" pitchFamily="34" charset="-128"/>
              </a:rPr>
              <a:t> </a:t>
            </a:r>
            <a:r>
              <a:rPr lang="fr-FR" sz="7300" b="1" dirty="0" smtClean="0">
                <a:solidFill>
                  <a:schemeClr val="bg1"/>
                </a:solidFill>
                <a:latin typeface="Arial Unicode MS" pitchFamily="34" charset="-128"/>
                <a:ea typeface="Arial Unicode MS" pitchFamily="34" charset="-128"/>
                <a:cs typeface="Arial Unicode MS" pitchFamily="34" charset="-128"/>
              </a:rPr>
              <a:t>LA TOLERANCE D’ÉLI PRÉALABLEMENT AVERTIE PAR DIEU</a:t>
            </a:r>
            <a:endParaRPr lang="en-US" sz="7300" b="1" dirty="0" smtClean="0">
              <a:solidFill>
                <a:schemeClr val="bg1"/>
              </a:solidFill>
              <a:latin typeface="Arial Unicode MS" pitchFamily="34" charset="-128"/>
              <a:ea typeface="Arial Unicode MS" pitchFamily="34" charset="-128"/>
              <a:cs typeface="Arial Unicode MS" pitchFamily="34" charset="-128"/>
            </a:endParaRPr>
          </a:p>
          <a:p>
            <a:pPr algn="just"/>
            <a:r>
              <a:rPr lang="fr-FR" sz="6600" b="1" dirty="0" smtClean="0">
                <a:latin typeface="Arial Unicode MS" pitchFamily="34" charset="-128"/>
                <a:ea typeface="Arial Unicode MS" pitchFamily="34" charset="-128"/>
                <a:cs typeface="Arial Unicode MS" pitchFamily="34" charset="-128"/>
              </a:rPr>
              <a:t>Eli était bien sur en connaissance de la façon d'agir de ses fils</a:t>
            </a:r>
            <a:r>
              <a:rPr lang="fr-FR" sz="6600" b="1" dirty="0" smtClean="0">
                <a:latin typeface="Arial Unicode MS" pitchFamily="34" charset="-128"/>
                <a:ea typeface="Arial Unicode MS" pitchFamily="34" charset="-128"/>
                <a:cs typeface="Arial Unicode MS" pitchFamily="34" charset="-128"/>
              </a:rPr>
              <a:t>.</a:t>
            </a:r>
            <a:endParaRPr lang="en-US" sz="7300" b="1" dirty="0" smtClean="0">
              <a:latin typeface="Arial Unicode MS" pitchFamily="34" charset="-128"/>
              <a:ea typeface="Arial Unicode MS" pitchFamily="34" charset="-128"/>
              <a:cs typeface="Arial Unicode MS" pitchFamily="34" charset="-128"/>
            </a:endParaRPr>
          </a:p>
          <a:p>
            <a:pPr lvl="0" algn="just"/>
            <a:r>
              <a:rPr lang="fr-FR" sz="7300" b="1" dirty="0" smtClean="0">
                <a:solidFill>
                  <a:schemeClr val="bg1"/>
                </a:solidFill>
                <a:latin typeface="Arial Unicode MS" pitchFamily="34" charset="-128"/>
                <a:ea typeface="Arial Unicode MS" pitchFamily="34" charset="-128"/>
                <a:cs typeface="Arial Unicode MS" pitchFamily="34" charset="-128"/>
              </a:rPr>
              <a:t>Dieu l’avait révélé mais il resta indifférent aux avertissements de l’Eternel.</a:t>
            </a:r>
            <a:endParaRPr lang="en-US" sz="7300" b="1" dirty="0" smtClean="0">
              <a:solidFill>
                <a:schemeClr val="bg1"/>
              </a:solidFill>
              <a:latin typeface="Arial Unicode MS" pitchFamily="34" charset="-128"/>
              <a:ea typeface="Arial Unicode MS" pitchFamily="34" charset="-128"/>
              <a:cs typeface="Arial Unicode MS" pitchFamily="34" charset="-128"/>
            </a:endParaRPr>
          </a:p>
          <a:p>
            <a:pPr algn="just"/>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0000"/>
          </a:solidFill>
        </p:spPr>
        <p:txBody>
          <a:bodyPr>
            <a:normAutofit fontScale="92500" lnSpcReduction="20000"/>
          </a:bodyPr>
          <a:lstStyle/>
          <a:p>
            <a:pPr algn="ctr"/>
            <a:r>
              <a:rPr lang="fr-FR" sz="6000" b="1" dirty="0" smtClean="0">
                <a:solidFill>
                  <a:schemeClr val="bg1"/>
                </a:solidFill>
                <a:latin typeface="Arial Unicode MS" pitchFamily="34" charset="-128"/>
                <a:ea typeface="Arial Unicode MS" pitchFamily="34" charset="-128"/>
                <a:cs typeface="Arial Unicode MS" pitchFamily="34" charset="-128"/>
              </a:rPr>
              <a:t>1Sa </a:t>
            </a:r>
            <a:r>
              <a:rPr lang="fr-FR" sz="6000" b="1" dirty="0" smtClean="0">
                <a:solidFill>
                  <a:schemeClr val="bg1"/>
                </a:solidFill>
                <a:latin typeface="Arial Unicode MS" pitchFamily="34" charset="-128"/>
                <a:ea typeface="Arial Unicode MS" pitchFamily="34" charset="-128"/>
                <a:cs typeface="Arial Unicode MS" pitchFamily="34" charset="-128"/>
              </a:rPr>
              <a:t>2:27-29</a:t>
            </a:r>
            <a:endParaRPr lang="en-US" sz="6000" b="1" dirty="0" smtClean="0">
              <a:solidFill>
                <a:schemeClr val="bg1"/>
              </a:solidFill>
              <a:latin typeface="Arial Unicode MS" pitchFamily="34" charset="-128"/>
              <a:ea typeface="Arial Unicode MS" pitchFamily="34" charset="-128"/>
              <a:cs typeface="Arial Unicode MS" pitchFamily="34" charset="-128"/>
            </a:endParaRPr>
          </a:p>
          <a:p>
            <a:pPr algn="just"/>
            <a:r>
              <a:rPr lang="fr-FR" sz="6000" b="1" dirty="0" smtClean="0">
                <a:latin typeface="Arial Unicode MS" pitchFamily="34" charset="-128"/>
                <a:ea typeface="Arial Unicode MS" pitchFamily="34" charset="-128"/>
                <a:cs typeface="Arial Unicode MS" pitchFamily="34" charset="-128"/>
              </a:rPr>
              <a:t>27 ¶ Un homme de Dieu vint auprès d'</a:t>
            </a:r>
            <a:r>
              <a:rPr lang="fr-FR" sz="6000" b="1" dirty="0" err="1" smtClean="0">
                <a:latin typeface="Arial Unicode MS" pitchFamily="34" charset="-128"/>
                <a:ea typeface="Arial Unicode MS" pitchFamily="34" charset="-128"/>
                <a:cs typeface="Arial Unicode MS" pitchFamily="34" charset="-128"/>
              </a:rPr>
              <a:t>Éli</a:t>
            </a:r>
            <a:r>
              <a:rPr lang="fr-FR" sz="6000" b="1" dirty="0" smtClean="0">
                <a:latin typeface="Arial Unicode MS" pitchFamily="34" charset="-128"/>
                <a:ea typeface="Arial Unicode MS" pitchFamily="34" charset="-128"/>
                <a:cs typeface="Arial Unicode MS" pitchFamily="34" charset="-128"/>
              </a:rPr>
              <a:t>, et lui dit: Ainsi parle l'Éternel: Ne me suis-je pas révélé à la maison de ton père, lorsqu'ils étaient en Égypte dans la maison de Pharaon?</a:t>
            </a:r>
            <a:endParaRPr lang="en-US" sz="6000" b="1" dirty="0" smtClean="0">
              <a:latin typeface="Arial Unicode MS" pitchFamily="34" charset="-128"/>
              <a:ea typeface="Arial Unicode MS" pitchFamily="34" charset="-128"/>
              <a:cs typeface="Arial Unicode MS" pitchFamily="34" charset="-128"/>
            </a:endParaRPr>
          </a:p>
          <a:p>
            <a:pPr algn="just"/>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0000"/>
          </a:solidFill>
        </p:spPr>
        <p:txBody>
          <a:bodyPr>
            <a:normAutofit fontScale="77500" lnSpcReduction="20000"/>
          </a:bodyPr>
          <a:lstStyle/>
          <a:p>
            <a:pPr algn="just"/>
            <a:r>
              <a:rPr lang="fr-FR" sz="6000" b="1" dirty="0" smtClean="0">
                <a:solidFill>
                  <a:schemeClr val="bg1"/>
                </a:solidFill>
                <a:latin typeface="Arial Unicode MS" pitchFamily="34" charset="-128"/>
                <a:ea typeface="Arial Unicode MS" pitchFamily="34" charset="-128"/>
                <a:cs typeface="Arial Unicode MS" pitchFamily="34" charset="-128"/>
              </a:rPr>
              <a:t>28</a:t>
            </a:r>
            <a:r>
              <a:rPr lang="fr-FR" sz="6000" b="1" dirty="0" smtClean="0">
                <a:latin typeface="Arial Unicode MS" pitchFamily="34" charset="-128"/>
                <a:ea typeface="Arial Unicode MS" pitchFamily="34" charset="-128"/>
                <a:cs typeface="Arial Unicode MS" pitchFamily="34" charset="-128"/>
              </a:rPr>
              <a:t> </a:t>
            </a:r>
            <a:r>
              <a:rPr lang="fr-FR" sz="6000" b="1" dirty="0" smtClean="0">
                <a:latin typeface="Arial Unicode MS" pitchFamily="34" charset="-128"/>
                <a:ea typeface="Arial Unicode MS" pitchFamily="34" charset="-128"/>
                <a:cs typeface="Arial Unicode MS" pitchFamily="34" charset="-128"/>
              </a:rPr>
              <a:t>Je l'ai choisie parmi toutes les tribus d'Israël pour être à mon service dans le sacerdoce, pour monter à mon autel, pour brûler le parfum, pour porter l'éphod devant moi, </a:t>
            </a:r>
            <a:r>
              <a:rPr lang="fr-FR" sz="6000" b="1" dirty="0" smtClean="0">
                <a:solidFill>
                  <a:schemeClr val="bg1"/>
                </a:solidFill>
                <a:latin typeface="Arial Unicode MS" pitchFamily="34" charset="-128"/>
                <a:ea typeface="Arial Unicode MS" pitchFamily="34" charset="-128"/>
                <a:cs typeface="Arial Unicode MS" pitchFamily="34" charset="-128"/>
              </a:rPr>
              <a:t>et j'ai donné à la maison de ton père tous les sacrifices consumés par le feu et offerts par les enfants d'Israël</a:t>
            </a:r>
            <a:r>
              <a:rPr lang="fr-FR" sz="6000" b="1" dirty="0" smtClean="0">
                <a:solidFill>
                  <a:schemeClr val="bg1"/>
                </a:solidFill>
                <a:latin typeface="Arial Unicode MS" pitchFamily="34" charset="-128"/>
                <a:ea typeface="Arial Unicode MS" pitchFamily="34" charset="-128"/>
                <a:cs typeface="Arial Unicode MS" pitchFamily="34" charset="-128"/>
              </a:rPr>
              <a:t>.</a:t>
            </a:r>
            <a:endParaRPr lang="en-US" sz="6000" b="1"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0000"/>
          </a:solidFill>
        </p:spPr>
        <p:txBody>
          <a:bodyPr>
            <a:normAutofit fontScale="85000" lnSpcReduction="10000"/>
          </a:bodyPr>
          <a:lstStyle/>
          <a:p>
            <a:pPr algn="just"/>
            <a:r>
              <a:rPr lang="fr-FR" sz="6000" b="1" dirty="0" smtClean="0">
                <a:latin typeface="Arial Unicode MS" pitchFamily="34" charset="-128"/>
                <a:ea typeface="Arial Unicode MS" pitchFamily="34" charset="-128"/>
                <a:cs typeface="Arial Unicode MS" pitchFamily="34" charset="-128"/>
              </a:rPr>
              <a:t>29 </a:t>
            </a:r>
            <a:r>
              <a:rPr lang="fr-FR" sz="6000" b="1" dirty="0" smtClean="0">
                <a:latin typeface="Arial Unicode MS" pitchFamily="34" charset="-128"/>
                <a:ea typeface="Arial Unicode MS" pitchFamily="34" charset="-128"/>
                <a:cs typeface="Arial Unicode MS" pitchFamily="34" charset="-128"/>
              </a:rPr>
              <a:t>Pourquoi foulez-vous aux pieds mes sacrifices et mes offrandes, que j'ai ordonné de faire dans ma demeure? </a:t>
            </a:r>
            <a:r>
              <a:rPr lang="fr-FR" sz="6000" b="1" dirty="0" smtClean="0">
                <a:solidFill>
                  <a:schemeClr val="bg1"/>
                </a:solidFill>
                <a:latin typeface="Arial Unicode MS" pitchFamily="34" charset="-128"/>
                <a:ea typeface="Arial Unicode MS" pitchFamily="34" charset="-128"/>
                <a:cs typeface="Arial Unicode MS" pitchFamily="34" charset="-128"/>
              </a:rPr>
              <a:t>Et d'où vient que tu honores tes fils plus que moi, afin de vous engraisser des prémices de toutes les offrandes d'Israël, mon peuple</a:t>
            </a:r>
            <a:r>
              <a:rPr lang="fr-FR" sz="6000" b="1" dirty="0" smtClean="0">
                <a:solidFill>
                  <a:schemeClr val="bg1"/>
                </a:solidFill>
                <a:latin typeface="Arial Unicode MS" pitchFamily="34" charset="-128"/>
                <a:ea typeface="Arial Unicode MS" pitchFamily="34" charset="-128"/>
                <a:cs typeface="Arial Unicode MS" pitchFamily="34" charset="-128"/>
              </a:rPr>
              <a:t>?</a:t>
            </a:r>
            <a:endParaRPr lang="en-US" sz="6000" b="1"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0000"/>
          </a:solidFill>
        </p:spPr>
        <p:txBody>
          <a:bodyPr>
            <a:normAutofit fontScale="77500" lnSpcReduction="20000"/>
          </a:bodyPr>
          <a:lstStyle/>
          <a:p>
            <a:pPr lvl="0" algn="just"/>
            <a:r>
              <a:rPr lang="fr-FR" sz="5400" b="1" dirty="0" smtClean="0">
                <a:latin typeface="Arial Unicode MS" pitchFamily="34" charset="-128"/>
                <a:ea typeface="Arial Unicode MS" pitchFamily="34" charset="-128"/>
                <a:cs typeface="Arial Unicode MS" pitchFamily="34" charset="-128"/>
              </a:rPr>
              <a:t>Quel aveuglement spirituel ! </a:t>
            </a:r>
            <a:endParaRPr lang="en-US" sz="5400" b="1" dirty="0" smtClean="0">
              <a:latin typeface="Arial Unicode MS" pitchFamily="34" charset="-128"/>
              <a:ea typeface="Arial Unicode MS" pitchFamily="34" charset="-128"/>
              <a:cs typeface="Arial Unicode MS" pitchFamily="34" charset="-128"/>
            </a:endParaRPr>
          </a:p>
          <a:p>
            <a:pPr lvl="0" algn="just"/>
            <a:r>
              <a:rPr lang="fr-FR" sz="5400" b="1" dirty="0" smtClean="0">
                <a:solidFill>
                  <a:schemeClr val="bg1"/>
                </a:solidFill>
                <a:latin typeface="Arial Unicode MS" pitchFamily="34" charset="-128"/>
                <a:ea typeface="Arial Unicode MS" pitchFamily="34" charset="-128"/>
                <a:cs typeface="Arial Unicode MS" pitchFamily="34" charset="-128"/>
              </a:rPr>
              <a:t>Quelle dérive ! quand un prédicateur de l'Evangile cesse de refléter la crainte de Dieu dans sa vie quotidienne.</a:t>
            </a:r>
            <a:endParaRPr lang="en-US" sz="5400" b="1" dirty="0" smtClean="0">
              <a:solidFill>
                <a:schemeClr val="bg1"/>
              </a:solidFill>
              <a:latin typeface="Arial Unicode MS" pitchFamily="34" charset="-128"/>
              <a:ea typeface="Arial Unicode MS" pitchFamily="34" charset="-128"/>
              <a:cs typeface="Arial Unicode MS" pitchFamily="34" charset="-128"/>
            </a:endParaRPr>
          </a:p>
          <a:p>
            <a:pPr lvl="0" algn="just"/>
            <a:r>
              <a:rPr lang="fr-FR" sz="5400" b="1" dirty="0" smtClean="0">
                <a:latin typeface="Arial Unicode MS" pitchFamily="34" charset="-128"/>
                <a:ea typeface="Arial Unicode MS" pitchFamily="34" charset="-128"/>
                <a:cs typeface="Arial Unicode MS" pitchFamily="34" charset="-128"/>
              </a:rPr>
              <a:t>Quelle assourdissement et quel piège quand les enfants des serviteurs de Dieu s’amusent à s'attirer la colère de Dieu.</a:t>
            </a:r>
            <a:endParaRPr lang="en-US" sz="5400" b="1" dirty="0" smtClean="0">
              <a:latin typeface="Arial Unicode MS" pitchFamily="34" charset="-128"/>
              <a:ea typeface="Arial Unicode MS" pitchFamily="34" charset="-128"/>
              <a:cs typeface="Arial Unicode MS" pitchFamily="34" charset="-128"/>
            </a:endParaRPr>
          </a:p>
          <a:p>
            <a:pPr lvl="0" algn="just"/>
            <a:r>
              <a:rPr lang="fr-FR" sz="5700" b="1" dirty="0" smtClean="0">
                <a:solidFill>
                  <a:schemeClr val="bg1"/>
                </a:solidFill>
                <a:latin typeface="Arial Unicode MS" pitchFamily="34" charset="-128"/>
                <a:ea typeface="Arial Unicode MS" pitchFamily="34" charset="-128"/>
                <a:cs typeface="Arial Unicode MS" pitchFamily="34" charset="-128"/>
              </a:rPr>
              <a:t>La </a:t>
            </a:r>
            <a:r>
              <a:rPr lang="fr-FR" sz="5700" b="1" dirty="0" smtClean="0">
                <a:solidFill>
                  <a:schemeClr val="bg1"/>
                </a:solidFill>
                <a:latin typeface="Arial Unicode MS" pitchFamily="34" charset="-128"/>
                <a:ea typeface="Arial Unicode MS" pitchFamily="34" charset="-128"/>
                <a:cs typeface="Arial Unicode MS" pitchFamily="34" charset="-128"/>
              </a:rPr>
              <a:t>famille toute entière alla connaitre un châtiment horrible de la part de l’Eternel.</a:t>
            </a:r>
            <a:endParaRPr lang="en-US" sz="5700" b="1" dirty="0" smtClean="0">
              <a:solidFill>
                <a:schemeClr val="bg1"/>
              </a:solidFill>
              <a:latin typeface="Arial Unicode MS" pitchFamily="34" charset="-128"/>
              <a:ea typeface="Arial Unicode MS" pitchFamily="34" charset="-128"/>
              <a:cs typeface="Arial Unicode MS" pitchFamily="34" charset="-128"/>
            </a:endParaRPr>
          </a:p>
          <a:p>
            <a:pPr algn="just"/>
            <a:endParaRPr 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2">
              <a:lumMod val="50000"/>
            </a:schemeClr>
          </a:solidFill>
        </p:spPr>
        <p:txBody>
          <a:bodyPr>
            <a:normAutofit/>
          </a:bodyPr>
          <a:lstStyle/>
          <a:p>
            <a:pPr algn="ctr">
              <a:buNone/>
            </a:pPr>
            <a:r>
              <a:rPr lang="fr-FR" sz="4800" b="1" dirty="0" smtClean="0">
                <a:solidFill>
                  <a:schemeClr val="bg1"/>
                </a:solidFill>
                <a:latin typeface="Arial Unicode MS" pitchFamily="34" charset="-128"/>
                <a:ea typeface="Arial Unicode MS" pitchFamily="34" charset="-128"/>
                <a:cs typeface="Arial Unicode MS" pitchFamily="34" charset="-128"/>
              </a:rPr>
              <a:t>LE JUGEMENT AVISÉ DE DIEU CONTRE ÉLI ET SES ENFANTS</a:t>
            </a:r>
            <a:endParaRPr lang="en-US" sz="4800" b="1" dirty="0" smtClean="0">
              <a:solidFill>
                <a:schemeClr val="bg1"/>
              </a:solidFill>
              <a:latin typeface="Arial Unicode MS" pitchFamily="34" charset="-128"/>
              <a:ea typeface="Arial Unicode MS" pitchFamily="34" charset="-128"/>
              <a:cs typeface="Arial Unicode MS" pitchFamily="34" charset="-128"/>
            </a:endParaRPr>
          </a:p>
          <a:p>
            <a:pPr algn="just"/>
            <a:r>
              <a:rPr lang="fr-FR" sz="4800" b="1" dirty="0" smtClean="0">
                <a:solidFill>
                  <a:srgbClr val="FFFF00"/>
                </a:solidFill>
                <a:latin typeface="Arial Unicode MS" pitchFamily="34" charset="-128"/>
                <a:ea typeface="Arial Unicode MS" pitchFamily="34" charset="-128"/>
                <a:cs typeface="Arial Unicode MS" pitchFamily="34" charset="-128"/>
              </a:rPr>
              <a:t>1Sa 2:35 Je m'établirai un sacrificateur fidèle, qui agira selon mon cœur et selon mon âme; je lui bâtirai une maison stable, et il marchera toujours devant mon oint.</a:t>
            </a:r>
            <a:endParaRPr lang="en-US" sz="4800" b="1" dirty="0" smtClean="0">
              <a:solidFill>
                <a:srgbClr val="FFFF00"/>
              </a:solidFill>
              <a:latin typeface="Arial Unicode MS" pitchFamily="34" charset="-128"/>
              <a:ea typeface="Arial Unicode MS" pitchFamily="34" charset="-128"/>
              <a:cs typeface="Arial Unicode MS" pitchFamily="34" charset="-128"/>
            </a:endParaRPr>
          </a:p>
          <a:p>
            <a:pPr algn="just"/>
            <a:endParaRPr lang="en-US" sz="4800" b="1"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2">
              <a:lumMod val="50000"/>
            </a:schemeClr>
          </a:solidFill>
        </p:spPr>
        <p:txBody>
          <a:bodyPr>
            <a:normAutofit fontScale="92500" lnSpcReduction="10000"/>
          </a:bodyPr>
          <a:lstStyle/>
          <a:p>
            <a:pPr algn="just"/>
            <a:r>
              <a:rPr lang="fr-FR" sz="4800" b="1" dirty="0" smtClean="0">
                <a:solidFill>
                  <a:schemeClr val="bg1"/>
                </a:solidFill>
                <a:latin typeface="Arial Unicode MS" pitchFamily="34" charset="-128"/>
                <a:ea typeface="Arial Unicode MS" pitchFamily="34" charset="-128"/>
                <a:cs typeface="Arial Unicode MS" pitchFamily="34" charset="-128"/>
              </a:rPr>
              <a:t>36 </a:t>
            </a:r>
            <a:r>
              <a:rPr lang="fr-FR" sz="4800" b="1" dirty="0" smtClean="0">
                <a:solidFill>
                  <a:schemeClr val="bg1"/>
                </a:solidFill>
                <a:latin typeface="Arial Unicode MS" pitchFamily="34" charset="-128"/>
                <a:ea typeface="Arial Unicode MS" pitchFamily="34" charset="-128"/>
                <a:cs typeface="Arial Unicode MS" pitchFamily="34" charset="-128"/>
              </a:rPr>
              <a:t>Et quiconque restera de ta maison viendra se prosterner devant lui pour avoir une pièce d'argent et un morceau de pain, et dira: Attache-moi, je te prie, à l'une des fonctions du sacerdoce, afin que j'aie un morceau de pain à manger.</a:t>
            </a:r>
            <a:endParaRPr lang="en-US" sz="4800" b="1" dirty="0" smtClean="0">
              <a:solidFill>
                <a:schemeClr val="bg1"/>
              </a:solidFill>
              <a:latin typeface="Arial Unicode MS" pitchFamily="34" charset="-128"/>
              <a:ea typeface="Arial Unicode MS" pitchFamily="34" charset="-128"/>
              <a:cs typeface="Arial Unicode MS" pitchFamily="34" charset="-128"/>
            </a:endParaRPr>
          </a:p>
          <a:p>
            <a:pPr lvl="0" algn="just"/>
            <a:r>
              <a:rPr lang="fr-FR" sz="4800" b="1" dirty="0" smtClean="0">
                <a:solidFill>
                  <a:srgbClr val="FFFF00"/>
                </a:solidFill>
                <a:latin typeface="Arial Unicode MS" pitchFamily="34" charset="-128"/>
                <a:ea typeface="Arial Unicode MS" pitchFamily="34" charset="-128"/>
                <a:cs typeface="Arial Unicode MS" pitchFamily="34" charset="-128"/>
              </a:rPr>
              <a:t>Dieu promet à éradiquer la famille immédiate d’Eli</a:t>
            </a:r>
            <a:r>
              <a:rPr lang="fr-FR" sz="4800" b="1" dirty="0" smtClean="0">
                <a:solidFill>
                  <a:srgbClr val="FFFF00"/>
                </a:solidFill>
                <a:latin typeface="Arial Unicode MS" pitchFamily="34" charset="-128"/>
                <a:ea typeface="Arial Unicode MS" pitchFamily="34" charset="-128"/>
                <a:cs typeface="Arial Unicode MS" pitchFamily="34" charset="-128"/>
              </a:rPr>
              <a:t>.</a:t>
            </a:r>
            <a:endParaRPr lang="en-US" sz="4800" b="1"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2">
              <a:lumMod val="50000"/>
            </a:schemeClr>
          </a:solidFill>
        </p:spPr>
        <p:txBody>
          <a:bodyPr>
            <a:normAutofit fontScale="92500" lnSpcReduction="10000"/>
          </a:bodyPr>
          <a:lstStyle/>
          <a:p>
            <a:pPr lvl="0" algn="just"/>
            <a:r>
              <a:rPr lang="fr-FR" sz="4800" b="1" dirty="0" smtClean="0">
                <a:solidFill>
                  <a:schemeClr val="bg1"/>
                </a:solidFill>
                <a:latin typeface="Arial Unicode MS" pitchFamily="34" charset="-128"/>
                <a:ea typeface="Arial Unicode MS" pitchFamily="34" charset="-128"/>
                <a:cs typeface="Arial Unicode MS" pitchFamily="34" charset="-128"/>
              </a:rPr>
              <a:t>Dieu </a:t>
            </a:r>
            <a:r>
              <a:rPr lang="fr-FR" sz="4800" b="1" dirty="0" smtClean="0">
                <a:solidFill>
                  <a:schemeClr val="bg1"/>
                </a:solidFill>
                <a:latin typeface="Arial Unicode MS" pitchFamily="34" charset="-128"/>
                <a:ea typeface="Arial Unicode MS" pitchFamily="34" charset="-128"/>
                <a:cs typeface="Arial Unicode MS" pitchFamily="34" charset="-128"/>
              </a:rPr>
              <a:t>alla se choisir un autre pour remplacer Eli de la tache de souverain sacrificateur.</a:t>
            </a:r>
            <a:endParaRPr lang="en-US" sz="4800" b="1" dirty="0" smtClean="0">
              <a:solidFill>
                <a:schemeClr val="bg1"/>
              </a:solidFill>
              <a:latin typeface="Arial Unicode MS" pitchFamily="34" charset="-128"/>
              <a:ea typeface="Arial Unicode MS" pitchFamily="34" charset="-128"/>
              <a:cs typeface="Arial Unicode MS" pitchFamily="34" charset="-128"/>
            </a:endParaRPr>
          </a:p>
          <a:p>
            <a:pPr lvl="0" algn="just"/>
            <a:r>
              <a:rPr lang="fr-FR" sz="4800" b="1" dirty="0" smtClean="0">
                <a:solidFill>
                  <a:srgbClr val="FFFF00"/>
                </a:solidFill>
                <a:latin typeface="Arial Unicode MS" pitchFamily="34" charset="-128"/>
                <a:ea typeface="Arial Unicode MS" pitchFamily="34" charset="-128"/>
                <a:cs typeface="Arial Unicode MS" pitchFamily="34" charset="-128"/>
              </a:rPr>
              <a:t>La répartition des offrandes du peuple se fera autour de quelqu’un d’autre.</a:t>
            </a:r>
            <a:endParaRPr lang="en-US" sz="4800" b="1" dirty="0" smtClean="0">
              <a:solidFill>
                <a:srgbClr val="FFFF00"/>
              </a:solidFill>
              <a:latin typeface="Arial Unicode MS" pitchFamily="34" charset="-128"/>
              <a:ea typeface="Arial Unicode MS" pitchFamily="34" charset="-128"/>
              <a:cs typeface="Arial Unicode MS" pitchFamily="34" charset="-128"/>
            </a:endParaRPr>
          </a:p>
          <a:p>
            <a:pPr lvl="0" algn="just"/>
            <a:r>
              <a:rPr lang="fr-FR" sz="4800" b="1" dirty="0" smtClean="0">
                <a:solidFill>
                  <a:schemeClr val="bg1"/>
                </a:solidFill>
                <a:latin typeface="Arial Unicode MS" pitchFamily="34" charset="-128"/>
                <a:ea typeface="Arial Unicode MS" pitchFamily="34" charset="-128"/>
                <a:cs typeface="Arial Unicode MS" pitchFamily="34" charset="-128"/>
              </a:rPr>
              <a:t>Etant de la race de Lévi, les membres de la famille du sacrificateur seront encore consacrés au sacerdoce</a:t>
            </a:r>
            <a:r>
              <a:rPr lang="fr-FR" sz="4800" b="1" dirty="0" smtClean="0">
                <a:solidFill>
                  <a:schemeClr val="bg1"/>
                </a:solidFill>
                <a:latin typeface="Arial Unicode MS" pitchFamily="34" charset="-128"/>
                <a:ea typeface="Arial Unicode MS" pitchFamily="34" charset="-128"/>
                <a:cs typeface="Arial Unicode MS" pitchFamily="34" charset="-128"/>
              </a:rPr>
              <a:t>.</a:t>
            </a:r>
            <a:endParaRPr lang="en-US" sz="4800" b="1"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2">
              <a:lumMod val="50000"/>
            </a:schemeClr>
          </a:solidFill>
        </p:spPr>
        <p:txBody>
          <a:bodyPr>
            <a:normAutofit fontScale="92500"/>
          </a:bodyPr>
          <a:lstStyle/>
          <a:p>
            <a:pPr lvl="0" algn="just"/>
            <a:r>
              <a:rPr lang="fr-FR" sz="4800" b="1" dirty="0" smtClean="0">
                <a:solidFill>
                  <a:schemeClr val="bg1"/>
                </a:solidFill>
                <a:latin typeface="Arial Unicode MS" pitchFamily="34" charset="-128"/>
                <a:ea typeface="Arial Unicode MS" pitchFamily="34" charset="-128"/>
                <a:cs typeface="Arial Unicode MS" pitchFamily="34" charset="-128"/>
              </a:rPr>
              <a:t>Ils </a:t>
            </a:r>
            <a:r>
              <a:rPr lang="fr-FR" sz="4800" b="1" dirty="0" smtClean="0">
                <a:solidFill>
                  <a:schemeClr val="bg1"/>
                </a:solidFill>
                <a:latin typeface="Arial Unicode MS" pitchFamily="34" charset="-128"/>
                <a:ea typeface="Arial Unicode MS" pitchFamily="34" charset="-128"/>
                <a:cs typeface="Arial Unicode MS" pitchFamily="34" charset="-128"/>
              </a:rPr>
              <a:t>viendront se prosterner devant le remplaçant pour avoir de quoi mettre à la bouche.</a:t>
            </a:r>
            <a:endParaRPr lang="en-US" sz="4800" b="1" dirty="0" smtClean="0">
              <a:solidFill>
                <a:schemeClr val="bg1"/>
              </a:solidFill>
              <a:latin typeface="Arial Unicode MS" pitchFamily="34" charset="-128"/>
              <a:ea typeface="Arial Unicode MS" pitchFamily="34" charset="-128"/>
              <a:cs typeface="Arial Unicode MS" pitchFamily="34" charset="-128"/>
            </a:endParaRPr>
          </a:p>
          <a:p>
            <a:pPr lvl="0" algn="just"/>
            <a:r>
              <a:rPr lang="fr-FR" sz="4800" b="1" dirty="0" smtClean="0">
                <a:solidFill>
                  <a:schemeClr val="bg1"/>
                </a:solidFill>
                <a:latin typeface="Arial Unicode MS" pitchFamily="34" charset="-128"/>
                <a:ea typeface="Arial Unicode MS" pitchFamily="34" charset="-128"/>
                <a:cs typeface="Arial Unicode MS" pitchFamily="34" charset="-128"/>
              </a:rPr>
              <a:t>Pour Eli, son mandat accourait à son terme.</a:t>
            </a:r>
            <a:endParaRPr lang="en-US" sz="4800" b="1" dirty="0" smtClean="0">
              <a:solidFill>
                <a:schemeClr val="bg1"/>
              </a:solidFill>
              <a:latin typeface="Arial Unicode MS" pitchFamily="34" charset="-128"/>
              <a:ea typeface="Arial Unicode MS" pitchFamily="34" charset="-128"/>
              <a:cs typeface="Arial Unicode MS" pitchFamily="34" charset="-128"/>
            </a:endParaRPr>
          </a:p>
          <a:p>
            <a:pPr lvl="0" algn="just"/>
            <a:r>
              <a:rPr lang="fr-FR" sz="4800" b="1" dirty="0" smtClean="0">
                <a:solidFill>
                  <a:schemeClr val="bg1"/>
                </a:solidFill>
                <a:latin typeface="Arial Unicode MS" pitchFamily="34" charset="-128"/>
                <a:ea typeface="Arial Unicode MS" pitchFamily="34" charset="-128"/>
                <a:cs typeface="Arial Unicode MS" pitchFamily="34" charset="-128"/>
              </a:rPr>
              <a:t>Déjà, L’Eternel ne lui parlait plus.</a:t>
            </a:r>
            <a:endParaRPr lang="en-US" sz="4800" b="1" dirty="0" smtClean="0">
              <a:solidFill>
                <a:schemeClr val="bg1"/>
              </a:solidFill>
              <a:latin typeface="Arial Unicode MS" pitchFamily="34" charset="-128"/>
              <a:ea typeface="Arial Unicode MS" pitchFamily="34" charset="-128"/>
              <a:cs typeface="Arial Unicode MS" pitchFamily="34" charset="-128"/>
            </a:endParaRPr>
          </a:p>
          <a:p>
            <a:pPr lvl="0" algn="just"/>
            <a:r>
              <a:rPr lang="fr-FR" sz="4800" b="1" dirty="0" smtClean="0">
                <a:solidFill>
                  <a:srgbClr val="FFFF00"/>
                </a:solidFill>
                <a:latin typeface="Arial Unicode MS" pitchFamily="34" charset="-128"/>
                <a:ea typeface="Arial Unicode MS" pitchFamily="34" charset="-128"/>
                <a:cs typeface="Arial Unicode MS" pitchFamily="34" charset="-128"/>
              </a:rPr>
              <a:t>Cette dernière réprimande venait d’un prophète en dehors de la famille d’Eli.</a:t>
            </a:r>
            <a:endParaRPr lang="en-US" sz="4800" b="1" dirty="0" smtClean="0">
              <a:solidFill>
                <a:srgbClr val="FFFF00"/>
              </a:solidFill>
              <a:latin typeface="Arial Unicode MS" pitchFamily="34" charset="-128"/>
              <a:ea typeface="Arial Unicode MS" pitchFamily="34" charset="-128"/>
              <a:cs typeface="Arial Unicode MS" pitchFamily="34" charset="-128"/>
            </a:endParaRPr>
          </a:p>
          <a:p>
            <a:endParaRPr lang="en-US"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2">
              <a:lumMod val="50000"/>
            </a:schemeClr>
          </a:solidFill>
        </p:spPr>
        <p:txBody>
          <a:bodyPr>
            <a:normAutofit lnSpcReduction="10000"/>
          </a:bodyPr>
          <a:lstStyle/>
          <a:p>
            <a:pPr lvl="0" algn="just"/>
            <a:r>
              <a:rPr lang="fr-FR" sz="4800" b="1" dirty="0" smtClean="0">
                <a:solidFill>
                  <a:schemeClr val="bg1"/>
                </a:solidFill>
                <a:latin typeface="Arial Unicode MS" pitchFamily="34" charset="-128"/>
                <a:ea typeface="Arial Unicode MS" pitchFamily="34" charset="-128"/>
                <a:cs typeface="Arial Unicode MS" pitchFamily="34" charset="-128"/>
              </a:rPr>
              <a:t>La </a:t>
            </a:r>
            <a:r>
              <a:rPr lang="fr-FR" sz="4800" b="1" dirty="0" smtClean="0">
                <a:solidFill>
                  <a:schemeClr val="bg1"/>
                </a:solidFill>
                <a:latin typeface="Arial Unicode MS" pitchFamily="34" charset="-128"/>
                <a:ea typeface="Arial Unicode MS" pitchFamily="34" charset="-128"/>
                <a:cs typeface="Arial Unicode MS" pitchFamily="34" charset="-128"/>
              </a:rPr>
              <a:t>prochaine réprimande viendra du petit Samuel.</a:t>
            </a:r>
            <a:endParaRPr lang="en-US" sz="4800" b="1" dirty="0" smtClean="0">
              <a:solidFill>
                <a:schemeClr val="bg1"/>
              </a:solidFill>
              <a:latin typeface="Arial Unicode MS" pitchFamily="34" charset="-128"/>
              <a:ea typeface="Arial Unicode MS" pitchFamily="34" charset="-128"/>
              <a:cs typeface="Arial Unicode MS" pitchFamily="34" charset="-128"/>
            </a:endParaRPr>
          </a:p>
          <a:p>
            <a:pPr lvl="0" algn="just"/>
            <a:r>
              <a:rPr lang="fr-FR" sz="4800" b="1" dirty="0" smtClean="0">
                <a:solidFill>
                  <a:srgbClr val="FFFF00"/>
                </a:solidFill>
                <a:latin typeface="Arial Unicode MS" pitchFamily="34" charset="-128"/>
                <a:ea typeface="Arial Unicode MS" pitchFamily="34" charset="-128"/>
                <a:cs typeface="Arial Unicode MS" pitchFamily="34" charset="-128"/>
              </a:rPr>
              <a:t>Quelle ironie ! Tu occupes encore la fonction, mais Dieu n’est plus avec toi.</a:t>
            </a:r>
            <a:endParaRPr lang="en-US" sz="4800" b="1" dirty="0" smtClean="0">
              <a:solidFill>
                <a:srgbClr val="FFFF00"/>
              </a:solidFill>
              <a:latin typeface="Arial Unicode MS" pitchFamily="34" charset="-128"/>
              <a:ea typeface="Arial Unicode MS" pitchFamily="34" charset="-128"/>
              <a:cs typeface="Arial Unicode MS" pitchFamily="34" charset="-128"/>
            </a:endParaRPr>
          </a:p>
          <a:p>
            <a:pPr algn="just"/>
            <a:r>
              <a:rPr lang="fr-FR" sz="4800" b="1" dirty="0" smtClean="0">
                <a:solidFill>
                  <a:schemeClr val="bg1"/>
                </a:solidFill>
                <a:latin typeface="Arial Unicode MS" pitchFamily="34" charset="-128"/>
                <a:ea typeface="Arial Unicode MS" pitchFamily="34" charset="-128"/>
                <a:cs typeface="Arial Unicode MS" pitchFamily="34" charset="-128"/>
              </a:rPr>
              <a:t>Tu jouis encore des bénéfices du temple alors que la fin de ton règne marche à grand pas vers toi.</a:t>
            </a:r>
            <a:endParaRPr lang="en-US" sz="4800" b="1" dirty="0" smtClean="0">
              <a:solidFill>
                <a:schemeClr val="bg1"/>
              </a:solidFill>
              <a:latin typeface="Arial Unicode MS" pitchFamily="34" charset="-128"/>
              <a:ea typeface="Arial Unicode MS" pitchFamily="34" charset="-128"/>
              <a:cs typeface="Arial Unicode MS" pitchFamily="34" charset="-128"/>
            </a:endParaRPr>
          </a:p>
          <a:p>
            <a:pPr lvl="0" algn="just">
              <a:buNone/>
            </a:pPr>
            <a:endParaRPr lang="en-US" sz="4800" b="1" dirty="0" smtClean="0">
              <a:solidFill>
                <a:schemeClr val="bg1"/>
              </a:solidFill>
              <a:latin typeface="Arial Unicode MS" pitchFamily="34" charset="-128"/>
              <a:ea typeface="Arial Unicode MS" pitchFamily="34" charset="-128"/>
              <a:cs typeface="Arial Unicode MS" pitchFamily="34" charset="-128"/>
            </a:endParaRPr>
          </a:p>
          <a:p>
            <a:endParaRPr lang="en-US"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fontScale="85000" lnSpcReduction="20000"/>
          </a:bodyPr>
          <a:lstStyle/>
          <a:p>
            <a:pPr algn="ctr">
              <a:buNone/>
            </a:pPr>
            <a:r>
              <a:rPr lang="fr-FR" sz="5400" b="1" dirty="0" smtClean="0">
                <a:latin typeface="Arial Unicode MS" pitchFamily="34" charset="-128"/>
                <a:ea typeface="Arial Unicode MS" pitchFamily="34" charset="-128"/>
                <a:cs typeface="Arial Unicode MS" pitchFamily="34" charset="-128"/>
              </a:rPr>
              <a:t>LA MENACE D’ELI AU JEUNE SAMUEL</a:t>
            </a:r>
            <a:endParaRPr lang="en-US" sz="5400" b="1" dirty="0" smtClean="0">
              <a:latin typeface="Arial Unicode MS" pitchFamily="34" charset="-128"/>
              <a:ea typeface="Arial Unicode MS" pitchFamily="34" charset="-128"/>
              <a:cs typeface="Arial Unicode MS" pitchFamily="34" charset="-128"/>
            </a:endParaRPr>
          </a:p>
          <a:p>
            <a:pPr algn="just"/>
            <a:r>
              <a:rPr lang="fr-FR" sz="5400" b="1" dirty="0" smtClean="0">
                <a:solidFill>
                  <a:srgbClr val="0000CC"/>
                </a:solidFill>
                <a:latin typeface="Arial Unicode MS" pitchFamily="34" charset="-128"/>
                <a:ea typeface="Arial Unicode MS" pitchFamily="34" charset="-128"/>
                <a:cs typeface="Arial Unicode MS" pitchFamily="34" charset="-128"/>
              </a:rPr>
              <a:t>1 Samuel 3 :17b « Que Dieu te traite dans toute sa rigueur, si tu me caches quelque chose de tout ce qu'il t'a dit! »</a:t>
            </a:r>
            <a:endParaRPr lang="en-US" sz="5400" b="1" dirty="0" smtClean="0">
              <a:solidFill>
                <a:srgbClr val="0000CC"/>
              </a:solidFill>
              <a:latin typeface="Arial Unicode MS" pitchFamily="34" charset="-128"/>
              <a:ea typeface="Arial Unicode MS" pitchFamily="34" charset="-128"/>
              <a:cs typeface="Arial Unicode MS" pitchFamily="34" charset="-128"/>
            </a:endParaRPr>
          </a:p>
          <a:p>
            <a:pPr lvl="0" algn="just"/>
            <a:r>
              <a:rPr lang="fr-FR" sz="5400" b="1" dirty="0" smtClean="0">
                <a:latin typeface="Arial Unicode MS" pitchFamily="34" charset="-128"/>
                <a:ea typeface="Arial Unicode MS" pitchFamily="34" charset="-128"/>
                <a:cs typeface="Arial Unicode MS" pitchFamily="34" charset="-128"/>
              </a:rPr>
              <a:t>Eli souffrait une honte à double </a:t>
            </a:r>
            <a:r>
              <a:rPr lang="fr-FR" sz="5400" b="1" dirty="0" smtClean="0">
                <a:latin typeface="Arial Unicode MS" pitchFamily="34" charset="-128"/>
                <a:ea typeface="Arial Unicode MS" pitchFamily="34" charset="-128"/>
                <a:cs typeface="Arial Unicode MS" pitchFamily="34" charset="-128"/>
              </a:rPr>
              <a:t>portée</a:t>
            </a:r>
            <a:r>
              <a:rPr lang="fr-FR" sz="5400" b="1" dirty="0" smtClean="0">
                <a:latin typeface="Arial Unicode MS" pitchFamily="34" charset="-128"/>
                <a:ea typeface="Arial Unicode MS" pitchFamily="34" charset="-128"/>
                <a:cs typeface="Arial Unicode MS" pitchFamily="34" charset="-128"/>
              </a:rPr>
              <a:t>.</a:t>
            </a:r>
            <a:endParaRPr lang="en-US" sz="5400" b="1" dirty="0" smtClean="0">
              <a:latin typeface="Arial Unicode MS" pitchFamily="34" charset="-128"/>
              <a:ea typeface="Arial Unicode MS" pitchFamily="34" charset="-128"/>
              <a:cs typeface="Arial Unicode MS" pitchFamily="34" charset="-128"/>
            </a:endParaRPr>
          </a:p>
          <a:p>
            <a:pPr lvl="0" algn="just"/>
            <a:r>
              <a:rPr lang="fr-FR" sz="5400" b="1" dirty="0" smtClean="0">
                <a:solidFill>
                  <a:srgbClr val="0000CC"/>
                </a:solidFill>
                <a:latin typeface="Arial Unicode MS" pitchFamily="34" charset="-128"/>
                <a:ea typeface="Arial Unicode MS" pitchFamily="34" charset="-128"/>
                <a:cs typeface="Arial Unicode MS" pitchFamily="34" charset="-128"/>
              </a:rPr>
              <a:t>Premièrement, il souffrait le mépris, le rejet et le silence de l’Eternel. </a:t>
            </a:r>
            <a:endParaRPr lang="en-US" sz="5400" b="1" dirty="0" smtClean="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fontScale="85000" lnSpcReduction="10000"/>
          </a:bodyPr>
          <a:lstStyle/>
          <a:p>
            <a:pPr algn="just"/>
            <a:r>
              <a:rPr lang="fr-FR" sz="4800" b="1" dirty="0" smtClean="0">
                <a:latin typeface="Arial Unicode MS" pitchFamily="34" charset="-128"/>
                <a:ea typeface="Arial Unicode MS" pitchFamily="34" charset="-128"/>
                <a:cs typeface="Arial Unicode MS" pitchFamily="34" charset="-128"/>
              </a:rPr>
              <a:t>Deuxièmement, il devait vivre la réalité de </a:t>
            </a:r>
            <a:r>
              <a:rPr lang="fr-FR" sz="4800" b="1" dirty="0" smtClean="0">
                <a:latin typeface="Arial Unicode MS" pitchFamily="34" charset="-128"/>
                <a:ea typeface="Arial Unicode MS" pitchFamily="34" charset="-128"/>
                <a:cs typeface="Arial Unicode MS" pitchFamily="34" charset="-128"/>
              </a:rPr>
              <a:t>voir Dieu commençant </a:t>
            </a:r>
            <a:r>
              <a:rPr lang="fr-FR" sz="4800" b="1" dirty="0" smtClean="0">
                <a:latin typeface="Arial Unicode MS" pitchFamily="34" charset="-128"/>
                <a:ea typeface="Arial Unicode MS" pitchFamily="34" charset="-128"/>
                <a:cs typeface="Arial Unicode MS" pitchFamily="34" charset="-128"/>
              </a:rPr>
              <a:t>à </a:t>
            </a:r>
            <a:r>
              <a:rPr lang="fr-FR" sz="4800" b="1" dirty="0" smtClean="0">
                <a:latin typeface="Arial Unicode MS" pitchFamily="34" charset="-128"/>
                <a:ea typeface="Arial Unicode MS" pitchFamily="34" charset="-128"/>
                <a:cs typeface="Arial Unicode MS" pitchFamily="34" charset="-128"/>
              </a:rPr>
              <a:t>adresser </a:t>
            </a:r>
            <a:r>
              <a:rPr lang="fr-FR" sz="4800" b="1" dirty="0" smtClean="0">
                <a:latin typeface="Arial Unicode MS" pitchFamily="34" charset="-128"/>
                <a:ea typeface="Arial Unicode MS" pitchFamily="34" charset="-128"/>
                <a:cs typeface="Arial Unicode MS" pitchFamily="34" charset="-128"/>
              </a:rPr>
              <a:t> son remplaçant. </a:t>
            </a:r>
            <a:endParaRPr lang="en-US" sz="5400" b="1" dirty="0" smtClean="0">
              <a:latin typeface="Arial Unicode MS" pitchFamily="34" charset="-128"/>
              <a:ea typeface="Arial Unicode MS" pitchFamily="34" charset="-128"/>
              <a:cs typeface="Arial Unicode MS" pitchFamily="34" charset="-128"/>
            </a:endParaRPr>
          </a:p>
          <a:p>
            <a:pPr lvl="0" algn="just"/>
            <a:r>
              <a:rPr lang="fr-FR" sz="5400" b="1" dirty="0" smtClean="0">
                <a:solidFill>
                  <a:srgbClr val="0000CC"/>
                </a:solidFill>
                <a:latin typeface="Arial Unicode MS" pitchFamily="34" charset="-128"/>
                <a:ea typeface="Arial Unicode MS" pitchFamily="34" charset="-128"/>
                <a:cs typeface="Arial Unicode MS" pitchFamily="34" charset="-128"/>
              </a:rPr>
              <a:t>Qui ? Le petit Samuel !</a:t>
            </a:r>
            <a:endParaRPr lang="en-US" sz="5400" b="1" dirty="0" smtClean="0">
              <a:solidFill>
                <a:srgbClr val="0000CC"/>
              </a:solidFill>
              <a:latin typeface="Arial Unicode MS" pitchFamily="34" charset="-128"/>
              <a:ea typeface="Arial Unicode MS" pitchFamily="34" charset="-128"/>
              <a:cs typeface="Arial Unicode MS" pitchFamily="34" charset="-128"/>
            </a:endParaRPr>
          </a:p>
          <a:p>
            <a:pPr lvl="0" algn="just"/>
            <a:r>
              <a:rPr lang="fr-FR" sz="5400" b="1" dirty="0" err="1" smtClean="0">
                <a:latin typeface="Arial Unicode MS" pitchFamily="34" charset="-128"/>
                <a:ea typeface="Arial Unicode MS" pitchFamily="34" charset="-128"/>
                <a:cs typeface="Arial Unicode MS" pitchFamily="34" charset="-128"/>
              </a:rPr>
              <a:t>Éli</a:t>
            </a:r>
            <a:r>
              <a:rPr lang="fr-FR" sz="5400" b="1" dirty="0" smtClean="0">
                <a:latin typeface="Arial Unicode MS" pitchFamily="34" charset="-128"/>
                <a:ea typeface="Arial Unicode MS" pitchFamily="34" charset="-128"/>
                <a:cs typeface="Arial Unicode MS" pitchFamily="34" charset="-128"/>
              </a:rPr>
              <a:t> </a:t>
            </a:r>
            <a:r>
              <a:rPr lang="fr-FR" sz="5400" b="1" dirty="0" smtClean="0">
                <a:latin typeface="Arial Unicode MS" pitchFamily="34" charset="-128"/>
                <a:ea typeface="Arial Unicode MS" pitchFamily="34" charset="-128"/>
                <a:cs typeface="Arial Unicode MS" pitchFamily="34" charset="-128"/>
              </a:rPr>
              <a:t>s’attendait que le jeune Samuel alla dépendre d’avantage de lui pour véhiculer dans son onction de prophète.</a:t>
            </a:r>
            <a:endParaRPr lang="en-US" sz="5400" b="1" dirty="0" smtClean="0">
              <a:latin typeface="Arial Unicode MS" pitchFamily="34" charset="-128"/>
              <a:ea typeface="Arial Unicode MS" pitchFamily="34" charset="-128"/>
              <a:cs typeface="Arial Unicode MS" pitchFamily="34" charset="-128"/>
            </a:endParaRPr>
          </a:p>
          <a:p>
            <a:pPr lvl="0" algn="just"/>
            <a:r>
              <a:rPr lang="fr-FR" sz="5400" b="1" dirty="0" smtClean="0">
                <a:solidFill>
                  <a:srgbClr val="0000CC"/>
                </a:solidFill>
                <a:latin typeface="Arial Unicode MS" pitchFamily="34" charset="-128"/>
                <a:ea typeface="Arial Unicode MS" pitchFamily="34" charset="-128"/>
                <a:cs typeface="Arial Unicode MS" pitchFamily="34" charset="-128"/>
              </a:rPr>
              <a:t>Le silence de Samuel nuisait beaucoup </a:t>
            </a:r>
            <a:r>
              <a:rPr lang="fr-FR" sz="5400" b="1" dirty="0" smtClean="0">
                <a:solidFill>
                  <a:srgbClr val="0000CC"/>
                </a:solidFill>
                <a:latin typeface="Arial Unicode MS" pitchFamily="34" charset="-128"/>
                <a:ea typeface="Arial Unicode MS" pitchFamily="34" charset="-128"/>
                <a:cs typeface="Arial Unicode MS" pitchFamily="34" charset="-128"/>
              </a:rPr>
              <a:t>à Eli.</a:t>
            </a:r>
            <a:endParaRPr lang="en-US" sz="5400" b="1" dirty="0" smtClean="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fontScale="92500" lnSpcReduction="10000"/>
          </a:bodyPr>
          <a:lstStyle/>
          <a:p>
            <a:pPr lvl="0" algn="just"/>
            <a:r>
              <a:rPr lang="fr-FR" sz="5400" b="1" dirty="0" smtClean="0">
                <a:latin typeface="Arial Unicode MS" pitchFamily="34" charset="-128"/>
                <a:ea typeface="Arial Unicode MS" pitchFamily="34" charset="-128"/>
                <a:cs typeface="Arial Unicode MS" pitchFamily="34" charset="-128"/>
              </a:rPr>
              <a:t>Le </a:t>
            </a:r>
            <a:r>
              <a:rPr lang="fr-FR" sz="5400" b="1" dirty="0" smtClean="0">
                <a:latin typeface="Arial Unicode MS" pitchFamily="34" charset="-128"/>
                <a:ea typeface="Arial Unicode MS" pitchFamily="34" charset="-128"/>
                <a:cs typeface="Arial Unicode MS" pitchFamily="34" charset="-128"/>
              </a:rPr>
              <a:t>petit enfant était en connaissance de quelque chose que le vieux prophète ne connaissais pas alors.</a:t>
            </a:r>
            <a:endParaRPr lang="en-US" sz="5400" b="1" dirty="0" smtClean="0">
              <a:latin typeface="Arial Unicode MS" pitchFamily="34" charset="-128"/>
              <a:ea typeface="Arial Unicode MS" pitchFamily="34" charset="-128"/>
              <a:cs typeface="Arial Unicode MS" pitchFamily="34" charset="-128"/>
            </a:endParaRPr>
          </a:p>
          <a:p>
            <a:pPr lvl="0" algn="just"/>
            <a:r>
              <a:rPr lang="fr-FR" sz="5400" b="1" dirty="0" smtClean="0">
                <a:solidFill>
                  <a:srgbClr val="0000CC"/>
                </a:solidFill>
                <a:latin typeface="Arial Unicode MS" pitchFamily="34" charset="-128"/>
                <a:ea typeface="Arial Unicode MS" pitchFamily="34" charset="-128"/>
                <a:cs typeface="Arial Unicode MS" pitchFamily="34" charset="-128"/>
              </a:rPr>
              <a:t>Pourquoi menacer le petit ?</a:t>
            </a:r>
            <a:endParaRPr lang="en-US" sz="5400" b="1" dirty="0" smtClean="0">
              <a:solidFill>
                <a:srgbClr val="0000CC"/>
              </a:solidFill>
              <a:latin typeface="Arial Unicode MS" pitchFamily="34" charset="-128"/>
              <a:ea typeface="Arial Unicode MS" pitchFamily="34" charset="-128"/>
              <a:cs typeface="Arial Unicode MS" pitchFamily="34" charset="-128"/>
            </a:endParaRPr>
          </a:p>
          <a:p>
            <a:pPr lvl="0" algn="just"/>
            <a:r>
              <a:rPr lang="fr-FR" sz="5400" b="1" dirty="0" smtClean="0">
                <a:latin typeface="Arial Unicode MS" pitchFamily="34" charset="-128"/>
                <a:ea typeface="Arial Unicode MS" pitchFamily="34" charset="-128"/>
                <a:cs typeface="Arial Unicode MS" pitchFamily="34" charset="-128"/>
              </a:rPr>
              <a:t>Il y a des prédicateurs qui sont très méchants à l’égard de ceux de la génération montante</a:t>
            </a:r>
            <a:r>
              <a:rPr lang="fr-FR" sz="5400" b="1" dirty="0" smtClean="0">
                <a:latin typeface="Arial Unicode MS" pitchFamily="34" charset="-128"/>
                <a:ea typeface="Arial Unicode MS" pitchFamily="34" charset="-128"/>
                <a:cs typeface="Arial Unicode MS" pitchFamily="34" charset="-128"/>
              </a:rPr>
              <a:t>.</a:t>
            </a:r>
            <a:endParaRPr lang="en-US" sz="54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fontScale="92500" lnSpcReduction="10000"/>
          </a:bodyPr>
          <a:lstStyle/>
          <a:p>
            <a:pPr algn="just"/>
            <a:r>
              <a:rPr lang="fr-FR" sz="4800" b="1" dirty="0" smtClean="0">
                <a:latin typeface="Arial Unicode MS" pitchFamily="34" charset="-128"/>
                <a:ea typeface="Arial Unicode MS" pitchFamily="34" charset="-128"/>
                <a:cs typeface="Arial Unicode MS" pitchFamily="34" charset="-128"/>
              </a:rPr>
              <a:t>Beaucoup refusent de procéder à l’ordination de certains jeunes appelés par crainte d’être remplacé, ou d'être dépassé par ces derniers</a:t>
            </a:r>
            <a:r>
              <a:rPr lang="fr-FR" sz="4800" b="1" dirty="0" smtClean="0">
                <a:latin typeface="Arial Unicode MS" pitchFamily="34" charset="-128"/>
                <a:ea typeface="Arial Unicode MS" pitchFamily="34" charset="-128"/>
                <a:cs typeface="Arial Unicode MS" pitchFamily="34" charset="-128"/>
              </a:rPr>
              <a:t>.</a:t>
            </a:r>
            <a:endParaRPr lang="en-US" sz="5400" b="1" dirty="0" smtClean="0">
              <a:latin typeface="Arial Unicode MS" pitchFamily="34" charset="-128"/>
              <a:ea typeface="Arial Unicode MS" pitchFamily="34" charset="-128"/>
              <a:cs typeface="Arial Unicode MS" pitchFamily="34" charset="-128"/>
            </a:endParaRPr>
          </a:p>
          <a:p>
            <a:pPr lvl="0" algn="just"/>
            <a:r>
              <a:rPr lang="fr-FR" sz="5400" b="1" dirty="0" smtClean="0">
                <a:solidFill>
                  <a:srgbClr val="0000CC"/>
                </a:solidFill>
                <a:latin typeface="Arial Unicode MS" pitchFamily="34" charset="-128"/>
                <a:ea typeface="Arial Unicode MS" pitchFamily="34" charset="-128"/>
                <a:cs typeface="Arial Unicode MS" pitchFamily="34" charset="-128"/>
              </a:rPr>
              <a:t>Que faire quand le choix vient de Dieu ? </a:t>
            </a:r>
            <a:endParaRPr lang="en-US" sz="5400" b="1" dirty="0" smtClean="0">
              <a:solidFill>
                <a:srgbClr val="0000CC"/>
              </a:solidFill>
              <a:latin typeface="Arial Unicode MS" pitchFamily="34" charset="-128"/>
              <a:ea typeface="Arial Unicode MS" pitchFamily="34" charset="-128"/>
              <a:cs typeface="Arial Unicode MS" pitchFamily="34" charset="-128"/>
            </a:endParaRPr>
          </a:p>
          <a:p>
            <a:pPr lvl="0" algn="just"/>
            <a:r>
              <a:rPr lang="fr-FR" sz="5400" b="1" dirty="0" smtClean="0">
                <a:latin typeface="Arial Unicode MS" pitchFamily="34" charset="-128"/>
                <a:ea typeface="Arial Unicode MS" pitchFamily="34" charset="-128"/>
                <a:cs typeface="Arial Unicode MS" pitchFamily="34" charset="-128"/>
              </a:rPr>
              <a:t>Remarquez </a:t>
            </a:r>
            <a:r>
              <a:rPr lang="fr-FR" sz="5400" b="1" dirty="0" smtClean="0">
                <a:latin typeface="Arial Unicode MS" pitchFamily="34" charset="-128"/>
                <a:ea typeface="Arial Unicode MS" pitchFamily="34" charset="-128"/>
                <a:cs typeface="Arial Unicode MS" pitchFamily="34" charset="-128"/>
              </a:rPr>
              <a:t>avec quelle agression que le vieux prophète </a:t>
            </a:r>
            <a:r>
              <a:rPr lang="fr-FR" sz="5400" b="1" dirty="0" smtClean="0">
                <a:latin typeface="Arial Unicode MS" pitchFamily="34" charset="-128"/>
                <a:ea typeface="Arial Unicode MS" pitchFamily="34" charset="-128"/>
                <a:cs typeface="Arial Unicode MS" pitchFamily="34" charset="-128"/>
              </a:rPr>
              <a:t>approche un </a:t>
            </a:r>
            <a:r>
              <a:rPr lang="fr-FR" sz="5400" b="1" dirty="0" smtClean="0">
                <a:latin typeface="Arial Unicode MS" pitchFamily="34" charset="-128"/>
                <a:ea typeface="Arial Unicode MS" pitchFamily="34" charset="-128"/>
                <a:cs typeface="Arial Unicode MS" pitchFamily="34" charset="-128"/>
              </a:rPr>
              <a:t>enfant</a:t>
            </a:r>
            <a:r>
              <a:rPr lang="fr-FR" sz="5400" b="1" dirty="0" smtClean="0">
                <a:latin typeface="Arial Unicode MS" pitchFamily="34" charset="-128"/>
                <a:ea typeface="Arial Unicode MS" pitchFamily="34" charset="-128"/>
                <a:cs typeface="Arial Unicode MS" pitchFamily="34" charset="-128"/>
              </a:rPr>
              <a:t>.</a:t>
            </a:r>
            <a:endParaRPr lang="en-US" sz="54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fontScale="92500" lnSpcReduction="20000"/>
          </a:bodyPr>
          <a:lstStyle/>
          <a:p>
            <a:pPr lvl="0" algn="just"/>
            <a:r>
              <a:rPr lang="fr-FR" sz="5400" b="1" dirty="0" smtClean="0">
                <a:latin typeface="Arial Unicode MS" pitchFamily="34" charset="-128"/>
                <a:ea typeface="Arial Unicode MS" pitchFamily="34" charset="-128"/>
                <a:cs typeface="Arial Unicode MS" pitchFamily="34" charset="-128"/>
              </a:rPr>
              <a:t>«</a:t>
            </a:r>
            <a:r>
              <a:rPr lang="fr-FR" sz="5400" b="1" dirty="0" smtClean="0">
                <a:latin typeface="Arial Unicode MS" pitchFamily="34" charset="-128"/>
                <a:ea typeface="Arial Unicode MS" pitchFamily="34" charset="-128"/>
                <a:cs typeface="Arial Unicode MS" pitchFamily="34" charset="-128"/>
              </a:rPr>
              <a:t> Que Dieu te traite dans toute sa rigueur, si tu me caches quelque chose de tout ce qu'il t'a dit! »</a:t>
            </a:r>
            <a:endParaRPr lang="en-US" sz="5400" b="1" dirty="0" smtClean="0">
              <a:latin typeface="Arial Unicode MS" pitchFamily="34" charset="-128"/>
              <a:ea typeface="Arial Unicode MS" pitchFamily="34" charset="-128"/>
              <a:cs typeface="Arial Unicode MS" pitchFamily="34" charset="-128"/>
            </a:endParaRPr>
          </a:p>
          <a:p>
            <a:pPr lvl="0" algn="just"/>
            <a:r>
              <a:rPr lang="fr-FR" sz="5400" b="1" dirty="0" smtClean="0">
                <a:solidFill>
                  <a:srgbClr val="0000CC"/>
                </a:solidFill>
                <a:latin typeface="Arial Unicode MS" pitchFamily="34" charset="-128"/>
                <a:ea typeface="Arial Unicode MS" pitchFamily="34" charset="-128"/>
                <a:cs typeface="Arial Unicode MS" pitchFamily="34" charset="-128"/>
              </a:rPr>
              <a:t>Je </a:t>
            </a:r>
            <a:r>
              <a:rPr lang="fr-FR" sz="5400" b="1" dirty="0" smtClean="0">
                <a:solidFill>
                  <a:srgbClr val="0000CC"/>
                </a:solidFill>
                <a:latin typeface="Arial Unicode MS" pitchFamily="34" charset="-128"/>
                <a:ea typeface="Arial Unicode MS" pitchFamily="34" charset="-128"/>
                <a:cs typeface="Arial Unicode MS" pitchFamily="34" charset="-128"/>
              </a:rPr>
              <a:t>félicite </a:t>
            </a:r>
            <a:r>
              <a:rPr lang="fr-FR" sz="5400" b="1" dirty="0" smtClean="0">
                <a:solidFill>
                  <a:srgbClr val="0000CC"/>
                </a:solidFill>
                <a:latin typeface="Arial Unicode MS" pitchFamily="34" charset="-128"/>
                <a:ea typeface="Arial Unicode MS" pitchFamily="34" charset="-128"/>
                <a:cs typeface="Arial Unicode MS" pitchFamily="34" charset="-128"/>
              </a:rPr>
              <a:t>ici la sagesse du jeune Samuel. </a:t>
            </a:r>
            <a:endParaRPr lang="fr-FR" sz="5400" b="1" dirty="0" smtClean="0">
              <a:solidFill>
                <a:srgbClr val="0000CC"/>
              </a:solidFill>
              <a:latin typeface="Arial Unicode MS" pitchFamily="34" charset="-128"/>
              <a:ea typeface="Arial Unicode MS" pitchFamily="34" charset="-128"/>
              <a:cs typeface="Arial Unicode MS" pitchFamily="34" charset="-128"/>
            </a:endParaRPr>
          </a:p>
          <a:p>
            <a:pPr lvl="0" algn="just"/>
            <a:r>
              <a:rPr lang="fr-FR" sz="5400" b="1" dirty="0" smtClean="0">
                <a:latin typeface="Arial Unicode MS" pitchFamily="34" charset="-128"/>
                <a:ea typeface="Arial Unicode MS" pitchFamily="34" charset="-128"/>
                <a:cs typeface="Arial Unicode MS" pitchFamily="34" charset="-128"/>
              </a:rPr>
              <a:t>La </a:t>
            </a:r>
            <a:r>
              <a:rPr lang="fr-FR" sz="5400" b="1" dirty="0" smtClean="0">
                <a:latin typeface="Arial Unicode MS" pitchFamily="34" charset="-128"/>
                <a:ea typeface="Arial Unicode MS" pitchFamily="34" charset="-128"/>
                <a:cs typeface="Arial Unicode MS" pitchFamily="34" charset="-128"/>
              </a:rPr>
              <a:t>révélation n’était pas en faveur  de la maison d’Eli, donc il hésitait de la partager avec le sacrificateur</a:t>
            </a:r>
            <a:r>
              <a:rPr lang="fr-FR" sz="5400" b="1" dirty="0" smtClean="0">
                <a:latin typeface="Arial Unicode MS" pitchFamily="34" charset="-128"/>
                <a:ea typeface="Arial Unicode MS" pitchFamily="34" charset="-128"/>
                <a:cs typeface="Arial Unicode MS" pitchFamily="34" charset="-128"/>
              </a:rPr>
              <a:t>.</a:t>
            </a:r>
            <a:endParaRPr lang="en-US" sz="54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fontScale="92500"/>
          </a:bodyPr>
          <a:lstStyle/>
          <a:p>
            <a:pPr algn="just"/>
            <a:r>
              <a:rPr lang="fr-FR" sz="4800" b="1" dirty="0" smtClean="0">
                <a:latin typeface="Arial Unicode MS" pitchFamily="34" charset="-128"/>
                <a:ea typeface="Arial Unicode MS" pitchFamily="34" charset="-128"/>
                <a:cs typeface="Arial Unicode MS" pitchFamily="34" charset="-128"/>
              </a:rPr>
              <a:t>Dans l'empressement de célébrer cette nouvelle dimension de grâce reçue de la part de Dieu, Samuel aurait pu prendre plaisir dans l’amertume de quelqu’un d’autre</a:t>
            </a:r>
            <a:r>
              <a:rPr lang="fr-FR" sz="4800" b="1" dirty="0" smtClean="0">
                <a:latin typeface="Arial Unicode MS" pitchFamily="34" charset="-128"/>
                <a:ea typeface="Arial Unicode MS" pitchFamily="34" charset="-128"/>
                <a:cs typeface="Arial Unicode MS" pitchFamily="34" charset="-128"/>
              </a:rPr>
              <a:t>.</a:t>
            </a:r>
            <a:endParaRPr lang="en-US" sz="5400" b="1" dirty="0" smtClean="0">
              <a:latin typeface="Arial Unicode MS" pitchFamily="34" charset="-128"/>
              <a:ea typeface="Arial Unicode MS" pitchFamily="34" charset="-128"/>
              <a:cs typeface="Arial Unicode MS" pitchFamily="34" charset="-128"/>
            </a:endParaRPr>
          </a:p>
          <a:p>
            <a:pPr lvl="0" algn="just"/>
            <a:r>
              <a:rPr lang="fr-FR" sz="5400" b="1" dirty="0" smtClean="0">
                <a:solidFill>
                  <a:srgbClr val="0000CC"/>
                </a:solidFill>
                <a:latin typeface="Arial Unicode MS" pitchFamily="34" charset="-128"/>
                <a:ea typeface="Arial Unicode MS" pitchFamily="34" charset="-128"/>
                <a:cs typeface="Arial Unicode MS" pitchFamily="34" charset="-128"/>
              </a:rPr>
              <a:t>Le vrai prophète pleure aussi en annonçant les arrêts de Dieu envers un peuple rebelle. </a:t>
            </a:r>
            <a:endParaRPr lang="en-US" sz="5400" b="1" dirty="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fontScale="92500"/>
          </a:bodyPr>
          <a:lstStyle/>
          <a:p>
            <a:pPr algn="ctr">
              <a:buNone/>
            </a:pPr>
            <a:r>
              <a:rPr lang="fr-FR" sz="4000" b="1" dirty="0" smtClean="0">
                <a:solidFill>
                  <a:srgbClr val="FFFF00"/>
                </a:solidFill>
                <a:latin typeface="Arial Unicode MS" pitchFamily="34" charset="-128"/>
                <a:ea typeface="Arial Unicode MS" pitchFamily="34" charset="-128"/>
                <a:cs typeface="Arial Unicode MS" pitchFamily="34" charset="-128"/>
              </a:rPr>
              <a:t>CONCLUSION</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algn="just"/>
            <a:r>
              <a:rPr lang="fr-FR" sz="4000" b="1" dirty="0" smtClean="0">
                <a:latin typeface="Arial Unicode MS" pitchFamily="34" charset="-128"/>
                <a:ea typeface="Arial Unicode MS" pitchFamily="34" charset="-128"/>
                <a:cs typeface="Arial Unicode MS" pitchFamily="34" charset="-128"/>
              </a:rPr>
              <a:t>I Samuel 3 :18 Samuel lui raconta tout, sans lui rien cacher. Et </a:t>
            </a:r>
            <a:r>
              <a:rPr lang="fr-FR" sz="4000" b="1" dirty="0" err="1" smtClean="0">
                <a:latin typeface="Arial Unicode MS" pitchFamily="34" charset="-128"/>
                <a:ea typeface="Arial Unicode MS" pitchFamily="34" charset="-128"/>
                <a:cs typeface="Arial Unicode MS" pitchFamily="34" charset="-128"/>
              </a:rPr>
              <a:t>Éli</a:t>
            </a:r>
            <a:r>
              <a:rPr lang="fr-FR" sz="4000" b="1" dirty="0" smtClean="0">
                <a:latin typeface="Arial Unicode MS" pitchFamily="34" charset="-128"/>
                <a:ea typeface="Arial Unicode MS" pitchFamily="34" charset="-128"/>
                <a:cs typeface="Arial Unicode MS" pitchFamily="34" charset="-128"/>
              </a:rPr>
              <a:t> dit: C'est l'Éternel, qu'il fasse ce qui lui semblera bon!</a:t>
            </a:r>
            <a:endParaRPr lang="en-US" sz="4000" b="1" dirty="0" smtClean="0">
              <a:latin typeface="Arial Unicode MS" pitchFamily="34" charset="-128"/>
              <a:ea typeface="Arial Unicode MS" pitchFamily="34" charset="-128"/>
              <a:cs typeface="Arial Unicode MS" pitchFamily="34" charset="-128"/>
            </a:endParaRPr>
          </a:p>
          <a:p>
            <a:pPr lvl="0" algn="just"/>
            <a:r>
              <a:rPr lang="fr-FR" sz="4000" b="1" dirty="0" smtClean="0">
                <a:solidFill>
                  <a:srgbClr val="FFFF00"/>
                </a:solidFill>
              </a:rPr>
              <a:t>Malgré son poste élevé, Eli n'avait pas découvert la vraie dimension de l'Eternel.</a:t>
            </a:r>
            <a:endParaRPr lang="en-US" sz="4000" b="1" dirty="0" smtClean="0">
              <a:solidFill>
                <a:srgbClr val="FFFF00"/>
              </a:solidFill>
            </a:endParaRPr>
          </a:p>
          <a:p>
            <a:pPr lvl="0" algn="just"/>
            <a:r>
              <a:rPr lang="fr-FR" sz="4000" b="1" dirty="0" smtClean="0"/>
              <a:t>Le fait que l’Eternel menace ne veut pas dire qu'il n'y a plus de place pour la repentance.</a:t>
            </a:r>
            <a:endParaRPr lang="en-US" sz="4000" b="1" dirty="0" smtClean="0"/>
          </a:p>
          <a:p>
            <a:pPr lvl="0" algn="just"/>
            <a:r>
              <a:rPr lang="fr-FR" sz="4000" b="1" dirty="0" smtClean="0">
                <a:solidFill>
                  <a:srgbClr val="FFFF00"/>
                </a:solidFill>
                <a:latin typeface="Arial Unicode MS" pitchFamily="34" charset="-128"/>
                <a:ea typeface="Arial Unicode MS" pitchFamily="34" charset="-128"/>
                <a:cs typeface="Arial Unicode MS" pitchFamily="34" charset="-128"/>
              </a:rPr>
              <a:t>David </a:t>
            </a:r>
            <a:r>
              <a:rPr lang="fr-FR" sz="4000" b="1" dirty="0" smtClean="0">
                <a:solidFill>
                  <a:srgbClr val="FFFF00"/>
                </a:solidFill>
                <a:latin typeface="Arial Unicode MS" pitchFamily="34" charset="-128"/>
                <a:ea typeface="Arial Unicode MS" pitchFamily="34" charset="-128"/>
                <a:cs typeface="Arial Unicode MS" pitchFamily="34" charset="-128"/>
              </a:rPr>
              <a:t>connaissait mieux l’Eternel</a:t>
            </a:r>
            <a:r>
              <a:rPr lang="fr-FR" sz="4000" b="1" dirty="0" smtClean="0">
                <a:solidFill>
                  <a:srgbClr val="FFFF00"/>
                </a:solidFill>
                <a:latin typeface="Arial Unicode MS" pitchFamily="34" charset="-128"/>
                <a:ea typeface="Arial Unicode MS" pitchFamily="34" charset="-128"/>
                <a:cs typeface="Arial Unicode MS" pitchFamily="34" charset="-128"/>
              </a:rPr>
              <a:t>.</a:t>
            </a:r>
            <a:endParaRPr lang="en-US" sz="4000" b="1"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fontScale="92500" lnSpcReduction="20000"/>
          </a:bodyPr>
          <a:lstStyle/>
          <a:p>
            <a:pPr lvl="0" algn="just"/>
            <a:r>
              <a:rPr lang="fr-FR" sz="4000" b="1" dirty="0" smtClean="0">
                <a:latin typeface="Arial Unicode MS" pitchFamily="34" charset="-128"/>
                <a:ea typeface="Arial Unicode MS" pitchFamily="34" charset="-128"/>
                <a:cs typeface="Arial Unicode MS" pitchFamily="34" charset="-128"/>
              </a:rPr>
              <a:t>Ps </a:t>
            </a:r>
            <a:r>
              <a:rPr lang="fr-FR" sz="4000" b="1" dirty="0" smtClean="0">
                <a:latin typeface="Arial Unicode MS" pitchFamily="34" charset="-128"/>
                <a:ea typeface="Arial Unicode MS" pitchFamily="34" charset="-128"/>
                <a:cs typeface="Arial Unicode MS" pitchFamily="34" charset="-128"/>
              </a:rPr>
              <a:t>51:2 Lave-moi complètement de mon iniquité, Et purifie-moi de mon péché.</a:t>
            </a:r>
            <a:endParaRPr lang="en-US" sz="4000" b="1" dirty="0" smtClean="0">
              <a:latin typeface="Arial Unicode MS" pitchFamily="34" charset="-128"/>
              <a:ea typeface="Arial Unicode MS" pitchFamily="34" charset="-128"/>
              <a:cs typeface="Arial Unicode MS" pitchFamily="34" charset="-128"/>
            </a:endParaRPr>
          </a:p>
          <a:p>
            <a:pPr lvl="0" algn="just"/>
            <a:r>
              <a:rPr lang="fr-FR" sz="4000" b="1" dirty="0" smtClean="0">
                <a:solidFill>
                  <a:srgbClr val="FFFF00"/>
                </a:solidFill>
                <a:latin typeface="Arial Unicode MS" pitchFamily="34" charset="-128"/>
                <a:ea typeface="Arial Unicode MS" pitchFamily="34" charset="-128"/>
                <a:cs typeface="Arial Unicode MS" pitchFamily="34" charset="-128"/>
              </a:rPr>
              <a:t> 3 Car je reconnais mes transgressions, Et mon péché est constamment devant moi.</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lvl="0" algn="just"/>
            <a:r>
              <a:rPr lang="fr-FR" sz="4000" b="1" dirty="0" smtClean="0">
                <a:latin typeface="Arial Unicode MS" pitchFamily="34" charset="-128"/>
                <a:ea typeface="Arial Unicode MS" pitchFamily="34" charset="-128"/>
                <a:cs typeface="Arial Unicode MS" pitchFamily="34" charset="-128"/>
              </a:rPr>
              <a:t> 4 J'ai péché contre toi seul, Et j'ai fait ce qui est mal à tes yeux, En sorte que tu seras juste dans ta sentence, Sans reproche dans ton jugement.</a:t>
            </a:r>
            <a:endParaRPr lang="en-US" sz="4000" b="1" dirty="0" smtClean="0">
              <a:latin typeface="Arial Unicode MS" pitchFamily="34" charset="-128"/>
              <a:ea typeface="Arial Unicode MS" pitchFamily="34" charset="-128"/>
              <a:cs typeface="Arial Unicode MS" pitchFamily="34" charset="-128"/>
            </a:endParaRPr>
          </a:p>
          <a:p>
            <a:pPr lvl="0" algn="just"/>
            <a:r>
              <a:rPr lang="fr-FR" sz="4000" b="1" dirty="0" smtClean="0">
                <a:solidFill>
                  <a:srgbClr val="FFFF00"/>
                </a:solidFill>
                <a:latin typeface="Arial Unicode MS" pitchFamily="34" charset="-128"/>
                <a:ea typeface="Arial Unicode MS" pitchFamily="34" charset="-128"/>
                <a:cs typeface="Arial Unicode MS" pitchFamily="34" charset="-128"/>
              </a:rPr>
              <a:t>9 </a:t>
            </a:r>
            <a:r>
              <a:rPr lang="fr-FR" sz="4000" b="1" dirty="0" smtClean="0">
                <a:solidFill>
                  <a:srgbClr val="FFFF00"/>
                </a:solidFill>
                <a:latin typeface="Arial Unicode MS" pitchFamily="34" charset="-128"/>
                <a:ea typeface="Arial Unicode MS" pitchFamily="34" charset="-128"/>
                <a:cs typeface="Arial Unicode MS" pitchFamily="34" charset="-128"/>
              </a:rPr>
              <a:t>Détourne ton regard de mes péchés, Efface toutes mes iniquités.</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lvl="0" algn="just"/>
            <a:r>
              <a:rPr lang="fr-FR" sz="4000" b="1" dirty="0" smtClean="0">
                <a:latin typeface="Arial Unicode MS" pitchFamily="34" charset="-128"/>
                <a:ea typeface="Arial Unicode MS" pitchFamily="34" charset="-128"/>
                <a:cs typeface="Arial Unicode MS" pitchFamily="34" charset="-128"/>
              </a:rPr>
              <a:t>11 </a:t>
            </a:r>
            <a:r>
              <a:rPr lang="fr-FR" sz="4000" b="1" dirty="0" smtClean="0">
                <a:latin typeface="Arial Unicode MS" pitchFamily="34" charset="-128"/>
                <a:ea typeface="Arial Unicode MS" pitchFamily="34" charset="-128"/>
                <a:cs typeface="Arial Unicode MS" pitchFamily="34" charset="-128"/>
              </a:rPr>
              <a:t>Ne me rejette pas loin de ta face, Ne me retire pas ton esprit saint</a:t>
            </a:r>
            <a:r>
              <a:rPr lang="fr-FR" sz="4000" b="1" dirty="0" smtClean="0">
                <a:latin typeface="Arial Unicode MS" pitchFamily="34" charset="-128"/>
                <a:ea typeface="Arial Unicode MS" pitchFamily="34" charset="-128"/>
                <a:cs typeface="Arial Unicode MS" pitchFamily="34" charset="-128"/>
              </a:rPr>
              <a:t>.</a:t>
            </a:r>
            <a:endParaRPr lang="en-US" sz="40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lvl="0" algn="just"/>
            <a:r>
              <a:rPr lang="fr-FR" sz="4000" b="1" dirty="0" smtClean="0">
                <a:latin typeface="Arial Unicode MS" pitchFamily="34" charset="-128"/>
                <a:ea typeface="Arial Unicode MS" pitchFamily="34" charset="-128"/>
                <a:cs typeface="Arial Unicode MS" pitchFamily="34" charset="-128"/>
              </a:rPr>
              <a:t>Ps </a:t>
            </a:r>
            <a:r>
              <a:rPr lang="fr-FR" sz="4000" b="1" dirty="0" smtClean="0">
                <a:latin typeface="Arial Unicode MS" pitchFamily="34" charset="-128"/>
                <a:ea typeface="Arial Unicode MS" pitchFamily="34" charset="-128"/>
                <a:cs typeface="Arial Unicode MS" pitchFamily="34" charset="-128"/>
              </a:rPr>
              <a:t>51:17 Les sacrifices qui sont agréables à Dieu, c'est un esprit brisé: O Dieu! tu ne dédaignes pas un cœur brisé et contrit.</a:t>
            </a:r>
            <a:endParaRPr lang="en-US" sz="4000" b="1" dirty="0" smtClean="0">
              <a:latin typeface="Arial Unicode MS" pitchFamily="34" charset="-128"/>
              <a:ea typeface="Arial Unicode MS" pitchFamily="34" charset="-128"/>
              <a:cs typeface="Arial Unicode MS" pitchFamily="34" charset="-128"/>
            </a:endParaRPr>
          </a:p>
          <a:p>
            <a:pPr lvl="0" algn="just"/>
            <a:r>
              <a:rPr lang="fr-FR" sz="4000" b="1" dirty="0" smtClean="0">
                <a:solidFill>
                  <a:srgbClr val="FFFF00"/>
                </a:solidFill>
                <a:latin typeface="Arial Unicode MS" pitchFamily="34" charset="-128"/>
                <a:ea typeface="Arial Unicode MS" pitchFamily="34" charset="-128"/>
                <a:cs typeface="Arial Unicode MS" pitchFamily="34" charset="-128"/>
              </a:rPr>
              <a:t>Le vieux </a:t>
            </a:r>
            <a:r>
              <a:rPr lang="fr-FR" sz="4000" b="1" dirty="0" smtClean="0">
                <a:solidFill>
                  <a:srgbClr val="FFFF00"/>
                </a:solidFill>
                <a:latin typeface="Arial Unicode MS" pitchFamily="34" charset="-128"/>
                <a:ea typeface="Arial Unicode MS" pitchFamily="34" charset="-128"/>
                <a:cs typeface="Arial Unicode MS" pitchFamily="34" charset="-128"/>
              </a:rPr>
              <a:t>sacrificateur aurait </a:t>
            </a:r>
            <a:r>
              <a:rPr lang="fr-FR" sz="4000" b="1" dirty="0" smtClean="0">
                <a:solidFill>
                  <a:srgbClr val="FFFF00"/>
                </a:solidFill>
                <a:latin typeface="Arial Unicode MS" pitchFamily="34" charset="-128"/>
                <a:ea typeface="Arial Unicode MS" pitchFamily="34" charset="-128"/>
                <a:cs typeface="Arial Unicode MS" pitchFamily="34" charset="-128"/>
              </a:rPr>
              <a:t>pu épargner sa famille et tout Israël avec lui s’il connaissait les voies de L’Eternel.</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lvl="0" algn="just"/>
            <a:r>
              <a:rPr lang="fr-FR" sz="4000" b="1" dirty="0" smtClean="0">
                <a:latin typeface="Arial Unicode MS" pitchFamily="34" charset="-128"/>
                <a:ea typeface="Arial Unicode MS" pitchFamily="34" charset="-128"/>
                <a:cs typeface="Arial Unicode MS" pitchFamily="34" charset="-128"/>
              </a:rPr>
              <a:t>Un peu plus tard le prophète Joël alla écrire</a:t>
            </a:r>
            <a:r>
              <a:rPr lang="fr-FR" sz="4000" b="1" dirty="0" smtClean="0">
                <a:latin typeface="Arial Unicode MS" pitchFamily="34" charset="-128"/>
                <a:ea typeface="Arial Unicode MS" pitchFamily="34" charset="-128"/>
                <a:cs typeface="Arial Unicode MS" pitchFamily="34" charset="-128"/>
              </a:rPr>
              <a:t>.</a:t>
            </a:r>
            <a:endParaRPr lang="en-US" sz="40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lnSpcReduction="10000"/>
          </a:bodyPr>
          <a:lstStyle/>
          <a:p>
            <a:pPr algn="ctr">
              <a:buNone/>
            </a:pPr>
            <a:r>
              <a:rPr lang="fr-FR" sz="4000" b="1" dirty="0" smtClean="0">
                <a:solidFill>
                  <a:srgbClr val="FFFF00"/>
                </a:solidFill>
                <a:latin typeface="Arial Unicode MS" pitchFamily="34" charset="-128"/>
                <a:ea typeface="Arial Unicode MS" pitchFamily="34" charset="-128"/>
                <a:cs typeface="Arial Unicode MS" pitchFamily="34" charset="-128"/>
              </a:rPr>
              <a:t>Joël  2:12-14  </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algn="just"/>
            <a:r>
              <a:rPr lang="fr-FR" sz="4000" b="1" dirty="0" smtClean="0">
                <a:latin typeface="Arial Unicode MS" pitchFamily="34" charset="-128"/>
                <a:ea typeface="Arial Unicode MS" pitchFamily="34" charset="-128"/>
                <a:cs typeface="Arial Unicode MS" pitchFamily="34" charset="-128"/>
              </a:rPr>
              <a:t>12 ¶ Maintenant encore, dit l'Éternel, Revenez à moi de tout votre cœur, Avec des jeûnes, avec des pleurs et des lamentations!</a:t>
            </a:r>
            <a:endParaRPr lang="en-US" sz="4000" b="1" dirty="0" smtClean="0">
              <a:latin typeface="Arial Unicode MS" pitchFamily="34" charset="-128"/>
              <a:ea typeface="Arial Unicode MS" pitchFamily="34" charset="-128"/>
              <a:cs typeface="Arial Unicode MS" pitchFamily="34" charset="-128"/>
            </a:endParaRPr>
          </a:p>
          <a:p>
            <a:pPr algn="just"/>
            <a:r>
              <a:rPr lang="fr-FR" sz="4000" b="1" dirty="0" smtClean="0">
                <a:solidFill>
                  <a:srgbClr val="FFFF00"/>
                </a:solidFill>
                <a:latin typeface="Arial Unicode MS" pitchFamily="34" charset="-128"/>
                <a:ea typeface="Arial Unicode MS" pitchFamily="34" charset="-128"/>
                <a:cs typeface="Arial Unicode MS" pitchFamily="34" charset="-128"/>
              </a:rPr>
              <a:t> 13 Déchirez vos cœurs et non vos vêtements, Et revenez à l'Éternel, votre Dieu; Car il est compatissant et miséricordieux, Lent à la colère et riche en bonté, Et il se repent des maux qu'il envoie.</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algn="just">
              <a:buNone/>
            </a:pPr>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algn="just"/>
            <a:r>
              <a:rPr lang="fr-FR" sz="4000" b="1" dirty="0" smtClean="0">
                <a:latin typeface="Arial Unicode MS" pitchFamily="34" charset="-128"/>
                <a:ea typeface="Arial Unicode MS" pitchFamily="34" charset="-128"/>
                <a:cs typeface="Arial Unicode MS" pitchFamily="34" charset="-128"/>
              </a:rPr>
              <a:t>14 </a:t>
            </a:r>
            <a:r>
              <a:rPr lang="fr-FR" sz="4000" b="1" u="sng" dirty="0" smtClean="0">
                <a:latin typeface="Arial Unicode MS" pitchFamily="34" charset="-128"/>
                <a:ea typeface="Arial Unicode MS" pitchFamily="34" charset="-128"/>
                <a:cs typeface="Arial Unicode MS" pitchFamily="34" charset="-128"/>
              </a:rPr>
              <a:t>Qui sait s'il ne reviendra pas et ne se repentira pas</a:t>
            </a:r>
            <a:r>
              <a:rPr lang="fr-FR" sz="4000" b="1" dirty="0" smtClean="0">
                <a:latin typeface="Arial Unicode MS" pitchFamily="34" charset="-128"/>
                <a:ea typeface="Arial Unicode MS" pitchFamily="34" charset="-128"/>
                <a:cs typeface="Arial Unicode MS" pitchFamily="34" charset="-128"/>
              </a:rPr>
              <a:t>, Et s'il ne laissera pas après lui la bénédiction, Des offrandes et des libations pour l'Éternel, votre Dieu?</a:t>
            </a:r>
            <a:endParaRPr lang="en-US" sz="4000" b="1" dirty="0" smtClean="0">
              <a:latin typeface="Arial Unicode MS" pitchFamily="34" charset="-128"/>
              <a:ea typeface="Arial Unicode MS" pitchFamily="34" charset="-128"/>
              <a:cs typeface="Arial Unicode MS" pitchFamily="34" charset="-128"/>
            </a:endParaRPr>
          </a:p>
          <a:p>
            <a:pPr lvl="0" algn="just"/>
            <a:r>
              <a:rPr lang="fr-FR" sz="4000" b="1" dirty="0" smtClean="0">
                <a:solidFill>
                  <a:srgbClr val="FFFF00"/>
                </a:solidFill>
                <a:latin typeface="Arial Unicode MS" pitchFamily="34" charset="-128"/>
                <a:ea typeface="Arial Unicode MS" pitchFamily="34" charset="-128"/>
                <a:cs typeface="Arial Unicode MS" pitchFamily="34" charset="-128"/>
              </a:rPr>
              <a:t>Si Eli avait pris à cœur le premier avertissement, peut être Dieu aurait révoqué son arrêt de détruire sa famille.</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lvl="0" algn="just"/>
            <a:r>
              <a:rPr lang="fr-FR" sz="4400" dirty="0" smtClean="0">
                <a:latin typeface="Arial Unicode MS" pitchFamily="34" charset="-128"/>
                <a:ea typeface="Arial Unicode MS" pitchFamily="34" charset="-128"/>
                <a:cs typeface="Arial Unicode MS" pitchFamily="34" charset="-128"/>
              </a:rPr>
              <a:t> Le vieux resta dans cette posture de « que sera </a:t>
            </a:r>
            <a:r>
              <a:rPr lang="fr-FR" sz="4400" dirty="0" err="1" smtClean="0">
                <a:latin typeface="Arial Unicode MS" pitchFamily="34" charset="-128"/>
                <a:ea typeface="Arial Unicode MS" pitchFamily="34" charset="-128"/>
                <a:cs typeface="Arial Unicode MS" pitchFamily="34" charset="-128"/>
              </a:rPr>
              <a:t>sera</a:t>
            </a:r>
            <a:r>
              <a:rPr lang="fr-FR" sz="4400" dirty="0" smtClean="0">
                <a:latin typeface="Arial Unicode MS" pitchFamily="34" charset="-128"/>
                <a:ea typeface="Arial Unicode MS" pitchFamily="34" charset="-128"/>
                <a:cs typeface="Arial Unicode MS" pitchFamily="34" charset="-128"/>
              </a:rPr>
              <a:t> ! » et laissa périr sa famille.</a:t>
            </a:r>
            <a:endParaRPr lang="en-US" sz="4400" dirty="0" smtClean="0">
              <a:latin typeface="Arial Unicode MS" pitchFamily="34" charset="-128"/>
              <a:ea typeface="Arial Unicode MS" pitchFamily="34" charset="-128"/>
              <a:cs typeface="Arial Unicode MS" pitchFamily="34" charset="-128"/>
            </a:endParaRPr>
          </a:p>
          <a:p>
            <a:pPr lvl="0" algn="just"/>
            <a:r>
              <a:rPr lang="fr-FR" sz="4400" dirty="0" smtClean="0">
                <a:solidFill>
                  <a:srgbClr val="FFFF00"/>
                </a:solidFill>
                <a:latin typeface="Arial Unicode MS" pitchFamily="34" charset="-128"/>
                <a:ea typeface="Arial Unicode MS" pitchFamily="34" charset="-128"/>
                <a:cs typeface="Arial Unicode MS" pitchFamily="34" charset="-128"/>
              </a:rPr>
              <a:t>Sa réponse à la révélation de Samuel révéla d’avantage sa froideur envers Dieu.</a:t>
            </a:r>
            <a:endParaRPr lang="en-US" sz="4400" dirty="0" smtClean="0">
              <a:solidFill>
                <a:srgbClr val="FFFF00"/>
              </a:solidFill>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 Dieu fera ce qu’il désire de faire. » </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lnSpcReduction="10000"/>
          </a:bodyPr>
          <a:lstStyle/>
          <a:p>
            <a:pPr lvl="0" algn="just"/>
            <a:r>
              <a:rPr lang="fr-FR" sz="4000" b="1" dirty="0" smtClean="0">
                <a:latin typeface="Arial Unicode MS" pitchFamily="34" charset="-128"/>
                <a:ea typeface="Arial Unicode MS" pitchFamily="34" charset="-128"/>
                <a:cs typeface="Arial Unicode MS" pitchFamily="34" charset="-128"/>
              </a:rPr>
              <a:t>Si Dieu avait voulu vraiment faire venir le malheur sur sa famille, il n’y aurait pas d’avertissement.</a:t>
            </a:r>
            <a:endParaRPr lang="en-US" sz="4000" b="1" dirty="0" smtClean="0">
              <a:latin typeface="Arial Unicode MS" pitchFamily="34" charset="-128"/>
              <a:ea typeface="Arial Unicode MS" pitchFamily="34" charset="-128"/>
              <a:cs typeface="Arial Unicode MS" pitchFamily="34" charset="-128"/>
            </a:endParaRPr>
          </a:p>
          <a:p>
            <a:pPr lvl="0" algn="just"/>
            <a:r>
              <a:rPr lang="fr-FR" sz="4000" b="1" dirty="0" smtClean="0">
                <a:solidFill>
                  <a:srgbClr val="FFFF00"/>
                </a:solidFill>
                <a:latin typeface="Arial Unicode MS" pitchFamily="34" charset="-128"/>
                <a:ea typeface="Arial Unicode MS" pitchFamily="34" charset="-128"/>
                <a:cs typeface="Arial Unicode MS" pitchFamily="34" charset="-128"/>
              </a:rPr>
              <a:t>Dans les jours à venir Dieu voulant on verra l’évolution des négligences du vieux sacrificateur et les conséquences qui leur sont associées.</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lvl="0" algn="just"/>
            <a:r>
              <a:rPr lang="fr-FR" sz="4000" b="1" dirty="0" smtClean="0">
                <a:latin typeface="Arial Unicode MS" pitchFamily="34" charset="-128"/>
                <a:ea typeface="Arial Unicode MS" pitchFamily="34" charset="-128"/>
                <a:cs typeface="Arial Unicode MS" pitchFamily="34" charset="-128"/>
              </a:rPr>
              <a:t>Que Dieu ajoute sa grâce à sa parole.  </a:t>
            </a:r>
          </a:p>
          <a:p>
            <a:pPr lvl="0" algn="just"/>
            <a:endParaRPr lang="fr-FR" sz="4000" b="1" dirty="0" smtClean="0">
              <a:latin typeface="Arial Unicode MS" pitchFamily="34" charset="-128"/>
              <a:ea typeface="Arial Unicode MS" pitchFamily="34" charset="-128"/>
              <a:cs typeface="Arial Unicode MS" pitchFamily="34" charset="-128"/>
            </a:endParaRPr>
          </a:p>
          <a:p>
            <a:pPr lvl="0" algn="r"/>
            <a:r>
              <a:rPr lang="fr-FR" sz="4000" b="1" dirty="0" smtClean="0">
                <a:solidFill>
                  <a:srgbClr val="FFFF00"/>
                </a:solidFill>
                <a:latin typeface="Arial Unicode MS" pitchFamily="34" charset="-128"/>
                <a:ea typeface="Arial Unicode MS" pitchFamily="34" charset="-128"/>
                <a:cs typeface="Arial Unicode MS" pitchFamily="34" charset="-128"/>
              </a:rPr>
              <a:t>AMEN</a:t>
            </a:r>
            <a:endParaRPr lang="en-US" sz="4000" b="1" dirty="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3072</TotalTime>
  <Words>2201</Words>
  <Application>Microsoft Office PowerPoint</Application>
  <PresentationFormat>On-screen Show (4:3)</PresentationFormat>
  <Paragraphs>157</Paragraphs>
  <Slides>54</Slides>
  <Notes>0</Notes>
  <HiddenSlides>0</HiddenSlides>
  <MMClips>0</MMClips>
  <ScaleCrop>false</ScaleCrop>
  <HeadingPairs>
    <vt:vector size="4" baseType="variant">
      <vt:variant>
        <vt:lpstr>Theme</vt:lpstr>
      </vt:variant>
      <vt:variant>
        <vt:i4>1</vt:i4>
      </vt:variant>
      <vt:variant>
        <vt:lpstr>Slide Titles</vt:lpstr>
      </vt:variant>
      <vt:variant>
        <vt:i4>54</vt:i4>
      </vt:variant>
    </vt:vector>
  </HeadingPairs>
  <TitlesOfParts>
    <vt:vector size="55" baseType="lpstr">
      <vt:lpstr>Office Theme</vt:lpstr>
      <vt:lpstr>CHRIST THE ROCK CONGREGATION SUNDAY MAY 2ND 2021  Sermon by Pastor Marc E Simeon </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SUNDAY APRIL 25TH 2021  Sermon by Pastor Marc E Simeon</dc:title>
  <dc:creator>MARC EDOUARD SIMEON</dc:creator>
  <cp:lastModifiedBy>MARC EDOUARD SIMEON</cp:lastModifiedBy>
  <cp:revision>8</cp:revision>
  <dcterms:created xsi:type="dcterms:W3CDTF">2021-04-22T14:03:32Z</dcterms:created>
  <dcterms:modified xsi:type="dcterms:W3CDTF">2021-04-30T11:47:20Z</dcterms:modified>
</cp:coreProperties>
</file>