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7" r:id="rId3"/>
    <p:sldId id="296" r:id="rId4"/>
    <p:sldId id="297" r:id="rId5"/>
    <p:sldId id="298" r:id="rId6"/>
    <p:sldId id="300" r:id="rId7"/>
    <p:sldId id="301" r:id="rId8"/>
    <p:sldId id="303" r:id="rId9"/>
    <p:sldId id="304" r:id="rId10"/>
    <p:sldId id="269" r:id="rId11"/>
    <p:sldId id="305" r:id="rId12"/>
    <p:sldId id="309" r:id="rId13"/>
    <p:sldId id="306" r:id="rId14"/>
    <p:sldId id="310" r:id="rId15"/>
    <p:sldId id="307" r:id="rId16"/>
    <p:sldId id="258" r:id="rId17"/>
    <p:sldId id="311" r:id="rId18"/>
    <p:sldId id="312" r:id="rId19"/>
    <p:sldId id="313" r:id="rId20"/>
    <p:sldId id="314" r:id="rId21"/>
    <p:sldId id="259" r:id="rId22"/>
    <p:sldId id="315" r:id="rId23"/>
    <p:sldId id="316" r:id="rId24"/>
    <p:sldId id="273" r:id="rId25"/>
    <p:sldId id="317" r:id="rId26"/>
    <p:sldId id="318" r:id="rId27"/>
    <p:sldId id="319" r:id="rId28"/>
    <p:sldId id="320" r:id="rId29"/>
    <p:sldId id="274" r:id="rId30"/>
    <p:sldId id="321" r:id="rId31"/>
    <p:sldId id="275" r:id="rId32"/>
    <p:sldId id="326" r:id="rId33"/>
    <p:sldId id="322" r:id="rId34"/>
    <p:sldId id="323" r:id="rId35"/>
    <p:sldId id="324" r:id="rId36"/>
    <p:sldId id="325" r:id="rId37"/>
    <p:sldId id="276" r:id="rId38"/>
    <p:sldId id="327" r:id="rId39"/>
    <p:sldId id="328" r:id="rId40"/>
    <p:sldId id="260" r:id="rId41"/>
    <p:sldId id="329" r:id="rId42"/>
    <p:sldId id="330" r:id="rId43"/>
    <p:sldId id="331" r:id="rId44"/>
    <p:sldId id="278" r:id="rId45"/>
    <p:sldId id="332" r:id="rId46"/>
    <p:sldId id="333" r:id="rId47"/>
    <p:sldId id="334" r:id="rId48"/>
    <p:sldId id="279" r:id="rId49"/>
    <p:sldId id="335" r:id="rId50"/>
    <p:sldId id="336" r:id="rId51"/>
    <p:sldId id="337" r:id="rId52"/>
    <p:sldId id="338" r:id="rId53"/>
    <p:sldId id="261" r:id="rId54"/>
    <p:sldId id="339" r:id="rId55"/>
    <p:sldId id="340" r:id="rId56"/>
    <p:sldId id="262" r:id="rId57"/>
    <p:sldId id="341" r:id="rId58"/>
    <p:sldId id="342"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t>5/7/2021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t>5/7/2021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C2E1C3-21C0-413F-94E8-A9A9969641AE}" type="datetimeFigureOut">
              <a:rPr lang="en-US" smtClean="0"/>
              <a:t>5/7/2021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C2E1C3-21C0-413F-94E8-A9A9969641AE}" type="datetimeFigureOut">
              <a:rPr lang="en-US" smtClean="0"/>
              <a:t>5/7/2021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C2E1C3-21C0-413F-94E8-A9A9969641AE}" type="datetimeFigureOut">
              <a:rPr lang="en-US" smtClean="0"/>
              <a:t>5/7/2021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C2E1C3-21C0-413F-94E8-A9A9969641AE}" type="datetimeFigureOut">
              <a:rPr lang="en-US" smtClean="0"/>
              <a:t>5/7/2021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2E1C3-21C0-413F-94E8-A9A9969641AE}" type="datetimeFigureOut">
              <a:rPr lang="en-US" smtClean="0"/>
              <a:t>5/7/2021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2E1C3-21C0-413F-94E8-A9A9969641AE}" type="datetimeFigureOut">
              <a:rPr lang="en-US" smtClean="0"/>
              <a:t>5/7/2021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2E1C3-21C0-413F-94E8-A9A9969641AE}" type="datetimeFigureOut">
              <a:rPr lang="en-US" smtClean="0"/>
              <a:t>5/7/2021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t>5/7/2021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t>5/7/2021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2E1C3-21C0-413F-94E8-A9A9969641AE}" type="datetimeFigureOut">
              <a:rPr lang="en-US" smtClean="0"/>
              <a:t>5/7/2021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06143-8A21-4EC5-ACE0-F9548DB6D03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rgbClr val="002060"/>
                </a:solidFill>
              </a:rPr>
              <a:t>SUNDAY MAY </a:t>
            </a:r>
            <a:r>
              <a:rPr lang="en-US" b="1" dirty="0" smtClean="0">
                <a:solidFill>
                  <a:srgbClr val="002060"/>
                </a:solidFill>
              </a:rPr>
              <a:t>23</a:t>
            </a:r>
            <a:r>
              <a:rPr lang="en-US" b="1" baseline="30000" dirty="0" smtClean="0">
                <a:solidFill>
                  <a:srgbClr val="002060"/>
                </a:solidFill>
              </a:rPr>
              <a:t>RD</a:t>
            </a:r>
            <a:r>
              <a:rPr lang="en-US" b="1" dirty="0" smtClean="0">
                <a:solidFill>
                  <a:srgbClr val="002060"/>
                </a:solidFill>
              </a:rPr>
              <a:t>  </a:t>
            </a:r>
            <a:r>
              <a:rPr lang="en-US" b="1" dirty="0" smtClean="0">
                <a:solidFill>
                  <a:srgbClr val="002060"/>
                </a:solidFill>
              </a:rPr>
              <a:t>2021 </a:t>
            </a:r>
            <a:r>
              <a:rPr lang="en-US" b="1" dirty="0">
                <a:solidFill>
                  <a:schemeClr val="tx1"/>
                </a:solidFill>
              </a:rPr>
              <a:t/>
            </a:r>
            <a:br>
              <a:rPr lang="en-US" b="1" dirty="0">
                <a:solidFill>
                  <a:schemeClr val="tx1"/>
                </a:solidFill>
              </a:rPr>
            </a:br>
            <a:r>
              <a:rPr lang="en-US" b="1" dirty="0">
                <a:solidFill>
                  <a:schemeClr val="tx1"/>
                </a:solidFill>
              </a:rPr>
              <a:t>Sermon by Pastor Marc E </a:t>
            </a:r>
            <a:r>
              <a:rPr lang="en-US" b="1" dirty="0" smtClean="0">
                <a:solidFill>
                  <a:schemeClr val="tx1"/>
                </a:solidFill>
              </a:rPr>
              <a:t>Simeon </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chemeClr val="tx1"/>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fr-FR" sz="4400" dirty="0">
                <a:solidFill>
                  <a:schemeClr val="bg1"/>
                </a:solidFill>
              </a:rPr>
              <a:t>I-KABOD : LA GLOIRE EST BANNIE D’ISRAEL (1ere Partie)</a:t>
            </a:r>
            <a:endParaRPr lang="en-US" sz="4400" dirty="0">
              <a:solidFill>
                <a:schemeClr val="bg1"/>
              </a:solidFill>
            </a:endParaRPr>
          </a:p>
          <a:p>
            <a:r>
              <a:rPr lang="en-US" sz="4400" dirty="0">
                <a:solidFill>
                  <a:srgbClr val="00B0F0"/>
                </a:solidFill>
              </a:rPr>
              <a:t>ICHABOD : THE GLORY EST BANNIE D’ISRAEL (Part One)</a:t>
            </a:r>
          </a:p>
          <a:p>
            <a:r>
              <a:rPr lang="fr-FR" sz="4400" dirty="0" err="1">
                <a:solidFill>
                  <a:srgbClr val="FF0000"/>
                </a:solidFill>
              </a:rPr>
              <a:t>Ikabòd</a:t>
            </a:r>
            <a:r>
              <a:rPr lang="fr-FR" sz="4400" dirty="0">
                <a:solidFill>
                  <a:srgbClr val="FF0000"/>
                </a:solidFill>
              </a:rPr>
              <a:t>, </a:t>
            </a:r>
            <a:r>
              <a:rPr lang="fr-FR" sz="4400" dirty="0" err="1">
                <a:solidFill>
                  <a:srgbClr val="FF0000"/>
                </a:solidFill>
              </a:rPr>
              <a:t>Pèp</a:t>
            </a:r>
            <a:r>
              <a:rPr lang="fr-FR" sz="4400" dirty="0">
                <a:solidFill>
                  <a:srgbClr val="FF0000"/>
                </a:solidFill>
              </a:rPr>
              <a:t> </a:t>
            </a:r>
            <a:r>
              <a:rPr lang="fr-FR" sz="4400" dirty="0" err="1">
                <a:solidFill>
                  <a:srgbClr val="FF0000"/>
                </a:solidFill>
              </a:rPr>
              <a:t>Izrayèl</a:t>
            </a:r>
            <a:r>
              <a:rPr lang="fr-FR" sz="4400" dirty="0">
                <a:solidFill>
                  <a:srgbClr val="FF0000"/>
                </a:solidFill>
              </a:rPr>
              <a:t> la </a:t>
            </a:r>
            <a:r>
              <a:rPr lang="fr-FR" sz="4400" dirty="0" err="1">
                <a:solidFill>
                  <a:srgbClr val="FF0000"/>
                </a:solidFill>
              </a:rPr>
              <a:t>pèdi</a:t>
            </a:r>
            <a:r>
              <a:rPr lang="fr-FR" sz="4400" dirty="0">
                <a:solidFill>
                  <a:srgbClr val="FF0000"/>
                </a:solidFill>
              </a:rPr>
              <a:t> </a:t>
            </a:r>
            <a:r>
              <a:rPr lang="fr-FR" sz="4400" dirty="0" err="1">
                <a:solidFill>
                  <a:srgbClr val="FF0000"/>
                </a:solidFill>
              </a:rPr>
              <a:t>lasistans</a:t>
            </a:r>
            <a:r>
              <a:rPr lang="fr-FR" sz="4400" dirty="0">
                <a:solidFill>
                  <a:srgbClr val="FF0000"/>
                </a:solidFill>
              </a:rPr>
              <a:t> </a:t>
            </a:r>
            <a:r>
              <a:rPr lang="fr-FR" sz="4400" dirty="0" err="1">
                <a:solidFill>
                  <a:srgbClr val="FF0000"/>
                </a:solidFill>
              </a:rPr>
              <a:t>pouvwa</a:t>
            </a:r>
            <a:r>
              <a:rPr lang="fr-FR" sz="4400" dirty="0">
                <a:solidFill>
                  <a:srgbClr val="FF0000"/>
                </a:solidFill>
              </a:rPr>
              <a:t> </a:t>
            </a:r>
            <a:r>
              <a:rPr lang="fr-FR" sz="4400" dirty="0" err="1">
                <a:solidFill>
                  <a:srgbClr val="FF0000"/>
                </a:solidFill>
              </a:rPr>
              <a:t>Bondye</a:t>
            </a:r>
            <a:r>
              <a:rPr lang="fr-FR" sz="4400" dirty="0">
                <a:solidFill>
                  <a:srgbClr val="FF0000"/>
                </a:solidFill>
              </a:rPr>
              <a:t> a</a:t>
            </a:r>
            <a:endParaRPr lang="en-US" sz="4400" dirty="0">
              <a:solidFill>
                <a:srgbClr val="FF0000"/>
              </a:solidFill>
            </a:endParaRP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buNone/>
            </a:pPr>
            <a:r>
              <a:rPr lang="fr-FR" sz="5400" dirty="0">
                <a:solidFill>
                  <a:srgbClr val="FF0000"/>
                </a:solidFill>
                <a:latin typeface="Arial Unicode MS" pitchFamily="34" charset="-128"/>
                <a:ea typeface="Arial Unicode MS" pitchFamily="34" charset="-128"/>
                <a:cs typeface="Arial Unicode MS" pitchFamily="34" charset="-128"/>
              </a:rPr>
              <a:t>1Samuel 4:21 </a:t>
            </a:r>
            <a:endParaRPr lang="en-US" sz="5400" dirty="0">
              <a:solidFill>
                <a:srgbClr val="FF0000"/>
              </a:solidFill>
              <a:latin typeface="Arial Unicode MS" pitchFamily="34" charset="-128"/>
              <a:ea typeface="Arial Unicode MS" pitchFamily="34" charset="-128"/>
              <a:cs typeface="Arial Unicode MS" pitchFamily="34" charset="-128"/>
            </a:endParaRPr>
          </a:p>
          <a:p>
            <a:pPr algn="just"/>
            <a:r>
              <a:rPr lang="fr-FR" sz="5400" dirty="0">
                <a:solidFill>
                  <a:srgbClr val="002060"/>
                </a:solidFill>
                <a:latin typeface="Arial Unicode MS" pitchFamily="34" charset="-128"/>
                <a:ea typeface="Arial Unicode MS" pitchFamily="34" charset="-128"/>
                <a:cs typeface="Arial Unicode MS" pitchFamily="34" charset="-128"/>
              </a:rPr>
              <a:t>21 Elle appela l'enfant I-</a:t>
            </a:r>
            <a:r>
              <a:rPr lang="fr-FR" sz="5400" dirty="0" err="1">
                <a:solidFill>
                  <a:srgbClr val="002060"/>
                </a:solidFill>
                <a:latin typeface="Arial Unicode MS" pitchFamily="34" charset="-128"/>
                <a:ea typeface="Arial Unicode MS" pitchFamily="34" charset="-128"/>
                <a:cs typeface="Arial Unicode MS" pitchFamily="34" charset="-128"/>
              </a:rPr>
              <a:t>Kabod</a:t>
            </a:r>
            <a:r>
              <a:rPr lang="fr-FR" sz="5400" dirty="0">
                <a:solidFill>
                  <a:srgbClr val="002060"/>
                </a:solidFill>
                <a:latin typeface="Arial Unicode MS" pitchFamily="34" charset="-128"/>
                <a:ea typeface="Arial Unicode MS" pitchFamily="34" charset="-128"/>
                <a:cs typeface="Arial Unicode MS" pitchFamily="34" charset="-128"/>
              </a:rPr>
              <a:t>, en disant: La gloire est bannie d'Israël! C'était à cause de la prise de l'arche de Dieu, et à cause de son beau-père et de son mari. (LSV)</a:t>
            </a:r>
            <a:endParaRPr lang="en-US" sz="5400" dirty="0">
              <a:solidFill>
                <a:srgbClr val="002060"/>
              </a:solidFill>
              <a:latin typeface="Arial Unicode MS" pitchFamily="34" charset="-128"/>
              <a:ea typeface="Arial Unicode MS" pitchFamily="34" charset="-128"/>
              <a:cs typeface="Arial Unicode MS" pitchFamily="34" charset="-128"/>
            </a:endParaRPr>
          </a:p>
          <a:p>
            <a:pPr algn="just"/>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r>
              <a:rPr lang="fr-FR" sz="5400" dirty="0">
                <a:solidFill>
                  <a:srgbClr val="FF0000"/>
                </a:solidFill>
                <a:latin typeface="Arial Unicode MS" pitchFamily="34" charset="-128"/>
                <a:ea typeface="Arial Unicode MS" pitchFamily="34" charset="-128"/>
                <a:cs typeface="Arial Unicode MS" pitchFamily="34" charset="-128"/>
              </a:rPr>
              <a:t>1Samuel 4:21 </a:t>
            </a:r>
            <a:endParaRPr lang="en-US" sz="5400" dirty="0">
              <a:solidFill>
                <a:srgbClr val="FF0000"/>
              </a:solidFill>
              <a:latin typeface="Arial Unicode MS" pitchFamily="34" charset="-128"/>
              <a:ea typeface="Arial Unicode MS" pitchFamily="34" charset="-128"/>
              <a:cs typeface="Arial Unicode MS" pitchFamily="34" charset="-128"/>
            </a:endParaRPr>
          </a:p>
          <a:p>
            <a:pPr algn="just">
              <a:buNone/>
            </a:pPr>
            <a:r>
              <a:rPr lang="en-US" sz="5400" dirty="0" smtClean="0">
                <a:solidFill>
                  <a:srgbClr val="002060"/>
                </a:solidFill>
                <a:latin typeface="Arial Unicode MS" pitchFamily="34" charset="-128"/>
                <a:ea typeface="Arial Unicode MS" pitchFamily="34" charset="-128"/>
                <a:cs typeface="Arial Unicode MS" pitchFamily="34" charset="-128"/>
              </a:rPr>
              <a:t>21 </a:t>
            </a:r>
            <a:r>
              <a:rPr lang="en-US" sz="5400" dirty="0">
                <a:solidFill>
                  <a:srgbClr val="002060"/>
                </a:solidFill>
                <a:latin typeface="Arial Unicode MS" pitchFamily="34" charset="-128"/>
                <a:ea typeface="Arial Unicode MS" pitchFamily="34" charset="-128"/>
                <a:cs typeface="Arial Unicode MS" pitchFamily="34" charset="-128"/>
              </a:rPr>
              <a:t>Then she named the child </a:t>
            </a:r>
            <a:r>
              <a:rPr lang="en-US" sz="5400" dirty="0" err="1">
                <a:solidFill>
                  <a:srgbClr val="002060"/>
                </a:solidFill>
                <a:latin typeface="Arial Unicode MS" pitchFamily="34" charset="-128"/>
                <a:ea typeface="Arial Unicode MS" pitchFamily="34" charset="-128"/>
                <a:cs typeface="Arial Unicode MS" pitchFamily="34" charset="-128"/>
              </a:rPr>
              <a:t>Ichabod</a:t>
            </a:r>
            <a:r>
              <a:rPr lang="en-US" sz="5400" dirty="0">
                <a:solidFill>
                  <a:srgbClr val="002060"/>
                </a:solidFill>
                <a:latin typeface="Arial Unicode MS" pitchFamily="34" charset="-128"/>
                <a:ea typeface="Arial Unicode MS" pitchFamily="34" charset="-128"/>
                <a:cs typeface="Arial Unicode MS" pitchFamily="34" charset="-128"/>
              </a:rPr>
              <a:t>, saying, "The glory has departed from Israel!" because the ark of God had been captured and because of her father-in-law and her husband. </a:t>
            </a:r>
            <a:r>
              <a:rPr lang="fr-FR" sz="5400" dirty="0">
                <a:solidFill>
                  <a:srgbClr val="002060"/>
                </a:solidFill>
                <a:latin typeface="Arial Unicode MS" pitchFamily="34" charset="-128"/>
                <a:ea typeface="Arial Unicode MS" pitchFamily="34" charset="-128"/>
                <a:cs typeface="Arial Unicode MS" pitchFamily="34" charset="-128"/>
              </a:rPr>
              <a:t>(NKJV</a:t>
            </a:r>
            <a:r>
              <a:rPr lang="fr-FR" sz="5400" dirty="0" smtClean="0">
                <a:solidFill>
                  <a:srgbClr val="002060"/>
                </a:solidFill>
                <a:latin typeface="Arial Unicode MS" pitchFamily="34" charset="-128"/>
                <a:ea typeface="Arial Unicode MS" pitchFamily="34" charset="-128"/>
                <a:cs typeface="Arial Unicode MS" pitchFamily="34" charset="-128"/>
              </a:rPr>
              <a:t>)</a:t>
            </a:r>
            <a:endParaRPr lang="en-US" sz="54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r>
              <a:rPr lang="fr-FR" sz="5400" dirty="0">
                <a:solidFill>
                  <a:srgbClr val="FF0000"/>
                </a:solidFill>
                <a:latin typeface="Arial Unicode MS" pitchFamily="34" charset="-128"/>
                <a:ea typeface="Arial Unicode MS" pitchFamily="34" charset="-128"/>
                <a:cs typeface="Arial Unicode MS" pitchFamily="34" charset="-128"/>
              </a:rPr>
              <a:t>1Samuel 4:21 </a:t>
            </a:r>
            <a:endParaRPr lang="en-US" sz="5400" dirty="0">
              <a:solidFill>
                <a:srgbClr val="FF0000"/>
              </a:solidFill>
              <a:latin typeface="Arial Unicode MS" pitchFamily="34" charset="-128"/>
              <a:ea typeface="Arial Unicode MS" pitchFamily="34" charset="-128"/>
              <a:cs typeface="Arial Unicode MS" pitchFamily="34" charset="-128"/>
            </a:endParaRPr>
          </a:p>
          <a:p>
            <a:pPr algn="just">
              <a:buNone/>
            </a:pPr>
            <a:r>
              <a:rPr lang="fr-FR" sz="5400" b="1" baseline="30000" dirty="0" smtClean="0">
                <a:solidFill>
                  <a:srgbClr val="002060"/>
                </a:solidFill>
                <a:latin typeface="Arial Unicode MS" pitchFamily="34" charset="-128"/>
                <a:ea typeface="Arial Unicode MS" pitchFamily="34" charset="-128"/>
                <a:cs typeface="Arial Unicode MS" pitchFamily="34" charset="-128"/>
              </a:rPr>
              <a:t>21</a:t>
            </a:r>
            <a:r>
              <a:rPr lang="fr-FR" sz="5400" b="1" baseline="30000" dirty="0">
                <a:solidFill>
                  <a:srgbClr val="002060"/>
                </a:solidFill>
                <a:latin typeface="Arial Unicode MS" pitchFamily="34" charset="-128"/>
                <a:ea typeface="Arial Unicode MS" pitchFamily="34" charset="-128"/>
                <a:cs typeface="Arial Unicode MS" pitchFamily="34" charset="-128"/>
              </a:rPr>
              <a:t> </a:t>
            </a:r>
            <a:r>
              <a:rPr lang="fr-FR" sz="5400" dirty="0">
                <a:solidFill>
                  <a:srgbClr val="002060"/>
                </a:solidFill>
                <a:latin typeface="Arial Unicode MS" pitchFamily="34" charset="-128"/>
                <a:ea typeface="Arial Unicode MS" pitchFamily="34" charset="-128"/>
                <a:cs typeface="Arial Unicode MS" pitchFamily="34" charset="-128"/>
              </a:rPr>
              <a:t>Li </a:t>
            </a:r>
            <a:r>
              <a:rPr lang="fr-FR" sz="5400" dirty="0" err="1">
                <a:solidFill>
                  <a:srgbClr val="002060"/>
                </a:solidFill>
                <a:latin typeface="Arial Unicode MS" pitchFamily="34" charset="-128"/>
                <a:ea typeface="Arial Unicode MS" pitchFamily="34" charset="-128"/>
                <a:cs typeface="Arial Unicode MS" pitchFamily="34" charset="-128"/>
              </a:rPr>
              <a:t>rele</a:t>
            </a:r>
            <a:r>
              <a:rPr lang="fr-FR" sz="5400" dirty="0">
                <a:solidFill>
                  <a:srgbClr val="002060"/>
                </a:solidFill>
                <a:latin typeface="Arial Unicode MS" pitchFamily="34" charset="-128"/>
                <a:ea typeface="Arial Unicode MS" pitchFamily="34" charset="-128"/>
                <a:cs typeface="Arial Unicode MS" pitchFamily="34" charset="-128"/>
              </a:rPr>
              <a:t> ti </a:t>
            </a:r>
            <a:r>
              <a:rPr lang="fr-FR" sz="5400" dirty="0" err="1">
                <a:solidFill>
                  <a:srgbClr val="002060"/>
                </a:solidFill>
                <a:latin typeface="Arial Unicode MS" pitchFamily="34" charset="-128"/>
                <a:ea typeface="Arial Unicode MS" pitchFamily="34" charset="-128"/>
                <a:cs typeface="Arial Unicode MS" pitchFamily="34" charset="-128"/>
              </a:rPr>
              <a:t>gason</a:t>
            </a:r>
            <a:r>
              <a:rPr lang="fr-FR" sz="5400" dirty="0">
                <a:solidFill>
                  <a:srgbClr val="002060"/>
                </a:solidFill>
                <a:latin typeface="Arial Unicode MS" pitchFamily="34" charset="-128"/>
                <a:ea typeface="Arial Unicode MS" pitchFamily="34" charset="-128"/>
                <a:cs typeface="Arial Unicode MS" pitchFamily="34" charset="-128"/>
              </a:rPr>
              <a:t> an </a:t>
            </a:r>
            <a:r>
              <a:rPr lang="fr-FR" sz="5400" dirty="0" err="1">
                <a:solidFill>
                  <a:srgbClr val="002060"/>
                </a:solidFill>
                <a:latin typeface="Arial Unicode MS" pitchFamily="34" charset="-128"/>
                <a:ea typeface="Arial Unicode MS" pitchFamily="34" charset="-128"/>
                <a:cs typeface="Arial Unicode MS" pitchFamily="34" charset="-128"/>
              </a:rPr>
              <a:t>Ikabòd</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epi</a:t>
            </a:r>
            <a:r>
              <a:rPr lang="fr-FR" sz="5400" dirty="0">
                <a:solidFill>
                  <a:srgbClr val="002060"/>
                </a:solidFill>
                <a:latin typeface="Arial Unicode MS" pitchFamily="34" charset="-128"/>
                <a:ea typeface="Arial Unicode MS" pitchFamily="34" charset="-128"/>
                <a:cs typeface="Arial Unicode MS" pitchFamily="34" charset="-128"/>
              </a:rPr>
              <a:t> li di: -</a:t>
            </a:r>
            <a:r>
              <a:rPr lang="fr-FR" sz="5400" dirty="0" err="1">
                <a:solidFill>
                  <a:srgbClr val="002060"/>
                </a:solidFill>
                <a:latin typeface="Arial Unicode MS" pitchFamily="34" charset="-128"/>
                <a:ea typeface="Arial Unicode MS" pitchFamily="34" charset="-128"/>
                <a:cs typeface="Arial Unicode MS" pitchFamily="34" charset="-128"/>
              </a:rPr>
              <a:t>Pèp</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Izrayèl</a:t>
            </a:r>
            <a:r>
              <a:rPr lang="fr-FR" sz="5400" dirty="0">
                <a:solidFill>
                  <a:srgbClr val="002060"/>
                </a:solidFill>
                <a:latin typeface="Arial Unicode MS" pitchFamily="34" charset="-128"/>
                <a:ea typeface="Arial Unicode MS" pitchFamily="34" charset="-128"/>
                <a:cs typeface="Arial Unicode MS" pitchFamily="34" charset="-128"/>
              </a:rPr>
              <a:t> la </a:t>
            </a:r>
            <a:r>
              <a:rPr lang="fr-FR" sz="5400" dirty="0" err="1">
                <a:solidFill>
                  <a:srgbClr val="002060"/>
                </a:solidFill>
                <a:latin typeface="Arial Unicode MS" pitchFamily="34" charset="-128"/>
                <a:ea typeface="Arial Unicode MS" pitchFamily="34" charset="-128"/>
                <a:cs typeface="Arial Unicode MS" pitchFamily="34" charset="-128"/>
              </a:rPr>
              <a:t>pèdi</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lasistans</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pouvwa</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Bondye</a:t>
            </a:r>
            <a:r>
              <a:rPr lang="fr-FR" sz="5400" dirty="0">
                <a:solidFill>
                  <a:srgbClr val="002060"/>
                </a:solidFill>
                <a:latin typeface="Arial Unicode MS" pitchFamily="34" charset="-128"/>
                <a:ea typeface="Arial Unicode MS" pitchFamily="34" charset="-128"/>
                <a:cs typeface="Arial Unicode MS" pitchFamily="34" charset="-128"/>
              </a:rPr>
              <a:t> a. Li t'</a:t>
            </a:r>
            <a:r>
              <a:rPr lang="fr-FR" sz="5400" dirty="0" err="1">
                <a:solidFill>
                  <a:srgbClr val="002060"/>
                </a:solidFill>
                <a:latin typeface="Arial Unicode MS" pitchFamily="34" charset="-128"/>
                <a:ea typeface="Arial Unicode MS" pitchFamily="34" charset="-128"/>
                <a:cs typeface="Arial Unicode MS" pitchFamily="34" charset="-128"/>
              </a:rPr>
              <a:t>ap</a:t>
            </a:r>
            <a:r>
              <a:rPr lang="fr-FR" sz="5400" dirty="0">
                <a:solidFill>
                  <a:srgbClr val="002060"/>
                </a:solidFill>
                <a:latin typeface="Arial Unicode MS" pitchFamily="34" charset="-128"/>
                <a:ea typeface="Arial Unicode MS" pitchFamily="34" charset="-128"/>
                <a:cs typeface="Arial Unicode MS" pitchFamily="34" charset="-128"/>
              </a:rPr>
              <a:t> di sa </a:t>
            </a:r>
            <a:r>
              <a:rPr lang="fr-FR" sz="5400" dirty="0" err="1">
                <a:solidFill>
                  <a:srgbClr val="002060"/>
                </a:solidFill>
                <a:latin typeface="Arial Unicode MS" pitchFamily="34" charset="-128"/>
                <a:ea typeface="Arial Unicode MS" pitchFamily="34" charset="-128"/>
                <a:cs typeface="Arial Unicode MS" pitchFamily="34" charset="-128"/>
              </a:rPr>
              <a:t>akòz</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Bwat</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Kontra</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Bondye</a:t>
            </a:r>
            <a:r>
              <a:rPr lang="fr-FR" sz="5400" dirty="0">
                <a:solidFill>
                  <a:srgbClr val="002060"/>
                </a:solidFill>
                <a:latin typeface="Arial Unicode MS" pitchFamily="34" charset="-128"/>
                <a:ea typeface="Arial Unicode MS" pitchFamily="34" charset="-128"/>
                <a:cs typeface="Arial Unicode MS" pitchFamily="34" charset="-128"/>
              </a:rPr>
              <a:t> </a:t>
            </a:r>
            <a:r>
              <a:rPr lang="fr-FR" sz="5400" dirty="0" err="1">
                <a:solidFill>
                  <a:srgbClr val="002060"/>
                </a:solidFill>
                <a:latin typeface="Arial Unicode MS" pitchFamily="34" charset="-128"/>
                <a:ea typeface="Arial Unicode MS" pitchFamily="34" charset="-128"/>
                <a:cs typeface="Arial Unicode MS" pitchFamily="34" charset="-128"/>
              </a:rPr>
              <a:t>yo</a:t>
            </a:r>
            <a:r>
              <a:rPr lang="fr-FR" sz="5400" dirty="0">
                <a:solidFill>
                  <a:srgbClr val="002060"/>
                </a:solidFill>
                <a:latin typeface="Arial Unicode MS" pitchFamily="34" charset="-128"/>
                <a:ea typeface="Arial Unicode MS" pitchFamily="34" charset="-128"/>
                <a:cs typeface="Arial Unicode MS" pitchFamily="34" charset="-128"/>
              </a:rPr>
              <a:t> te </a:t>
            </a:r>
            <a:r>
              <a:rPr lang="fr-FR" sz="5400" dirty="0" err="1">
                <a:solidFill>
                  <a:srgbClr val="002060"/>
                </a:solidFill>
                <a:latin typeface="Arial Unicode MS" pitchFamily="34" charset="-128"/>
                <a:ea typeface="Arial Unicode MS" pitchFamily="34" charset="-128"/>
                <a:cs typeface="Arial Unicode MS" pitchFamily="34" charset="-128"/>
              </a:rPr>
              <a:t>sezi</a:t>
            </a:r>
            <a:r>
              <a:rPr lang="fr-FR" sz="5400" dirty="0">
                <a:solidFill>
                  <a:srgbClr val="002060"/>
                </a:solidFill>
                <a:latin typeface="Arial Unicode MS" pitchFamily="34" charset="-128"/>
                <a:ea typeface="Arial Unicode MS" pitchFamily="34" charset="-128"/>
                <a:cs typeface="Arial Unicode MS" pitchFamily="34" charset="-128"/>
              </a:rPr>
              <a:t> a.</a:t>
            </a:r>
            <a:endParaRPr lang="en-US" sz="54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en-US" sz="5400" dirty="0"/>
              <a:t>Have you ever heard a name that makes you scratch your head?</a:t>
            </a:r>
          </a:p>
          <a:p>
            <a:pPr lvl="0" algn="just"/>
            <a:r>
              <a:rPr lang="en-US" sz="5400" dirty="0">
                <a:solidFill>
                  <a:srgbClr val="7030A0"/>
                </a:solidFill>
              </a:rPr>
              <a:t>Haitians are notorious for giving their children names that convey a message.</a:t>
            </a:r>
          </a:p>
          <a:p>
            <a:pPr lvl="0" algn="just"/>
            <a:r>
              <a:rPr lang="en-US" sz="5400" dirty="0"/>
              <a:t>Many names are given with respect to voodoo as well.</a:t>
            </a:r>
          </a:p>
          <a:p>
            <a:pPr lvl="0" algn="just"/>
            <a:r>
              <a:rPr lang="en-US" sz="5400" dirty="0">
                <a:solidFill>
                  <a:srgbClr val="7030A0"/>
                </a:solidFill>
              </a:rPr>
              <a:t>Some names are statements</a:t>
            </a:r>
            <a:r>
              <a:rPr lang="en-US" sz="5400" dirty="0" smtClean="0">
                <a:solidFill>
                  <a:srgbClr val="7030A0"/>
                </a:solidFill>
              </a:rPr>
              <a:t>.</a:t>
            </a:r>
            <a:endParaRPr lang="en-US" sz="5400" dirty="0">
              <a:solidFill>
                <a:srgbClr val="7030A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77500" lnSpcReduction="20000"/>
          </a:bodyPr>
          <a:lstStyle/>
          <a:p>
            <a:pPr lvl="0" algn="just"/>
            <a:r>
              <a:rPr lang="en-US" sz="5400" dirty="0" smtClean="0">
                <a:latin typeface="Arial Unicode MS" pitchFamily="34" charset="-128"/>
                <a:ea typeface="Arial Unicode MS" pitchFamily="34" charset="-128"/>
                <a:cs typeface="Arial Unicode MS" pitchFamily="34" charset="-128"/>
              </a:rPr>
              <a:t>I </a:t>
            </a:r>
            <a:r>
              <a:rPr lang="en-US" sz="5400" dirty="0">
                <a:latin typeface="Arial Unicode MS" pitchFamily="34" charset="-128"/>
                <a:ea typeface="Arial Unicode MS" pitchFamily="34" charset="-128"/>
                <a:cs typeface="Arial Unicode MS" pitchFamily="34" charset="-128"/>
              </a:rPr>
              <a:t>heard of a child that was given the name </a:t>
            </a:r>
            <a:r>
              <a:rPr lang="en-US" sz="5400" b="1" dirty="0">
                <a:latin typeface="Arial Unicode MS" pitchFamily="34" charset="-128"/>
                <a:ea typeface="Arial Unicode MS" pitchFamily="34" charset="-128"/>
                <a:cs typeface="Arial Unicode MS" pitchFamily="34" charset="-128"/>
              </a:rPr>
              <a:t>ALEYO</a:t>
            </a:r>
            <a:r>
              <a:rPr lang="en-US" sz="5400" dirty="0">
                <a:latin typeface="Arial Unicode MS" pitchFamily="34" charset="-128"/>
                <a:ea typeface="Arial Unicode MS" pitchFamily="34" charset="-128"/>
                <a:cs typeface="Arial Unicode MS" pitchFamily="34" charset="-128"/>
              </a:rPr>
              <a:t> because he was born out of wedlock from a teenage mother. </a:t>
            </a:r>
          </a:p>
          <a:p>
            <a:pPr lvl="0" algn="just"/>
            <a:r>
              <a:rPr lang="en-US" sz="5400" dirty="0">
                <a:solidFill>
                  <a:srgbClr val="7030A0"/>
                </a:solidFill>
                <a:latin typeface="Arial Unicode MS" pitchFamily="34" charset="-128"/>
                <a:ea typeface="Arial Unicode MS" pitchFamily="34" charset="-128"/>
                <a:cs typeface="Arial Unicode MS" pitchFamily="34" charset="-128"/>
              </a:rPr>
              <a:t>The grandmother picked the name </a:t>
            </a:r>
            <a:r>
              <a:rPr lang="en-US" sz="5400" dirty="0" err="1">
                <a:solidFill>
                  <a:srgbClr val="7030A0"/>
                </a:solidFill>
                <a:latin typeface="Arial Unicode MS" pitchFamily="34" charset="-128"/>
                <a:ea typeface="Arial Unicode MS" pitchFamily="34" charset="-128"/>
                <a:cs typeface="Arial Unicode MS" pitchFamily="34" charset="-128"/>
              </a:rPr>
              <a:t>Aleyo</a:t>
            </a:r>
            <a:r>
              <a:rPr lang="en-US" sz="5400" dirty="0">
                <a:solidFill>
                  <a:srgbClr val="7030A0"/>
                </a:solidFill>
                <a:latin typeface="Arial Unicode MS" pitchFamily="34" charset="-128"/>
                <a:ea typeface="Arial Unicode MS" pitchFamily="34" charset="-128"/>
                <a:cs typeface="Arial Unicode MS" pitchFamily="34" charset="-128"/>
              </a:rPr>
              <a:t> as if to curse anyone who has something negative to say in the matter.</a:t>
            </a:r>
          </a:p>
          <a:p>
            <a:pPr lvl="0" algn="just"/>
            <a:r>
              <a:rPr lang="en-US" sz="5400" dirty="0">
                <a:latin typeface="Arial Unicode MS" pitchFamily="34" charset="-128"/>
                <a:ea typeface="Arial Unicode MS" pitchFamily="34" charset="-128"/>
                <a:cs typeface="Arial Unicode MS" pitchFamily="34" charset="-128"/>
              </a:rPr>
              <a:t>In Creole </a:t>
            </a:r>
            <a:r>
              <a:rPr lang="en-US" sz="5400" dirty="0" err="1">
                <a:latin typeface="Arial Unicode MS" pitchFamily="34" charset="-128"/>
                <a:ea typeface="Arial Unicode MS" pitchFamily="34" charset="-128"/>
                <a:cs typeface="Arial Unicode MS" pitchFamily="34" charset="-128"/>
              </a:rPr>
              <a:t>Aleyo</a:t>
            </a:r>
            <a:r>
              <a:rPr lang="en-US" sz="5400" dirty="0">
                <a:latin typeface="Arial Unicode MS" pitchFamily="34" charset="-128"/>
                <a:ea typeface="Arial Unicode MS" pitchFamily="34" charset="-128"/>
                <a:cs typeface="Arial Unicode MS" pitchFamily="34" charset="-128"/>
              </a:rPr>
              <a:t> can be a prefix to any curse word.</a:t>
            </a:r>
          </a:p>
          <a:p>
            <a:pPr lvl="0" algn="just"/>
            <a:r>
              <a:rPr lang="en-US" sz="5400" dirty="0">
                <a:solidFill>
                  <a:srgbClr val="7030A0"/>
                </a:solidFill>
                <a:latin typeface="Arial Unicode MS" pitchFamily="34" charset="-128"/>
                <a:ea typeface="Arial Unicode MS" pitchFamily="34" charset="-128"/>
                <a:cs typeface="Arial Unicode MS" pitchFamily="34" charset="-128"/>
              </a:rPr>
              <a:t>The grandmother left it for anyone to fill the blank</a:t>
            </a:r>
            <a:r>
              <a:rPr lang="en-US" sz="5400" dirty="0" smtClean="0">
                <a:solidFill>
                  <a:srgbClr val="7030A0"/>
                </a:solidFill>
                <a:latin typeface="Arial Unicode MS" pitchFamily="34" charset="-128"/>
                <a:ea typeface="Arial Unicode MS" pitchFamily="34" charset="-128"/>
                <a:cs typeface="Arial Unicode MS" pitchFamily="34" charset="-128"/>
              </a:rPr>
              <a:t>.</a:t>
            </a:r>
            <a:endParaRPr lang="en-US" sz="5400" dirty="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10000"/>
          </a:bodyPr>
          <a:lstStyle/>
          <a:p>
            <a:pPr lvl="0" algn="just"/>
            <a:r>
              <a:rPr lang="en-US" sz="5400" dirty="0" smtClean="0">
                <a:latin typeface="Arial Unicode MS" pitchFamily="34" charset="-128"/>
                <a:ea typeface="Arial Unicode MS" pitchFamily="34" charset="-128"/>
                <a:cs typeface="Arial Unicode MS" pitchFamily="34" charset="-128"/>
              </a:rPr>
              <a:t>Today</a:t>
            </a:r>
            <a:r>
              <a:rPr lang="en-US" sz="5400" dirty="0">
                <a:latin typeface="Arial Unicode MS" pitchFamily="34" charset="-128"/>
                <a:ea typeface="Arial Unicode MS" pitchFamily="34" charset="-128"/>
                <a:cs typeface="Arial Unicode MS" pitchFamily="34" charset="-128"/>
              </a:rPr>
              <a:t>, we will encounter a name that is unique in the Bible.</a:t>
            </a:r>
          </a:p>
          <a:p>
            <a:pPr lvl="0" algn="just"/>
            <a:r>
              <a:rPr lang="en-US" sz="5400" dirty="0">
                <a:solidFill>
                  <a:srgbClr val="7030A0"/>
                </a:solidFill>
                <a:latin typeface="Arial Unicode MS" pitchFamily="34" charset="-128"/>
                <a:ea typeface="Arial Unicode MS" pitchFamily="34" charset="-128"/>
                <a:cs typeface="Arial Unicode MS" pitchFamily="34" charset="-128"/>
              </a:rPr>
              <a:t>The name was given by a dying mother.</a:t>
            </a:r>
          </a:p>
          <a:p>
            <a:pPr lvl="0" algn="just"/>
            <a:r>
              <a:rPr lang="en-US" sz="5400" dirty="0">
                <a:latin typeface="Arial Unicode MS" pitchFamily="34" charset="-128"/>
                <a:ea typeface="Arial Unicode MS" pitchFamily="34" charset="-128"/>
                <a:cs typeface="Arial Unicode MS" pitchFamily="34" charset="-128"/>
              </a:rPr>
              <a:t> She didn’t go to natural labor pains and contractions like pregnant mothers go through.</a:t>
            </a:r>
          </a:p>
          <a:p>
            <a:pPr lvl="0" algn="just"/>
            <a:r>
              <a:rPr lang="en-US" sz="5400" dirty="0">
                <a:solidFill>
                  <a:srgbClr val="7030A0"/>
                </a:solidFill>
                <a:latin typeface="Arial Unicode MS" pitchFamily="34" charset="-128"/>
                <a:ea typeface="Arial Unicode MS" pitchFamily="34" charset="-128"/>
                <a:cs typeface="Arial Unicode MS" pitchFamily="34" charset="-128"/>
              </a:rPr>
              <a:t>She received several bad news at the same time and became overwhelmed in emotion</a:t>
            </a:r>
            <a:r>
              <a:rPr lang="en-US" sz="5400" dirty="0" smtClean="0">
                <a:solidFill>
                  <a:srgbClr val="7030A0"/>
                </a:solidFill>
                <a:latin typeface="Arial Unicode MS" pitchFamily="34" charset="-128"/>
                <a:ea typeface="Arial Unicode MS" pitchFamily="34" charset="-128"/>
                <a:cs typeface="Arial Unicode MS" pitchFamily="34" charset="-128"/>
              </a:rPr>
              <a:t>.</a:t>
            </a:r>
            <a:endParaRPr lang="en-US" sz="5400" dirty="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10000"/>
          </a:bodyPr>
          <a:lstStyle/>
          <a:p>
            <a:pPr lvl="0" algn="just"/>
            <a:r>
              <a:rPr lang="en-US" sz="5400" dirty="0" smtClean="0">
                <a:latin typeface="Arial Unicode MS" pitchFamily="34" charset="-128"/>
                <a:ea typeface="Arial Unicode MS" pitchFamily="34" charset="-128"/>
                <a:cs typeface="Arial Unicode MS" pitchFamily="34" charset="-128"/>
              </a:rPr>
              <a:t>She </a:t>
            </a:r>
            <a:r>
              <a:rPr lang="en-US" sz="5400" dirty="0">
                <a:latin typeface="Arial Unicode MS" pitchFamily="34" charset="-128"/>
                <a:ea typeface="Arial Unicode MS" pitchFamily="34" charset="-128"/>
                <a:cs typeface="Arial Unicode MS" pitchFamily="34" charset="-128"/>
              </a:rPr>
              <a:t>learned that the Arch of the Covenant of God was seized by the Philistines.</a:t>
            </a:r>
          </a:p>
          <a:p>
            <a:pPr lvl="0" algn="just"/>
            <a:r>
              <a:rPr lang="en-US" sz="5400" dirty="0">
                <a:solidFill>
                  <a:srgbClr val="7030A0"/>
                </a:solidFill>
                <a:latin typeface="Arial Unicode MS" pitchFamily="34" charset="-128"/>
                <a:ea typeface="Arial Unicode MS" pitchFamily="34" charset="-128"/>
                <a:cs typeface="Arial Unicode MS" pitchFamily="34" charset="-128"/>
              </a:rPr>
              <a:t>She then learned that her husband and her brother in law were killed in the battlefield.</a:t>
            </a:r>
          </a:p>
          <a:p>
            <a:pPr lvl="0" algn="just"/>
            <a:r>
              <a:rPr lang="en-US" sz="5400" dirty="0">
                <a:latin typeface="Arial Unicode MS" pitchFamily="34" charset="-128"/>
                <a:ea typeface="Arial Unicode MS" pitchFamily="34" charset="-128"/>
                <a:cs typeface="Arial Unicode MS" pitchFamily="34" charset="-128"/>
              </a:rPr>
              <a:t>And then she learned that her father in Law, the great high priest just died as a result of the news</a:t>
            </a:r>
            <a:r>
              <a:rPr lang="en-US" sz="5400" dirty="0" smtClean="0">
                <a:latin typeface="Arial Unicode MS" pitchFamily="34" charset="-128"/>
                <a:ea typeface="Arial Unicode MS" pitchFamily="34" charset="-128"/>
                <a:cs typeface="Arial Unicode MS" pitchFamily="34" charset="-128"/>
              </a:rPr>
              <a:t>.</a:t>
            </a:r>
            <a:endParaRPr lang="en-US" sz="5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77500" lnSpcReduction="20000"/>
          </a:bodyPr>
          <a:lstStyle/>
          <a:p>
            <a:pPr lvl="0" algn="just"/>
            <a:r>
              <a:rPr lang="en-US" sz="5400" dirty="0" smtClean="0">
                <a:latin typeface="Arial Unicode MS" pitchFamily="34" charset="-128"/>
                <a:ea typeface="Arial Unicode MS" pitchFamily="34" charset="-128"/>
                <a:cs typeface="Arial Unicode MS" pitchFamily="34" charset="-128"/>
              </a:rPr>
              <a:t>Her </a:t>
            </a:r>
            <a:r>
              <a:rPr lang="en-US" sz="5400" dirty="0">
                <a:latin typeface="Arial Unicode MS" pitchFamily="34" charset="-128"/>
                <a:ea typeface="Arial Unicode MS" pitchFamily="34" charset="-128"/>
                <a:cs typeface="Arial Unicode MS" pitchFamily="34" charset="-128"/>
              </a:rPr>
              <a:t>body went to a complete shock; on the point of dying, she gave birth to a son on the spot.</a:t>
            </a:r>
          </a:p>
          <a:p>
            <a:pPr lvl="0" algn="just"/>
            <a:r>
              <a:rPr lang="en-US" sz="5400" dirty="0">
                <a:solidFill>
                  <a:srgbClr val="7030A0"/>
                </a:solidFill>
                <a:latin typeface="Arial Unicode MS" pitchFamily="34" charset="-128"/>
                <a:ea typeface="Arial Unicode MS" pitchFamily="34" charset="-128"/>
                <a:cs typeface="Arial Unicode MS" pitchFamily="34" charset="-128"/>
              </a:rPr>
              <a:t>As she was already presumed dead, she echoed the word I-</a:t>
            </a:r>
            <a:r>
              <a:rPr lang="en-US" sz="5400" dirty="0" err="1">
                <a:solidFill>
                  <a:srgbClr val="7030A0"/>
                </a:solidFill>
                <a:latin typeface="Arial Unicode MS" pitchFamily="34" charset="-128"/>
                <a:ea typeface="Arial Unicode MS" pitchFamily="34" charset="-128"/>
                <a:cs typeface="Arial Unicode MS" pitchFamily="34" charset="-128"/>
              </a:rPr>
              <a:t>Kabod</a:t>
            </a:r>
            <a:r>
              <a:rPr lang="en-US" sz="5400" dirty="0">
                <a:solidFill>
                  <a:srgbClr val="7030A0"/>
                </a:solidFill>
                <a:latin typeface="Arial Unicode MS" pitchFamily="34" charset="-128"/>
                <a:ea typeface="Arial Unicode MS" pitchFamily="34" charset="-128"/>
                <a:cs typeface="Arial Unicode MS" pitchFamily="34" charset="-128"/>
              </a:rPr>
              <a:t>. Call him I-</a:t>
            </a:r>
            <a:r>
              <a:rPr lang="en-US" sz="5400" dirty="0" err="1">
                <a:solidFill>
                  <a:srgbClr val="7030A0"/>
                </a:solidFill>
                <a:latin typeface="Arial Unicode MS" pitchFamily="34" charset="-128"/>
                <a:ea typeface="Arial Unicode MS" pitchFamily="34" charset="-128"/>
                <a:cs typeface="Arial Unicode MS" pitchFamily="34" charset="-128"/>
              </a:rPr>
              <a:t>Kabod</a:t>
            </a:r>
            <a:r>
              <a:rPr lang="en-US" sz="5400" dirty="0">
                <a:solidFill>
                  <a:srgbClr val="7030A0"/>
                </a:solidFill>
                <a:latin typeface="Arial Unicode MS" pitchFamily="34" charset="-128"/>
                <a:ea typeface="Arial Unicode MS" pitchFamily="34" charset="-128"/>
                <a:cs typeface="Arial Unicode MS" pitchFamily="34" charset="-128"/>
              </a:rPr>
              <a:t>, for the glory of the Lord has departed from Israel.</a:t>
            </a:r>
          </a:p>
          <a:p>
            <a:pPr lvl="0" algn="just"/>
            <a:r>
              <a:rPr lang="en-US" sz="5400" dirty="0">
                <a:latin typeface="Arial Unicode MS" pitchFamily="34" charset="-128"/>
                <a:ea typeface="Arial Unicode MS" pitchFamily="34" charset="-128"/>
                <a:cs typeface="Arial Unicode MS" pitchFamily="34" charset="-128"/>
              </a:rPr>
              <a:t>It is not promising that we can get that far in the story today, but, with God’s grace I will lay the foundation as I take you step by step to one of the darkest day in Israel’s history.</a:t>
            </a:r>
          </a:p>
          <a:p>
            <a:pPr algn="ctr"/>
            <a:endParaRPr lang="en-US" sz="54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lnSpcReduction="10000"/>
          </a:bodyPr>
          <a:lstStyle/>
          <a:p>
            <a:pPr algn="ctr"/>
            <a:r>
              <a:rPr lang="fr-FR" sz="4000" b="1" dirty="0">
                <a:solidFill>
                  <a:srgbClr val="C00000"/>
                </a:solidFill>
                <a:latin typeface="Arial Unicode MS" pitchFamily="34" charset="-128"/>
                <a:ea typeface="Arial Unicode MS" pitchFamily="34" charset="-128"/>
                <a:cs typeface="Arial Unicode MS" pitchFamily="34" charset="-128"/>
              </a:rPr>
              <a:t>LECTURE </a:t>
            </a:r>
            <a:r>
              <a:rPr lang="en-US" sz="4000" b="1" dirty="0" smtClean="0">
                <a:solidFill>
                  <a:srgbClr val="C00000"/>
                </a:solidFill>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1Samuel </a:t>
            </a:r>
            <a:r>
              <a:rPr lang="fr-FR" sz="4000" b="1" dirty="0">
                <a:solidFill>
                  <a:srgbClr val="C00000"/>
                </a:solidFill>
                <a:latin typeface="Arial Unicode MS" pitchFamily="34" charset="-128"/>
                <a:ea typeface="Arial Unicode MS" pitchFamily="34" charset="-128"/>
                <a:cs typeface="Arial Unicode MS" pitchFamily="34" charset="-128"/>
              </a:rPr>
              <a:t>4:1-11</a:t>
            </a:r>
            <a:endParaRPr lang="en-US" sz="4000" b="1" dirty="0">
              <a:solidFill>
                <a:srgbClr val="C00000"/>
              </a:solidFill>
              <a:latin typeface="Arial Unicode MS" pitchFamily="34" charset="-128"/>
              <a:ea typeface="Arial Unicode MS" pitchFamily="34" charset="-128"/>
              <a:cs typeface="Arial Unicode MS" pitchFamily="34" charset="-128"/>
            </a:endParaRPr>
          </a:p>
          <a:p>
            <a:pPr algn="just">
              <a:buNone/>
            </a:pPr>
            <a:r>
              <a:rPr lang="fr-FR" sz="4000" dirty="0" smtClean="0">
                <a:solidFill>
                  <a:srgbClr val="002060"/>
                </a:solidFill>
                <a:latin typeface="Arial Unicode MS" pitchFamily="34" charset="-128"/>
                <a:ea typeface="Arial Unicode MS" pitchFamily="34" charset="-128"/>
                <a:cs typeface="Arial Unicode MS" pitchFamily="34" charset="-128"/>
              </a:rPr>
              <a:t>1  </a:t>
            </a:r>
            <a:r>
              <a:rPr lang="fr-FR" sz="4000" dirty="0">
                <a:solidFill>
                  <a:srgbClr val="002060"/>
                </a:solidFill>
                <a:latin typeface="Arial Unicode MS" pitchFamily="34" charset="-128"/>
                <a:ea typeface="Arial Unicode MS" pitchFamily="34" charset="-128"/>
                <a:cs typeface="Arial Unicode MS" pitchFamily="34" charset="-128"/>
              </a:rPr>
              <a:t>¶ La parole de Samuel s'adressait à tout Israël. Israël sortit à la rencontre des Philistins, pour combattre. Ils campèrent près d'</a:t>
            </a:r>
            <a:r>
              <a:rPr lang="fr-FR" sz="4000" dirty="0" err="1">
                <a:solidFill>
                  <a:srgbClr val="002060"/>
                </a:solidFill>
                <a:latin typeface="Arial Unicode MS" pitchFamily="34" charset="-128"/>
                <a:ea typeface="Arial Unicode MS" pitchFamily="34" charset="-128"/>
                <a:cs typeface="Arial Unicode MS" pitchFamily="34" charset="-128"/>
              </a:rPr>
              <a:t>Ében</a:t>
            </a:r>
            <a:r>
              <a:rPr lang="fr-FR" sz="4000" dirty="0">
                <a:solidFill>
                  <a:srgbClr val="002060"/>
                </a:solidFill>
                <a:latin typeface="Arial Unicode MS" pitchFamily="34" charset="-128"/>
                <a:ea typeface="Arial Unicode MS" pitchFamily="34" charset="-128"/>
                <a:cs typeface="Arial Unicode MS" pitchFamily="34" charset="-128"/>
              </a:rPr>
              <a:t>-</a:t>
            </a:r>
            <a:r>
              <a:rPr lang="fr-FR" sz="4000" dirty="0" err="1">
                <a:solidFill>
                  <a:srgbClr val="002060"/>
                </a:solidFill>
                <a:latin typeface="Arial Unicode MS" pitchFamily="34" charset="-128"/>
                <a:ea typeface="Arial Unicode MS" pitchFamily="34" charset="-128"/>
                <a:cs typeface="Arial Unicode MS" pitchFamily="34" charset="-128"/>
              </a:rPr>
              <a:t>Ézer</a:t>
            </a:r>
            <a:r>
              <a:rPr lang="fr-FR" sz="4000" dirty="0">
                <a:solidFill>
                  <a:srgbClr val="002060"/>
                </a:solidFill>
                <a:latin typeface="Arial Unicode MS" pitchFamily="34" charset="-128"/>
                <a:ea typeface="Arial Unicode MS" pitchFamily="34" charset="-128"/>
                <a:cs typeface="Arial Unicode MS" pitchFamily="34" charset="-128"/>
              </a:rPr>
              <a:t>, et les Philistins étaient campés à </a:t>
            </a:r>
            <a:r>
              <a:rPr lang="fr-FR" sz="4000" dirty="0" err="1">
                <a:solidFill>
                  <a:srgbClr val="002060"/>
                </a:solidFill>
                <a:latin typeface="Arial Unicode MS" pitchFamily="34" charset="-128"/>
                <a:ea typeface="Arial Unicode MS" pitchFamily="34" charset="-128"/>
                <a:cs typeface="Arial Unicode MS" pitchFamily="34" charset="-128"/>
              </a:rPr>
              <a:t>Aphek</a:t>
            </a:r>
            <a:r>
              <a:rPr lang="fr-FR" sz="4000" dirty="0">
                <a:solidFill>
                  <a:srgbClr val="002060"/>
                </a:solidFill>
                <a:latin typeface="Arial Unicode MS" pitchFamily="34" charset="-128"/>
                <a:ea typeface="Arial Unicode MS" pitchFamily="34" charset="-128"/>
                <a:cs typeface="Arial Unicode MS" pitchFamily="34" charset="-128"/>
              </a:rPr>
              <a:t>.</a:t>
            </a:r>
            <a:endParaRPr lang="en-US" sz="4000" dirty="0">
              <a:solidFill>
                <a:srgbClr val="002060"/>
              </a:solidFill>
              <a:latin typeface="Arial Unicode MS" pitchFamily="34" charset="-128"/>
              <a:ea typeface="Arial Unicode MS" pitchFamily="34" charset="-128"/>
              <a:cs typeface="Arial Unicode MS" pitchFamily="34" charset="-128"/>
            </a:endParaRPr>
          </a:p>
          <a:p>
            <a:pPr algn="just">
              <a:buNone/>
            </a:pPr>
            <a:r>
              <a:rPr lang="fr-FR" sz="4000" dirty="0" smtClean="0">
                <a:solidFill>
                  <a:srgbClr val="C00000"/>
                </a:solidFill>
                <a:latin typeface="Arial Unicode MS" pitchFamily="34" charset="-128"/>
                <a:ea typeface="Arial Unicode MS" pitchFamily="34" charset="-128"/>
                <a:cs typeface="Arial Unicode MS" pitchFamily="34" charset="-128"/>
              </a:rPr>
              <a:t>2 </a:t>
            </a:r>
            <a:r>
              <a:rPr lang="fr-FR" sz="4000" dirty="0">
                <a:solidFill>
                  <a:srgbClr val="C00000"/>
                </a:solidFill>
                <a:latin typeface="Arial Unicode MS" pitchFamily="34" charset="-128"/>
                <a:ea typeface="Arial Unicode MS" pitchFamily="34" charset="-128"/>
                <a:cs typeface="Arial Unicode MS" pitchFamily="34" charset="-128"/>
              </a:rPr>
              <a:t>Les Philistins se rangèrent en bataille contre Israël, et le combat s'engagea. Israël fut battu par les Philistins, qui tuèrent sur le champ de bataille environ quatre mille hommes</a:t>
            </a:r>
            <a:r>
              <a:rPr lang="fr-FR" sz="4000" dirty="0" smtClean="0">
                <a:solidFill>
                  <a:srgbClr val="C00000"/>
                </a:solidFill>
                <a:latin typeface="Arial Unicode MS" pitchFamily="34" charset="-128"/>
                <a:ea typeface="Arial Unicode MS" pitchFamily="34" charset="-128"/>
                <a:cs typeface="Arial Unicode MS" pitchFamily="34" charset="-128"/>
              </a:rPr>
              <a:t>.</a:t>
            </a:r>
            <a:endParaRPr lang="en-US" sz="40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buNone/>
            </a:pPr>
            <a:r>
              <a:rPr lang="fr-FR" sz="4000" dirty="0" smtClean="0">
                <a:solidFill>
                  <a:srgbClr val="002060"/>
                </a:solidFill>
                <a:latin typeface="Arial Unicode MS" pitchFamily="34" charset="-128"/>
                <a:ea typeface="Arial Unicode MS" pitchFamily="34" charset="-128"/>
                <a:cs typeface="Arial Unicode MS" pitchFamily="34" charset="-128"/>
              </a:rPr>
              <a:t>3 </a:t>
            </a:r>
            <a:r>
              <a:rPr lang="fr-FR" sz="4400" dirty="0">
                <a:solidFill>
                  <a:srgbClr val="002060"/>
                </a:solidFill>
                <a:latin typeface="Arial Unicode MS" pitchFamily="34" charset="-128"/>
                <a:ea typeface="Arial Unicode MS" pitchFamily="34" charset="-128"/>
                <a:cs typeface="Arial Unicode MS" pitchFamily="34" charset="-128"/>
              </a:rPr>
              <a:t>Le peuple rentra au camp, et les anciens d'Israël dirent: Pourquoi l'Éternel nous a-t-il laissé battre aujourd'hui par les Philistins? </a:t>
            </a:r>
            <a:r>
              <a:rPr lang="fr-FR" sz="4400" dirty="0">
                <a:solidFill>
                  <a:srgbClr val="C00000"/>
                </a:solidFill>
                <a:latin typeface="Arial Unicode MS" pitchFamily="34" charset="-128"/>
                <a:ea typeface="Arial Unicode MS" pitchFamily="34" charset="-128"/>
                <a:cs typeface="Arial Unicode MS" pitchFamily="34" charset="-128"/>
              </a:rPr>
              <a:t>Allons chercher à Silo l'arche de l'alliance de l'Éternel; qu'elle vienne au milieu de nous, et qu'elle nous délivre de la main de nos ennemis</a:t>
            </a:r>
            <a:r>
              <a:rPr lang="fr-FR" sz="4400" dirty="0" smtClean="0">
                <a:solidFill>
                  <a:srgbClr val="C00000"/>
                </a:solidFill>
                <a:latin typeface="Arial Unicode MS" pitchFamily="34" charset="-128"/>
                <a:ea typeface="Arial Unicode MS" pitchFamily="34" charset="-128"/>
                <a:cs typeface="Arial Unicode MS" pitchFamily="34" charset="-128"/>
              </a:rPr>
              <a:t>.</a:t>
            </a:r>
            <a:endParaRPr lang="en-US" sz="44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buNone/>
            </a:pPr>
            <a:endParaRPr lang="en-US" sz="4000" dirty="0">
              <a:solidFill>
                <a:srgbClr val="002060"/>
              </a:solidFill>
              <a:latin typeface="Arial Unicode MS" pitchFamily="34" charset="-128"/>
              <a:ea typeface="Arial Unicode MS" pitchFamily="34" charset="-128"/>
              <a:cs typeface="Arial Unicode MS" pitchFamily="34" charset="-128"/>
            </a:endParaRPr>
          </a:p>
          <a:p>
            <a:pPr algn="just">
              <a:buNone/>
            </a:pPr>
            <a:r>
              <a:rPr lang="fr-FR" sz="4800" dirty="0" smtClean="0">
                <a:solidFill>
                  <a:srgbClr val="002060"/>
                </a:solidFill>
                <a:latin typeface="Arial Unicode MS" pitchFamily="34" charset="-128"/>
                <a:ea typeface="Arial Unicode MS" pitchFamily="34" charset="-128"/>
                <a:cs typeface="Arial Unicode MS" pitchFamily="34" charset="-128"/>
              </a:rPr>
              <a:t>4 </a:t>
            </a:r>
            <a:r>
              <a:rPr lang="fr-FR" sz="4800" dirty="0">
                <a:solidFill>
                  <a:srgbClr val="002060"/>
                </a:solidFill>
                <a:latin typeface="Arial Unicode MS" pitchFamily="34" charset="-128"/>
                <a:ea typeface="Arial Unicode MS" pitchFamily="34" charset="-128"/>
                <a:cs typeface="Arial Unicode MS" pitchFamily="34" charset="-128"/>
              </a:rPr>
              <a:t>Le peuple envoya à Silo, d'où l'on apporta l'arche de l'alliance de l'Éternel des armées qui siège entre les chérubins. </a:t>
            </a:r>
            <a:r>
              <a:rPr lang="fr-FR" sz="4800" dirty="0">
                <a:solidFill>
                  <a:srgbClr val="C00000"/>
                </a:solidFill>
                <a:latin typeface="Arial Unicode MS" pitchFamily="34" charset="-128"/>
                <a:ea typeface="Arial Unicode MS" pitchFamily="34" charset="-128"/>
                <a:cs typeface="Arial Unicode MS" pitchFamily="34" charset="-128"/>
              </a:rPr>
              <a:t>Les deux fils d'</a:t>
            </a:r>
            <a:r>
              <a:rPr lang="fr-FR" sz="4800" dirty="0" err="1">
                <a:solidFill>
                  <a:srgbClr val="C00000"/>
                </a:solidFill>
                <a:latin typeface="Arial Unicode MS" pitchFamily="34" charset="-128"/>
                <a:ea typeface="Arial Unicode MS" pitchFamily="34" charset="-128"/>
                <a:cs typeface="Arial Unicode MS" pitchFamily="34" charset="-128"/>
              </a:rPr>
              <a:t>Éli</a:t>
            </a:r>
            <a:r>
              <a:rPr lang="fr-FR" sz="4800" dirty="0">
                <a:solidFill>
                  <a:srgbClr val="C00000"/>
                </a:solidFill>
                <a:latin typeface="Arial Unicode MS" pitchFamily="34" charset="-128"/>
                <a:ea typeface="Arial Unicode MS" pitchFamily="34" charset="-128"/>
                <a:cs typeface="Arial Unicode MS" pitchFamily="34" charset="-128"/>
              </a:rPr>
              <a:t>, </a:t>
            </a:r>
            <a:r>
              <a:rPr lang="fr-FR" sz="4800" dirty="0" err="1">
                <a:solidFill>
                  <a:srgbClr val="C00000"/>
                </a:solidFill>
                <a:latin typeface="Arial Unicode MS" pitchFamily="34" charset="-128"/>
                <a:ea typeface="Arial Unicode MS" pitchFamily="34" charset="-128"/>
                <a:cs typeface="Arial Unicode MS" pitchFamily="34" charset="-128"/>
              </a:rPr>
              <a:t>Hophni</a:t>
            </a:r>
            <a:r>
              <a:rPr lang="fr-FR" sz="4800" dirty="0">
                <a:solidFill>
                  <a:srgbClr val="C00000"/>
                </a:solidFill>
                <a:latin typeface="Arial Unicode MS" pitchFamily="34" charset="-128"/>
                <a:ea typeface="Arial Unicode MS" pitchFamily="34" charset="-128"/>
                <a:cs typeface="Arial Unicode MS" pitchFamily="34" charset="-128"/>
              </a:rPr>
              <a:t> et </a:t>
            </a:r>
            <a:r>
              <a:rPr lang="fr-FR" sz="4800" dirty="0" err="1">
                <a:solidFill>
                  <a:srgbClr val="C00000"/>
                </a:solidFill>
                <a:latin typeface="Arial Unicode MS" pitchFamily="34" charset="-128"/>
                <a:ea typeface="Arial Unicode MS" pitchFamily="34" charset="-128"/>
                <a:cs typeface="Arial Unicode MS" pitchFamily="34" charset="-128"/>
              </a:rPr>
              <a:t>Phinées</a:t>
            </a:r>
            <a:r>
              <a:rPr lang="fr-FR" sz="4800" dirty="0">
                <a:solidFill>
                  <a:srgbClr val="C00000"/>
                </a:solidFill>
                <a:latin typeface="Arial Unicode MS" pitchFamily="34" charset="-128"/>
                <a:ea typeface="Arial Unicode MS" pitchFamily="34" charset="-128"/>
                <a:cs typeface="Arial Unicode MS" pitchFamily="34" charset="-128"/>
              </a:rPr>
              <a:t>, étaient là, avec l'arche de l'alliance de Dieu</a:t>
            </a:r>
            <a:r>
              <a:rPr lang="fr-FR" sz="4800" dirty="0" smtClean="0">
                <a:solidFill>
                  <a:srgbClr val="C00000"/>
                </a:solidFill>
                <a:latin typeface="Arial Unicode MS" pitchFamily="34" charset="-128"/>
                <a:ea typeface="Arial Unicode MS" pitchFamily="34" charset="-128"/>
                <a:cs typeface="Arial Unicode MS" pitchFamily="34" charset="-128"/>
              </a:rPr>
              <a:t>.</a:t>
            </a:r>
            <a:endParaRPr lang="en-US" sz="48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Autofit/>
          </a:bodyPr>
          <a:lstStyle/>
          <a:p>
            <a:pPr algn="just">
              <a:buNone/>
            </a:pPr>
            <a:r>
              <a:rPr lang="fr-FR" sz="4000" dirty="0" smtClean="0">
                <a:solidFill>
                  <a:srgbClr val="002060"/>
                </a:solidFill>
                <a:latin typeface="Arial Unicode MS" pitchFamily="34" charset="-128"/>
                <a:ea typeface="Arial Unicode MS" pitchFamily="34" charset="-128"/>
                <a:cs typeface="Arial Unicode MS" pitchFamily="34" charset="-128"/>
              </a:rPr>
              <a:t>5 </a:t>
            </a:r>
            <a:r>
              <a:rPr lang="fr-FR" sz="4000" dirty="0">
                <a:solidFill>
                  <a:srgbClr val="002060"/>
                </a:solidFill>
                <a:latin typeface="Arial Unicode MS" pitchFamily="34" charset="-128"/>
                <a:ea typeface="Arial Unicode MS" pitchFamily="34" charset="-128"/>
                <a:cs typeface="Arial Unicode MS" pitchFamily="34" charset="-128"/>
              </a:rPr>
              <a:t>Lorsque l'arche de l'alliance de l'Éternel entra dans le camp, tout Israël poussa de grands cris de joie, et la terre en fut ébranlée</a:t>
            </a:r>
            <a:r>
              <a:rPr lang="fr-FR" sz="4000" dirty="0" smtClean="0">
                <a:solidFill>
                  <a:srgbClr val="002060"/>
                </a:solidFill>
                <a:latin typeface="Arial Unicode MS" pitchFamily="34" charset="-128"/>
                <a:ea typeface="Arial Unicode MS" pitchFamily="34" charset="-128"/>
                <a:cs typeface="Arial Unicode MS" pitchFamily="34" charset="-128"/>
              </a:rPr>
              <a:t>.</a:t>
            </a:r>
          </a:p>
          <a:p>
            <a:pPr algn="just">
              <a:buNone/>
            </a:pPr>
            <a:r>
              <a:rPr lang="fr-FR" sz="4000" dirty="0" smtClean="0">
                <a:solidFill>
                  <a:srgbClr val="C00000"/>
                </a:solidFill>
                <a:latin typeface="Arial Unicode MS" pitchFamily="34" charset="-128"/>
                <a:ea typeface="Arial Unicode MS" pitchFamily="34" charset="-128"/>
                <a:cs typeface="Arial Unicode MS" pitchFamily="34" charset="-128"/>
              </a:rPr>
              <a:t>6 </a:t>
            </a:r>
            <a:r>
              <a:rPr lang="fr-FR" sz="4000" dirty="0">
                <a:solidFill>
                  <a:srgbClr val="C00000"/>
                </a:solidFill>
                <a:latin typeface="Arial Unicode MS" pitchFamily="34" charset="-128"/>
                <a:ea typeface="Arial Unicode MS" pitchFamily="34" charset="-128"/>
                <a:cs typeface="Arial Unicode MS" pitchFamily="34" charset="-128"/>
              </a:rPr>
              <a:t>Le retentissement de ces cris fut entendu des Philistins, et ils dirent: Que signifient ces grands cris qui retentissent dans le camp des Hébreux? Et ils apprirent que l'arche de l'Éternel était arrivée au camp. </a:t>
            </a:r>
            <a:endParaRPr lang="en-US" sz="40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a:bodyPr>
          <a:lstStyle/>
          <a:p>
            <a:pPr algn="just"/>
            <a:r>
              <a:rPr lang="fr-FR" sz="4000" dirty="0" smtClean="0">
                <a:solidFill>
                  <a:srgbClr val="002060"/>
                </a:solidFill>
                <a:latin typeface="Arial Unicode MS" pitchFamily="34" charset="-128"/>
                <a:ea typeface="Arial Unicode MS" pitchFamily="34" charset="-128"/>
                <a:cs typeface="Arial Unicode MS" pitchFamily="34" charset="-128"/>
              </a:rPr>
              <a:t>1Sa </a:t>
            </a:r>
            <a:r>
              <a:rPr lang="fr-FR" sz="4000" dirty="0">
                <a:solidFill>
                  <a:srgbClr val="002060"/>
                </a:solidFill>
                <a:latin typeface="Arial Unicode MS" pitchFamily="34" charset="-128"/>
                <a:ea typeface="Arial Unicode MS" pitchFamily="34" charset="-128"/>
                <a:cs typeface="Arial Unicode MS" pitchFamily="34" charset="-128"/>
              </a:rPr>
              <a:t>4:7 Les Philistins eurent peur, parce qu'ils crurent que Dieu était venu dans le camp. Malheur à nous! dirent-ils, car il n'en a pas été ainsi jusqu'à présent.</a:t>
            </a:r>
            <a:endParaRPr lang="en-US" sz="4000" dirty="0">
              <a:solidFill>
                <a:srgbClr val="002060"/>
              </a:solidFill>
              <a:latin typeface="Arial Unicode MS" pitchFamily="34" charset="-128"/>
              <a:ea typeface="Arial Unicode MS" pitchFamily="34" charset="-128"/>
              <a:cs typeface="Arial Unicode MS" pitchFamily="34" charset="-128"/>
            </a:endParaRPr>
          </a:p>
          <a:p>
            <a:pPr algn="just"/>
            <a:r>
              <a:rPr lang="fr-FR" sz="4000" dirty="0">
                <a:solidFill>
                  <a:srgbClr val="C00000"/>
                </a:solidFill>
                <a:latin typeface="Arial Unicode MS" pitchFamily="34" charset="-128"/>
                <a:ea typeface="Arial Unicode MS" pitchFamily="34" charset="-128"/>
                <a:cs typeface="Arial Unicode MS" pitchFamily="34" charset="-128"/>
              </a:rPr>
              <a:t> 8 Malheur à nous! Qui nous délivrera de la main de ces dieux puissants? Ce sont ces dieux qui ont frappé les Égyptiens de toutes sortes de plaies dans le désert.</a:t>
            </a:r>
            <a:endParaRPr lang="en-US" sz="4000" dirty="0">
              <a:solidFill>
                <a:srgbClr val="C00000"/>
              </a:solidFill>
              <a:latin typeface="Arial Unicode MS" pitchFamily="34" charset="-128"/>
              <a:ea typeface="Arial Unicode MS" pitchFamily="34" charset="-128"/>
              <a:cs typeface="Arial Unicode MS" pitchFamily="34" charset="-128"/>
            </a:endParaRPr>
          </a:p>
          <a:p>
            <a:pPr algn="just"/>
            <a:endParaRPr lang="en-US" sz="40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txBody>
          <a:bodyPr>
            <a:normAutofit fontScale="92500" lnSpcReduction="10000"/>
          </a:bodyPr>
          <a:lstStyle/>
          <a:p>
            <a:pPr algn="just">
              <a:buNone/>
            </a:pPr>
            <a:r>
              <a:rPr lang="fr-FR" sz="4000" dirty="0" smtClean="0">
                <a:solidFill>
                  <a:srgbClr val="002060"/>
                </a:solidFill>
                <a:latin typeface="Arial Unicode MS" pitchFamily="34" charset="-128"/>
                <a:ea typeface="Arial Unicode MS" pitchFamily="34" charset="-128"/>
                <a:cs typeface="Arial Unicode MS" pitchFamily="34" charset="-128"/>
              </a:rPr>
              <a:t>9 </a:t>
            </a:r>
            <a:r>
              <a:rPr lang="fr-FR" sz="4000" dirty="0">
                <a:solidFill>
                  <a:srgbClr val="002060"/>
                </a:solidFill>
                <a:latin typeface="Arial Unicode MS" pitchFamily="34" charset="-128"/>
                <a:ea typeface="Arial Unicode MS" pitchFamily="34" charset="-128"/>
                <a:cs typeface="Arial Unicode MS" pitchFamily="34" charset="-128"/>
              </a:rPr>
              <a:t>Fortifiez-vous et soyez des hommes, Philistins, de peur que vous ne soyez asservis aux Hébreux comme ils vous ont été asservis; soyez des hommes et combattez!</a:t>
            </a:r>
            <a:endParaRPr lang="en-US" sz="4000" dirty="0">
              <a:solidFill>
                <a:srgbClr val="002060"/>
              </a:solidFill>
              <a:latin typeface="Arial Unicode MS" pitchFamily="34" charset="-128"/>
              <a:ea typeface="Arial Unicode MS" pitchFamily="34" charset="-128"/>
              <a:cs typeface="Arial Unicode MS" pitchFamily="34" charset="-128"/>
            </a:endParaRPr>
          </a:p>
          <a:p>
            <a:pPr algn="just">
              <a:buNone/>
            </a:pPr>
            <a:r>
              <a:rPr lang="fr-FR" sz="4000" dirty="0">
                <a:solidFill>
                  <a:srgbClr val="C00000"/>
                </a:solidFill>
                <a:latin typeface="Arial Unicode MS" pitchFamily="34" charset="-128"/>
                <a:ea typeface="Arial Unicode MS" pitchFamily="34" charset="-128"/>
                <a:cs typeface="Arial Unicode MS" pitchFamily="34" charset="-128"/>
              </a:rPr>
              <a:t> 10 ¶ Les Philistins livrèrent bataille, et Israël fut battu. Chacun s'enfuit dans sa tente. La défaite fut très grande, et il tomba d'Israël trente mille hommes de pied.</a:t>
            </a:r>
            <a:endParaRPr lang="en-US" sz="4000" dirty="0">
              <a:solidFill>
                <a:srgbClr val="C00000"/>
              </a:solidFill>
              <a:latin typeface="Arial Unicode MS" pitchFamily="34" charset="-128"/>
              <a:ea typeface="Arial Unicode MS" pitchFamily="34" charset="-128"/>
              <a:cs typeface="Arial Unicode MS" pitchFamily="34" charset="-128"/>
            </a:endParaRPr>
          </a:p>
          <a:p>
            <a:pPr algn="just">
              <a:buNone/>
            </a:pPr>
            <a:r>
              <a:rPr lang="fr-FR" sz="4000" dirty="0">
                <a:solidFill>
                  <a:srgbClr val="002060"/>
                </a:solidFill>
                <a:latin typeface="Arial Unicode MS" pitchFamily="34" charset="-128"/>
                <a:ea typeface="Arial Unicode MS" pitchFamily="34" charset="-128"/>
                <a:cs typeface="Arial Unicode MS" pitchFamily="34" charset="-128"/>
              </a:rPr>
              <a:t> 11 L'arche de Dieu fut prise, et les deux fils d'</a:t>
            </a:r>
            <a:r>
              <a:rPr lang="fr-FR" sz="4000" dirty="0" err="1">
                <a:solidFill>
                  <a:srgbClr val="002060"/>
                </a:solidFill>
                <a:latin typeface="Arial Unicode MS" pitchFamily="34" charset="-128"/>
                <a:ea typeface="Arial Unicode MS" pitchFamily="34" charset="-128"/>
                <a:cs typeface="Arial Unicode MS" pitchFamily="34" charset="-128"/>
              </a:rPr>
              <a:t>Éli</a:t>
            </a:r>
            <a:r>
              <a:rPr lang="fr-FR" sz="4000" dirty="0">
                <a:solidFill>
                  <a:srgbClr val="002060"/>
                </a:solidFill>
                <a:latin typeface="Arial Unicode MS" pitchFamily="34" charset="-128"/>
                <a:ea typeface="Arial Unicode MS" pitchFamily="34" charset="-128"/>
                <a:cs typeface="Arial Unicode MS" pitchFamily="34" charset="-128"/>
              </a:rPr>
              <a:t>, </a:t>
            </a:r>
            <a:r>
              <a:rPr lang="fr-FR" sz="4000" dirty="0" err="1">
                <a:solidFill>
                  <a:srgbClr val="002060"/>
                </a:solidFill>
                <a:latin typeface="Arial Unicode MS" pitchFamily="34" charset="-128"/>
                <a:ea typeface="Arial Unicode MS" pitchFamily="34" charset="-128"/>
                <a:cs typeface="Arial Unicode MS" pitchFamily="34" charset="-128"/>
              </a:rPr>
              <a:t>Hophni</a:t>
            </a:r>
            <a:r>
              <a:rPr lang="fr-FR" sz="4000" dirty="0">
                <a:solidFill>
                  <a:srgbClr val="002060"/>
                </a:solidFill>
                <a:latin typeface="Arial Unicode MS" pitchFamily="34" charset="-128"/>
                <a:ea typeface="Arial Unicode MS" pitchFamily="34" charset="-128"/>
                <a:cs typeface="Arial Unicode MS" pitchFamily="34" charset="-128"/>
              </a:rPr>
              <a:t> et </a:t>
            </a:r>
            <a:r>
              <a:rPr lang="fr-FR" sz="4000" dirty="0" err="1">
                <a:solidFill>
                  <a:srgbClr val="002060"/>
                </a:solidFill>
                <a:latin typeface="Arial Unicode MS" pitchFamily="34" charset="-128"/>
                <a:ea typeface="Arial Unicode MS" pitchFamily="34" charset="-128"/>
                <a:cs typeface="Arial Unicode MS" pitchFamily="34" charset="-128"/>
              </a:rPr>
              <a:t>Phinées</a:t>
            </a:r>
            <a:r>
              <a:rPr lang="fr-FR" sz="4000" dirty="0">
                <a:solidFill>
                  <a:srgbClr val="002060"/>
                </a:solidFill>
                <a:latin typeface="Arial Unicode MS" pitchFamily="34" charset="-128"/>
                <a:ea typeface="Arial Unicode MS" pitchFamily="34" charset="-128"/>
                <a:cs typeface="Arial Unicode MS" pitchFamily="34" charset="-128"/>
              </a:rPr>
              <a:t>, moururent.</a:t>
            </a:r>
            <a:endParaRPr lang="en-US" sz="4000" dirty="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BACKGROUND</a:t>
            </a:r>
            <a:endParaRPr lang="en-US" sz="4000" b="1" dirty="0">
              <a:solidFill>
                <a:srgbClr val="FFFF00"/>
              </a:solidFill>
              <a:latin typeface="Arial Unicode MS" pitchFamily="34" charset="-128"/>
              <a:ea typeface="Arial Unicode MS" pitchFamily="34" charset="-128"/>
              <a:cs typeface="Arial Unicode MS" pitchFamily="34" charset="-128"/>
            </a:endParaRPr>
          </a:p>
          <a:p>
            <a:pPr lvl="0" algn="just"/>
            <a:r>
              <a:rPr lang="en-US" sz="4400" dirty="0">
                <a:latin typeface="Arial Unicode MS" pitchFamily="34" charset="-128"/>
                <a:ea typeface="Arial Unicode MS" pitchFamily="34" charset="-128"/>
                <a:cs typeface="Arial Unicode MS" pitchFamily="34" charset="-128"/>
              </a:rPr>
              <a:t>In the past, the strength of a people rested greatly upon the strength of their patron god.</a:t>
            </a:r>
          </a:p>
          <a:p>
            <a:pPr lvl="0" algn="just"/>
            <a:r>
              <a:rPr lang="en-US" sz="4400" dirty="0">
                <a:solidFill>
                  <a:srgbClr val="FFFF00"/>
                </a:solidFill>
                <a:latin typeface="Arial Unicode MS" pitchFamily="34" charset="-128"/>
                <a:ea typeface="Arial Unicode MS" pitchFamily="34" charset="-128"/>
                <a:cs typeface="Arial Unicode MS" pitchFamily="34" charset="-128"/>
              </a:rPr>
              <a:t>The fear of divinities was common across the board.</a:t>
            </a:r>
          </a:p>
          <a:p>
            <a:pPr lvl="0" algn="just"/>
            <a:r>
              <a:rPr lang="en-US" sz="4400" dirty="0">
                <a:latin typeface="Arial Unicode MS" pitchFamily="34" charset="-128"/>
                <a:ea typeface="Arial Unicode MS" pitchFamily="34" charset="-128"/>
                <a:cs typeface="Arial Unicode MS" pitchFamily="34" charset="-128"/>
              </a:rPr>
              <a:t>People always attributed their wellbeing or their fates to the spirit world</a:t>
            </a:r>
            <a:r>
              <a:rPr lang="en-US" sz="4400" dirty="0" smtClean="0">
                <a:latin typeface="Arial Unicode MS" pitchFamily="34" charset="-128"/>
                <a:ea typeface="Arial Unicode MS" pitchFamily="34" charset="-128"/>
                <a:cs typeface="Arial Unicode MS" pitchFamily="34" charset="-128"/>
              </a:rPr>
              <a:t>.</a:t>
            </a:r>
            <a:endParaRPr lang="en-US" sz="44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When </a:t>
            </a:r>
            <a:r>
              <a:rPr lang="en-US" sz="4000" dirty="0">
                <a:latin typeface="Arial Unicode MS" pitchFamily="34" charset="-128"/>
                <a:ea typeface="Arial Unicode MS" pitchFamily="34" charset="-128"/>
                <a:cs typeface="Arial Unicode MS" pitchFamily="34" charset="-128"/>
              </a:rPr>
              <a:t>a nation conquered another nation in battle, it was commonly practiced that the winner would take with them the icons that represented the gods that those people worshiped as a sign of the superiority of the god of the conquering nation.</a:t>
            </a:r>
          </a:p>
          <a:p>
            <a:pPr lvl="0" algn="just"/>
            <a:r>
              <a:rPr lang="en-US" sz="4000" dirty="0">
                <a:solidFill>
                  <a:srgbClr val="FFFF00"/>
                </a:solidFill>
                <a:latin typeface="Arial Unicode MS" pitchFamily="34" charset="-128"/>
                <a:ea typeface="Arial Unicode MS" pitchFamily="34" charset="-128"/>
                <a:cs typeface="Arial Unicode MS" pitchFamily="34" charset="-128"/>
              </a:rPr>
              <a:t>In fact people thought of themselves as mere auxiliaries when they go to battle</a:t>
            </a:r>
            <a:r>
              <a:rPr lang="en-US" sz="4000" dirty="0" smtClean="0">
                <a:solidFill>
                  <a:srgbClr val="FFFF00"/>
                </a:solidFill>
                <a:latin typeface="Arial Unicode MS" pitchFamily="34" charset="-128"/>
                <a:ea typeface="Arial Unicode MS" pitchFamily="34" charset="-128"/>
                <a:cs typeface="Arial Unicode MS" pitchFamily="34" charset="-128"/>
              </a:rPr>
              <a:t>.</a:t>
            </a:r>
            <a:endParaRPr lang="en-US" sz="40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The </a:t>
            </a:r>
            <a:r>
              <a:rPr lang="en-US" sz="4000" dirty="0">
                <a:latin typeface="Arial Unicode MS" pitchFamily="34" charset="-128"/>
                <a:ea typeface="Arial Unicode MS" pitchFamily="34" charset="-128"/>
                <a:cs typeface="Arial Unicode MS" pitchFamily="34" charset="-128"/>
              </a:rPr>
              <a:t>winning party used to come out thinking that it was their gods who defeated the gods of their foes.</a:t>
            </a:r>
          </a:p>
          <a:p>
            <a:pPr lvl="0" algn="just"/>
            <a:r>
              <a:rPr lang="en-US" sz="4000" dirty="0">
                <a:solidFill>
                  <a:srgbClr val="FFFF00"/>
                </a:solidFill>
                <a:latin typeface="Arial Unicode MS" pitchFamily="34" charset="-128"/>
                <a:ea typeface="Arial Unicode MS" pitchFamily="34" charset="-128"/>
                <a:cs typeface="Arial Unicode MS" pitchFamily="34" charset="-128"/>
              </a:rPr>
              <a:t>The greatest fear that the enemies of the Jews had came from knowing how God brought down nations and kingdoms to force the exodus out of Egypt and the pilgrimage all the way to the Promise Land</a:t>
            </a:r>
            <a:r>
              <a:rPr lang="en-US" sz="4000" dirty="0" smtClean="0">
                <a:solidFill>
                  <a:srgbClr val="FFFF00"/>
                </a:solidFill>
                <a:latin typeface="Arial Unicode MS" pitchFamily="34" charset="-128"/>
                <a:ea typeface="Arial Unicode MS" pitchFamily="34" charset="-128"/>
                <a:cs typeface="Arial Unicode MS" pitchFamily="34" charset="-128"/>
              </a:rPr>
              <a:t>.</a:t>
            </a:r>
            <a:endParaRPr lang="en-US" sz="40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Never </a:t>
            </a:r>
            <a:r>
              <a:rPr lang="en-US" sz="4800" dirty="0">
                <a:latin typeface="Arial Unicode MS" pitchFamily="34" charset="-128"/>
                <a:ea typeface="Arial Unicode MS" pitchFamily="34" charset="-128"/>
                <a:cs typeface="Arial Unicode MS" pitchFamily="34" charset="-128"/>
              </a:rPr>
              <a:t>in a million years would a Jew think that another god could overtake the God of their forefathers. </a:t>
            </a:r>
          </a:p>
          <a:p>
            <a:pPr lvl="0" algn="just"/>
            <a:r>
              <a:rPr lang="en-US" sz="4800" dirty="0">
                <a:solidFill>
                  <a:srgbClr val="FFFF00"/>
                </a:solidFill>
                <a:latin typeface="Arial Unicode MS" pitchFamily="34" charset="-128"/>
                <a:ea typeface="Arial Unicode MS" pitchFamily="34" charset="-128"/>
                <a:cs typeface="Arial Unicode MS" pitchFamily="34" charset="-128"/>
              </a:rPr>
              <a:t>When they brought the Arch of God to the battlefield, they began to make some pre-victory shouts on account of the superiority of their God</a:t>
            </a:r>
            <a:r>
              <a:rPr lang="en-US" sz="4800" dirty="0" smtClean="0">
                <a:solidFill>
                  <a:srgbClr val="FFFF00"/>
                </a:solidFill>
                <a:latin typeface="Arial Unicode MS" pitchFamily="34" charset="-128"/>
                <a:ea typeface="Arial Unicode MS" pitchFamily="34" charset="-128"/>
                <a:cs typeface="Arial Unicode MS" pitchFamily="34" charset="-128"/>
              </a:rPr>
              <a:t>.</a:t>
            </a:r>
            <a:endParaRPr lang="en-US" sz="4800"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dirty="0" smtClean="0">
                <a:latin typeface="Arial Unicode MS" pitchFamily="34" charset="-128"/>
                <a:ea typeface="Arial Unicode MS" pitchFamily="34" charset="-128"/>
                <a:cs typeface="Arial Unicode MS" pitchFamily="34" charset="-128"/>
              </a:rPr>
              <a:t>When </a:t>
            </a:r>
            <a:r>
              <a:rPr lang="en-US" sz="4800" dirty="0">
                <a:latin typeface="Arial Unicode MS" pitchFamily="34" charset="-128"/>
                <a:ea typeface="Arial Unicode MS" pitchFamily="34" charset="-128"/>
                <a:cs typeface="Arial Unicode MS" pitchFamily="34" charset="-128"/>
              </a:rPr>
              <a:t>the Philistines seized the Ark of the Covenant and took it with them as a trophy to the house of their god Dagon, Israel fell in total confusion.</a:t>
            </a:r>
          </a:p>
          <a:p>
            <a:pPr lvl="0" algn="just"/>
            <a:r>
              <a:rPr lang="en-US" sz="4800" dirty="0">
                <a:solidFill>
                  <a:srgbClr val="FFFF00"/>
                </a:solidFill>
                <a:latin typeface="Arial Unicode MS" pitchFamily="34" charset="-128"/>
                <a:ea typeface="Arial Unicode MS" pitchFamily="34" charset="-128"/>
                <a:cs typeface="Arial Unicode MS" pitchFamily="34" charset="-128"/>
              </a:rPr>
              <a:t>We’re going to see the factors that lead to that shameful defeat.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40000"/>
              <a:lumOff val="60000"/>
            </a:schemeClr>
          </a:solidFill>
        </p:spPr>
        <p:style>
          <a:lnRef idx="1">
            <a:schemeClr val="dk1"/>
          </a:lnRef>
          <a:fillRef idx="2">
            <a:schemeClr val="dk1"/>
          </a:fillRef>
          <a:effectRef idx="1">
            <a:schemeClr val="dk1"/>
          </a:effectRef>
          <a:fontRef idx="minor">
            <a:schemeClr val="dk1"/>
          </a:fontRef>
        </p:style>
        <p:txBody>
          <a:bodyPr>
            <a:normAutofit fontScale="92500"/>
          </a:bodyPr>
          <a:lstStyle/>
          <a:p>
            <a:pPr algn="ctr">
              <a:buNone/>
            </a:pPr>
            <a:r>
              <a:rPr lang="fr-FR" sz="4000" b="1" dirty="0">
                <a:latin typeface="Arial Unicode MS" pitchFamily="34" charset="-128"/>
                <a:ea typeface="Arial Unicode MS" pitchFamily="34" charset="-128"/>
                <a:cs typeface="Arial Unicode MS" pitchFamily="34" charset="-128"/>
              </a:rPr>
              <a:t>LE MEPRIS DU PROPHETE SAMUEL </a:t>
            </a:r>
            <a:endParaRPr lang="en-US" sz="4000" b="1" dirty="0">
              <a:latin typeface="Arial Unicode MS" pitchFamily="34" charset="-128"/>
              <a:ea typeface="Arial Unicode MS" pitchFamily="34" charset="-128"/>
              <a:cs typeface="Arial Unicode MS" pitchFamily="34" charset="-128"/>
            </a:endParaRPr>
          </a:p>
          <a:p>
            <a:pPr algn="just"/>
            <a:r>
              <a:rPr lang="fr-FR" sz="4000" dirty="0">
                <a:solidFill>
                  <a:srgbClr val="002060"/>
                </a:solidFill>
                <a:latin typeface="Arial Unicode MS" pitchFamily="34" charset="-128"/>
                <a:ea typeface="Arial Unicode MS" pitchFamily="34" charset="-128"/>
                <a:cs typeface="Arial Unicode MS" pitchFamily="34" charset="-128"/>
              </a:rPr>
              <a:t> 1Sa 4:1 ¶ </a:t>
            </a:r>
            <a:r>
              <a:rPr lang="fr-FR" sz="4000" u="sng" dirty="0">
                <a:solidFill>
                  <a:srgbClr val="002060"/>
                </a:solidFill>
                <a:latin typeface="Arial Unicode MS" pitchFamily="34" charset="-128"/>
                <a:ea typeface="Arial Unicode MS" pitchFamily="34" charset="-128"/>
                <a:cs typeface="Arial Unicode MS" pitchFamily="34" charset="-128"/>
              </a:rPr>
              <a:t>La parole de Samuel s'adressait à tout Israël</a:t>
            </a:r>
            <a:r>
              <a:rPr lang="fr-FR" sz="4000" dirty="0">
                <a:solidFill>
                  <a:srgbClr val="002060"/>
                </a:solidFill>
                <a:latin typeface="Arial Unicode MS" pitchFamily="34" charset="-128"/>
                <a:ea typeface="Arial Unicode MS" pitchFamily="34" charset="-128"/>
                <a:cs typeface="Arial Unicode MS" pitchFamily="34" charset="-128"/>
              </a:rPr>
              <a:t>. Israël sortit à la rencontre des Philistins, pour combattre. Ils campèrent près d'</a:t>
            </a:r>
            <a:r>
              <a:rPr lang="fr-FR" sz="4000" dirty="0" err="1">
                <a:solidFill>
                  <a:srgbClr val="002060"/>
                </a:solidFill>
                <a:latin typeface="Arial Unicode MS" pitchFamily="34" charset="-128"/>
                <a:ea typeface="Arial Unicode MS" pitchFamily="34" charset="-128"/>
                <a:cs typeface="Arial Unicode MS" pitchFamily="34" charset="-128"/>
              </a:rPr>
              <a:t>Ében</a:t>
            </a:r>
            <a:r>
              <a:rPr lang="fr-FR" sz="4000" dirty="0">
                <a:solidFill>
                  <a:srgbClr val="002060"/>
                </a:solidFill>
                <a:latin typeface="Arial Unicode MS" pitchFamily="34" charset="-128"/>
                <a:ea typeface="Arial Unicode MS" pitchFamily="34" charset="-128"/>
                <a:cs typeface="Arial Unicode MS" pitchFamily="34" charset="-128"/>
              </a:rPr>
              <a:t>-</a:t>
            </a:r>
            <a:r>
              <a:rPr lang="fr-FR" sz="4000" dirty="0" err="1">
                <a:solidFill>
                  <a:srgbClr val="002060"/>
                </a:solidFill>
                <a:latin typeface="Arial Unicode MS" pitchFamily="34" charset="-128"/>
                <a:ea typeface="Arial Unicode MS" pitchFamily="34" charset="-128"/>
                <a:cs typeface="Arial Unicode MS" pitchFamily="34" charset="-128"/>
              </a:rPr>
              <a:t>Ézer</a:t>
            </a:r>
            <a:r>
              <a:rPr lang="fr-FR" sz="4000" dirty="0">
                <a:solidFill>
                  <a:srgbClr val="002060"/>
                </a:solidFill>
                <a:latin typeface="Arial Unicode MS" pitchFamily="34" charset="-128"/>
                <a:ea typeface="Arial Unicode MS" pitchFamily="34" charset="-128"/>
                <a:cs typeface="Arial Unicode MS" pitchFamily="34" charset="-128"/>
              </a:rPr>
              <a:t>, et les Philistins étaient campés à </a:t>
            </a:r>
            <a:r>
              <a:rPr lang="fr-FR" sz="4000" dirty="0" err="1">
                <a:solidFill>
                  <a:srgbClr val="002060"/>
                </a:solidFill>
                <a:latin typeface="Arial Unicode MS" pitchFamily="34" charset="-128"/>
                <a:ea typeface="Arial Unicode MS" pitchFamily="34" charset="-128"/>
                <a:cs typeface="Arial Unicode MS" pitchFamily="34" charset="-128"/>
              </a:rPr>
              <a:t>Aphek</a:t>
            </a:r>
            <a:r>
              <a:rPr lang="fr-FR" sz="4000" dirty="0">
                <a:solidFill>
                  <a:srgbClr val="002060"/>
                </a:solidFill>
                <a:latin typeface="Arial Unicode MS" pitchFamily="34" charset="-128"/>
                <a:ea typeface="Arial Unicode MS" pitchFamily="34" charset="-128"/>
                <a:cs typeface="Arial Unicode MS" pitchFamily="34" charset="-128"/>
              </a:rPr>
              <a:t>.</a:t>
            </a:r>
            <a:endParaRPr lang="en-US" sz="4000" dirty="0">
              <a:solidFill>
                <a:srgbClr val="002060"/>
              </a:solidFill>
              <a:latin typeface="Arial Unicode MS" pitchFamily="34" charset="-128"/>
              <a:ea typeface="Arial Unicode MS" pitchFamily="34" charset="-128"/>
              <a:cs typeface="Arial Unicode MS" pitchFamily="34" charset="-128"/>
            </a:endParaRPr>
          </a:p>
          <a:p>
            <a:pPr algn="just"/>
            <a:r>
              <a:rPr lang="en-US" sz="4000" dirty="0">
                <a:latin typeface="Arial Unicode MS" pitchFamily="34" charset="-128"/>
                <a:ea typeface="Arial Unicode MS" pitchFamily="34" charset="-128"/>
                <a:cs typeface="Arial Unicode MS" pitchFamily="34" charset="-128"/>
              </a:rPr>
              <a:t>1Sa 4:1 ¶ </a:t>
            </a:r>
            <a:r>
              <a:rPr lang="en-US" sz="4000" u="sng" dirty="0">
                <a:latin typeface="Arial Unicode MS" pitchFamily="34" charset="-128"/>
                <a:ea typeface="Arial Unicode MS" pitchFamily="34" charset="-128"/>
                <a:cs typeface="Arial Unicode MS" pitchFamily="34" charset="-128"/>
              </a:rPr>
              <a:t>And the word of Samuel came to all Israel</a:t>
            </a:r>
            <a:r>
              <a:rPr lang="en-US" sz="4000" dirty="0">
                <a:latin typeface="Arial Unicode MS" pitchFamily="34" charset="-128"/>
                <a:ea typeface="Arial Unicode MS" pitchFamily="34" charset="-128"/>
                <a:cs typeface="Arial Unicode MS" pitchFamily="34" charset="-128"/>
              </a:rPr>
              <a:t>. Now Israel went out to battle against the Philistines, and encamped beside Ebenezer; and the Philistines encamped in </a:t>
            </a:r>
            <a:r>
              <a:rPr lang="en-US" sz="4000" dirty="0" err="1">
                <a:latin typeface="Arial Unicode MS" pitchFamily="34" charset="-128"/>
                <a:ea typeface="Arial Unicode MS" pitchFamily="34" charset="-128"/>
                <a:cs typeface="Arial Unicode MS" pitchFamily="34" charset="-128"/>
              </a:rPr>
              <a:t>Aphek</a:t>
            </a:r>
            <a:r>
              <a:rPr lang="en-US" sz="4000" dirty="0" smtClean="0">
                <a:latin typeface="Arial Unicode MS" pitchFamily="34" charset="-128"/>
                <a:ea typeface="Arial Unicode MS" pitchFamily="34" charset="-128"/>
                <a:cs typeface="Arial Unicode MS" pitchFamily="34" charset="-128"/>
              </a:rPr>
              <a:t>.</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If </a:t>
            </a:r>
            <a:r>
              <a:rPr lang="en-US" sz="4000" dirty="0">
                <a:latin typeface="Arial Unicode MS" pitchFamily="34" charset="-128"/>
                <a:ea typeface="Arial Unicode MS" pitchFamily="34" charset="-128"/>
                <a:cs typeface="Arial Unicode MS" pitchFamily="34" charset="-128"/>
              </a:rPr>
              <a:t>one is not careful, he can read this verse as if to say that the people consulted Samuel and God gave them the OK to engage in battle with the Philistines.</a:t>
            </a:r>
          </a:p>
          <a:p>
            <a:pPr lvl="0" algn="just"/>
            <a:r>
              <a:rPr lang="en-US" sz="4000" dirty="0">
                <a:solidFill>
                  <a:srgbClr val="002060"/>
                </a:solidFill>
                <a:latin typeface="Arial Unicode MS" pitchFamily="34" charset="-128"/>
                <a:ea typeface="Arial Unicode MS" pitchFamily="34" charset="-128"/>
                <a:cs typeface="Arial Unicode MS" pitchFamily="34" charset="-128"/>
              </a:rPr>
              <a:t>Because of the loose leadership of the house of Eli, the Children of Israel were used to take matters into their own hands.</a:t>
            </a:r>
          </a:p>
          <a:p>
            <a:pPr lvl="0" algn="just"/>
            <a:r>
              <a:rPr lang="en-US" sz="4000" dirty="0">
                <a:latin typeface="Arial Unicode MS" pitchFamily="34" charset="-128"/>
                <a:ea typeface="Arial Unicode MS" pitchFamily="34" charset="-128"/>
                <a:cs typeface="Arial Unicode MS" pitchFamily="34" charset="-128"/>
              </a:rPr>
              <a:t>They did that to Moses in </a:t>
            </a:r>
            <a:r>
              <a:rPr lang="en-US" sz="4000" dirty="0" smtClean="0">
                <a:latin typeface="Arial Unicode MS" pitchFamily="34" charset="-128"/>
                <a:ea typeface="Arial Unicode MS" pitchFamily="34" charset="-128"/>
                <a:cs typeface="Arial Unicode MS" pitchFamily="34" charset="-128"/>
              </a:rPr>
              <a:t>Exodus</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2">
              <a:lumMod val="40000"/>
              <a:lumOff val="60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000" dirty="0" smtClean="0">
                <a:latin typeface="Arial Unicode MS" pitchFamily="34" charset="-128"/>
                <a:ea typeface="Arial Unicode MS" pitchFamily="34" charset="-128"/>
                <a:cs typeface="Arial Unicode MS" pitchFamily="34" charset="-128"/>
              </a:rPr>
              <a:t>After </a:t>
            </a:r>
            <a:r>
              <a:rPr lang="en-US" sz="4000" dirty="0">
                <a:latin typeface="Arial Unicode MS" pitchFamily="34" charset="-128"/>
                <a:ea typeface="Arial Unicode MS" pitchFamily="34" charset="-128"/>
                <a:cs typeface="Arial Unicode MS" pitchFamily="34" charset="-128"/>
              </a:rPr>
              <a:t>the 10 spies caused the people to murmur before the Lord and that the Lord became very angry at the people.</a:t>
            </a:r>
          </a:p>
          <a:p>
            <a:pPr lvl="0" algn="just"/>
            <a:r>
              <a:rPr lang="en-US" sz="4000" dirty="0">
                <a:solidFill>
                  <a:srgbClr val="002060"/>
                </a:solidFill>
                <a:latin typeface="Arial Unicode MS" pitchFamily="34" charset="-128"/>
                <a:ea typeface="Arial Unicode MS" pitchFamily="34" charset="-128"/>
                <a:cs typeface="Arial Unicode MS" pitchFamily="34" charset="-128"/>
              </a:rPr>
              <a:t>Instead of waiting for Moses’ instructions, some of the people decided to head on to the battlefield without being instructed by God to do so.</a:t>
            </a:r>
          </a:p>
          <a:p>
            <a:pPr lvl="0" algn="just"/>
            <a:r>
              <a:rPr lang="en-US" sz="4000" dirty="0">
                <a:latin typeface="Arial Unicode MS" pitchFamily="34" charset="-128"/>
                <a:ea typeface="Arial Unicode MS" pitchFamily="34" charset="-128"/>
                <a:cs typeface="Arial Unicode MS" pitchFamily="34" charset="-128"/>
              </a:rPr>
              <a:t>In spite of the pleas of Moses, they decided to go ahead with their plans.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fr-FR" sz="4000" b="1" dirty="0">
                <a:solidFill>
                  <a:srgbClr val="FFFF00"/>
                </a:solidFill>
                <a:latin typeface="Arial Unicode MS" pitchFamily="34" charset="-128"/>
                <a:ea typeface="Arial Unicode MS" pitchFamily="34" charset="-128"/>
                <a:cs typeface="Arial Unicode MS" pitchFamily="34" charset="-128"/>
              </a:rPr>
              <a:t>Nombres 14:41-45</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41  Moïse dit: Pourquoi transgressez-vous l'ordre de l'Éternel? Cela ne réussira point.</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 42 Ne montez pas! car l'Éternel n'est pas au milieu de vous. Ne vous faites pas battre par vos ennemis.</a:t>
            </a:r>
            <a:endParaRPr lang="en-US" sz="4000" b="1" dirty="0">
              <a:solidFill>
                <a:srgbClr val="FFFF00"/>
              </a:solidFill>
              <a:latin typeface="Arial Unicode MS" pitchFamily="34" charset="-128"/>
              <a:ea typeface="Arial Unicode MS" pitchFamily="34" charset="-128"/>
              <a:cs typeface="Arial Unicode MS" pitchFamily="34" charset="-128"/>
            </a:endParaRPr>
          </a:p>
          <a:p>
            <a:pPr algn="just"/>
            <a:r>
              <a:rPr lang="fr-FR" sz="4000" b="1" dirty="0">
                <a:solidFill>
                  <a:schemeClr val="bg1"/>
                </a:solidFill>
                <a:latin typeface="Arial Unicode MS" pitchFamily="34" charset="-128"/>
                <a:ea typeface="Arial Unicode MS" pitchFamily="34" charset="-128"/>
                <a:cs typeface="Arial Unicode MS" pitchFamily="34" charset="-128"/>
              </a:rPr>
              <a:t> 43 Car les Amalécites et les Cananéens sont là devant vous, et vous tomberiez par l'épée. Parce que vous vous êtes détournés de l'Éternel, l'Éternel ne sera point avec vous.</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44 </a:t>
            </a:r>
            <a:r>
              <a:rPr lang="fr-FR" sz="4000" b="1" dirty="0">
                <a:solidFill>
                  <a:schemeClr val="bg1"/>
                </a:solidFill>
                <a:latin typeface="Arial Unicode MS" pitchFamily="34" charset="-128"/>
                <a:ea typeface="Arial Unicode MS" pitchFamily="34" charset="-128"/>
                <a:cs typeface="Arial Unicode MS" pitchFamily="34" charset="-128"/>
              </a:rPr>
              <a:t>Ils s'obstinèrent à monter au sommet de la montagne; mais l'arche de l'alliance et Moïse ne sortirent point du milieu du camp.</a:t>
            </a:r>
            <a:endParaRPr lang="en-US" sz="4000" b="1" dirty="0">
              <a:solidFill>
                <a:schemeClr val="bg1"/>
              </a:solidFill>
              <a:latin typeface="Arial Unicode MS" pitchFamily="34" charset="-128"/>
              <a:ea typeface="Arial Unicode MS" pitchFamily="34" charset="-128"/>
              <a:cs typeface="Arial Unicode MS" pitchFamily="34" charset="-128"/>
            </a:endParaRPr>
          </a:p>
          <a:p>
            <a:pPr algn="just"/>
            <a:r>
              <a:rPr lang="fr-FR" sz="4000" b="1" dirty="0">
                <a:solidFill>
                  <a:srgbClr val="FFFF00"/>
                </a:solidFill>
                <a:latin typeface="Arial Unicode MS" pitchFamily="34" charset="-128"/>
                <a:ea typeface="Arial Unicode MS" pitchFamily="34" charset="-128"/>
                <a:cs typeface="Arial Unicode MS" pitchFamily="34" charset="-128"/>
              </a:rPr>
              <a:t> 45 Alors descendirent les Amalécites et les Cananéens qui habitaient cette montagne; ils les battirent, et les taillèrent en pièces jusqu'à </a:t>
            </a:r>
            <a:r>
              <a:rPr lang="fr-FR" sz="4000" b="1" dirty="0" err="1">
                <a:solidFill>
                  <a:srgbClr val="FFFF00"/>
                </a:solidFill>
                <a:latin typeface="Arial Unicode MS" pitchFamily="34" charset="-128"/>
                <a:ea typeface="Arial Unicode MS" pitchFamily="34" charset="-128"/>
                <a:cs typeface="Arial Unicode MS" pitchFamily="34" charset="-128"/>
              </a:rPr>
              <a:t>Horma</a:t>
            </a:r>
            <a:r>
              <a:rPr lang="fr-FR" sz="4000" b="1" dirty="0">
                <a:solidFill>
                  <a:srgbClr val="FFFF00"/>
                </a:solidFill>
                <a:latin typeface="Arial Unicode MS" pitchFamily="34" charset="-128"/>
                <a:ea typeface="Arial Unicode MS" pitchFamily="34" charset="-128"/>
                <a:cs typeface="Arial Unicode MS" pitchFamily="34" charset="-128"/>
              </a:rPr>
              <a:t>.</a:t>
            </a:r>
            <a:endParaRPr lang="en-US" sz="4000" b="1" dirty="0">
              <a:solidFill>
                <a:srgbClr val="FFFF00"/>
              </a:solidFill>
              <a:latin typeface="Arial Unicode MS" pitchFamily="34" charset="-128"/>
              <a:ea typeface="Arial Unicode MS" pitchFamily="34" charset="-128"/>
              <a:cs typeface="Arial Unicode MS" pitchFamily="34" charset="-128"/>
            </a:endParaRPr>
          </a:p>
          <a:p>
            <a:pPr lvl="0" algn="just"/>
            <a:r>
              <a:rPr lang="en-US" sz="4000" b="1" dirty="0">
                <a:solidFill>
                  <a:schemeClr val="bg1"/>
                </a:solidFill>
                <a:latin typeface="Arial Unicode MS" pitchFamily="34" charset="-128"/>
                <a:ea typeface="Arial Unicode MS" pitchFamily="34" charset="-128"/>
                <a:cs typeface="Arial Unicode MS" pitchFamily="34" charset="-128"/>
              </a:rPr>
              <a:t>As you can see, there was a great defeat on that given day</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Although </a:t>
            </a:r>
            <a:r>
              <a:rPr lang="en-US" sz="4000" b="1" dirty="0">
                <a:solidFill>
                  <a:schemeClr val="bg1"/>
                </a:solidFill>
                <a:latin typeface="Arial Unicode MS" pitchFamily="34" charset="-128"/>
                <a:ea typeface="Arial Unicode MS" pitchFamily="34" charset="-128"/>
                <a:cs typeface="Arial Unicode MS" pitchFamily="34" charset="-128"/>
              </a:rPr>
              <a:t>Samuel was receiving clear visions from God, No one seemed to pay mind to seek the will of God on that matter.</a:t>
            </a:r>
          </a:p>
          <a:p>
            <a:pPr lvl="0" algn="just"/>
            <a:r>
              <a:rPr lang="en-US" sz="4000" b="1" dirty="0">
                <a:solidFill>
                  <a:srgbClr val="FFFF00"/>
                </a:solidFill>
                <a:latin typeface="Arial Unicode MS" pitchFamily="34" charset="-128"/>
                <a:ea typeface="Arial Unicode MS" pitchFamily="34" charset="-128"/>
                <a:cs typeface="Arial Unicode MS" pitchFamily="34" charset="-128"/>
              </a:rPr>
              <a:t>The older generation did not pay proper respect to the established prophet of the land, although Samuel was busy giving instruction to the people</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Quotation </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 </a:t>
            </a:r>
            <a:r>
              <a:rPr lang="en-US" sz="4800" b="1" dirty="0">
                <a:solidFill>
                  <a:schemeClr val="bg1"/>
                </a:solidFill>
                <a:latin typeface="Arial Unicode MS" pitchFamily="34" charset="-128"/>
                <a:ea typeface="Arial Unicode MS" pitchFamily="34" charset="-128"/>
                <a:cs typeface="Arial Unicode MS" pitchFamily="34" charset="-128"/>
              </a:rPr>
              <a:t>Israel went out Probably without consulting Samuel. Dr. Wells. This was in the middle of that forty years' dominion, which the Philistines had over the Israelites, mentioned </a:t>
            </a:r>
            <a:r>
              <a:rPr lang="en-US" sz="4800" b="1" dirty="0" err="1">
                <a:solidFill>
                  <a:schemeClr val="bg1"/>
                </a:solidFill>
                <a:latin typeface="Arial Unicode MS" pitchFamily="34" charset="-128"/>
                <a:ea typeface="Arial Unicode MS" pitchFamily="34" charset="-128"/>
                <a:cs typeface="Arial Unicode MS" pitchFamily="34" charset="-128"/>
              </a:rPr>
              <a:t>Jg</a:t>
            </a:r>
            <a:r>
              <a:rPr lang="en-US" sz="4800" b="1" dirty="0">
                <a:solidFill>
                  <a:schemeClr val="bg1"/>
                </a:solidFill>
                <a:latin typeface="Arial Unicode MS" pitchFamily="34" charset="-128"/>
                <a:ea typeface="Arial Unicode MS" pitchFamily="34" charset="-128"/>
                <a:cs typeface="Arial Unicode MS" pitchFamily="34" charset="-128"/>
              </a:rPr>
              <a:t> 13:1” Source: </a:t>
            </a:r>
            <a:r>
              <a:rPr lang="en-US" sz="4800" b="1" i="1" u="sng" dirty="0">
                <a:solidFill>
                  <a:srgbClr val="FFFF00"/>
                </a:solidFill>
                <a:latin typeface="Arial Unicode MS" pitchFamily="34" charset="-128"/>
                <a:ea typeface="Arial Unicode MS" pitchFamily="34" charset="-128"/>
                <a:cs typeface="Arial Unicode MS" pitchFamily="34" charset="-128"/>
              </a:rPr>
              <a:t>British Family Bible</a:t>
            </a:r>
            <a:r>
              <a:rPr lang="en-US" sz="4800" b="1" dirty="0">
                <a:solidFill>
                  <a:srgbClr val="FFFF00"/>
                </a:solidFill>
                <a:latin typeface="Arial Unicode MS" pitchFamily="34" charset="-128"/>
                <a:ea typeface="Arial Unicode MS" pitchFamily="34" charset="-128"/>
                <a:cs typeface="Arial Unicode MS" pitchFamily="34" charset="-128"/>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Quotation </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a:t>
            </a:r>
            <a:r>
              <a:rPr lang="en-US" sz="4000" b="1" dirty="0">
                <a:solidFill>
                  <a:schemeClr val="bg1"/>
                </a:solidFill>
                <a:latin typeface="Arial Unicode MS" pitchFamily="34" charset="-128"/>
                <a:ea typeface="Arial Unicode MS" pitchFamily="34" charset="-128"/>
                <a:cs typeface="Arial Unicode MS" pitchFamily="34" charset="-128"/>
              </a:rPr>
              <a:t>But, on the other hand, the Israelites were rash and inconsiderate in rushing to the field without obtaining the sanction of Samuel as to the war, or </a:t>
            </a:r>
            <a:r>
              <a:rPr lang="en-US" sz="4000" b="1" dirty="0" smtClean="0">
                <a:solidFill>
                  <a:schemeClr val="bg1"/>
                </a:solidFill>
                <a:latin typeface="Arial Unicode MS" pitchFamily="34" charset="-128"/>
                <a:ea typeface="Arial Unicode MS" pitchFamily="34" charset="-128"/>
                <a:cs typeface="Arial Unicode MS" pitchFamily="34" charset="-128"/>
              </a:rPr>
              <a:t>having </a:t>
            </a:r>
            <a:r>
              <a:rPr lang="en-US" sz="4000" b="1" dirty="0">
                <a:solidFill>
                  <a:schemeClr val="bg1"/>
                </a:solidFill>
                <a:latin typeface="Arial Unicode MS" pitchFamily="34" charset="-128"/>
                <a:ea typeface="Arial Unicode MS" pitchFamily="34" charset="-128"/>
                <a:cs typeface="Arial Unicode MS" pitchFamily="34" charset="-128"/>
              </a:rPr>
              <a:t>consulted him as to the subsequent measures they took.” Source: </a:t>
            </a:r>
            <a:r>
              <a:rPr lang="en-US" sz="4000" b="1" i="1" u="sng" dirty="0">
                <a:solidFill>
                  <a:srgbClr val="FFFF00"/>
                </a:solidFill>
                <a:latin typeface="Arial Unicode MS" pitchFamily="34" charset="-128"/>
                <a:ea typeface="Arial Unicode MS" pitchFamily="34" charset="-128"/>
                <a:cs typeface="Arial Unicode MS" pitchFamily="34" charset="-128"/>
              </a:rPr>
              <a:t>Jamieson </a:t>
            </a:r>
            <a:r>
              <a:rPr lang="en-US" sz="4000" b="1" i="1" u="sng" dirty="0" err="1">
                <a:solidFill>
                  <a:srgbClr val="FFFF00"/>
                </a:solidFill>
                <a:latin typeface="Arial Unicode MS" pitchFamily="34" charset="-128"/>
                <a:ea typeface="Arial Unicode MS" pitchFamily="34" charset="-128"/>
                <a:cs typeface="Arial Unicode MS" pitchFamily="34" charset="-128"/>
              </a:rPr>
              <a:t>Fausset</a:t>
            </a:r>
            <a:r>
              <a:rPr lang="en-US" sz="4000" b="1" i="1" u="sng" dirty="0">
                <a:solidFill>
                  <a:srgbClr val="FFFF00"/>
                </a:solidFill>
                <a:latin typeface="Arial Unicode MS" pitchFamily="34" charset="-128"/>
                <a:ea typeface="Arial Unicode MS" pitchFamily="34" charset="-128"/>
                <a:cs typeface="Arial Unicode MS" pitchFamily="34" charset="-128"/>
              </a:rPr>
              <a:t> Brown  Commentary.</a:t>
            </a:r>
            <a:endParaRPr lang="en-US" sz="4000" b="1" dirty="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algn="ctr"/>
            <a:r>
              <a:rPr lang="fr-FR" sz="4400" b="1" dirty="0">
                <a:solidFill>
                  <a:srgbClr val="C00000"/>
                </a:solidFill>
              </a:rPr>
              <a:t>THE GREAT DEFEAT</a:t>
            </a:r>
            <a:endParaRPr lang="en-US" sz="4400" dirty="0">
              <a:solidFill>
                <a:srgbClr val="C00000"/>
              </a:solidFill>
            </a:endParaRPr>
          </a:p>
          <a:p>
            <a:pPr algn="just"/>
            <a:r>
              <a:rPr lang="fr-FR" sz="4400" dirty="0"/>
              <a:t>1Sa 4:2 Les Philistins se rangèrent en bataille contre Israël, et le combat s'engagea. Israël fut battu par les Philistins, qui tuèrent sur le champ de bataille environ quatre mille hommes. (4000)</a:t>
            </a:r>
            <a:endParaRPr lang="en-US" sz="4400" dirty="0"/>
          </a:p>
          <a:p>
            <a:pPr lvl="0" algn="just"/>
            <a:r>
              <a:rPr lang="fr-FR" sz="4400" dirty="0">
                <a:solidFill>
                  <a:srgbClr val="C00000"/>
                </a:solidFill>
              </a:rPr>
              <a:t>Sous peu de temps, Israël connut une perte de 4000 hommes.</a:t>
            </a:r>
            <a:endParaRPr lang="en-US" sz="4400" dirty="0">
              <a:solidFill>
                <a:srgbClr val="C00000"/>
              </a:solidFill>
            </a:endParaRPr>
          </a:p>
          <a:p>
            <a:pPr lvl="0" algn="just"/>
            <a:r>
              <a:rPr lang="fr-FR" sz="4400" dirty="0"/>
              <a:t>On dit que la voix du peuple est la voix de Dieu, mais c’était prouvé faux dans ce cas là</a:t>
            </a:r>
            <a:r>
              <a:rPr lang="fr-FR" sz="4400" dirty="0" smtClean="0"/>
              <a:t>.</a:t>
            </a:r>
            <a:endParaRPr lang="en-US" sz="4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400" dirty="0" smtClean="0"/>
              <a:t>Au </a:t>
            </a:r>
            <a:r>
              <a:rPr lang="fr-FR" sz="4400" dirty="0"/>
              <a:t>lieu de Consulter le jeune Prophète Samuel pour avoir la directive de Dieu, Les Israelites se concertèrent à nouveau sur un autre plan encore pire que le premier.</a:t>
            </a:r>
            <a:endParaRPr lang="en-US" sz="4400" dirty="0"/>
          </a:p>
          <a:p>
            <a:pPr lvl="0" algn="just"/>
            <a:r>
              <a:rPr lang="fr-FR" sz="4400" dirty="0">
                <a:solidFill>
                  <a:srgbClr val="C00000"/>
                </a:solidFill>
              </a:rPr>
              <a:t>Ils allèrent connaitre un plus grand échec par incrédulité et par aveuglement spirituel.</a:t>
            </a:r>
            <a:endParaRPr lang="en-US" sz="4400" dirty="0">
              <a:solidFill>
                <a:srgbClr val="C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00B0F0"/>
                </a:solidFill>
                <a:latin typeface="Arial Unicode MS" pitchFamily="34" charset="-128"/>
                <a:ea typeface="Arial Unicode MS" pitchFamily="34" charset="-128"/>
                <a:cs typeface="Arial Unicode MS" pitchFamily="34" charset="-128"/>
              </a:rPr>
              <a:t>1Sa 4:3 </a:t>
            </a:r>
            <a:endParaRPr lang="fr-FR" sz="4000" dirty="0" smtClean="0">
              <a:solidFill>
                <a:srgbClr val="00B0F0"/>
              </a:solidFill>
              <a:latin typeface="Arial Unicode MS" pitchFamily="34" charset="-128"/>
              <a:ea typeface="Arial Unicode MS" pitchFamily="34" charset="-128"/>
              <a:cs typeface="Arial Unicode MS" pitchFamily="34" charset="-128"/>
            </a:endParaRPr>
          </a:p>
          <a:p>
            <a:pPr algn="just"/>
            <a:r>
              <a:rPr lang="fr-FR" sz="4400" dirty="0" smtClean="0">
                <a:solidFill>
                  <a:schemeClr val="bg1"/>
                </a:solidFill>
                <a:latin typeface="Arial Unicode MS" pitchFamily="34" charset="-128"/>
                <a:ea typeface="Arial Unicode MS" pitchFamily="34" charset="-128"/>
                <a:cs typeface="Arial Unicode MS" pitchFamily="34" charset="-128"/>
              </a:rPr>
              <a:t>Le </a:t>
            </a:r>
            <a:r>
              <a:rPr lang="fr-FR" sz="4400" dirty="0">
                <a:solidFill>
                  <a:schemeClr val="bg1"/>
                </a:solidFill>
                <a:latin typeface="Arial Unicode MS" pitchFamily="34" charset="-128"/>
                <a:ea typeface="Arial Unicode MS" pitchFamily="34" charset="-128"/>
                <a:cs typeface="Arial Unicode MS" pitchFamily="34" charset="-128"/>
              </a:rPr>
              <a:t>peuple rentra au camp, et les anciens d'Israël dirent: Pourquoi l'Éternel nous a-t-il laissé battre aujourd'hui par les Philistins? </a:t>
            </a:r>
            <a:r>
              <a:rPr lang="fr-FR" sz="4400" u="sng" dirty="0">
                <a:solidFill>
                  <a:schemeClr val="bg1"/>
                </a:solidFill>
                <a:latin typeface="Arial Unicode MS" pitchFamily="34" charset="-128"/>
                <a:ea typeface="Arial Unicode MS" pitchFamily="34" charset="-128"/>
                <a:cs typeface="Arial Unicode MS" pitchFamily="34" charset="-128"/>
              </a:rPr>
              <a:t>Allons chercher à Silo l'arche de l'alliance de l'Éternel</a:t>
            </a:r>
            <a:r>
              <a:rPr lang="fr-FR" sz="4400" dirty="0">
                <a:solidFill>
                  <a:schemeClr val="bg1"/>
                </a:solidFill>
                <a:latin typeface="Arial Unicode MS" pitchFamily="34" charset="-128"/>
                <a:ea typeface="Arial Unicode MS" pitchFamily="34" charset="-128"/>
                <a:cs typeface="Arial Unicode MS" pitchFamily="34" charset="-128"/>
              </a:rPr>
              <a:t>; </a:t>
            </a:r>
            <a:r>
              <a:rPr lang="fr-FR" sz="4400" dirty="0">
                <a:solidFill>
                  <a:srgbClr val="00B0F0"/>
                </a:solidFill>
                <a:latin typeface="Arial Unicode MS" pitchFamily="34" charset="-128"/>
                <a:ea typeface="Arial Unicode MS" pitchFamily="34" charset="-128"/>
                <a:cs typeface="Arial Unicode MS" pitchFamily="34" charset="-128"/>
              </a:rPr>
              <a:t>qu'elle vienne au milieu de nous, et </a:t>
            </a:r>
            <a:r>
              <a:rPr lang="fr-FR" sz="4400" u="sng" dirty="0">
                <a:solidFill>
                  <a:srgbClr val="00B0F0"/>
                </a:solidFill>
                <a:latin typeface="Arial Unicode MS" pitchFamily="34" charset="-128"/>
                <a:ea typeface="Arial Unicode MS" pitchFamily="34" charset="-128"/>
                <a:cs typeface="Arial Unicode MS" pitchFamily="34" charset="-128"/>
              </a:rPr>
              <a:t>qu'elle nous délivre de la main de nos ennemis</a:t>
            </a:r>
            <a:r>
              <a:rPr lang="fr-FR" sz="4400" u="sng" dirty="0" smtClean="0">
                <a:solidFill>
                  <a:srgbClr val="00B0F0"/>
                </a:solidFill>
                <a:latin typeface="Arial Unicode MS" pitchFamily="34" charset="-128"/>
                <a:ea typeface="Arial Unicode MS" pitchFamily="34" charset="-128"/>
                <a:cs typeface="Arial Unicode MS" pitchFamily="34" charset="-128"/>
              </a:rPr>
              <a:t>.</a:t>
            </a:r>
            <a:endParaRPr lang="en-US" sz="4400"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Autofit/>
          </a:bodyPr>
          <a:lstStyle/>
          <a:p>
            <a:pPr algn="just"/>
            <a:r>
              <a:rPr lang="en-US" sz="4400" dirty="0" smtClean="0">
                <a:solidFill>
                  <a:srgbClr val="00B0F0"/>
                </a:solidFill>
                <a:latin typeface="Arial Unicode MS" pitchFamily="34" charset="-128"/>
                <a:ea typeface="Arial Unicode MS" pitchFamily="34" charset="-128"/>
                <a:cs typeface="Arial Unicode MS" pitchFamily="34" charset="-128"/>
              </a:rPr>
              <a:t>1Sa </a:t>
            </a:r>
            <a:r>
              <a:rPr lang="en-US" sz="4400" dirty="0">
                <a:solidFill>
                  <a:srgbClr val="00B0F0"/>
                </a:solidFill>
                <a:latin typeface="Arial Unicode MS" pitchFamily="34" charset="-128"/>
                <a:ea typeface="Arial Unicode MS" pitchFamily="34" charset="-128"/>
                <a:cs typeface="Arial Unicode MS" pitchFamily="34" charset="-128"/>
              </a:rPr>
              <a:t>4:3 </a:t>
            </a:r>
            <a:endParaRPr lang="en-US" sz="4400" dirty="0" smtClean="0">
              <a:solidFill>
                <a:srgbClr val="00B0F0"/>
              </a:solidFill>
              <a:latin typeface="Arial Unicode MS" pitchFamily="34" charset="-128"/>
              <a:ea typeface="Arial Unicode MS" pitchFamily="34" charset="-128"/>
              <a:cs typeface="Arial Unicode MS" pitchFamily="34" charset="-128"/>
            </a:endParaRPr>
          </a:p>
          <a:p>
            <a:pPr algn="just"/>
            <a:r>
              <a:rPr lang="en-US" sz="4400" dirty="0" smtClean="0">
                <a:solidFill>
                  <a:schemeClr val="bg1"/>
                </a:solidFill>
                <a:latin typeface="Arial Unicode MS" pitchFamily="34" charset="-128"/>
                <a:ea typeface="Arial Unicode MS" pitchFamily="34" charset="-128"/>
                <a:cs typeface="Arial Unicode MS" pitchFamily="34" charset="-128"/>
              </a:rPr>
              <a:t>And </a:t>
            </a:r>
            <a:r>
              <a:rPr lang="en-US" sz="4400" dirty="0">
                <a:solidFill>
                  <a:schemeClr val="bg1"/>
                </a:solidFill>
                <a:latin typeface="Arial Unicode MS" pitchFamily="34" charset="-128"/>
                <a:ea typeface="Arial Unicode MS" pitchFamily="34" charset="-128"/>
                <a:cs typeface="Arial Unicode MS" pitchFamily="34" charset="-128"/>
              </a:rPr>
              <a:t>when the people had come into the camp, the elders of Israel said, "Why has the LORD defeated us today before the Philistines? </a:t>
            </a:r>
            <a:r>
              <a:rPr lang="en-US" sz="4400" dirty="0">
                <a:solidFill>
                  <a:srgbClr val="00B0F0"/>
                </a:solidFill>
                <a:latin typeface="Arial Unicode MS" pitchFamily="34" charset="-128"/>
                <a:ea typeface="Arial Unicode MS" pitchFamily="34" charset="-128"/>
                <a:cs typeface="Arial Unicode MS" pitchFamily="34" charset="-128"/>
              </a:rPr>
              <a:t>Let us bring the ark of the covenant of the LORD from Shiloh to us, that when it comes among us it may save us from the hand of our enemies</a:t>
            </a:r>
            <a:r>
              <a:rPr lang="en-US" sz="4400" dirty="0" smtClean="0">
                <a:solidFill>
                  <a:srgbClr val="00B0F0"/>
                </a:solidFill>
                <a:latin typeface="Arial Unicode MS" pitchFamily="34" charset="-128"/>
                <a:ea typeface="Arial Unicode MS" pitchFamily="34" charset="-128"/>
                <a:cs typeface="Arial Unicode MS" pitchFamily="34" charset="-128"/>
              </a:rPr>
              <a:t>."</a:t>
            </a:r>
            <a:endParaRPr lang="en-US" sz="4400"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smtClean="0">
                <a:solidFill>
                  <a:schemeClr val="bg1"/>
                </a:solidFill>
                <a:latin typeface="Arial Unicode MS" pitchFamily="34" charset="-128"/>
                <a:ea typeface="Arial Unicode MS" pitchFamily="34" charset="-128"/>
                <a:cs typeface="Arial Unicode MS" pitchFamily="34" charset="-128"/>
              </a:rPr>
              <a:t>La </a:t>
            </a:r>
            <a:r>
              <a:rPr lang="fr-FR" sz="4000" dirty="0">
                <a:solidFill>
                  <a:schemeClr val="bg1"/>
                </a:solidFill>
                <a:latin typeface="Arial Unicode MS" pitchFamily="34" charset="-128"/>
                <a:ea typeface="Arial Unicode MS" pitchFamily="34" charset="-128"/>
                <a:cs typeface="Arial Unicode MS" pitchFamily="34" charset="-128"/>
              </a:rPr>
              <a:t>maladie spirituelle qui ravageait la maison D’Eli était aussi évidente chez tout le reste d’Israël.</a:t>
            </a:r>
            <a:endParaRPr lang="en-US" sz="4000" dirty="0">
              <a:solidFill>
                <a:schemeClr val="bg1"/>
              </a:solidFill>
              <a:latin typeface="Arial Unicode MS" pitchFamily="34" charset="-128"/>
              <a:ea typeface="Arial Unicode MS" pitchFamily="34" charset="-128"/>
              <a:cs typeface="Arial Unicode MS" pitchFamily="34" charset="-128"/>
            </a:endParaRPr>
          </a:p>
          <a:p>
            <a:pPr lvl="0" algn="just"/>
            <a:r>
              <a:rPr lang="fr-FR" sz="4000" dirty="0">
                <a:solidFill>
                  <a:srgbClr val="00B0F0"/>
                </a:solidFill>
                <a:latin typeface="Arial Unicode MS" pitchFamily="34" charset="-128"/>
                <a:ea typeface="Arial Unicode MS" pitchFamily="34" charset="-128"/>
                <a:cs typeface="Arial Unicode MS" pitchFamily="34" charset="-128"/>
              </a:rPr>
              <a:t>Ils croyaient pouvoir développer une relation mécanique avec Dieu.</a:t>
            </a:r>
            <a:endParaRPr lang="en-US" sz="4000" dirty="0">
              <a:solidFill>
                <a:srgbClr val="00B0F0"/>
              </a:solidFill>
              <a:latin typeface="Arial Unicode MS" pitchFamily="34" charset="-128"/>
              <a:ea typeface="Arial Unicode MS" pitchFamily="34" charset="-128"/>
              <a:cs typeface="Arial Unicode MS" pitchFamily="34" charset="-128"/>
            </a:endParaRPr>
          </a:p>
          <a:p>
            <a:pPr lvl="0" algn="just"/>
            <a:r>
              <a:rPr lang="fr-FR" sz="4000" dirty="0">
                <a:solidFill>
                  <a:schemeClr val="bg1"/>
                </a:solidFill>
                <a:latin typeface="Arial Unicode MS" pitchFamily="34" charset="-128"/>
                <a:ea typeface="Arial Unicode MS" pitchFamily="34" charset="-128"/>
                <a:cs typeface="Arial Unicode MS" pitchFamily="34" charset="-128"/>
              </a:rPr>
              <a:t>Si on prend avec nous l’arche de l’Eternel, donc la victoire sera assurée.</a:t>
            </a:r>
            <a:endParaRPr lang="en-US" sz="4000" dirty="0">
              <a:solidFill>
                <a:schemeClr val="bg1"/>
              </a:solidFill>
              <a:latin typeface="Arial Unicode MS" pitchFamily="34" charset="-128"/>
              <a:ea typeface="Arial Unicode MS" pitchFamily="34" charset="-128"/>
              <a:cs typeface="Arial Unicode MS" pitchFamily="34" charset="-128"/>
            </a:endParaRPr>
          </a:p>
          <a:p>
            <a:pPr lvl="0" algn="just"/>
            <a:r>
              <a:rPr lang="fr-FR" sz="4000" dirty="0">
                <a:solidFill>
                  <a:srgbClr val="00B0F0"/>
                </a:solidFill>
                <a:latin typeface="Arial Unicode MS" pitchFamily="34" charset="-128"/>
                <a:ea typeface="Arial Unicode MS" pitchFamily="34" charset="-128"/>
                <a:cs typeface="Arial Unicode MS" pitchFamily="34" charset="-128"/>
              </a:rPr>
              <a:t>Peut importe le fait que Dieu est mécontent de notre attitude</a:t>
            </a:r>
            <a:r>
              <a:rPr lang="fr-FR" sz="4000" dirty="0" smtClean="0">
                <a:solidFill>
                  <a:srgbClr val="00B0F0"/>
                </a:solidFill>
                <a:latin typeface="Arial Unicode MS" pitchFamily="34" charset="-128"/>
                <a:ea typeface="Arial Unicode MS" pitchFamily="34" charset="-128"/>
                <a:cs typeface="Arial Unicode MS" pitchFamily="34" charset="-128"/>
              </a:rPr>
              <a:t>.</a:t>
            </a:r>
            <a:endParaRPr lang="en-US" sz="4000"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smtClean="0">
                <a:solidFill>
                  <a:schemeClr val="bg1"/>
                </a:solidFill>
                <a:latin typeface="Arial Unicode MS" pitchFamily="34" charset="-128"/>
                <a:ea typeface="Arial Unicode MS" pitchFamily="34" charset="-128"/>
                <a:cs typeface="Arial Unicode MS" pitchFamily="34" charset="-128"/>
              </a:rPr>
              <a:t>Peut </a:t>
            </a:r>
            <a:r>
              <a:rPr lang="fr-FR" sz="4000" dirty="0">
                <a:solidFill>
                  <a:schemeClr val="bg1"/>
                </a:solidFill>
                <a:latin typeface="Arial Unicode MS" pitchFamily="34" charset="-128"/>
                <a:ea typeface="Arial Unicode MS" pitchFamily="34" charset="-128"/>
                <a:cs typeface="Arial Unicode MS" pitchFamily="34" charset="-128"/>
              </a:rPr>
              <a:t>importe notre sourde oreille aux avertissements de Dieu.</a:t>
            </a:r>
            <a:endParaRPr lang="en-US" sz="4000" dirty="0">
              <a:solidFill>
                <a:schemeClr val="bg1"/>
              </a:solidFill>
              <a:latin typeface="Arial Unicode MS" pitchFamily="34" charset="-128"/>
              <a:ea typeface="Arial Unicode MS" pitchFamily="34" charset="-128"/>
              <a:cs typeface="Arial Unicode MS" pitchFamily="34" charset="-128"/>
            </a:endParaRPr>
          </a:p>
          <a:p>
            <a:pPr lvl="0" algn="just"/>
            <a:r>
              <a:rPr lang="fr-FR" sz="4000" dirty="0">
                <a:solidFill>
                  <a:srgbClr val="00B0F0"/>
                </a:solidFill>
                <a:latin typeface="Arial Unicode MS" pitchFamily="34" charset="-128"/>
                <a:ea typeface="Arial Unicode MS" pitchFamily="34" charset="-128"/>
                <a:cs typeface="Arial Unicode MS" pitchFamily="34" charset="-128"/>
              </a:rPr>
              <a:t>On n’a qu’à faire venir l’arche de l’Eternel.</a:t>
            </a:r>
            <a:endParaRPr lang="en-US" sz="4000" dirty="0">
              <a:solidFill>
                <a:srgbClr val="00B0F0"/>
              </a:solidFill>
              <a:latin typeface="Arial Unicode MS" pitchFamily="34" charset="-128"/>
              <a:ea typeface="Arial Unicode MS" pitchFamily="34" charset="-128"/>
              <a:cs typeface="Arial Unicode MS" pitchFamily="34" charset="-128"/>
            </a:endParaRPr>
          </a:p>
          <a:p>
            <a:pPr lvl="0" algn="just"/>
            <a:r>
              <a:rPr lang="fr-FR" sz="4000" dirty="0">
                <a:solidFill>
                  <a:schemeClr val="bg1"/>
                </a:solidFill>
                <a:latin typeface="Arial Unicode MS" pitchFamily="34" charset="-128"/>
                <a:ea typeface="Arial Unicode MS" pitchFamily="34" charset="-128"/>
                <a:cs typeface="Arial Unicode MS" pitchFamily="34" charset="-128"/>
              </a:rPr>
              <a:t>Beaucoup s’illusionnent en pensant qu’ils peuvent contrôler et ordonner Dieu. </a:t>
            </a:r>
            <a:endParaRPr lang="en-US" sz="4000" dirty="0">
              <a:solidFill>
                <a:schemeClr val="bg1"/>
              </a:solidFill>
              <a:latin typeface="Arial Unicode MS" pitchFamily="34" charset="-128"/>
              <a:ea typeface="Arial Unicode MS" pitchFamily="34" charset="-128"/>
              <a:cs typeface="Arial Unicode MS" pitchFamily="34" charset="-128"/>
            </a:endParaRPr>
          </a:p>
          <a:p>
            <a:pPr lvl="0" algn="just"/>
            <a:r>
              <a:rPr lang="fr-FR" sz="4000" dirty="0">
                <a:solidFill>
                  <a:srgbClr val="00B0F0"/>
                </a:solidFill>
                <a:latin typeface="Arial Unicode MS" pitchFamily="34" charset="-128"/>
                <a:ea typeface="Arial Unicode MS" pitchFamily="34" charset="-128"/>
                <a:cs typeface="Arial Unicode MS" pitchFamily="34" charset="-128"/>
              </a:rPr>
              <a:t>Remarquez le ton impératif dans leur pensée. «  qu’on fasse venir L’arche, et qu’elle nous délivre de la main de nos ennemis. » </a:t>
            </a:r>
            <a:endParaRPr lang="en-US" sz="4000"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smtClean="0">
                <a:solidFill>
                  <a:schemeClr val="bg1"/>
                </a:solidFill>
                <a:latin typeface="Arial Unicode MS" pitchFamily="34" charset="-128"/>
                <a:ea typeface="Arial Unicode MS" pitchFamily="34" charset="-128"/>
                <a:cs typeface="Arial Unicode MS" pitchFamily="34" charset="-128"/>
              </a:rPr>
              <a:t>1Sa </a:t>
            </a:r>
            <a:r>
              <a:rPr lang="fr-FR" sz="4000" b="1" dirty="0">
                <a:solidFill>
                  <a:schemeClr val="bg1"/>
                </a:solidFill>
                <a:latin typeface="Arial Unicode MS" pitchFamily="34" charset="-128"/>
                <a:ea typeface="Arial Unicode MS" pitchFamily="34" charset="-128"/>
                <a:cs typeface="Arial Unicode MS" pitchFamily="34" charset="-128"/>
              </a:rPr>
              <a:t>4:4 Le peuple envoya à Silo, d'où l'on apporta l'arche de l'alliance de l'Éternel des armées qui siège entre les chérubins. Les deux fils d'</a:t>
            </a:r>
            <a:r>
              <a:rPr lang="fr-FR" sz="4000" b="1" dirty="0" err="1">
                <a:solidFill>
                  <a:schemeClr val="bg1"/>
                </a:solidFill>
                <a:latin typeface="Arial Unicode MS" pitchFamily="34" charset="-128"/>
                <a:ea typeface="Arial Unicode MS" pitchFamily="34" charset="-128"/>
                <a:cs typeface="Arial Unicode MS" pitchFamily="34" charset="-128"/>
              </a:rPr>
              <a:t>Éli</a:t>
            </a:r>
            <a:r>
              <a:rPr lang="fr-FR" sz="4000" b="1" dirty="0">
                <a:solidFill>
                  <a:schemeClr val="bg1"/>
                </a:solidFill>
                <a:latin typeface="Arial Unicode MS" pitchFamily="34" charset="-128"/>
                <a:ea typeface="Arial Unicode MS" pitchFamily="34" charset="-128"/>
                <a:cs typeface="Arial Unicode MS" pitchFamily="34" charset="-128"/>
              </a:rPr>
              <a:t>, </a:t>
            </a:r>
            <a:r>
              <a:rPr lang="fr-FR" sz="4000" b="1" dirty="0" err="1">
                <a:solidFill>
                  <a:schemeClr val="bg1"/>
                </a:solidFill>
                <a:latin typeface="Arial Unicode MS" pitchFamily="34" charset="-128"/>
                <a:ea typeface="Arial Unicode MS" pitchFamily="34" charset="-128"/>
                <a:cs typeface="Arial Unicode MS" pitchFamily="34" charset="-128"/>
              </a:rPr>
              <a:t>Hophni</a:t>
            </a:r>
            <a:r>
              <a:rPr lang="fr-FR" sz="4000" b="1" dirty="0">
                <a:solidFill>
                  <a:schemeClr val="bg1"/>
                </a:solidFill>
                <a:latin typeface="Arial Unicode MS" pitchFamily="34" charset="-128"/>
                <a:ea typeface="Arial Unicode MS" pitchFamily="34" charset="-128"/>
                <a:cs typeface="Arial Unicode MS" pitchFamily="34" charset="-128"/>
              </a:rPr>
              <a:t> et </a:t>
            </a:r>
            <a:r>
              <a:rPr lang="fr-FR" sz="4000" b="1" dirty="0" err="1">
                <a:solidFill>
                  <a:schemeClr val="bg1"/>
                </a:solidFill>
                <a:latin typeface="Arial Unicode MS" pitchFamily="34" charset="-128"/>
                <a:ea typeface="Arial Unicode MS" pitchFamily="34" charset="-128"/>
                <a:cs typeface="Arial Unicode MS" pitchFamily="34" charset="-128"/>
              </a:rPr>
              <a:t>Phinées</a:t>
            </a:r>
            <a:r>
              <a:rPr lang="fr-FR" sz="4000" b="1" dirty="0">
                <a:solidFill>
                  <a:schemeClr val="bg1"/>
                </a:solidFill>
                <a:latin typeface="Arial Unicode MS" pitchFamily="34" charset="-128"/>
                <a:ea typeface="Arial Unicode MS" pitchFamily="34" charset="-128"/>
                <a:cs typeface="Arial Unicode MS" pitchFamily="34" charset="-128"/>
              </a:rPr>
              <a:t>, étaient là, avec l'arche de l'alliance de Dieu.</a:t>
            </a:r>
            <a:endParaRPr lang="en-US" sz="4000" b="1" dirty="0">
              <a:solidFill>
                <a:schemeClr val="bg1"/>
              </a:solidFill>
              <a:latin typeface="Arial Unicode MS" pitchFamily="34" charset="-128"/>
              <a:ea typeface="Arial Unicode MS" pitchFamily="34" charset="-128"/>
              <a:cs typeface="Arial Unicode MS" pitchFamily="34" charset="-128"/>
            </a:endParaRPr>
          </a:p>
          <a:p>
            <a:pPr lvl="0" algn="just"/>
            <a:r>
              <a:rPr lang="fr-FR" sz="4000" b="1" dirty="0">
                <a:solidFill>
                  <a:srgbClr val="00B0F0"/>
                </a:solidFill>
                <a:latin typeface="Arial Unicode MS" pitchFamily="34" charset="-128"/>
                <a:ea typeface="Arial Unicode MS" pitchFamily="34" charset="-128"/>
                <a:cs typeface="Arial Unicode MS" pitchFamily="34" charset="-128"/>
              </a:rPr>
              <a:t>Le peuple envoya chercher l’arche de l’alliance à Silo.</a:t>
            </a:r>
            <a:endParaRPr lang="en-US" sz="4000" b="1" dirty="0">
              <a:solidFill>
                <a:srgbClr val="00B0F0"/>
              </a:solidFill>
              <a:latin typeface="Arial Unicode MS" pitchFamily="34" charset="-128"/>
              <a:ea typeface="Arial Unicode MS" pitchFamily="34" charset="-128"/>
              <a:cs typeface="Arial Unicode MS" pitchFamily="34" charset="-128"/>
            </a:endParaRPr>
          </a:p>
          <a:p>
            <a:pPr lvl="0" algn="just"/>
            <a:r>
              <a:rPr lang="fr-FR" sz="4000" b="1" dirty="0">
                <a:solidFill>
                  <a:schemeClr val="bg1"/>
                </a:solidFill>
                <a:latin typeface="Arial Unicode MS" pitchFamily="34" charset="-128"/>
                <a:ea typeface="Arial Unicode MS" pitchFamily="34" charset="-128"/>
                <a:cs typeface="Arial Unicode MS" pitchFamily="34" charset="-128"/>
              </a:rPr>
              <a:t>Sans un mot du prophète établi de l’Eternel, c’était la cohorte qui dirigeait à ce point</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000" dirty="0" smtClean="0">
                <a:solidFill>
                  <a:schemeClr val="bg1"/>
                </a:solidFill>
                <a:latin typeface="Arial Unicode MS" pitchFamily="34" charset="-128"/>
                <a:ea typeface="Arial Unicode MS" pitchFamily="34" charset="-128"/>
                <a:cs typeface="Arial Unicode MS" pitchFamily="34" charset="-128"/>
              </a:rPr>
              <a:t>Les </a:t>
            </a:r>
            <a:r>
              <a:rPr lang="fr-FR" sz="4000" dirty="0">
                <a:solidFill>
                  <a:schemeClr val="bg1"/>
                </a:solidFill>
                <a:latin typeface="Arial Unicode MS" pitchFamily="34" charset="-128"/>
                <a:ea typeface="Arial Unicode MS" pitchFamily="34" charset="-128"/>
                <a:cs typeface="Arial Unicode MS" pitchFamily="34" charset="-128"/>
              </a:rPr>
              <a:t>fils du sacrificateur Eli, </a:t>
            </a:r>
            <a:r>
              <a:rPr lang="fr-FR" sz="4000" dirty="0" err="1">
                <a:solidFill>
                  <a:schemeClr val="bg1"/>
                </a:solidFill>
                <a:latin typeface="Arial Unicode MS" pitchFamily="34" charset="-128"/>
                <a:ea typeface="Arial Unicode MS" pitchFamily="34" charset="-128"/>
                <a:cs typeface="Arial Unicode MS" pitchFamily="34" charset="-128"/>
              </a:rPr>
              <a:t>Hophni</a:t>
            </a:r>
            <a:r>
              <a:rPr lang="fr-FR" sz="4000" dirty="0">
                <a:solidFill>
                  <a:schemeClr val="bg1"/>
                </a:solidFill>
                <a:latin typeface="Arial Unicode MS" pitchFamily="34" charset="-128"/>
                <a:ea typeface="Arial Unicode MS" pitchFamily="34" charset="-128"/>
                <a:cs typeface="Arial Unicode MS" pitchFamily="34" charset="-128"/>
              </a:rPr>
              <a:t> et </a:t>
            </a:r>
            <a:r>
              <a:rPr lang="fr-FR" sz="4000" dirty="0" err="1">
                <a:solidFill>
                  <a:schemeClr val="bg1"/>
                </a:solidFill>
                <a:latin typeface="Arial Unicode MS" pitchFamily="34" charset="-128"/>
                <a:ea typeface="Arial Unicode MS" pitchFamily="34" charset="-128"/>
                <a:cs typeface="Arial Unicode MS" pitchFamily="34" charset="-128"/>
              </a:rPr>
              <a:t>Phinées</a:t>
            </a:r>
            <a:r>
              <a:rPr lang="fr-FR" sz="4000" dirty="0">
                <a:solidFill>
                  <a:schemeClr val="bg1"/>
                </a:solidFill>
                <a:latin typeface="Arial Unicode MS" pitchFamily="34" charset="-128"/>
                <a:ea typeface="Arial Unicode MS" pitchFamily="34" charset="-128"/>
                <a:cs typeface="Arial Unicode MS" pitchFamily="34" charset="-128"/>
              </a:rPr>
              <a:t> étaient en tète de ligne dans l’affaire.</a:t>
            </a:r>
            <a:endParaRPr lang="en-US" sz="4000" dirty="0">
              <a:solidFill>
                <a:schemeClr val="bg1"/>
              </a:solidFill>
              <a:latin typeface="Arial Unicode MS" pitchFamily="34" charset="-128"/>
              <a:ea typeface="Arial Unicode MS" pitchFamily="34" charset="-128"/>
              <a:cs typeface="Arial Unicode MS" pitchFamily="34" charset="-128"/>
            </a:endParaRPr>
          </a:p>
          <a:p>
            <a:pPr lvl="0" algn="just"/>
            <a:r>
              <a:rPr lang="fr-FR" sz="4000" dirty="0">
                <a:solidFill>
                  <a:srgbClr val="00B0F0"/>
                </a:solidFill>
                <a:latin typeface="Arial Unicode MS" pitchFamily="34" charset="-128"/>
                <a:ea typeface="Arial Unicode MS" pitchFamily="34" charset="-128"/>
                <a:cs typeface="Arial Unicode MS" pitchFamily="34" charset="-128"/>
              </a:rPr>
              <a:t>Ces deux leaders n’avaient aucune notion de la volonté de l’Eternel.</a:t>
            </a:r>
            <a:endParaRPr lang="en-US" sz="4000" dirty="0">
              <a:solidFill>
                <a:srgbClr val="00B0F0"/>
              </a:solidFill>
              <a:latin typeface="Arial Unicode MS" pitchFamily="34" charset="-128"/>
              <a:ea typeface="Arial Unicode MS" pitchFamily="34" charset="-128"/>
              <a:cs typeface="Arial Unicode MS" pitchFamily="34" charset="-128"/>
            </a:endParaRPr>
          </a:p>
          <a:p>
            <a:pPr lvl="0" algn="just"/>
            <a:r>
              <a:rPr lang="fr-FR" sz="4000" dirty="0">
                <a:solidFill>
                  <a:schemeClr val="bg1"/>
                </a:solidFill>
                <a:latin typeface="Arial Unicode MS" pitchFamily="34" charset="-128"/>
                <a:ea typeface="Arial Unicode MS" pitchFamily="34" charset="-128"/>
                <a:cs typeface="Arial Unicode MS" pitchFamily="34" charset="-128"/>
              </a:rPr>
              <a:t>L’initiative entière était une insulte à l’Eternel.</a:t>
            </a:r>
            <a:endParaRPr lang="en-US" sz="4000" dirty="0">
              <a:solidFill>
                <a:schemeClr val="bg1"/>
              </a:solidFill>
              <a:latin typeface="Arial Unicode MS" pitchFamily="34" charset="-128"/>
              <a:ea typeface="Arial Unicode MS" pitchFamily="34" charset="-128"/>
              <a:cs typeface="Arial Unicode MS" pitchFamily="34" charset="-128"/>
            </a:endParaRPr>
          </a:p>
          <a:p>
            <a:pPr lvl="0" algn="just"/>
            <a:r>
              <a:rPr lang="fr-FR" sz="4000" dirty="0">
                <a:solidFill>
                  <a:srgbClr val="00B0F0"/>
                </a:solidFill>
                <a:latin typeface="Arial Unicode MS" pitchFamily="34" charset="-128"/>
                <a:ea typeface="Arial Unicode MS" pitchFamily="34" charset="-128"/>
                <a:cs typeface="Arial Unicode MS" pitchFamily="34" charset="-128"/>
              </a:rPr>
              <a:t>Les fils d’Eli en profitaient de la circonstance pour ré-établir leur autorité qui semblait être dissipée à cause du ministère efficace de Samuel. </a:t>
            </a:r>
            <a:endParaRPr lang="en-US" sz="4000"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buNone/>
            </a:pPr>
            <a:r>
              <a:rPr lang="en-US" sz="3500" b="1" dirty="0">
                <a:solidFill>
                  <a:srgbClr val="0070C0"/>
                </a:solidFill>
                <a:latin typeface="Arial Unicode MS" pitchFamily="34" charset="-128"/>
                <a:ea typeface="Arial Unicode MS" pitchFamily="34" charset="-128"/>
                <a:cs typeface="Arial Unicode MS" pitchFamily="34" charset="-128"/>
              </a:rPr>
              <a:t>RELIGION VERSE RELATIONSHIP WITH GOD</a:t>
            </a:r>
            <a:endParaRPr lang="en-US" sz="3500" dirty="0">
              <a:solidFill>
                <a:srgbClr val="0070C0"/>
              </a:solidFill>
              <a:latin typeface="Arial Unicode MS" pitchFamily="34" charset="-128"/>
              <a:ea typeface="Arial Unicode MS" pitchFamily="34" charset="-128"/>
              <a:cs typeface="Arial Unicode MS" pitchFamily="34" charset="-128"/>
            </a:endParaRPr>
          </a:p>
          <a:p>
            <a:pPr algn="just">
              <a:buNone/>
            </a:pPr>
            <a:r>
              <a:rPr lang="fr-FR" sz="4000" dirty="0">
                <a:latin typeface="Arial Unicode MS" pitchFamily="34" charset="-128"/>
                <a:ea typeface="Arial Unicode MS" pitchFamily="34" charset="-128"/>
                <a:cs typeface="Arial Unicode MS" pitchFamily="34" charset="-128"/>
              </a:rPr>
              <a:t>1Sa 4:5 Lorsque l'arche de l'alliance de l'Éternel entra dans le camp, tout Israël poussa de grands cris de joie, et la terre en fut ébranlée.</a:t>
            </a:r>
            <a:endParaRPr lang="en-US" sz="4000" dirty="0">
              <a:latin typeface="Arial Unicode MS" pitchFamily="34" charset="-128"/>
              <a:ea typeface="Arial Unicode MS" pitchFamily="34" charset="-128"/>
              <a:cs typeface="Arial Unicode MS" pitchFamily="34" charset="-128"/>
            </a:endParaRPr>
          </a:p>
          <a:p>
            <a:pPr algn="just">
              <a:buNone/>
            </a:pPr>
            <a:r>
              <a:rPr lang="en-US" sz="4000" dirty="0" smtClean="0">
                <a:solidFill>
                  <a:srgbClr val="0070C0"/>
                </a:solidFill>
                <a:latin typeface="Arial Unicode MS" pitchFamily="34" charset="-128"/>
                <a:ea typeface="Arial Unicode MS" pitchFamily="34" charset="-128"/>
                <a:cs typeface="Arial Unicode MS" pitchFamily="34" charset="-128"/>
              </a:rPr>
              <a:t>5 </a:t>
            </a:r>
            <a:r>
              <a:rPr lang="en-US" sz="4000" dirty="0">
                <a:solidFill>
                  <a:srgbClr val="0070C0"/>
                </a:solidFill>
                <a:latin typeface="Arial Unicode MS" pitchFamily="34" charset="-128"/>
                <a:ea typeface="Arial Unicode MS" pitchFamily="34" charset="-128"/>
                <a:cs typeface="Arial Unicode MS" pitchFamily="34" charset="-128"/>
              </a:rPr>
              <a:t>And when the ark of the covenant of the LORD came into the camp, all Israel shouted so loudly that the earth shook.</a:t>
            </a:r>
          </a:p>
          <a:p>
            <a:pPr lvl="0" algn="just"/>
            <a:r>
              <a:rPr lang="en-US" sz="4000" dirty="0">
                <a:latin typeface="Arial Unicode MS" pitchFamily="34" charset="-128"/>
                <a:ea typeface="Arial Unicode MS" pitchFamily="34" charset="-128"/>
                <a:cs typeface="Arial Unicode MS" pitchFamily="34" charset="-128"/>
              </a:rPr>
              <a:t>According to their religious convictions, the arrival of the Arch was synonymous to victory</a:t>
            </a:r>
            <a:r>
              <a:rPr lang="en-US" sz="4000" dirty="0" smtClean="0">
                <a:latin typeface="Arial Unicode MS" pitchFamily="34" charset="-128"/>
                <a:ea typeface="Arial Unicode MS" pitchFamily="34" charset="-128"/>
                <a:cs typeface="Arial Unicode MS" pitchFamily="34" charset="-128"/>
              </a:rPr>
              <a:t>.</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000" dirty="0" smtClean="0">
                <a:latin typeface="Arial Unicode MS" pitchFamily="34" charset="-128"/>
                <a:ea typeface="Arial Unicode MS" pitchFamily="34" charset="-128"/>
                <a:cs typeface="Arial Unicode MS" pitchFamily="34" charset="-128"/>
              </a:rPr>
              <a:t>God </a:t>
            </a:r>
            <a:r>
              <a:rPr lang="en-US" sz="4000" dirty="0">
                <a:latin typeface="Arial Unicode MS" pitchFamily="34" charset="-128"/>
                <a:ea typeface="Arial Unicode MS" pitchFamily="34" charset="-128"/>
                <a:cs typeface="Arial Unicode MS" pitchFamily="34" charset="-128"/>
              </a:rPr>
              <a:t>was supposed to be like a robot, all they had to do was to turn on the switch. Wrong Again!</a:t>
            </a:r>
          </a:p>
          <a:p>
            <a:pPr lvl="0" algn="just"/>
            <a:r>
              <a:rPr lang="en-US" sz="4000" dirty="0">
                <a:solidFill>
                  <a:srgbClr val="0070C0"/>
                </a:solidFill>
                <a:latin typeface="Arial Unicode MS" pitchFamily="34" charset="-128"/>
                <a:ea typeface="Arial Unicode MS" pitchFamily="34" charset="-128"/>
                <a:cs typeface="Arial Unicode MS" pitchFamily="34" charset="-128"/>
              </a:rPr>
              <a:t>This is like insult upon injury. You have nothing to do with the ways of God; you have no respect for the prophet he established.</a:t>
            </a:r>
          </a:p>
          <a:p>
            <a:pPr lvl="0" algn="just"/>
            <a:r>
              <a:rPr lang="en-US" sz="4000" dirty="0">
                <a:latin typeface="Arial Unicode MS" pitchFamily="34" charset="-128"/>
                <a:ea typeface="Arial Unicode MS" pitchFamily="34" charset="-128"/>
                <a:cs typeface="Arial Unicode MS" pitchFamily="34" charset="-128"/>
              </a:rPr>
              <a:t>You make no effort to know what his will is on the matter.</a:t>
            </a:r>
          </a:p>
          <a:p>
            <a:pPr lvl="0" algn="just"/>
            <a:r>
              <a:rPr lang="en-US" sz="4000" dirty="0">
                <a:solidFill>
                  <a:srgbClr val="0070C0"/>
                </a:solidFill>
                <a:latin typeface="Arial Unicode MS" pitchFamily="34" charset="-128"/>
                <a:ea typeface="Arial Unicode MS" pitchFamily="34" charset="-128"/>
                <a:cs typeface="Arial Unicode MS" pitchFamily="34" charset="-128"/>
              </a:rPr>
              <a:t>Just send a convoy to carry the most sacred object to the battlefield</a:t>
            </a:r>
            <a:r>
              <a:rPr lang="en-US" sz="4000" dirty="0" smtClean="0">
                <a:solidFill>
                  <a:srgbClr val="0070C0"/>
                </a:solidFill>
                <a:latin typeface="Arial Unicode MS" pitchFamily="34" charset="-128"/>
                <a:ea typeface="Arial Unicode MS" pitchFamily="34" charset="-128"/>
                <a:cs typeface="Arial Unicode MS" pitchFamily="34" charset="-128"/>
              </a:rPr>
              <a:t>.</a:t>
            </a:r>
            <a:endParaRPr lang="en-US" sz="4000" dirty="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You </a:t>
            </a:r>
            <a:r>
              <a:rPr lang="en-US" sz="4000" dirty="0">
                <a:latin typeface="Arial Unicode MS" pitchFamily="34" charset="-128"/>
                <a:ea typeface="Arial Unicode MS" pitchFamily="34" charset="-128"/>
                <a:cs typeface="Arial Unicode MS" pitchFamily="34" charset="-128"/>
              </a:rPr>
              <a:t>accompany the two leaders that God detested the most.</a:t>
            </a:r>
          </a:p>
          <a:p>
            <a:pPr lvl="0" algn="just"/>
            <a:r>
              <a:rPr lang="en-US" sz="4000" dirty="0">
                <a:solidFill>
                  <a:srgbClr val="0070C0"/>
                </a:solidFill>
                <a:latin typeface="Arial Unicode MS" pitchFamily="34" charset="-128"/>
                <a:ea typeface="Arial Unicode MS" pitchFamily="34" charset="-128"/>
                <a:cs typeface="Arial Unicode MS" pitchFamily="34" charset="-128"/>
              </a:rPr>
              <a:t>You start dancing; you start rejoicing.</a:t>
            </a:r>
          </a:p>
          <a:p>
            <a:pPr lvl="0" algn="just"/>
            <a:r>
              <a:rPr lang="en-US" sz="4000" dirty="0">
                <a:latin typeface="Arial Unicode MS" pitchFamily="34" charset="-128"/>
                <a:ea typeface="Arial Unicode MS" pitchFamily="34" charset="-128"/>
                <a:cs typeface="Arial Unicode MS" pitchFamily="34" charset="-128"/>
              </a:rPr>
              <a:t>God was supposed to be like some Santa Claus saying “ho, ho </a:t>
            </a:r>
            <a:r>
              <a:rPr lang="en-US" sz="4000" dirty="0" err="1">
                <a:latin typeface="Arial Unicode MS" pitchFamily="34" charset="-128"/>
                <a:ea typeface="Arial Unicode MS" pitchFamily="34" charset="-128"/>
                <a:cs typeface="Arial Unicode MS" pitchFamily="34" charset="-128"/>
              </a:rPr>
              <a:t>ho</a:t>
            </a:r>
            <a:r>
              <a:rPr lang="en-US" sz="4000" dirty="0">
                <a:latin typeface="Arial Unicode MS" pitchFamily="34" charset="-128"/>
                <a:ea typeface="Arial Unicode MS" pitchFamily="34" charset="-128"/>
                <a:cs typeface="Arial Unicode MS" pitchFamily="34" charset="-128"/>
              </a:rPr>
              <a:t>!”</a:t>
            </a:r>
          </a:p>
          <a:p>
            <a:pPr lvl="0" algn="just"/>
            <a:r>
              <a:rPr lang="en-US" sz="4000" dirty="0">
                <a:solidFill>
                  <a:srgbClr val="0070C0"/>
                </a:solidFill>
                <a:latin typeface="Arial Unicode MS" pitchFamily="34" charset="-128"/>
                <a:ea typeface="Arial Unicode MS" pitchFamily="34" charset="-128"/>
                <a:cs typeface="Arial Unicode MS" pitchFamily="34" charset="-128"/>
              </a:rPr>
              <a:t>This is like throwing the biggest birthday party for the parent you just disrespected without apologizing.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buNone/>
            </a:pPr>
            <a:r>
              <a:rPr lang="en-US" sz="4000" b="1" dirty="0">
                <a:solidFill>
                  <a:schemeClr val="tx1"/>
                </a:solidFill>
                <a:latin typeface="Arial Unicode MS" pitchFamily="34" charset="-128"/>
                <a:ea typeface="Arial Unicode MS" pitchFamily="34" charset="-128"/>
                <a:cs typeface="Arial Unicode MS" pitchFamily="34" charset="-128"/>
              </a:rPr>
              <a:t>THE INITIAL IMPACT OF THE PRESENCE OF THE ARCH UPON THE PHILISTINES</a:t>
            </a:r>
            <a:endParaRPr lang="en-US" sz="4000" dirty="0">
              <a:solidFill>
                <a:schemeClr val="tx1"/>
              </a:solidFill>
              <a:latin typeface="Arial Unicode MS" pitchFamily="34" charset="-128"/>
              <a:ea typeface="Arial Unicode MS" pitchFamily="34" charset="-128"/>
              <a:cs typeface="Arial Unicode MS" pitchFamily="34" charset="-128"/>
            </a:endParaRPr>
          </a:p>
          <a:p>
            <a:pPr algn="just"/>
            <a:r>
              <a:rPr lang="en-US" sz="4000" dirty="0">
                <a:latin typeface="Arial Unicode MS" pitchFamily="34" charset="-128"/>
                <a:ea typeface="Arial Unicode MS" pitchFamily="34" charset="-128"/>
                <a:cs typeface="Arial Unicode MS" pitchFamily="34" charset="-128"/>
              </a:rPr>
              <a:t>8 Malheur à nous! </a:t>
            </a:r>
            <a:r>
              <a:rPr lang="fr-FR" sz="4000" dirty="0">
                <a:latin typeface="Arial Unicode MS" pitchFamily="34" charset="-128"/>
                <a:ea typeface="Arial Unicode MS" pitchFamily="34" charset="-128"/>
                <a:cs typeface="Arial Unicode MS" pitchFamily="34" charset="-128"/>
              </a:rPr>
              <a:t>Qui nous délivrera de la main de ces dieux puissants? Ce sont ces dieux qui ont frappé les Égyptiens de toutes sortes de plaies dans le désert.</a:t>
            </a:r>
            <a:endParaRPr lang="en-US" sz="4000" dirty="0">
              <a:latin typeface="Arial Unicode MS" pitchFamily="34" charset="-128"/>
              <a:ea typeface="Arial Unicode MS" pitchFamily="34" charset="-128"/>
              <a:cs typeface="Arial Unicode MS" pitchFamily="34" charset="-128"/>
            </a:endParaRPr>
          </a:p>
          <a:p>
            <a:pPr algn="just"/>
            <a:r>
              <a:rPr lang="fr-FR" sz="4000" dirty="0">
                <a:solidFill>
                  <a:schemeClr val="tx1"/>
                </a:solidFill>
                <a:latin typeface="Arial Unicode MS" pitchFamily="34" charset="-128"/>
                <a:ea typeface="Arial Unicode MS" pitchFamily="34" charset="-128"/>
                <a:cs typeface="Arial Unicode MS" pitchFamily="34" charset="-128"/>
              </a:rPr>
              <a:t> 9 Fortifiez-vous et soyez des hommes, Philistins, de peur que vous ne soyez asservis aux Hébreux comme ils vous ont été asservis; soyez des hommes et combattez</a:t>
            </a:r>
            <a:r>
              <a:rPr lang="fr-FR" sz="4000" dirty="0" smtClean="0">
                <a:solidFill>
                  <a:schemeClr val="tx1"/>
                </a:solidFill>
                <a:latin typeface="Arial Unicode MS" pitchFamily="34" charset="-128"/>
                <a:ea typeface="Arial Unicode MS" pitchFamily="34" charset="-128"/>
                <a:cs typeface="Arial Unicode MS" pitchFamily="34" charset="-128"/>
              </a:rPr>
              <a:t>!</a:t>
            </a:r>
            <a:endParaRPr lang="en-US" sz="40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000" dirty="0" smtClean="0">
                <a:solidFill>
                  <a:schemeClr val="tx1"/>
                </a:solidFill>
                <a:latin typeface="Arial Unicode MS" pitchFamily="34" charset="-128"/>
                <a:ea typeface="Arial Unicode MS" pitchFamily="34" charset="-128"/>
                <a:cs typeface="Arial Unicode MS" pitchFamily="34" charset="-128"/>
              </a:rPr>
              <a:t>The </a:t>
            </a:r>
            <a:r>
              <a:rPr lang="en-US" sz="4000" dirty="0">
                <a:solidFill>
                  <a:schemeClr val="tx1"/>
                </a:solidFill>
                <a:latin typeface="Arial Unicode MS" pitchFamily="34" charset="-128"/>
                <a:ea typeface="Arial Unicode MS" pitchFamily="34" charset="-128"/>
                <a:cs typeface="Arial Unicode MS" pitchFamily="34" charset="-128"/>
              </a:rPr>
              <a:t>initial shouts of the children of Israel seemed to get under the skins of the Philistines.</a:t>
            </a:r>
          </a:p>
          <a:p>
            <a:pPr lvl="0" algn="just"/>
            <a:r>
              <a:rPr lang="en-US" sz="4000" dirty="0">
                <a:latin typeface="Arial Unicode MS" pitchFamily="34" charset="-128"/>
                <a:ea typeface="Arial Unicode MS" pitchFamily="34" charset="-128"/>
                <a:cs typeface="Arial Unicode MS" pitchFamily="34" charset="-128"/>
              </a:rPr>
              <a:t>Fear began to cripple the Philistines because they knew what the God of the Hebrews could do.</a:t>
            </a:r>
          </a:p>
          <a:p>
            <a:pPr lvl="0" algn="just"/>
            <a:r>
              <a:rPr lang="en-US" sz="4000" dirty="0">
                <a:solidFill>
                  <a:schemeClr val="tx1"/>
                </a:solidFill>
                <a:latin typeface="Arial Unicode MS" pitchFamily="34" charset="-128"/>
                <a:ea typeface="Arial Unicode MS" pitchFamily="34" charset="-128"/>
                <a:cs typeface="Arial Unicode MS" pitchFamily="34" charset="-128"/>
              </a:rPr>
              <a:t>They were quickly reminded on how God dealt with Egypt.</a:t>
            </a:r>
          </a:p>
          <a:p>
            <a:pPr lvl="0" algn="just"/>
            <a:r>
              <a:rPr lang="en-US" sz="4000" dirty="0">
                <a:latin typeface="Arial Unicode MS" pitchFamily="34" charset="-128"/>
                <a:ea typeface="Arial Unicode MS" pitchFamily="34" charset="-128"/>
                <a:cs typeface="Arial Unicode MS" pitchFamily="34" charset="-128"/>
              </a:rPr>
              <a:t>They were reminiscent on how God eradicated the kings who resisted the Jews on the way to the Promised Land</a:t>
            </a:r>
            <a:r>
              <a:rPr lang="en-US" sz="4000" dirty="0" smtClean="0">
                <a:latin typeface="Arial Unicode MS" pitchFamily="34" charset="-128"/>
                <a:ea typeface="Arial Unicode MS" pitchFamily="34" charset="-128"/>
                <a:cs typeface="Arial Unicode MS" pitchFamily="34" charset="-128"/>
              </a:rPr>
              <a:t>.</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3">
            <a:schemeClr val="lt1"/>
          </a:lnRef>
          <a:fillRef idx="1">
            <a:schemeClr val="dk1"/>
          </a:fillRef>
          <a:effectRef idx="1">
            <a:schemeClr val="dk1"/>
          </a:effectRef>
          <a:fontRef idx="minor">
            <a:schemeClr val="lt1"/>
          </a:fontRef>
        </p:style>
        <p:txBody>
          <a:bodyPr>
            <a:noAutofit/>
          </a:bodyPr>
          <a:lstStyle/>
          <a:p>
            <a:pPr lvl="0" algn="just"/>
            <a:r>
              <a:rPr lang="en-US" sz="4300" dirty="0" smtClean="0">
                <a:solidFill>
                  <a:schemeClr val="tx1"/>
                </a:solidFill>
                <a:latin typeface="Arial Unicode MS" pitchFamily="34" charset="-128"/>
                <a:ea typeface="Arial Unicode MS" pitchFamily="34" charset="-128"/>
                <a:cs typeface="Arial Unicode MS" pitchFamily="34" charset="-128"/>
              </a:rPr>
              <a:t>But </a:t>
            </a:r>
            <a:r>
              <a:rPr lang="en-US" sz="4300" dirty="0">
                <a:solidFill>
                  <a:schemeClr val="tx1"/>
                </a:solidFill>
                <a:latin typeface="Arial Unicode MS" pitchFamily="34" charset="-128"/>
                <a:ea typeface="Arial Unicode MS" pitchFamily="34" charset="-128"/>
                <a:cs typeface="Arial Unicode MS" pitchFamily="34" charset="-128"/>
              </a:rPr>
              <a:t>the generals of the Philistine’s army cheered his soldiers and challenged them to fight for their lives.</a:t>
            </a:r>
          </a:p>
          <a:p>
            <a:pPr lvl="0" algn="just"/>
            <a:r>
              <a:rPr lang="en-US" sz="4300" dirty="0">
                <a:latin typeface="Arial Unicode MS" pitchFamily="34" charset="-128"/>
                <a:ea typeface="Arial Unicode MS" pitchFamily="34" charset="-128"/>
                <a:cs typeface="Arial Unicode MS" pitchFamily="34" charset="-128"/>
              </a:rPr>
              <a:t>The Philistines fought the Israelites with renewed energy knowing the odds that were against them should they lose that battle and fell under the control of the Hebrews</a:t>
            </a:r>
            <a:r>
              <a:rPr lang="en-US" sz="4300" dirty="0" smtClean="0">
                <a:latin typeface="Arial Unicode MS" pitchFamily="34" charset="-128"/>
                <a:ea typeface="Arial Unicode MS" pitchFamily="34" charset="-128"/>
                <a:cs typeface="Arial Unicode MS" pitchFamily="34" charset="-128"/>
              </a:rPr>
              <a:t>.</a:t>
            </a:r>
            <a:endParaRPr lang="en-US" sz="43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70C0"/>
          </a:solidFill>
        </p:spPr>
        <p:style>
          <a:lnRef idx="3">
            <a:schemeClr val="lt1"/>
          </a:lnRef>
          <a:fillRef idx="1">
            <a:schemeClr val="dk1"/>
          </a:fillRef>
          <a:effectRef idx="1">
            <a:schemeClr val="dk1"/>
          </a:effectRef>
          <a:fontRef idx="minor">
            <a:schemeClr val="lt1"/>
          </a:fontRef>
        </p:style>
        <p:txBody>
          <a:bodyPr>
            <a:noAutofit/>
          </a:bodyPr>
          <a:lstStyle/>
          <a:p>
            <a:pPr lvl="0" algn="just"/>
            <a:r>
              <a:rPr lang="en-US" sz="4300" dirty="0" smtClean="0">
                <a:solidFill>
                  <a:schemeClr val="tx1"/>
                </a:solidFill>
                <a:latin typeface="Arial Unicode MS" pitchFamily="34" charset="-128"/>
                <a:ea typeface="Arial Unicode MS" pitchFamily="34" charset="-128"/>
                <a:cs typeface="Arial Unicode MS" pitchFamily="34" charset="-128"/>
              </a:rPr>
              <a:t>It </a:t>
            </a:r>
            <a:r>
              <a:rPr lang="en-US" sz="4300" dirty="0">
                <a:solidFill>
                  <a:schemeClr val="tx1"/>
                </a:solidFill>
                <a:latin typeface="Arial Unicode MS" pitchFamily="34" charset="-128"/>
                <a:ea typeface="Arial Unicode MS" pitchFamily="34" charset="-128"/>
                <a:cs typeface="Arial Unicode MS" pitchFamily="34" charset="-128"/>
              </a:rPr>
              <a:t>wasn’t that long since Samson became a threat to them and caused them a great defeat even at his death.</a:t>
            </a:r>
          </a:p>
          <a:p>
            <a:pPr lvl="0" algn="just"/>
            <a:r>
              <a:rPr lang="en-US" sz="4300" dirty="0">
                <a:latin typeface="Arial Unicode MS" pitchFamily="34" charset="-128"/>
                <a:ea typeface="Arial Unicode MS" pitchFamily="34" charset="-128"/>
                <a:cs typeface="Arial Unicode MS" pitchFamily="34" charset="-128"/>
              </a:rPr>
              <a:t>It was the lucky day for the Philistines; on that fateful day, God did not show up in the battlefield to fight but to punish the house of Eli and to chastise the rest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000" b="1" dirty="0">
                <a:solidFill>
                  <a:srgbClr val="003300"/>
                </a:solidFill>
                <a:latin typeface="Arial Unicode MS" pitchFamily="34" charset="-128"/>
                <a:ea typeface="Arial Unicode MS" pitchFamily="34" charset="-128"/>
                <a:cs typeface="Arial Unicode MS" pitchFamily="34" charset="-128"/>
              </a:rPr>
              <a:t>THE SHAMEFUL DEFEAT OF ISRAEL</a:t>
            </a:r>
            <a:endParaRPr lang="en-US" sz="4000" dirty="0">
              <a:solidFill>
                <a:srgbClr val="003300"/>
              </a:solidFill>
              <a:latin typeface="Arial Unicode MS" pitchFamily="34" charset="-128"/>
              <a:ea typeface="Arial Unicode MS" pitchFamily="34" charset="-128"/>
              <a:cs typeface="Arial Unicode MS" pitchFamily="34" charset="-128"/>
            </a:endParaRPr>
          </a:p>
          <a:p>
            <a:pPr algn="just"/>
            <a:r>
              <a:rPr lang="fr-FR" sz="4000" dirty="0">
                <a:solidFill>
                  <a:srgbClr val="FF0000"/>
                </a:solidFill>
                <a:latin typeface="Arial Unicode MS" pitchFamily="34" charset="-128"/>
                <a:ea typeface="Arial Unicode MS" pitchFamily="34" charset="-128"/>
                <a:cs typeface="Arial Unicode MS" pitchFamily="34" charset="-128"/>
              </a:rPr>
              <a:t>10 ¶ Les Philistins livrèrent bataille, et Israël fut battu. Chacun s'enfuit dans sa tente. La défaite fut très grande, et il tomba d'Israël trente mille hommes de pied.</a:t>
            </a:r>
            <a:endParaRPr lang="en-US" sz="4000" dirty="0">
              <a:solidFill>
                <a:srgbClr val="FF0000"/>
              </a:solidFill>
              <a:latin typeface="Arial Unicode MS" pitchFamily="34" charset="-128"/>
              <a:ea typeface="Arial Unicode MS" pitchFamily="34" charset="-128"/>
              <a:cs typeface="Arial Unicode MS" pitchFamily="34" charset="-128"/>
            </a:endParaRPr>
          </a:p>
          <a:p>
            <a:pPr algn="just"/>
            <a:r>
              <a:rPr lang="fr-FR" sz="4000" dirty="0">
                <a:solidFill>
                  <a:srgbClr val="003300"/>
                </a:solidFill>
                <a:latin typeface="Arial Unicode MS" pitchFamily="34" charset="-128"/>
                <a:ea typeface="Arial Unicode MS" pitchFamily="34" charset="-128"/>
                <a:cs typeface="Arial Unicode MS" pitchFamily="34" charset="-128"/>
              </a:rPr>
              <a:t> 11 L'arche de Dieu fut prise, et les deux fils d'</a:t>
            </a:r>
            <a:r>
              <a:rPr lang="fr-FR" sz="4000" dirty="0" err="1">
                <a:solidFill>
                  <a:srgbClr val="003300"/>
                </a:solidFill>
                <a:latin typeface="Arial Unicode MS" pitchFamily="34" charset="-128"/>
                <a:ea typeface="Arial Unicode MS" pitchFamily="34" charset="-128"/>
                <a:cs typeface="Arial Unicode MS" pitchFamily="34" charset="-128"/>
              </a:rPr>
              <a:t>Éli</a:t>
            </a:r>
            <a:r>
              <a:rPr lang="fr-FR" sz="4000" dirty="0">
                <a:solidFill>
                  <a:srgbClr val="003300"/>
                </a:solidFill>
                <a:latin typeface="Arial Unicode MS" pitchFamily="34" charset="-128"/>
                <a:ea typeface="Arial Unicode MS" pitchFamily="34" charset="-128"/>
                <a:cs typeface="Arial Unicode MS" pitchFamily="34" charset="-128"/>
              </a:rPr>
              <a:t>, </a:t>
            </a:r>
            <a:r>
              <a:rPr lang="fr-FR" sz="4000" dirty="0" err="1">
                <a:solidFill>
                  <a:srgbClr val="003300"/>
                </a:solidFill>
                <a:latin typeface="Arial Unicode MS" pitchFamily="34" charset="-128"/>
                <a:ea typeface="Arial Unicode MS" pitchFamily="34" charset="-128"/>
                <a:cs typeface="Arial Unicode MS" pitchFamily="34" charset="-128"/>
              </a:rPr>
              <a:t>Hophni</a:t>
            </a:r>
            <a:r>
              <a:rPr lang="fr-FR" sz="4000" dirty="0">
                <a:solidFill>
                  <a:srgbClr val="003300"/>
                </a:solidFill>
                <a:latin typeface="Arial Unicode MS" pitchFamily="34" charset="-128"/>
                <a:ea typeface="Arial Unicode MS" pitchFamily="34" charset="-128"/>
                <a:cs typeface="Arial Unicode MS" pitchFamily="34" charset="-128"/>
              </a:rPr>
              <a:t> et </a:t>
            </a:r>
            <a:r>
              <a:rPr lang="fr-FR" sz="4000" dirty="0" err="1">
                <a:solidFill>
                  <a:srgbClr val="003300"/>
                </a:solidFill>
                <a:latin typeface="Arial Unicode MS" pitchFamily="34" charset="-128"/>
                <a:ea typeface="Arial Unicode MS" pitchFamily="34" charset="-128"/>
                <a:cs typeface="Arial Unicode MS" pitchFamily="34" charset="-128"/>
              </a:rPr>
              <a:t>Phinées</a:t>
            </a:r>
            <a:r>
              <a:rPr lang="fr-FR" sz="4000" dirty="0">
                <a:solidFill>
                  <a:srgbClr val="003300"/>
                </a:solidFill>
                <a:latin typeface="Arial Unicode MS" pitchFamily="34" charset="-128"/>
                <a:ea typeface="Arial Unicode MS" pitchFamily="34" charset="-128"/>
                <a:cs typeface="Arial Unicode MS" pitchFamily="34" charset="-128"/>
              </a:rPr>
              <a:t>, moururent.</a:t>
            </a:r>
            <a:endParaRPr lang="en-US" sz="4000" dirty="0">
              <a:solidFill>
                <a:srgbClr val="003300"/>
              </a:solidFill>
              <a:latin typeface="Arial Unicode MS" pitchFamily="34" charset="-128"/>
              <a:ea typeface="Arial Unicode MS" pitchFamily="34" charset="-128"/>
              <a:cs typeface="Arial Unicode MS" pitchFamily="34" charset="-128"/>
            </a:endParaRPr>
          </a:p>
          <a:p>
            <a:pPr lvl="0" algn="just"/>
            <a:r>
              <a:rPr lang="en-US" sz="4000" dirty="0">
                <a:solidFill>
                  <a:srgbClr val="FF0000"/>
                </a:solidFill>
                <a:latin typeface="Arial Unicode MS" pitchFamily="34" charset="-128"/>
                <a:ea typeface="Arial Unicode MS" pitchFamily="34" charset="-128"/>
                <a:cs typeface="Arial Unicode MS" pitchFamily="34" charset="-128"/>
              </a:rPr>
              <a:t>The defeat of the Israelites was enormous</a:t>
            </a:r>
            <a:r>
              <a:rPr lang="en-US" sz="4000" dirty="0" smtClean="0">
                <a:solidFill>
                  <a:srgbClr val="FF0000"/>
                </a:solidFill>
                <a:latin typeface="Arial Unicode MS" pitchFamily="34" charset="-128"/>
                <a:ea typeface="Arial Unicode MS" pitchFamily="34" charset="-128"/>
                <a:cs typeface="Arial Unicode MS" pitchFamily="34" charset="-128"/>
              </a:rPr>
              <a:t>.</a:t>
            </a:r>
            <a:endParaRPr lang="en-US" sz="4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solidFill>
                  <a:srgbClr val="003300"/>
                </a:solidFill>
                <a:latin typeface="Arial Unicode MS" pitchFamily="34" charset="-128"/>
                <a:ea typeface="Arial Unicode MS" pitchFamily="34" charset="-128"/>
                <a:cs typeface="Arial Unicode MS" pitchFamily="34" charset="-128"/>
              </a:rPr>
              <a:t>They </a:t>
            </a:r>
            <a:r>
              <a:rPr lang="en-US" sz="4000" dirty="0">
                <a:solidFill>
                  <a:srgbClr val="003300"/>
                </a:solidFill>
                <a:latin typeface="Arial Unicode MS" pitchFamily="34" charset="-128"/>
                <a:ea typeface="Arial Unicode MS" pitchFamily="34" charset="-128"/>
                <a:cs typeface="Arial Unicode MS" pitchFamily="34" charset="-128"/>
              </a:rPr>
              <a:t>lost 4000 soldiers in the first encounter, but instead of doing like Joshua who whipped his clothes and covered his head with ashes when he was beaten by a little town called AÏ.</a:t>
            </a:r>
          </a:p>
          <a:p>
            <a:pPr lvl="0" algn="just"/>
            <a:r>
              <a:rPr lang="en-US" sz="4000" dirty="0">
                <a:solidFill>
                  <a:srgbClr val="FF0000"/>
                </a:solidFill>
                <a:latin typeface="Arial Unicode MS" pitchFamily="34" charset="-128"/>
                <a:ea typeface="Arial Unicode MS" pitchFamily="34" charset="-128"/>
                <a:cs typeface="Arial Unicode MS" pitchFamily="34" charset="-128"/>
              </a:rPr>
              <a:t>Joshua stopped all his planned conquests to seek the face of God in an effort to unearth the mystery behind the defeat</a:t>
            </a:r>
            <a:r>
              <a:rPr lang="en-US" sz="4000" dirty="0" smtClean="0">
                <a:solidFill>
                  <a:srgbClr val="FF0000"/>
                </a:solidFill>
                <a:latin typeface="Arial Unicode MS" pitchFamily="34" charset="-128"/>
                <a:ea typeface="Arial Unicode MS" pitchFamily="34" charset="-128"/>
                <a:cs typeface="Arial Unicode MS" pitchFamily="34" charset="-128"/>
              </a:rPr>
              <a:t>.</a:t>
            </a:r>
            <a:endParaRPr lang="en-US" sz="4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solidFill>
                  <a:srgbClr val="003300"/>
                </a:solidFill>
                <a:latin typeface="Arial Unicode MS" pitchFamily="34" charset="-128"/>
                <a:ea typeface="Arial Unicode MS" pitchFamily="34" charset="-128"/>
                <a:cs typeface="Arial Unicode MS" pitchFamily="34" charset="-128"/>
              </a:rPr>
              <a:t>Only </a:t>
            </a:r>
            <a:r>
              <a:rPr lang="en-US" sz="4000" dirty="0">
                <a:solidFill>
                  <a:srgbClr val="003300"/>
                </a:solidFill>
                <a:latin typeface="Arial Unicode MS" pitchFamily="34" charset="-128"/>
                <a:ea typeface="Arial Unicode MS" pitchFamily="34" charset="-128"/>
                <a:cs typeface="Arial Unicode MS" pitchFamily="34" charset="-128"/>
              </a:rPr>
              <a:t>after having dealt with the root cause of the defeat which was </a:t>
            </a:r>
            <a:r>
              <a:rPr lang="en-US" sz="4000" dirty="0" err="1">
                <a:solidFill>
                  <a:srgbClr val="003300"/>
                </a:solidFill>
                <a:latin typeface="Arial Unicode MS" pitchFamily="34" charset="-128"/>
                <a:ea typeface="Arial Unicode MS" pitchFamily="34" charset="-128"/>
                <a:cs typeface="Arial Unicode MS" pitchFamily="34" charset="-128"/>
              </a:rPr>
              <a:t>Acham</a:t>
            </a:r>
            <a:r>
              <a:rPr lang="en-US" sz="4000" dirty="0">
                <a:solidFill>
                  <a:srgbClr val="003300"/>
                </a:solidFill>
                <a:latin typeface="Arial Unicode MS" pitchFamily="34" charset="-128"/>
                <a:ea typeface="Arial Unicode MS" pitchFamily="34" charset="-128"/>
                <a:cs typeface="Arial Unicode MS" pitchFamily="34" charset="-128"/>
              </a:rPr>
              <a:t> and his family.</a:t>
            </a:r>
          </a:p>
          <a:p>
            <a:pPr lvl="0" algn="just"/>
            <a:r>
              <a:rPr lang="en-US" sz="4000" dirty="0">
                <a:solidFill>
                  <a:srgbClr val="FF0000"/>
                </a:solidFill>
                <a:latin typeface="Arial Unicode MS" pitchFamily="34" charset="-128"/>
                <a:ea typeface="Arial Unicode MS" pitchFamily="34" charset="-128"/>
                <a:cs typeface="Arial Unicode MS" pitchFamily="34" charset="-128"/>
              </a:rPr>
              <a:t>Joshua did not attack the town until he was signaled by God to do so.</a:t>
            </a:r>
          </a:p>
          <a:p>
            <a:pPr lvl="0" algn="just"/>
            <a:r>
              <a:rPr lang="en-US" sz="4000" dirty="0">
                <a:solidFill>
                  <a:srgbClr val="003300"/>
                </a:solidFill>
                <a:latin typeface="Arial Unicode MS" pitchFamily="34" charset="-128"/>
                <a:ea typeface="Arial Unicode MS" pitchFamily="34" charset="-128"/>
                <a:cs typeface="Arial Unicode MS" pitchFamily="34" charset="-128"/>
              </a:rPr>
              <a:t>They lost 4000 men initially, then they sent for the Arch of the Covenant and resumed to battle.</a:t>
            </a:r>
          </a:p>
          <a:p>
            <a:pPr lvl="0" algn="just"/>
            <a:r>
              <a:rPr lang="en-US" sz="4000" dirty="0">
                <a:solidFill>
                  <a:srgbClr val="FF0000"/>
                </a:solidFill>
                <a:latin typeface="Arial Unicode MS" pitchFamily="34" charset="-128"/>
                <a:ea typeface="Arial Unicode MS" pitchFamily="34" charset="-128"/>
                <a:cs typeface="Arial Unicode MS" pitchFamily="34" charset="-128"/>
              </a:rPr>
              <a:t>They lost another 30000 men to max it to a casualty of 34000 soldiers</a:t>
            </a:r>
            <a:r>
              <a:rPr lang="en-US" sz="4000" dirty="0" smtClean="0">
                <a:solidFill>
                  <a:srgbClr val="FF0000"/>
                </a:solidFill>
                <a:latin typeface="Arial Unicode MS" pitchFamily="34" charset="-128"/>
                <a:ea typeface="Arial Unicode MS" pitchFamily="34" charset="-128"/>
                <a:cs typeface="Arial Unicode MS" pitchFamily="34" charset="-128"/>
              </a:rPr>
              <a:t>.</a:t>
            </a:r>
            <a:endParaRPr lang="en-US" sz="4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solidFill>
                  <a:srgbClr val="003300"/>
                </a:solidFill>
                <a:latin typeface="Arial Unicode MS" pitchFamily="34" charset="-128"/>
                <a:ea typeface="Arial Unicode MS" pitchFamily="34" charset="-128"/>
                <a:cs typeface="Arial Unicode MS" pitchFamily="34" charset="-128"/>
              </a:rPr>
              <a:t>The </a:t>
            </a:r>
            <a:r>
              <a:rPr lang="en-US" sz="4000" dirty="0">
                <a:solidFill>
                  <a:srgbClr val="003300"/>
                </a:solidFill>
                <a:latin typeface="Arial Unicode MS" pitchFamily="34" charset="-128"/>
                <a:ea typeface="Arial Unicode MS" pitchFamily="34" charset="-128"/>
                <a:cs typeface="Arial Unicode MS" pitchFamily="34" charset="-128"/>
              </a:rPr>
              <a:t>Arch of the Covenant was seized on that day.</a:t>
            </a:r>
          </a:p>
          <a:p>
            <a:pPr lvl="0" algn="just"/>
            <a:r>
              <a:rPr lang="en-US" sz="4000" dirty="0">
                <a:solidFill>
                  <a:srgbClr val="FF0000"/>
                </a:solidFill>
                <a:latin typeface="Arial Unicode MS" pitchFamily="34" charset="-128"/>
                <a:ea typeface="Arial Unicode MS" pitchFamily="34" charset="-128"/>
                <a:cs typeface="Arial Unicode MS" pitchFamily="34" charset="-128"/>
              </a:rPr>
              <a:t>Israel had to flee before the Philistines.</a:t>
            </a:r>
          </a:p>
          <a:p>
            <a:pPr lvl="0" algn="just"/>
            <a:r>
              <a:rPr lang="en-US" sz="4000" dirty="0">
                <a:solidFill>
                  <a:srgbClr val="003300"/>
                </a:solidFill>
                <a:latin typeface="Arial Unicode MS" pitchFamily="34" charset="-128"/>
                <a:ea typeface="Arial Unicode MS" pitchFamily="34" charset="-128"/>
                <a:cs typeface="Arial Unicode MS" pitchFamily="34" charset="-128"/>
              </a:rPr>
              <a:t>For the first time in history, the Arch of the Covenant, the icon that represented the presence of the God they served was in the hands and </a:t>
            </a:r>
            <a:r>
              <a:rPr lang="en-US" sz="4000" dirty="0">
                <a:solidFill>
                  <a:srgbClr val="FF0000"/>
                </a:solidFill>
                <a:latin typeface="Arial Unicode MS" pitchFamily="34" charset="-128"/>
                <a:ea typeface="Arial Unicode MS" pitchFamily="34" charset="-128"/>
                <a:cs typeface="Arial Unicode MS" pitchFamily="34" charset="-128"/>
              </a:rPr>
              <a:t>at the mercy of a barbaric nation.</a:t>
            </a:r>
          </a:p>
          <a:p>
            <a:pPr lvl="0" algn="just">
              <a:buNone/>
            </a:pPr>
            <a:endParaRPr lang="en-US" sz="40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algn="ctr"/>
            <a:r>
              <a:rPr lang="en-US" sz="4000" b="1" dirty="0">
                <a:solidFill>
                  <a:schemeClr val="tx1"/>
                </a:solidFill>
                <a:latin typeface="Arial Unicode MS" pitchFamily="34" charset="-128"/>
                <a:ea typeface="Arial Unicode MS" pitchFamily="34" charset="-128"/>
                <a:cs typeface="Arial Unicode MS" pitchFamily="34" charset="-128"/>
              </a:rPr>
              <a:t>APPLICATIONS</a:t>
            </a:r>
            <a:endParaRPr lang="en-US" sz="4000" dirty="0">
              <a:solidFill>
                <a:schemeClr val="tx1"/>
              </a:solidFill>
              <a:latin typeface="Arial Unicode MS" pitchFamily="34" charset="-128"/>
              <a:ea typeface="Arial Unicode MS" pitchFamily="34" charset="-128"/>
              <a:cs typeface="Arial Unicode MS" pitchFamily="34" charset="-128"/>
            </a:endParaRPr>
          </a:p>
          <a:p>
            <a:pPr lvl="0" algn="just"/>
            <a:r>
              <a:rPr lang="en-US" sz="4000" dirty="0">
                <a:solidFill>
                  <a:srgbClr val="C00000"/>
                </a:solidFill>
                <a:latin typeface="Arial Unicode MS" pitchFamily="34" charset="-128"/>
                <a:ea typeface="Arial Unicode MS" pitchFamily="34" charset="-128"/>
                <a:cs typeface="Arial Unicode MS" pitchFamily="34" charset="-128"/>
              </a:rPr>
              <a:t>When people don’t learn from history, they tend repeat the same mistakes.</a:t>
            </a:r>
          </a:p>
          <a:p>
            <a:pPr lvl="0" algn="just"/>
            <a:r>
              <a:rPr lang="en-US" sz="4000" dirty="0">
                <a:solidFill>
                  <a:schemeClr val="tx1"/>
                </a:solidFill>
                <a:latin typeface="Arial Unicode MS" pitchFamily="34" charset="-128"/>
                <a:ea typeface="Arial Unicode MS" pitchFamily="34" charset="-128"/>
                <a:cs typeface="Arial Unicode MS" pitchFamily="34" charset="-128"/>
              </a:rPr>
              <a:t>The chapter began with a sticking revelation that there was an established prophet of God in the land.</a:t>
            </a:r>
          </a:p>
          <a:p>
            <a:pPr lvl="0" algn="just"/>
            <a:r>
              <a:rPr lang="en-US" sz="4000" dirty="0">
                <a:solidFill>
                  <a:srgbClr val="C00000"/>
                </a:solidFill>
                <a:latin typeface="Arial Unicode MS" pitchFamily="34" charset="-128"/>
                <a:ea typeface="Arial Unicode MS" pitchFamily="34" charset="-128"/>
                <a:cs typeface="Arial Unicode MS" pitchFamily="34" charset="-128"/>
              </a:rPr>
              <a:t>After that, we hear nothing about Samuel.</a:t>
            </a:r>
          </a:p>
          <a:p>
            <a:pPr lvl="0" algn="just"/>
            <a:r>
              <a:rPr lang="en-US" sz="4000" dirty="0">
                <a:solidFill>
                  <a:schemeClr val="tx1"/>
                </a:solidFill>
                <a:latin typeface="Arial Unicode MS" pitchFamily="34" charset="-128"/>
                <a:ea typeface="Arial Unicode MS" pitchFamily="34" charset="-128"/>
                <a:cs typeface="Arial Unicode MS" pitchFamily="34" charset="-128"/>
              </a:rPr>
              <a:t>The voice of the people took over</a:t>
            </a:r>
            <a:r>
              <a:rPr lang="en-US" sz="4000" dirty="0" smtClean="0">
                <a:solidFill>
                  <a:schemeClr val="tx1"/>
                </a:solidFill>
                <a:latin typeface="Arial Unicode MS" pitchFamily="34" charset="-128"/>
                <a:ea typeface="Arial Unicode MS" pitchFamily="34" charset="-128"/>
                <a:cs typeface="Arial Unicode MS" pitchFamily="34" charset="-128"/>
              </a:rPr>
              <a:t>.</a:t>
            </a:r>
            <a:endParaRPr lang="en-US" sz="40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solidFill>
                  <a:schemeClr val="tx1"/>
                </a:solidFill>
                <a:latin typeface="Arial Unicode MS" pitchFamily="34" charset="-128"/>
                <a:ea typeface="Arial Unicode MS" pitchFamily="34" charset="-128"/>
                <a:cs typeface="Arial Unicode MS" pitchFamily="34" charset="-128"/>
              </a:rPr>
              <a:t>When </a:t>
            </a:r>
            <a:r>
              <a:rPr lang="en-US" sz="4000" dirty="0">
                <a:solidFill>
                  <a:schemeClr val="tx1"/>
                </a:solidFill>
                <a:latin typeface="Arial Unicode MS" pitchFamily="34" charset="-128"/>
                <a:ea typeface="Arial Unicode MS" pitchFamily="34" charset="-128"/>
                <a:cs typeface="Arial Unicode MS" pitchFamily="34" charset="-128"/>
              </a:rPr>
              <a:t>a nation is cursed with weak leaders, everyone wants to take matters into their own hands.</a:t>
            </a:r>
          </a:p>
          <a:p>
            <a:pPr lvl="0" algn="just"/>
            <a:r>
              <a:rPr lang="en-US" sz="4000" dirty="0">
                <a:solidFill>
                  <a:srgbClr val="C00000"/>
                </a:solidFill>
                <a:latin typeface="Arial Unicode MS" pitchFamily="34" charset="-128"/>
                <a:ea typeface="Arial Unicode MS" pitchFamily="34" charset="-128"/>
                <a:cs typeface="Arial Unicode MS" pitchFamily="34" charset="-128"/>
              </a:rPr>
              <a:t>When a nation is stained with sin and arrogance, the people usually minimize the influence of God in their endeavors.</a:t>
            </a:r>
          </a:p>
          <a:p>
            <a:pPr lvl="0" algn="just"/>
            <a:r>
              <a:rPr lang="en-US" sz="4000" dirty="0">
                <a:solidFill>
                  <a:schemeClr val="tx1"/>
                </a:solidFill>
                <a:latin typeface="Arial Unicode MS" pitchFamily="34" charset="-128"/>
                <a:ea typeface="Arial Unicode MS" pitchFamily="34" charset="-128"/>
                <a:cs typeface="Arial Unicode MS" pitchFamily="34" charset="-128"/>
              </a:rPr>
              <a:t>When the voice of people overshadows the voice of God, disaster is imminent</a:t>
            </a:r>
            <a:r>
              <a:rPr lang="en-US" sz="4000" dirty="0" smtClean="0">
                <a:solidFill>
                  <a:schemeClr val="tx1"/>
                </a:solidFill>
                <a:latin typeface="Arial Unicode MS" pitchFamily="34" charset="-128"/>
                <a:ea typeface="Arial Unicode MS" pitchFamily="34" charset="-128"/>
                <a:cs typeface="Arial Unicode MS" pitchFamily="34" charset="-128"/>
              </a:rPr>
              <a:t>.</a:t>
            </a:r>
            <a:endParaRPr lang="en-US" sz="40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solidFill>
                  <a:schemeClr val="tx1"/>
                </a:solidFill>
                <a:latin typeface="Arial Unicode MS" pitchFamily="34" charset="-128"/>
                <a:ea typeface="Arial Unicode MS" pitchFamily="34" charset="-128"/>
                <a:cs typeface="Arial Unicode MS" pitchFamily="34" charset="-128"/>
              </a:rPr>
              <a:t>When </a:t>
            </a:r>
            <a:r>
              <a:rPr lang="en-US" sz="4000" dirty="0">
                <a:solidFill>
                  <a:schemeClr val="tx1"/>
                </a:solidFill>
                <a:latin typeface="Arial Unicode MS" pitchFamily="34" charset="-128"/>
                <a:ea typeface="Arial Unicode MS" pitchFamily="34" charset="-128"/>
                <a:cs typeface="Arial Unicode MS" pitchFamily="34" charset="-128"/>
              </a:rPr>
              <a:t>the men and women of God are ignored, danger becomes prevalent.</a:t>
            </a:r>
          </a:p>
          <a:p>
            <a:pPr lvl="0" algn="just"/>
            <a:r>
              <a:rPr lang="en-US" sz="4000" dirty="0">
                <a:solidFill>
                  <a:srgbClr val="C00000"/>
                </a:solidFill>
                <a:latin typeface="Arial Unicode MS" pitchFamily="34" charset="-128"/>
                <a:ea typeface="Arial Unicode MS" pitchFamily="34" charset="-128"/>
                <a:cs typeface="Arial Unicode MS" pitchFamily="34" charset="-128"/>
              </a:rPr>
              <a:t>When you are under the leadership of corrupted leaders, you are running to a head-on collision with the wrath of God. </a:t>
            </a:r>
          </a:p>
          <a:p>
            <a:pPr lvl="0" algn="just"/>
            <a:r>
              <a:rPr lang="en-US" sz="4000" dirty="0">
                <a:solidFill>
                  <a:schemeClr val="tx1"/>
                </a:solidFill>
                <a:latin typeface="Arial Unicode MS" pitchFamily="34" charset="-128"/>
                <a:ea typeface="Arial Unicode MS" pitchFamily="34" charset="-128"/>
                <a:cs typeface="Arial Unicode MS" pitchFamily="34" charset="-128"/>
              </a:rPr>
              <a:t>When people decide to serve God in lips and not in hearts, they will lose the protection of God in the most crucial moments in their lives.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solidFill>
                  <a:schemeClr val="tx1"/>
                </a:solidFill>
                <a:latin typeface="Arial Unicode MS" pitchFamily="34" charset="-128"/>
                <a:ea typeface="Arial Unicode MS" pitchFamily="34" charset="-128"/>
                <a:cs typeface="Arial Unicode MS" pitchFamily="34" charset="-128"/>
              </a:rPr>
              <a:t>When </a:t>
            </a:r>
            <a:r>
              <a:rPr lang="en-US" sz="4000" dirty="0">
                <a:solidFill>
                  <a:schemeClr val="tx1"/>
                </a:solidFill>
                <a:latin typeface="Arial Unicode MS" pitchFamily="34" charset="-128"/>
                <a:ea typeface="Arial Unicode MS" pitchFamily="34" charset="-128"/>
                <a:cs typeface="Arial Unicode MS" pitchFamily="34" charset="-128"/>
              </a:rPr>
              <a:t>an initial lost fails to prompt God’s people to repentance, the devastation in the aftermath will be far greater than the former.</a:t>
            </a:r>
          </a:p>
          <a:p>
            <a:pPr lvl="0" algn="just"/>
            <a:r>
              <a:rPr lang="en-US" sz="4000" dirty="0">
                <a:solidFill>
                  <a:srgbClr val="C00000"/>
                </a:solidFill>
                <a:latin typeface="Arial Unicode MS" pitchFamily="34" charset="-128"/>
                <a:ea typeface="Arial Unicode MS" pitchFamily="34" charset="-128"/>
                <a:cs typeface="Arial Unicode MS" pitchFamily="34" charset="-128"/>
              </a:rPr>
              <a:t>Among the notable lost of lives, the two sons of Eli died on that fateful day in the battlefield.</a:t>
            </a:r>
          </a:p>
          <a:p>
            <a:pPr lvl="0" algn="just"/>
            <a:r>
              <a:rPr lang="en-US" sz="4000" dirty="0">
                <a:solidFill>
                  <a:schemeClr val="tx1"/>
                </a:solidFill>
                <a:latin typeface="Arial Unicode MS" pitchFamily="34" charset="-128"/>
                <a:ea typeface="Arial Unicode MS" pitchFamily="34" charset="-128"/>
                <a:cs typeface="Arial Unicode MS" pitchFamily="34" charset="-128"/>
              </a:rPr>
              <a:t>The two principal leaders of the land died on the spot</a:t>
            </a:r>
            <a:r>
              <a:rPr lang="en-US" sz="4000" dirty="0" smtClean="0">
                <a:solidFill>
                  <a:schemeClr val="tx1"/>
                </a:solidFill>
                <a:latin typeface="Arial Unicode MS" pitchFamily="34" charset="-128"/>
                <a:ea typeface="Arial Unicode MS" pitchFamily="34" charset="-128"/>
                <a:cs typeface="Arial Unicode MS" pitchFamily="34" charset="-128"/>
              </a:rPr>
              <a:t>.</a:t>
            </a:r>
            <a:endParaRPr lang="en-US" sz="4000" dirty="0">
              <a:solidFill>
                <a:schemeClr val="tx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000" dirty="0" smtClean="0">
                <a:solidFill>
                  <a:schemeClr val="tx1"/>
                </a:solidFill>
                <a:latin typeface="Arial Unicode MS" pitchFamily="34" charset="-128"/>
                <a:ea typeface="Arial Unicode MS" pitchFamily="34" charset="-128"/>
                <a:cs typeface="Arial Unicode MS" pitchFamily="34" charset="-128"/>
              </a:rPr>
              <a:t>The </a:t>
            </a:r>
            <a:r>
              <a:rPr lang="en-US" sz="4000" dirty="0">
                <a:solidFill>
                  <a:schemeClr val="tx1"/>
                </a:solidFill>
                <a:latin typeface="Arial Unicode MS" pitchFamily="34" charset="-128"/>
                <a:ea typeface="Arial Unicode MS" pitchFamily="34" charset="-128"/>
                <a:cs typeface="Arial Unicode MS" pitchFamily="34" charset="-128"/>
              </a:rPr>
              <a:t>Children of Israel had to deal with Chaos, confusion, disorientation, fear, humiliation, and defeat.</a:t>
            </a:r>
          </a:p>
          <a:p>
            <a:pPr lvl="0" algn="just"/>
            <a:r>
              <a:rPr lang="en-US" sz="4000" dirty="0">
                <a:solidFill>
                  <a:srgbClr val="C00000"/>
                </a:solidFill>
                <a:latin typeface="Arial Unicode MS" pitchFamily="34" charset="-128"/>
                <a:ea typeface="Arial Unicode MS" pitchFamily="34" charset="-128"/>
                <a:cs typeface="Arial Unicode MS" pitchFamily="34" charset="-128"/>
              </a:rPr>
              <a:t>Will they ever see the Arch of the Covenant again?</a:t>
            </a:r>
          </a:p>
          <a:p>
            <a:pPr lvl="0" algn="just"/>
            <a:r>
              <a:rPr lang="en-US" sz="4000" dirty="0">
                <a:solidFill>
                  <a:schemeClr val="tx1"/>
                </a:solidFill>
                <a:latin typeface="Arial Unicode MS" pitchFamily="34" charset="-128"/>
                <a:ea typeface="Arial Unicode MS" pitchFamily="34" charset="-128"/>
                <a:cs typeface="Arial Unicode MS" pitchFamily="34" charset="-128"/>
              </a:rPr>
              <a:t>The faith of the people took a big blow.</a:t>
            </a:r>
          </a:p>
          <a:p>
            <a:pPr lvl="0" algn="just"/>
            <a:r>
              <a:rPr lang="en-US" sz="4000" dirty="0">
                <a:solidFill>
                  <a:schemeClr val="tx1"/>
                </a:solidFill>
                <a:latin typeface="Arial Unicode MS" pitchFamily="34" charset="-128"/>
                <a:ea typeface="Arial Unicode MS" pitchFamily="34" charset="-128"/>
                <a:cs typeface="Arial Unicode MS" pitchFamily="34" charset="-128"/>
              </a:rPr>
              <a:t>God was supposed to defend Himself so they thought.</a:t>
            </a:r>
          </a:p>
          <a:p>
            <a:pPr lvl="0" algn="just"/>
            <a:r>
              <a:rPr lang="en-US" sz="4000" dirty="0">
                <a:solidFill>
                  <a:srgbClr val="C00000"/>
                </a:solidFill>
                <a:latin typeface="Arial Unicode MS" pitchFamily="34" charset="-128"/>
                <a:ea typeface="Arial Unicode MS" pitchFamily="34" charset="-128"/>
                <a:cs typeface="Arial Unicode MS" pitchFamily="34" charset="-128"/>
              </a:rPr>
              <a:t>How were they going to stand as a sovereign nation when their God was captured by a pagan nation?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000" b="1" dirty="0">
                <a:latin typeface="Arial Unicode MS" pitchFamily="34" charset="-128"/>
                <a:ea typeface="Arial Unicode MS" pitchFamily="34" charset="-128"/>
                <a:cs typeface="Arial Unicode MS" pitchFamily="34" charset="-128"/>
              </a:rPr>
              <a:t>GOD WAS STILL IN CONTROL</a:t>
            </a:r>
          </a:p>
          <a:p>
            <a:pPr lvl="0" algn="just"/>
            <a:r>
              <a:rPr lang="en-US" sz="4000" dirty="0">
                <a:solidFill>
                  <a:srgbClr val="00B0F0"/>
                </a:solidFill>
                <a:latin typeface="Arial Unicode MS" pitchFamily="34" charset="-128"/>
                <a:ea typeface="Arial Unicode MS" pitchFamily="34" charset="-128"/>
                <a:cs typeface="Arial Unicode MS" pitchFamily="34" charset="-128"/>
              </a:rPr>
              <a:t>God was going to deal with the situation by Himself.</a:t>
            </a:r>
          </a:p>
          <a:p>
            <a:pPr lvl="0" algn="just"/>
            <a:r>
              <a:rPr lang="en-US" sz="4000" dirty="0">
                <a:latin typeface="Arial Unicode MS" pitchFamily="34" charset="-128"/>
                <a:ea typeface="Arial Unicode MS" pitchFamily="34" charset="-128"/>
                <a:cs typeface="Arial Unicode MS" pitchFamily="34" charset="-128"/>
              </a:rPr>
              <a:t>The Philistines will have to beg the Israelites to return their God back to them.</a:t>
            </a:r>
          </a:p>
          <a:p>
            <a:pPr lvl="0" algn="just"/>
            <a:r>
              <a:rPr lang="en-US" sz="4000" dirty="0">
                <a:solidFill>
                  <a:srgbClr val="00B0F0"/>
                </a:solidFill>
                <a:latin typeface="Arial Unicode MS" pitchFamily="34" charset="-128"/>
                <a:ea typeface="Arial Unicode MS" pitchFamily="34" charset="-128"/>
                <a:cs typeface="Arial Unicode MS" pitchFamily="34" charset="-128"/>
              </a:rPr>
              <a:t>The Arch of the Covenant will make several headlines before David finally secured a great place for it in Jerusalem</a:t>
            </a:r>
            <a:r>
              <a:rPr lang="en-US" sz="4000" dirty="0" smtClean="0">
                <a:solidFill>
                  <a:srgbClr val="00B0F0"/>
                </a:solidFill>
                <a:latin typeface="Arial Unicode MS" pitchFamily="34" charset="-128"/>
                <a:ea typeface="Arial Unicode MS" pitchFamily="34" charset="-128"/>
                <a:cs typeface="Arial Unicode MS" pitchFamily="34" charset="-128"/>
              </a:rPr>
              <a:t>.</a:t>
            </a:r>
            <a:endParaRPr lang="en-US" sz="4000" dirty="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The </a:t>
            </a:r>
            <a:r>
              <a:rPr lang="en-US" sz="4000" dirty="0">
                <a:latin typeface="Arial Unicode MS" pitchFamily="34" charset="-128"/>
                <a:ea typeface="Arial Unicode MS" pitchFamily="34" charset="-128"/>
                <a:cs typeface="Arial Unicode MS" pitchFamily="34" charset="-128"/>
              </a:rPr>
              <a:t>Arch of God was about to destroy Dagon: the god of the Philistines piece by piece. </a:t>
            </a:r>
          </a:p>
          <a:p>
            <a:pPr lvl="0" algn="just"/>
            <a:r>
              <a:rPr lang="en-US" sz="4000" dirty="0">
                <a:solidFill>
                  <a:srgbClr val="00B0F0"/>
                </a:solidFill>
                <a:latin typeface="Arial Unicode MS" pitchFamily="34" charset="-128"/>
                <a:ea typeface="Arial Unicode MS" pitchFamily="34" charset="-128"/>
                <a:cs typeface="Arial Unicode MS" pitchFamily="34" charset="-128"/>
              </a:rPr>
              <a:t>Sickness and barrenness was about to plagued the Philistines until they figured out a way drive the Arch of the covenant out of their Land.</a:t>
            </a:r>
          </a:p>
          <a:p>
            <a:pPr lvl="0" algn="just"/>
            <a:r>
              <a:rPr lang="en-US" sz="4000" dirty="0">
                <a:latin typeface="Arial Unicode MS" pitchFamily="34" charset="-128"/>
                <a:ea typeface="Arial Unicode MS" pitchFamily="34" charset="-128"/>
                <a:cs typeface="Arial Unicode MS" pitchFamily="34" charset="-128"/>
              </a:rPr>
              <a:t>Next time we will see that the angel of death was still looming over Israel</a:t>
            </a:r>
            <a:r>
              <a:rPr lang="en-US" sz="4000" dirty="0" smtClean="0">
                <a:latin typeface="Arial Unicode MS" pitchFamily="34" charset="-128"/>
                <a:ea typeface="Arial Unicode MS" pitchFamily="34" charset="-128"/>
                <a:cs typeface="Arial Unicode MS" pitchFamily="34" charset="-128"/>
              </a:rPr>
              <a:t>.</a:t>
            </a:r>
            <a:endParaRPr lang="en-US" sz="40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Unicode MS" pitchFamily="34" charset="-128"/>
                <a:ea typeface="Arial Unicode MS" pitchFamily="34" charset="-128"/>
                <a:cs typeface="Arial Unicode MS" pitchFamily="34" charset="-128"/>
              </a:rPr>
              <a:t>One </a:t>
            </a:r>
            <a:r>
              <a:rPr lang="en-US" sz="4000" dirty="0">
                <a:latin typeface="Arial Unicode MS" pitchFamily="34" charset="-128"/>
                <a:ea typeface="Arial Unicode MS" pitchFamily="34" charset="-128"/>
                <a:cs typeface="Arial Unicode MS" pitchFamily="34" charset="-128"/>
              </a:rPr>
              <a:t>more important person was about to die.</a:t>
            </a:r>
          </a:p>
          <a:p>
            <a:pPr lvl="0" algn="just"/>
            <a:r>
              <a:rPr lang="en-US" sz="4000" dirty="0">
                <a:solidFill>
                  <a:srgbClr val="00B0F0"/>
                </a:solidFill>
                <a:latin typeface="Arial Unicode MS" pitchFamily="34" charset="-128"/>
                <a:ea typeface="Arial Unicode MS" pitchFamily="34" charset="-128"/>
                <a:cs typeface="Arial Unicode MS" pitchFamily="34" charset="-128"/>
              </a:rPr>
              <a:t>We will see how the 98 years old high Priest Eli absorbed the news that the Arch of the Covenant was seized by the Philistines and that his two sons and 34000 Jews were lost in the process.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000" b="1" dirty="0">
                <a:solidFill>
                  <a:srgbClr val="003300"/>
                </a:solidFill>
                <a:latin typeface="Arial Unicode MS" pitchFamily="34" charset="-128"/>
                <a:ea typeface="Arial Unicode MS" pitchFamily="34" charset="-128"/>
                <a:cs typeface="Arial Unicode MS" pitchFamily="34" charset="-128"/>
              </a:rPr>
              <a:t>CONCLUSION</a:t>
            </a:r>
          </a:p>
          <a:p>
            <a:pPr marL="742950" lvl="0" indent="-742950" algn="just">
              <a:buFont typeface="+mj-lt"/>
              <a:buAutoNum type="arabicPeriod"/>
            </a:pPr>
            <a:r>
              <a:rPr lang="en-US" sz="4000" dirty="0">
                <a:solidFill>
                  <a:srgbClr val="FF0000"/>
                </a:solidFill>
                <a:latin typeface="Arial Unicode MS" pitchFamily="34" charset="-128"/>
                <a:ea typeface="Arial Unicode MS" pitchFamily="34" charset="-128"/>
                <a:cs typeface="Arial Unicode MS" pitchFamily="34" charset="-128"/>
              </a:rPr>
              <a:t>Never pick rituals over relationship with God.</a:t>
            </a:r>
          </a:p>
          <a:p>
            <a:pPr marL="742950" lvl="0" indent="-742950" algn="just">
              <a:buFont typeface="+mj-lt"/>
              <a:buAutoNum type="arabicPeriod"/>
            </a:pPr>
            <a:r>
              <a:rPr lang="en-US" sz="4000" dirty="0">
                <a:solidFill>
                  <a:srgbClr val="003300"/>
                </a:solidFill>
                <a:latin typeface="Arial Unicode MS" pitchFamily="34" charset="-128"/>
                <a:ea typeface="Arial Unicode MS" pitchFamily="34" charset="-128"/>
                <a:cs typeface="Arial Unicode MS" pitchFamily="34" charset="-128"/>
              </a:rPr>
              <a:t>Never take God for granted.</a:t>
            </a:r>
          </a:p>
          <a:p>
            <a:pPr marL="742950" lvl="0" indent="-742950" algn="just">
              <a:buFont typeface="+mj-lt"/>
              <a:buAutoNum type="arabicPeriod"/>
            </a:pPr>
            <a:r>
              <a:rPr lang="en-US" sz="4000" dirty="0">
                <a:solidFill>
                  <a:srgbClr val="FF0000"/>
                </a:solidFill>
                <a:latin typeface="Arial Unicode MS" pitchFamily="34" charset="-128"/>
                <a:ea typeface="Arial Unicode MS" pitchFamily="34" charset="-128"/>
                <a:cs typeface="Arial Unicode MS" pitchFamily="34" charset="-128"/>
              </a:rPr>
              <a:t>Never neglect the person that God establishes to carry his word.</a:t>
            </a:r>
          </a:p>
          <a:p>
            <a:pPr marL="742950" lvl="0" indent="-742950" algn="just">
              <a:buFont typeface="+mj-lt"/>
              <a:buAutoNum type="arabicPeriod"/>
            </a:pPr>
            <a:r>
              <a:rPr lang="en-US" sz="4000" dirty="0">
                <a:solidFill>
                  <a:srgbClr val="003300"/>
                </a:solidFill>
                <a:latin typeface="Arial Unicode MS" pitchFamily="34" charset="-128"/>
                <a:ea typeface="Arial Unicode MS" pitchFamily="34" charset="-128"/>
                <a:cs typeface="Arial Unicode MS" pitchFamily="34" charset="-128"/>
              </a:rPr>
              <a:t>Never tempt God by putting Him in a situation to act outside of His will.</a:t>
            </a:r>
          </a:p>
          <a:p>
            <a:pPr marL="742950" lvl="0" indent="-742950" algn="just">
              <a:buFont typeface="+mj-lt"/>
              <a:buAutoNum type="arabicPeriod"/>
            </a:pPr>
            <a:r>
              <a:rPr lang="en-US" sz="4000" dirty="0">
                <a:solidFill>
                  <a:srgbClr val="FF0000"/>
                </a:solidFill>
                <a:latin typeface="Arial Unicode MS" pitchFamily="34" charset="-128"/>
                <a:ea typeface="Arial Unicode MS" pitchFamily="34" charset="-128"/>
                <a:cs typeface="Arial Unicode MS" pitchFamily="34" charset="-128"/>
              </a:rPr>
              <a:t>Never listen to the voice of the people when it contradicts the voice of God</a:t>
            </a:r>
            <a:r>
              <a:rPr lang="en-US" sz="4000" dirty="0" smtClean="0">
                <a:solidFill>
                  <a:srgbClr val="FF0000"/>
                </a:solidFill>
                <a:latin typeface="Arial Unicode MS" pitchFamily="34" charset="-128"/>
                <a:ea typeface="Arial Unicode MS" pitchFamily="34" charset="-128"/>
                <a:cs typeface="Arial Unicode MS" pitchFamily="34" charset="-128"/>
              </a:rPr>
              <a:t>.</a:t>
            </a:r>
            <a:endParaRPr lang="en-US" sz="4000"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buNone/>
            </a:pPr>
            <a:r>
              <a:rPr lang="en-US" sz="4000" dirty="0" smtClean="0">
                <a:solidFill>
                  <a:srgbClr val="003300"/>
                </a:solidFill>
                <a:latin typeface="Arial Unicode MS" pitchFamily="34" charset="-128"/>
                <a:ea typeface="Arial Unicode MS" pitchFamily="34" charset="-128"/>
                <a:cs typeface="Arial Unicode MS" pitchFamily="34" charset="-128"/>
              </a:rPr>
              <a:t>6. Never </a:t>
            </a:r>
            <a:r>
              <a:rPr lang="en-US" sz="4000" dirty="0">
                <a:solidFill>
                  <a:srgbClr val="003300"/>
                </a:solidFill>
                <a:latin typeface="Arial Unicode MS" pitchFamily="34" charset="-128"/>
                <a:ea typeface="Arial Unicode MS" pitchFamily="34" charset="-128"/>
                <a:cs typeface="Arial Unicode MS" pitchFamily="34" charset="-128"/>
              </a:rPr>
              <a:t>try to fix a defeat without first consulting the leadings of God on the matter.</a:t>
            </a:r>
          </a:p>
          <a:p>
            <a:pPr lvl="0" algn="just">
              <a:buNone/>
            </a:pPr>
            <a:r>
              <a:rPr lang="en-US" sz="4000" dirty="0" smtClean="0">
                <a:solidFill>
                  <a:srgbClr val="FF0000"/>
                </a:solidFill>
                <a:latin typeface="Arial Unicode MS" pitchFamily="34" charset="-128"/>
                <a:ea typeface="Arial Unicode MS" pitchFamily="34" charset="-128"/>
                <a:cs typeface="Arial Unicode MS" pitchFamily="34" charset="-128"/>
              </a:rPr>
              <a:t>7. Never </a:t>
            </a:r>
            <a:r>
              <a:rPr lang="en-US" sz="4000" dirty="0">
                <a:solidFill>
                  <a:srgbClr val="FF0000"/>
                </a:solidFill>
                <a:latin typeface="Arial Unicode MS" pitchFamily="34" charset="-128"/>
                <a:ea typeface="Arial Unicode MS" pitchFamily="34" charset="-128"/>
                <a:cs typeface="Arial Unicode MS" pitchFamily="34" charset="-128"/>
              </a:rPr>
              <a:t>follow carnal leaders blindly. </a:t>
            </a:r>
          </a:p>
          <a:p>
            <a:pPr lvl="0" algn="just">
              <a:buNone/>
            </a:pPr>
            <a:r>
              <a:rPr lang="en-US" sz="4000" dirty="0" smtClean="0">
                <a:solidFill>
                  <a:srgbClr val="003300"/>
                </a:solidFill>
                <a:latin typeface="Arial Unicode MS" pitchFamily="34" charset="-128"/>
                <a:ea typeface="Arial Unicode MS" pitchFamily="34" charset="-128"/>
                <a:cs typeface="Arial Unicode MS" pitchFamily="34" charset="-128"/>
              </a:rPr>
              <a:t>8. Never </a:t>
            </a:r>
            <a:r>
              <a:rPr lang="en-US" sz="4000" dirty="0">
                <a:solidFill>
                  <a:srgbClr val="003300"/>
                </a:solidFill>
                <a:latin typeface="Arial Unicode MS" pitchFamily="34" charset="-128"/>
                <a:ea typeface="Arial Unicode MS" pitchFamily="34" charset="-128"/>
                <a:cs typeface="Arial Unicode MS" pitchFamily="34" charset="-128"/>
              </a:rPr>
              <a:t>assume leadership in the things of God if God did not establish you in that post.</a:t>
            </a:r>
          </a:p>
          <a:p>
            <a:pPr lvl="0" algn="just">
              <a:buNone/>
            </a:pPr>
            <a:r>
              <a:rPr lang="en-US" sz="4000" dirty="0" smtClean="0">
                <a:solidFill>
                  <a:srgbClr val="FF0000"/>
                </a:solidFill>
                <a:latin typeface="Arial Unicode MS" pitchFamily="34" charset="-128"/>
                <a:ea typeface="Arial Unicode MS" pitchFamily="34" charset="-128"/>
                <a:cs typeface="Arial Unicode MS" pitchFamily="34" charset="-128"/>
              </a:rPr>
              <a:t>9. Never </a:t>
            </a:r>
            <a:r>
              <a:rPr lang="en-US" sz="4000" dirty="0">
                <a:solidFill>
                  <a:srgbClr val="FF0000"/>
                </a:solidFill>
                <a:latin typeface="Arial Unicode MS" pitchFamily="34" charset="-128"/>
                <a:ea typeface="Arial Unicode MS" pitchFamily="34" charset="-128"/>
                <a:cs typeface="Arial Unicode MS" pitchFamily="34" charset="-128"/>
              </a:rPr>
              <a:t>think that God is weak when you experience defeat.</a:t>
            </a:r>
          </a:p>
          <a:p>
            <a:pPr lvl="0" algn="just">
              <a:buNone/>
            </a:pPr>
            <a:r>
              <a:rPr lang="en-US" sz="4000" dirty="0" smtClean="0">
                <a:solidFill>
                  <a:srgbClr val="003300"/>
                </a:solidFill>
                <a:latin typeface="Arial Unicode MS" pitchFamily="34" charset="-128"/>
                <a:ea typeface="Arial Unicode MS" pitchFamily="34" charset="-128"/>
                <a:cs typeface="Arial Unicode MS" pitchFamily="34" charset="-128"/>
              </a:rPr>
              <a:t>10. Never </a:t>
            </a:r>
            <a:r>
              <a:rPr lang="en-US" sz="4000" dirty="0">
                <a:solidFill>
                  <a:srgbClr val="003300"/>
                </a:solidFill>
                <a:latin typeface="Arial Unicode MS" pitchFamily="34" charset="-128"/>
                <a:ea typeface="Arial Unicode MS" pitchFamily="34" charset="-128"/>
                <a:cs typeface="Arial Unicode MS" pitchFamily="34" charset="-128"/>
              </a:rPr>
              <a:t>think it’s over when it seems over. So long that God seats on His throne, He will work all things for His glory</a:t>
            </a:r>
            <a:r>
              <a:rPr lang="en-US" sz="4000" dirty="0" smtClean="0">
                <a:solidFill>
                  <a:srgbClr val="003300"/>
                </a:solidFill>
                <a:latin typeface="Arial Unicode MS" pitchFamily="34" charset="-128"/>
                <a:ea typeface="Arial Unicode MS" pitchFamily="34" charset="-128"/>
                <a:cs typeface="Arial Unicode MS" pitchFamily="34" charset="-128"/>
              </a:rPr>
              <a:t>.</a:t>
            </a:r>
            <a:endParaRPr lang="en-US" sz="4000" dirty="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solidFill>
                  <a:srgbClr val="003300"/>
                </a:solidFill>
                <a:latin typeface="Arial Unicode MS" pitchFamily="34" charset="-128"/>
                <a:ea typeface="Arial Unicode MS" pitchFamily="34" charset="-128"/>
                <a:cs typeface="Arial Unicode MS" pitchFamily="34" charset="-128"/>
              </a:rPr>
              <a:t>Out </a:t>
            </a:r>
            <a:r>
              <a:rPr lang="en-US" sz="4000" dirty="0">
                <a:solidFill>
                  <a:srgbClr val="003300"/>
                </a:solidFill>
                <a:latin typeface="Arial Unicode MS" pitchFamily="34" charset="-128"/>
                <a:ea typeface="Arial Unicode MS" pitchFamily="34" charset="-128"/>
                <a:cs typeface="Arial Unicode MS" pitchFamily="34" charset="-128"/>
              </a:rPr>
              <a:t>of the Chaos, a new leader will be established for good.</a:t>
            </a:r>
          </a:p>
          <a:p>
            <a:pPr lvl="0" algn="just"/>
            <a:r>
              <a:rPr lang="en-US" sz="4000" dirty="0">
                <a:solidFill>
                  <a:srgbClr val="FF0000"/>
                </a:solidFill>
                <a:latin typeface="Arial Unicode MS" pitchFamily="34" charset="-128"/>
                <a:ea typeface="Arial Unicode MS" pitchFamily="34" charset="-128"/>
                <a:cs typeface="Arial Unicode MS" pitchFamily="34" charset="-128"/>
              </a:rPr>
              <a:t>In the midst of these calamities, Israel was on the eve of its most glorious future.</a:t>
            </a:r>
          </a:p>
          <a:p>
            <a:pPr lvl="0" algn="just"/>
            <a:r>
              <a:rPr lang="en-US" sz="4000" dirty="0">
                <a:solidFill>
                  <a:srgbClr val="003300"/>
                </a:solidFill>
                <a:latin typeface="Arial Unicode MS" pitchFamily="34" charset="-128"/>
                <a:ea typeface="Arial Unicode MS" pitchFamily="34" charset="-128"/>
                <a:cs typeface="Arial Unicode MS" pitchFamily="34" charset="-128"/>
              </a:rPr>
              <a:t>In less than a Century Israel was on the verge to become the richest and most revered nation on earth.</a:t>
            </a:r>
          </a:p>
          <a:p>
            <a:pPr lvl="0" algn="just"/>
            <a:r>
              <a:rPr lang="en-US" sz="4000" dirty="0">
                <a:solidFill>
                  <a:srgbClr val="FF0000"/>
                </a:solidFill>
                <a:latin typeface="Arial Unicode MS" pitchFamily="34" charset="-128"/>
                <a:ea typeface="Arial Unicode MS" pitchFamily="34" charset="-128"/>
                <a:cs typeface="Arial Unicode MS" pitchFamily="34" charset="-128"/>
              </a:rPr>
              <a:t>Never forget that God is in control.</a:t>
            </a:r>
          </a:p>
          <a:p>
            <a:pPr lvl="0" algn="r">
              <a:buNone/>
            </a:pPr>
            <a:r>
              <a:rPr lang="en-US" sz="4000" dirty="0">
                <a:solidFill>
                  <a:srgbClr val="003300"/>
                </a:solidFill>
                <a:latin typeface="Arial Unicode MS" pitchFamily="34" charset="-128"/>
                <a:ea typeface="Arial Unicode MS" pitchFamily="34" charset="-128"/>
                <a:cs typeface="Arial Unicode MS" pitchFamily="34" charset="-128"/>
              </a:rPr>
              <a:t>AMEN!</a:t>
            </a:r>
          </a:p>
          <a:p>
            <a:pPr algn="just"/>
            <a:endParaRPr lang="en-US" sz="4000" dirty="0">
              <a:solidFill>
                <a:srgbClr val="0033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18459</TotalTime>
  <Words>3392</Words>
  <Application>Microsoft Office PowerPoint</Application>
  <PresentationFormat>On-screen Show (4:3)</PresentationFormat>
  <Paragraphs>180</Paragraphs>
  <Slides>58</Slides>
  <Notes>0</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CHRIST THE ROCK CONGREGATION SUNDAY MAY 23RD  2021  Sermon by Pastor Marc E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9th  2021  Sermon by Pastor Marc E Simeon</dc:title>
  <dc:creator>MARC EDOUARD SIMEON</dc:creator>
  <cp:lastModifiedBy>MARC EDOUARD SIMEON</cp:lastModifiedBy>
  <cp:revision>5</cp:revision>
  <dcterms:created xsi:type="dcterms:W3CDTF">2021-05-07T19:22:13Z</dcterms:created>
  <dcterms:modified xsi:type="dcterms:W3CDTF">2021-05-20T15:02:04Z</dcterms:modified>
</cp:coreProperties>
</file>