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68" r:id="rId2"/>
    <p:sldId id="343" r:id="rId3"/>
    <p:sldId id="257" r:id="rId4"/>
    <p:sldId id="344" r:id="rId5"/>
    <p:sldId id="345" r:id="rId6"/>
    <p:sldId id="346" r:id="rId7"/>
    <p:sldId id="347" r:id="rId8"/>
    <p:sldId id="296" r:id="rId9"/>
    <p:sldId id="348" r:id="rId10"/>
    <p:sldId id="349" r:id="rId11"/>
    <p:sldId id="351" r:id="rId12"/>
    <p:sldId id="350" r:id="rId13"/>
    <p:sldId id="352" r:id="rId14"/>
    <p:sldId id="297" r:id="rId15"/>
    <p:sldId id="353" r:id="rId16"/>
    <p:sldId id="354" r:id="rId17"/>
    <p:sldId id="355" r:id="rId18"/>
    <p:sldId id="356" r:id="rId19"/>
    <p:sldId id="298" r:id="rId20"/>
    <p:sldId id="357" r:id="rId21"/>
    <p:sldId id="358" r:id="rId22"/>
    <p:sldId id="359" r:id="rId23"/>
    <p:sldId id="360" r:id="rId24"/>
    <p:sldId id="361" r:id="rId25"/>
    <p:sldId id="300" r:id="rId26"/>
    <p:sldId id="362" r:id="rId27"/>
    <p:sldId id="363" r:id="rId28"/>
    <p:sldId id="364" r:id="rId29"/>
    <p:sldId id="365" r:id="rId30"/>
    <p:sldId id="366" r:id="rId31"/>
    <p:sldId id="367" r:id="rId32"/>
    <p:sldId id="368" r:id="rId33"/>
    <p:sldId id="301" r:id="rId34"/>
    <p:sldId id="369" r:id="rId35"/>
    <p:sldId id="370" r:id="rId36"/>
    <p:sldId id="371" r:id="rId37"/>
    <p:sldId id="372" r:id="rId38"/>
    <p:sldId id="373" r:id="rId39"/>
    <p:sldId id="374" r:id="rId40"/>
    <p:sldId id="375" r:id="rId41"/>
    <p:sldId id="303" r:id="rId42"/>
    <p:sldId id="376" r:id="rId43"/>
    <p:sldId id="377" r:id="rId44"/>
    <p:sldId id="378" r:id="rId45"/>
    <p:sldId id="379" r:id="rId46"/>
    <p:sldId id="304" r:id="rId47"/>
    <p:sldId id="380" r:id="rId48"/>
    <p:sldId id="381" r:id="rId49"/>
    <p:sldId id="262" r:id="rId50"/>
    <p:sldId id="341" r:id="rId51"/>
    <p:sldId id="383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D042C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>
        <p:scale>
          <a:sx n="70" d="100"/>
          <a:sy n="70" d="100"/>
        </p:scale>
        <p:origin x="-10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30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7C40E-4A6F-4C61-9247-8A5A5E74612D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788BE-617C-47C4-B588-E398FB943E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788BE-617C-47C4-B588-E398FB943EBA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2E1C3-21C0-413F-94E8-A9A9969641AE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6143-8A21-4EC5-ACE0-F9548DB6D0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SUNDAY MAY </a:t>
            </a:r>
            <a:r>
              <a:rPr lang="en-US" b="1" dirty="0" smtClean="0">
                <a:solidFill>
                  <a:srgbClr val="002060"/>
                </a:solidFill>
              </a:rPr>
              <a:t>30th </a:t>
            </a:r>
            <a:r>
              <a:rPr lang="en-US" b="1" dirty="0" smtClean="0">
                <a:solidFill>
                  <a:srgbClr val="002060"/>
                </a:solidFill>
              </a:rPr>
              <a:t>2021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Sermon by Pastor Marc E </a:t>
            </a:r>
            <a:r>
              <a:rPr lang="en-US" b="1" dirty="0" smtClean="0">
                <a:solidFill>
                  <a:schemeClr val="tx1"/>
                </a:solidFill>
              </a:rPr>
              <a:t>Simeon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fr-FR" sz="4400" dirty="0">
                <a:solidFill>
                  <a:schemeClr val="bg1"/>
                </a:solidFill>
              </a:rPr>
              <a:t>I-KABOD : LA GLOIRE EST BANNIE D’ISRAEL </a:t>
            </a:r>
            <a:r>
              <a:rPr lang="fr-FR" sz="4400" dirty="0" smtClean="0">
                <a:solidFill>
                  <a:schemeClr val="bg1"/>
                </a:solidFill>
              </a:rPr>
              <a:t>(</a:t>
            </a:r>
            <a:r>
              <a:rPr lang="fr-FR" sz="4400" dirty="0" smtClean="0">
                <a:solidFill>
                  <a:schemeClr val="bg1"/>
                </a:solidFill>
              </a:rPr>
              <a:t>2ème</a:t>
            </a:r>
            <a:r>
              <a:rPr lang="fr-FR" sz="4400" dirty="0" smtClean="0">
                <a:solidFill>
                  <a:schemeClr val="bg1"/>
                </a:solidFill>
              </a:rPr>
              <a:t> </a:t>
            </a:r>
            <a:r>
              <a:rPr lang="fr-FR" sz="4400" dirty="0">
                <a:solidFill>
                  <a:schemeClr val="bg1"/>
                </a:solidFill>
              </a:rPr>
              <a:t>Partie)</a:t>
            </a:r>
            <a:endParaRPr lang="en-US" sz="4400" dirty="0">
              <a:solidFill>
                <a:schemeClr val="bg1"/>
              </a:solidFill>
            </a:endParaRPr>
          </a:p>
          <a:p>
            <a:r>
              <a:rPr lang="en-US" sz="4400" dirty="0">
                <a:solidFill>
                  <a:srgbClr val="00B0F0"/>
                </a:solidFill>
              </a:rPr>
              <a:t>ICHABOD : THE GLORY EST BANNIE D’ISRAEL (Part </a:t>
            </a:r>
            <a:r>
              <a:rPr lang="en-US" sz="4400" dirty="0" smtClean="0">
                <a:solidFill>
                  <a:srgbClr val="00B0F0"/>
                </a:solidFill>
              </a:rPr>
              <a:t>Two</a:t>
            </a:r>
            <a:r>
              <a:rPr lang="en-US" sz="4400" dirty="0" smtClean="0">
                <a:solidFill>
                  <a:srgbClr val="00B0F0"/>
                </a:solidFill>
              </a:rPr>
              <a:t>)</a:t>
            </a:r>
            <a:endParaRPr lang="en-US" sz="4400" dirty="0">
              <a:solidFill>
                <a:srgbClr val="00B0F0"/>
              </a:solidFill>
            </a:endParaRPr>
          </a:p>
          <a:p>
            <a:r>
              <a:rPr lang="fr-FR" sz="4400" dirty="0" err="1">
                <a:solidFill>
                  <a:srgbClr val="FF0000"/>
                </a:solidFill>
              </a:rPr>
              <a:t>Ikabòd</a:t>
            </a:r>
            <a:r>
              <a:rPr lang="fr-FR" sz="4400" dirty="0">
                <a:solidFill>
                  <a:srgbClr val="FF0000"/>
                </a:solidFill>
              </a:rPr>
              <a:t>, </a:t>
            </a:r>
            <a:r>
              <a:rPr lang="fr-FR" sz="4400" dirty="0" err="1">
                <a:solidFill>
                  <a:srgbClr val="FF0000"/>
                </a:solidFill>
              </a:rPr>
              <a:t>Pèp</a:t>
            </a:r>
            <a:r>
              <a:rPr lang="fr-FR" sz="4400" dirty="0">
                <a:solidFill>
                  <a:srgbClr val="FF0000"/>
                </a:solidFill>
              </a:rPr>
              <a:t> </a:t>
            </a:r>
            <a:r>
              <a:rPr lang="fr-FR" sz="4400" dirty="0" err="1">
                <a:solidFill>
                  <a:srgbClr val="FF0000"/>
                </a:solidFill>
              </a:rPr>
              <a:t>Izrayèl</a:t>
            </a:r>
            <a:r>
              <a:rPr lang="fr-FR" sz="4400" dirty="0">
                <a:solidFill>
                  <a:srgbClr val="FF0000"/>
                </a:solidFill>
              </a:rPr>
              <a:t> la </a:t>
            </a:r>
            <a:r>
              <a:rPr lang="fr-FR" sz="4400" dirty="0" err="1">
                <a:solidFill>
                  <a:srgbClr val="FF0000"/>
                </a:solidFill>
              </a:rPr>
              <a:t>pèdi</a:t>
            </a:r>
            <a:r>
              <a:rPr lang="fr-FR" sz="4400" dirty="0">
                <a:solidFill>
                  <a:srgbClr val="FF0000"/>
                </a:solidFill>
              </a:rPr>
              <a:t> </a:t>
            </a:r>
            <a:r>
              <a:rPr lang="fr-FR" sz="4400" dirty="0" err="1">
                <a:solidFill>
                  <a:srgbClr val="FF0000"/>
                </a:solidFill>
              </a:rPr>
              <a:t>lasistans</a:t>
            </a:r>
            <a:r>
              <a:rPr lang="fr-FR" sz="4400" dirty="0">
                <a:solidFill>
                  <a:srgbClr val="FF0000"/>
                </a:solidFill>
              </a:rPr>
              <a:t> </a:t>
            </a:r>
            <a:r>
              <a:rPr lang="fr-FR" sz="4400" dirty="0" err="1">
                <a:solidFill>
                  <a:srgbClr val="FF0000"/>
                </a:solidFill>
              </a:rPr>
              <a:t>pouvwa</a:t>
            </a:r>
            <a:r>
              <a:rPr lang="fr-FR" sz="4400" dirty="0">
                <a:solidFill>
                  <a:srgbClr val="FF0000"/>
                </a:solidFill>
              </a:rPr>
              <a:t> </a:t>
            </a:r>
            <a:r>
              <a:rPr lang="fr-FR" sz="4400" dirty="0" err="1">
                <a:solidFill>
                  <a:srgbClr val="FF0000"/>
                </a:solidFill>
              </a:rPr>
              <a:t>Bondye</a:t>
            </a:r>
            <a:r>
              <a:rPr lang="fr-FR" sz="4400" dirty="0">
                <a:solidFill>
                  <a:srgbClr val="FF0000"/>
                </a:solidFill>
              </a:rPr>
              <a:t> a</a:t>
            </a:r>
            <a:endParaRPr lang="en-US" sz="4400" dirty="0">
              <a:solidFill>
                <a:srgbClr val="FF0000"/>
              </a:solidFill>
            </a:endParaRPr>
          </a:p>
          <a:p>
            <a:endParaRPr lang="en-US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SUNDAY MAY </a:t>
            </a:r>
            <a:r>
              <a:rPr lang="en-US" b="1" dirty="0" smtClean="0">
                <a:solidFill>
                  <a:srgbClr val="002060"/>
                </a:solidFill>
              </a:rPr>
              <a:t>30th </a:t>
            </a:r>
            <a:r>
              <a:rPr lang="en-US" b="1" dirty="0" smtClean="0">
                <a:solidFill>
                  <a:srgbClr val="002060"/>
                </a:solidFill>
              </a:rPr>
              <a:t>2021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Sermon by Pastor Marc E </a:t>
            </a:r>
            <a:r>
              <a:rPr lang="en-US" b="1" dirty="0" smtClean="0">
                <a:solidFill>
                  <a:schemeClr val="tx1"/>
                </a:solidFill>
              </a:rPr>
              <a:t>Simeon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400" dirty="0" smtClean="0">
                <a:solidFill>
                  <a:srgbClr val="D042C6"/>
                </a:solidFill>
              </a:rPr>
              <a:t>L’ARCHE </a:t>
            </a:r>
            <a:r>
              <a:rPr lang="fr-FR" sz="4400" dirty="0" smtClean="0">
                <a:solidFill>
                  <a:srgbClr val="D042C6"/>
                </a:solidFill>
              </a:rPr>
              <a:t>DE L’ALLIANCE DE L’ETERNEL ENTRE LES MAINS DE </a:t>
            </a:r>
            <a:r>
              <a:rPr lang="fr-FR" sz="4400" dirty="0" smtClean="0">
                <a:solidFill>
                  <a:srgbClr val="D042C6"/>
                </a:solidFill>
              </a:rPr>
              <a:t>L’ENNEMI</a:t>
            </a:r>
          </a:p>
          <a:p>
            <a:endParaRPr lang="en-US" sz="4400" dirty="0" smtClean="0"/>
          </a:p>
          <a:p>
            <a:r>
              <a:rPr lang="en-US" sz="4400" dirty="0" smtClean="0">
                <a:solidFill>
                  <a:srgbClr val="FFFF00"/>
                </a:solidFill>
              </a:rPr>
              <a:t>THE ARCH OF THE COVENANT IN THE HANDS OF THE </a:t>
            </a:r>
            <a:r>
              <a:rPr lang="en-US" sz="4400" dirty="0" smtClean="0">
                <a:solidFill>
                  <a:srgbClr val="FFFF00"/>
                </a:solidFill>
              </a:rPr>
              <a:t>ENEMY</a:t>
            </a:r>
            <a:endParaRPr lang="en-US" sz="4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6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1Samuel </a:t>
            </a:r>
            <a:r>
              <a:rPr lang="fr-FR" sz="6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4:12 </a:t>
            </a:r>
            <a:r>
              <a:rPr lang="fr-FR" sz="63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-22</a:t>
            </a:r>
          </a:p>
          <a:p>
            <a:pPr algn="just">
              <a:buNone/>
            </a:pP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¶ </a:t>
            </a: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homme de Benjamin accourut du champ de bataille et vint à Silo le même jour, les vêtements déchirés et la tête couverte de terre.</a:t>
            </a:r>
            <a:endParaRPr lang="en-US" sz="57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7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Lorsqu'il arriva, </a:t>
            </a:r>
            <a:r>
              <a:rPr lang="fr-FR" sz="57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7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était dans l'attente, assis sur un siège près du chemin, car son </a:t>
            </a:r>
            <a:r>
              <a:rPr lang="fr-FR" sz="57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cœur </a:t>
            </a:r>
            <a:r>
              <a:rPr lang="fr-FR" sz="57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inquiet pour l'arche de Dieu. A son entrée dans la ville, cet homme donna la nouvelle, et toute la ville poussa des cris.</a:t>
            </a:r>
            <a:endParaRPr lang="en-US" sz="57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54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just"/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fr-FR" sz="5400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entendant ces cris, dit: Que signifie ce tumulte? Et aussitôt l'homme vint apporter la nouvelle à </a:t>
            </a:r>
            <a:r>
              <a:rPr lang="fr-FR" sz="5400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Or </a:t>
            </a:r>
            <a:r>
              <a:rPr lang="fr-FR" sz="54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était âgé de quatre-vingt-dix-huit ans, il avait les yeux fixes et ne pouvait plus voir.</a:t>
            </a:r>
            <a:endParaRPr lang="en-US" sz="5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L'homme dit à </a:t>
            </a:r>
            <a:r>
              <a:rPr lang="fr-FR" sz="5400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J'arrive du champ de bataille, et c'est du champ de bataille que je me suis enfui aujourd'hui. </a:t>
            </a:r>
            <a:r>
              <a:rPr lang="fr-FR" sz="5400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dit: Que s'est-il passé, mon fils?</a:t>
            </a:r>
            <a:endParaRPr lang="en-US" sz="5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5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Celui qui apportait la nouvelle dit en réponse: Israël a fui devant les Philistins, et le peuple a éprouvé une grande défaite; et même tes deux fils, </a:t>
            </a:r>
            <a:r>
              <a:rPr lang="fr-FR" sz="5700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Hophni</a:t>
            </a: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</a:t>
            </a:r>
            <a:r>
              <a:rPr lang="fr-FR" sz="5700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Phinées</a:t>
            </a: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sont morts, et l'arche de Dieu a été prise.</a:t>
            </a:r>
            <a:endParaRPr lang="en-US" sz="57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7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</a:t>
            </a:r>
            <a:r>
              <a:rPr lang="fr-FR" sz="57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peine eut-il fait mention de l'arche de Dieu, qu'</a:t>
            </a:r>
            <a:r>
              <a:rPr lang="fr-FR" sz="57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7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tomba de son siège à la renverse, à côté de la porte; il se rompit la nuque et mourut, car c'était un homme vieux et pesant. Il avait été juge en Israël pendant quarante ans.</a:t>
            </a:r>
            <a:endParaRPr lang="en-US" sz="57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54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</a:t>
            </a: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Sa belle-fille, femme de </a:t>
            </a:r>
            <a:r>
              <a:rPr lang="fr-FR" sz="5700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Phinées</a:t>
            </a: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était enceinte et sur le point d'accoucher. Lorsqu'elle entendit la nouvelle de la prise de l'arche de Dieu, de la mort de son beau-père et de celle de son mari, elle se courba et accoucha, car les douleurs la surprirent.</a:t>
            </a:r>
            <a:endParaRPr lang="en-US" sz="57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7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7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Comme elle allait mourir, les femmes qui étaient auprès d'elle lui dirent: Ne crains point, car tu as enfanté un fils! Mais elle ne répondit pas et n'y fit pas attention.</a:t>
            </a:r>
            <a:endParaRPr lang="en-US" sz="57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54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Elle appela l'enfant I-</a:t>
            </a:r>
            <a:r>
              <a:rPr lang="fr-FR" sz="5400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Kabod</a:t>
            </a:r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en disant: La gloire est bannie d'Israël! C'était à cause de la prise de l'arche de Dieu, et à cause de son beau-père et de son mari.</a:t>
            </a:r>
            <a:endParaRPr lang="en-US" sz="54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Elle dit: La gloire est bannie d'Israël, car l'arche de Dieu est prise!</a:t>
            </a:r>
            <a:endParaRPr lang="en-US" sz="54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1Sa 4:12 ¶ Then a man of Benjamin ran from the battle line the same day, and came to Shiloh with his clothes torn and dirt on his head.</a:t>
            </a:r>
          </a:p>
          <a:p>
            <a:pPr algn="just">
              <a:buNone/>
            </a:pP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Now when he came, there was Eli, sitting on a seat by the wayside watching, for his heart trembled for the ark of God. And when the man came into the city and told it, all the city cried out.</a:t>
            </a:r>
          </a:p>
          <a:p>
            <a:pPr algn="just">
              <a:buNone/>
            </a:pP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When Eli heard the noise of the outcry, he said, "What does the sound of this tumult mean?" And the man came quickly and told Eli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en-US" sz="6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</a:t>
            </a:r>
            <a:r>
              <a:rPr lang="en-US" sz="6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 was ninety-eight years old, and his eyes were so dim that he could not see.</a:t>
            </a:r>
          </a:p>
          <a:p>
            <a:pPr algn="just">
              <a:buNone/>
            </a:pPr>
            <a:r>
              <a:rPr lang="en-US" sz="6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6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Then the man said to Eli, "I am he who came from the battle. And I fled today from the battle line." And he said, "What happened, my son?"</a:t>
            </a:r>
          </a:p>
          <a:p>
            <a:pPr algn="just">
              <a:buNone/>
            </a:pPr>
            <a:endParaRPr lang="en-US" sz="5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So the messenger answered and said, "Israel has fled before the Philistines, and there has been a great slaughter among the people.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Also your two sons, </a:t>
            </a:r>
            <a:r>
              <a:rPr lang="en-US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Hophni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n-US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Phinehas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are dead; and the ark of God has been captured."</a:t>
            </a:r>
          </a:p>
          <a:p>
            <a:pPr algn="just">
              <a:buNone/>
            </a:pPr>
            <a:r>
              <a:rPr lang="en-US" sz="3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8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Then it happened, when he made mention of the ark of God, that Eli fell off the seat backward by the side of the gate;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his neck was broken and he died, for the man was old and heavy. And he had judged Israel forty years.</a:t>
            </a:r>
          </a:p>
          <a:p>
            <a:pPr algn="just">
              <a:buNone/>
            </a:pPr>
            <a:r>
              <a:rPr lang="en-US" sz="3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8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Now his daughter-in-law, </a:t>
            </a:r>
            <a:r>
              <a:rPr lang="en-US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Phinehas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' wife, was with child, due to be delivered; and when she heard the news that the ark of God was captured, 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that her father-in-law and her husband were dead, she bowed herself and gave birth, for her labor pains came upon her.</a:t>
            </a:r>
          </a:p>
          <a:p>
            <a:pPr algn="just">
              <a:buNone/>
            </a:pPr>
            <a:r>
              <a:rPr lang="en-US" sz="57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about the time of her death the women who stood by her said to her, "Do not fear, for you have borne a son." But she did not answer, nor did she regard it.</a:t>
            </a:r>
          </a:p>
          <a:p>
            <a:pPr algn="just">
              <a:buNone/>
            </a:pP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Then she named the child </a:t>
            </a:r>
            <a:r>
              <a:rPr lang="en-US" sz="54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Ichabod</a:t>
            </a:r>
            <a:r>
              <a:rPr lang="en-US" sz="5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saying, "The glory has departed from Israel!" because the ark of God had been captured and because of her father-in-law and her husband.</a:t>
            </a:r>
          </a:p>
          <a:p>
            <a:pPr algn="just">
              <a:buNone/>
            </a:pP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22 And she said, "The glory has departed from Israel, for the ark of God has been captured."</a:t>
            </a:r>
            <a:endParaRPr lang="en-US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are making headways toward the end of these series on the life and the ministry of Prophet Samuel.</a:t>
            </a:r>
          </a:p>
          <a:p>
            <a:pPr lvl="0" algn="just"/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started with his birth and his dedication to God by his parents.</a:t>
            </a:r>
          </a:p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highlighted Samuel’s first encounter with God while he was still a child.</a:t>
            </a:r>
          </a:p>
          <a:p>
            <a:pPr lvl="0" algn="just"/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emphasized on the negative environment Samuel grew up in, yet he set out to become an outstanding and upright leader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talked out the behavior of the House of Eli and licentious lifestyle of his two sons.</a:t>
            </a:r>
          </a:p>
          <a:p>
            <a:pPr lvl="0" algn="just"/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talked about how God’s wrath was growing like a volcano to the point of eruption, yet the old High Priest was vague about it.</a:t>
            </a:r>
          </a:p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Last week we began to speak about the high cost of tolerance in the things of God.</a:t>
            </a:r>
          </a:p>
          <a:p>
            <a:pPr lvl="0" algn="just"/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We’ve seen how people illusion themselves thinking that they can steer God with lips service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fateful day, 34000 Israelites lost their lives, including the two sons of Eli.</a:t>
            </a:r>
          </a:p>
          <a:p>
            <a:pPr lvl="0" algn="just"/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day was indeed apocalyptic in every aspect for the frail nation of Israel. </a:t>
            </a:r>
          </a:p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entire nation was in lamentation and shock.  </a:t>
            </a:r>
          </a:p>
          <a:p>
            <a:pPr lvl="0" algn="just"/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a doom’s day for some but a doom’s day for all the Jews</a:t>
            </a:r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 not have to be a member of the family of Eli to be sad on that day.</a:t>
            </a:r>
          </a:p>
          <a:p>
            <a:pPr lvl="0" algn="just"/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did not have to lose a family member to be sad on that day.</a:t>
            </a:r>
          </a:p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you were an Israelite, you were automatically torn apart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Arch of the Covenant was seized; the sons of the High Priest were killed in the battlefield; 34000 Israelite soldiers killed, and the dominion of the Philistines to be enhanced. </a:t>
            </a:r>
          </a:p>
          <a:p>
            <a:pPr lvl="0" algn="just"/>
            <a:r>
              <a:rPr lang="en-US" sz="54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Jeremiah was living in that era, there would have been two books of Lamentations in the Bible.</a:t>
            </a:r>
            <a:endParaRPr lang="en-US" sz="5400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5400" b="1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REMORSE OF ELI</a:t>
            </a:r>
          </a:p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 had long lost his authority over the land, because of age and because of God’s rejection of his family.</a:t>
            </a:r>
          </a:p>
          <a:p>
            <a:pPr lvl="0" algn="just"/>
            <a:r>
              <a:rPr lang="en-US" sz="54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exercised no right as to what to do with the Arch of the Covenant although he was very concerned.</a:t>
            </a:r>
          </a:p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belligerent sons were running the show at that time and these two had no concept of the fear of God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Autofit/>
          </a:bodyPr>
          <a:lstStyle/>
          <a:p>
            <a:pPr lvl="0"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veteran in the job, Eli knew about the sense of awe that was due to the Arch of the Covenant because it symbolized the presence of God.</a:t>
            </a:r>
          </a:p>
          <a:p>
            <a:pPr lvl="0" algn="just"/>
            <a:r>
              <a:rPr lang="en-US" sz="40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Although Eli gradually lost his intimacy with God over the tolerance of his sons, but he was reminiscent of how God should be revered.</a:t>
            </a:r>
          </a:p>
          <a:p>
            <a:pPr lvl="0" algn="just"/>
            <a:r>
              <a:rPr lang="en-US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absence of Arch from the temple at Shiloh made the old man very nervous</a:t>
            </a:r>
            <a:r>
              <a:rPr lang="en-US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Nothing 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was done to shield the old man from the news that was coming.</a:t>
            </a:r>
          </a:p>
          <a:p>
            <a:pPr lvl="0" algn="just"/>
            <a:r>
              <a:rPr lang="en-US" sz="54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his heart grew weary over the whole scene, he heard the noises of tumults and lamentations coming from the city</a:t>
            </a:r>
            <a:r>
              <a:rPr lang="en-US" sz="54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rgbClr val="D042C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70000" lnSpcReduction="20000"/>
          </a:bodyPr>
          <a:lstStyle/>
          <a:p>
            <a:pPr algn="ctr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4: 12-17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¶ Un homme de Benjamin accourut du champ de bataille et vint à Silo le même jour, les vêtements déchirés et la tête couverte de terre.</a:t>
            </a:r>
            <a:endParaRPr lang="en-US" sz="57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7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Lorsqu'il arriva, </a:t>
            </a:r>
            <a:r>
              <a:rPr lang="fr-FR" sz="5700" dirty="0" err="1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7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était dans l'attente, assis sur un siège près du chemin, car son cœur était inquiet pour l'arche de Dieu. A son entrée dans la ville, cet homme donna la nouvelle, et toute la ville poussa des cris.</a:t>
            </a:r>
            <a:endParaRPr lang="en-US" sz="5700" dirty="0" smtClean="0">
              <a:solidFill>
                <a:srgbClr val="D042C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5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fr-FR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entendant ces cris, dit: Que signifie ce tumulte? Et aussitôt l'homme vint apporter la nouvelle à </a:t>
            </a:r>
            <a:r>
              <a:rPr lang="fr-FR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Or </a:t>
            </a:r>
            <a:r>
              <a:rPr lang="fr-FR" sz="5400" dirty="0" err="1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était âgé de quatre-vingt-dix-huit ans, il avait les yeux fixes et ne pouvait plus voir.</a:t>
            </a:r>
            <a:endParaRPr lang="en-US" sz="5400" dirty="0" smtClean="0">
              <a:solidFill>
                <a:srgbClr val="D042C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5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77500" lnSpcReduction="20000"/>
          </a:bodyPr>
          <a:lstStyle/>
          <a:p>
            <a:pPr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L'homme dit à </a:t>
            </a:r>
            <a:r>
              <a:rPr lang="fr-FR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J'arrive du champ de bataille, et c'est du champ de bataille que je me suis enfui aujourd'hui. </a:t>
            </a:r>
            <a:r>
              <a:rPr lang="fr-FR" sz="5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</a:t>
            </a:r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dit: Que s'est-il passé, mon fils?</a:t>
            </a:r>
            <a:endParaRPr lang="en-US" sz="5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Celui qui apportait la nouvelle dit en réponse: Israël a fui devant les Philistins, et le peuple a éprouvé une grande défaite; et même tes deux fils, </a:t>
            </a:r>
            <a:r>
              <a:rPr lang="fr-FR" sz="5400" dirty="0" err="1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Hophni</a:t>
            </a:r>
            <a:r>
              <a:rPr lang="fr-FR" sz="54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</a:t>
            </a:r>
            <a:r>
              <a:rPr lang="fr-FR" sz="5400" dirty="0" err="1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Phinées</a:t>
            </a:r>
            <a:r>
              <a:rPr lang="fr-FR" sz="5400" dirty="0" smtClean="0">
                <a:solidFill>
                  <a:srgbClr val="D042C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sont morts, et l'arche de Dieu a été prise.</a:t>
            </a:r>
            <a:endParaRPr lang="en-US" sz="5400" dirty="0" smtClean="0">
              <a:solidFill>
                <a:srgbClr val="D042C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sz="5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7030A0"/>
                </a:solidFill>
              </a:rPr>
              <a:t>1Sa 4:12-17  </a:t>
            </a:r>
          </a:p>
          <a:p>
            <a:pPr algn="just">
              <a:buNone/>
            </a:pPr>
            <a:r>
              <a:rPr lang="en-US" sz="4800" dirty="0" smtClean="0">
                <a:solidFill>
                  <a:srgbClr val="003300"/>
                </a:solidFill>
              </a:rPr>
              <a:t>12¶ </a:t>
            </a:r>
            <a:r>
              <a:rPr lang="en-US" sz="4800" dirty="0" smtClean="0">
                <a:solidFill>
                  <a:srgbClr val="003300"/>
                </a:solidFill>
              </a:rPr>
              <a:t>Then a man of Benjamin ran from the battle line the same day, and came to Shiloh with his clothes torn and dirt on his head.</a:t>
            </a:r>
          </a:p>
          <a:p>
            <a:pPr algn="just">
              <a:buNone/>
            </a:pPr>
            <a:r>
              <a:rPr lang="en-US" sz="4800" dirty="0" smtClean="0">
                <a:solidFill>
                  <a:srgbClr val="003300"/>
                </a:solidFill>
              </a:rPr>
              <a:t> </a:t>
            </a:r>
            <a:r>
              <a:rPr lang="en-US" sz="4800" dirty="0" smtClean="0">
                <a:solidFill>
                  <a:srgbClr val="7030A0"/>
                </a:solidFill>
              </a:rPr>
              <a:t>13 Now when he came, there was Eli, sitting on a seat by the wayside watching, for his heart trembled for the ark of God. And when the man came into the city and told it, all the city cried out.</a:t>
            </a:r>
          </a:p>
          <a:p>
            <a:pPr>
              <a:buNone/>
            </a:pPr>
            <a:endParaRPr lang="en-US" sz="4800" dirty="0" smtClean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4800" dirty="0" smtClean="0">
                <a:solidFill>
                  <a:srgbClr val="003300"/>
                </a:solidFill>
              </a:rPr>
              <a:t>14 </a:t>
            </a:r>
            <a:r>
              <a:rPr lang="en-US" sz="4800" dirty="0" smtClean="0">
                <a:solidFill>
                  <a:srgbClr val="003300"/>
                </a:solidFill>
              </a:rPr>
              <a:t>When Eli heard the noise of the outcry, he said, "What does the sound of this tumult mean?" And the man came quickly and told Eli.</a:t>
            </a:r>
          </a:p>
          <a:p>
            <a:pPr algn="just">
              <a:buNone/>
            </a:pPr>
            <a:r>
              <a:rPr lang="en-US" sz="4800" dirty="0" smtClean="0">
                <a:solidFill>
                  <a:srgbClr val="7030A0"/>
                </a:solidFill>
              </a:rPr>
              <a:t> 15 Eli was ninety-eight years old, and his eyes were so dim that he could not see.</a:t>
            </a:r>
          </a:p>
          <a:p>
            <a:pPr algn="just">
              <a:buNone/>
            </a:pPr>
            <a:r>
              <a:rPr lang="en-US" sz="4800" dirty="0" smtClean="0">
                <a:solidFill>
                  <a:srgbClr val="003300"/>
                </a:solidFill>
              </a:rPr>
              <a:t> 16 Then the man said to Eli, "I am he who came from the battle. And I fled today from the battle line." And he said, "What happened, my son</a:t>
            </a:r>
            <a:r>
              <a:rPr lang="en-US" sz="4800" dirty="0" smtClean="0">
                <a:solidFill>
                  <a:srgbClr val="003300"/>
                </a:solidFill>
              </a:rPr>
              <a:t>?"</a:t>
            </a:r>
            <a:endParaRPr lang="en-US" sz="4800" dirty="0" smtClean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en-US" sz="4800" dirty="0" smtClean="0">
                <a:solidFill>
                  <a:srgbClr val="003300"/>
                </a:solidFill>
              </a:rPr>
              <a:t>17 </a:t>
            </a:r>
            <a:r>
              <a:rPr lang="en-US" sz="4800" dirty="0" smtClean="0">
                <a:solidFill>
                  <a:srgbClr val="003300"/>
                </a:solidFill>
              </a:rPr>
              <a:t>So the messenger answered and said, "Israel has fled before the Philistines, and there has been a great slaughter among the people. Also your two sons, </a:t>
            </a:r>
            <a:r>
              <a:rPr lang="en-US" sz="4800" dirty="0" err="1" smtClean="0">
                <a:solidFill>
                  <a:srgbClr val="003300"/>
                </a:solidFill>
              </a:rPr>
              <a:t>Hophni</a:t>
            </a:r>
            <a:r>
              <a:rPr lang="en-US" sz="4800" dirty="0" smtClean="0">
                <a:solidFill>
                  <a:srgbClr val="003300"/>
                </a:solidFill>
              </a:rPr>
              <a:t> and </a:t>
            </a:r>
            <a:r>
              <a:rPr lang="en-US" sz="4800" dirty="0" err="1" smtClean="0">
                <a:solidFill>
                  <a:srgbClr val="003300"/>
                </a:solidFill>
              </a:rPr>
              <a:t>Phinehas</a:t>
            </a:r>
            <a:r>
              <a:rPr lang="en-US" sz="4800" dirty="0" smtClean="0">
                <a:solidFill>
                  <a:srgbClr val="003300"/>
                </a:solidFill>
              </a:rPr>
              <a:t>, are dead; and the ark of God has been captured."</a:t>
            </a: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</a:rPr>
              <a:t>We are reminded of the lone survivors who came to inform Job of his predicaments.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This man who escaped the battlefield to bring the news was from the Tribe of Benjamin, one the elite Tribe of Israel</a:t>
            </a:r>
            <a:r>
              <a:rPr lang="en-US" sz="4800" dirty="0" smtClean="0">
                <a:solidFill>
                  <a:srgbClr val="003300"/>
                </a:solidFill>
              </a:rPr>
              <a:t>.</a:t>
            </a:r>
            <a:endParaRPr lang="en-US" sz="4800" dirty="0" smtClean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The </a:t>
            </a:r>
            <a:r>
              <a:rPr lang="en-US" sz="4800" dirty="0" smtClean="0">
                <a:solidFill>
                  <a:srgbClr val="003300"/>
                </a:solidFill>
              </a:rPr>
              <a:t>men of Benjamin were known for their bravery. On that fateful day, there was no good news to tell.</a:t>
            </a: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</a:rPr>
              <a:t>As mentioned, Eli was old, heavy and blind, but he wasn’t deaf.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He enquired of the outcry coming from the city.</a:t>
            </a:r>
          </a:p>
          <a:p>
            <a:pPr lvl="0" algn="just"/>
            <a:r>
              <a:rPr lang="en-US" sz="4800" dirty="0" smtClean="0">
                <a:solidFill>
                  <a:srgbClr val="7030A0"/>
                </a:solidFill>
              </a:rPr>
              <a:t>The survivor dropped a bombshell on the old man, ignoring how the 98 years old veteran might react</a:t>
            </a:r>
            <a:r>
              <a:rPr lang="en-US" sz="4800" dirty="0" smtClean="0">
                <a:solidFill>
                  <a:srgbClr val="7030A0"/>
                </a:solidFill>
              </a:rPr>
              <a:t>.</a:t>
            </a:r>
            <a:endParaRPr lang="en-US" sz="48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solidFill>
                  <a:srgbClr val="FF0000"/>
                </a:solidFill>
              </a:rPr>
              <a:t>17 </a:t>
            </a:r>
            <a:r>
              <a:rPr lang="en-US" sz="4800" dirty="0" smtClean="0">
                <a:solidFill>
                  <a:srgbClr val="FF0000"/>
                </a:solidFill>
              </a:rPr>
              <a:t>So the messenger answered and said, </a:t>
            </a:r>
            <a:endParaRPr lang="en-US" sz="4800" dirty="0" smtClean="0">
              <a:solidFill>
                <a:srgbClr val="FF0000"/>
              </a:solidFill>
            </a:endParaRPr>
          </a:p>
          <a:p>
            <a:pPr lvl="0" algn="just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(</a:t>
            </a:r>
            <a:r>
              <a:rPr lang="en-US" sz="4800" b="1" dirty="0" smtClean="0">
                <a:solidFill>
                  <a:srgbClr val="FF0000"/>
                </a:solidFill>
              </a:rPr>
              <a:t>1)</a:t>
            </a:r>
            <a:r>
              <a:rPr lang="en-US" sz="4800" dirty="0" smtClean="0">
                <a:solidFill>
                  <a:srgbClr val="FF0000"/>
                </a:solidFill>
              </a:rPr>
              <a:t> "</a:t>
            </a:r>
            <a:r>
              <a:rPr lang="en-US" sz="4800" dirty="0" smtClean="0">
                <a:solidFill>
                  <a:srgbClr val="0070C0"/>
                </a:solidFill>
              </a:rPr>
              <a:t>Israel has fled before the Philistines</a:t>
            </a:r>
            <a:r>
              <a:rPr lang="en-US" sz="4800" dirty="0" smtClean="0">
                <a:solidFill>
                  <a:srgbClr val="FF0000"/>
                </a:solidFill>
              </a:rPr>
              <a:t>, </a:t>
            </a:r>
            <a:endParaRPr lang="en-US" sz="4800" dirty="0" smtClean="0">
              <a:solidFill>
                <a:srgbClr val="FF0000"/>
              </a:solidFill>
            </a:endParaRPr>
          </a:p>
          <a:p>
            <a:pPr lvl="0" algn="just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(</a:t>
            </a:r>
            <a:r>
              <a:rPr lang="en-US" sz="4800" b="1" dirty="0" smtClean="0">
                <a:solidFill>
                  <a:srgbClr val="FF0000"/>
                </a:solidFill>
              </a:rPr>
              <a:t>2)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smtClean="0">
                <a:solidFill>
                  <a:srgbClr val="0070C0"/>
                </a:solidFill>
              </a:rPr>
              <a:t>there has been a great slaughter among the people. </a:t>
            </a:r>
            <a:endParaRPr lang="en-US" sz="4800" dirty="0" smtClean="0">
              <a:solidFill>
                <a:srgbClr val="0070C0"/>
              </a:solidFill>
            </a:endParaRPr>
          </a:p>
          <a:p>
            <a:pPr lvl="0" algn="just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(</a:t>
            </a:r>
            <a:r>
              <a:rPr lang="en-US" sz="4800" b="1" dirty="0" smtClean="0">
                <a:solidFill>
                  <a:srgbClr val="FF0000"/>
                </a:solidFill>
              </a:rPr>
              <a:t>3)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smtClean="0">
                <a:solidFill>
                  <a:srgbClr val="0070C0"/>
                </a:solidFill>
              </a:rPr>
              <a:t>Also your two sons, </a:t>
            </a:r>
            <a:r>
              <a:rPr lang="en-US" sz="4800" dirty="0" err="1" smtClean="0">
                <a:solidFill>
                  <a:srgbClr val="0070C0"/>
                </a:solidFill>
              </a:rPr>
              <a:t>Hophni</a:t>
            </a:r>
            <a:r>
              <a:rPr lang="en-US" sz="4800" dirty="0" smtClean="0">
                <a:solidFill>
                  <a:srgbClr val="0070C0"/>
                </a:solidFill>
              </a:rPr>
              <a:t> and </a:t>
            </a:r>
            <a:r>
              <a:rPr lang="en-US" sz="4800" dirty="0" err="1" smtClean="0">
                <a:solidFill>
                  <a:srgbClr val="0070C0"/>
                </a:solidFill>
              </a:rPr>
              <a:t>Phinehas</a:t>
            </a:r>
            <a:r>
              <a:rPr lang="en-US" sz="4800" dirty="0" smtClean="0">
                <a:solidFill>
                  <a:srgbClr val="0070C0"/>
                </a:solidFill>
              </a:rPr>
              <a:t>, are dead; </a:t>
            </a:r>
            <a:endParaRPr lang="en-US" sz="4800" dirty="0" smtClean="0">
              <a:solidFill>
                <a:srgbClr val="0070C0"/>
              </a:solidFill>
            </a:endParaRPr>
          </a:p>
          <a:p>
            <a:pPr lvl="0" algn="just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(</a:t>
            </a:r>
            <a:r>
              <a:rPr lang="en-US" sz="4800" b="1" dirty="0" smtClean="0">
                <a:solidFill>
                  <a:srgbClr val="FF0000"/>
                </a:solidFill>
              </a:rPr>
              <a:t>4)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smtClean="0">
                <a:solidFill>
                  <a:srgbClr val="0070C0"/>
                </a:solidFill>
              </a:rPr>
              <a:t>and the ark of God has been captured.</a:t>
            </a:r>
            <a:r>
              <a:rPr lang="en-US" sz="4800" dirty="0" smtClean="0">
                <a:solidFill>
                  <a:srgbClr val="FF0000"/>
                </a:solidFill>
              </a:rPr>
              <a:t>"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When the news of the </a:t>
            </a:r>
            <a:r>
              <a:rPr lang="en-US" sz="4800" u="sng" dirty="0" smtClean="0">
                <a:solidFill>
                  <a:srgbClr val="003300"/>
                </a:solidFill>
              </a:rPr>
              <a:t>Arch of the Covenant</a:t>
            </a:r>
            <a:r>
              <a:rPr lang="en-US" sz="4800" dirty="0" smtClean="0">
                <a:solidFill>
                  <a:srgbClr val="003300"/>
                </a:solidFill>
              </a:rPr>
              <a:t> permeated his psyches, the old Man lost consciousness, fell on his back, broke his neck and died</a:t>
            </a:r>
            <a:r>
              <a:rPr lang="en-US" sz="4800" dirty="0" smtClean="0">
                <a:solidFill>
                  <a:srgbClr val="003300"/>
                </a:solidFill>
              </a:rPr>
              <a:t>.</a:t>
            </a:r>
            <a:endParaRPr lang="en-US" sz="4800" dirty="0" smtClean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pPr lvl="0" algn="just"/>
            <a:r>
              <a:rPr lang="en-US" sz="4800" dirty="0" smtClean="0">
                <a:solidFill>
                  <a:srgbClr val="FF0000"/>
                </a:solidFill>
              </a:rPr>
              <a:t>17 </a:t>
            </a:r>
            <a:r>
              <a:rPr lang="en-US" sz="4800" dirty="0" smtClean="0">
                <a:solidFill>
                  <a:srgbClr val="FF0000"/>
                </a:solidFill>
              </a:rPr>
              <a:t>So the messenger answered and said, </a:t>
            </a:r>
            <a:r>
              <a:rPr lang="en-US" sz="4800" b="1" dirty="0" smtClean="0">
                <a:solidFill>
                  <a:srgbClr val="FF0000"/>
                </a:solidFill>
              </a:rPr>
              <a:t>(1)</a:t>
            </a:r>
            <a:r>
              <a:rPr lang="en-US" sz="4800" dirty="0" smtClean="0">
                <a:solidFill>
                  <a:srgbClr val="FF0000"/>
                </a:solidFill>
              </a:rPr>
              <a:t> "Israel has fled before the Philistines, </a:t>
            </a:r>
            <a:r>
              <a:rPr lang="en-US" sz="4800" b="1" dirty="0" smtClean="0">
                <a:solidFill>
                  <a:srgbClr val="FF0000"/>
                </a:solidFill>
              </a:rPr>
              <a:t>(2)</a:t>
            </a:r>
            <a:r>
              <a:rPr lang="en-US" sz="4800" dirty="0" smtClean="0">
                <a:solidFill>
                  <a:srgbClr val="FF0000"/>
                </a:solidFill>
              </a:rPr>
              <a:t> there has been a great slaughter among the people. </a:t>
            </a:r>
            <a:r>
              <a:rPr lang="en-US" sz="4800" b="1" dirty="0" smtClean="0">
                <a:solidFill>
                  <a:srgbClr val="FF0000"/>
                </a:solidFill>
              </a:rPr>
              <a:t>(3)</a:t>
            </a:r>
            <a:r>
              <a:rPr lang="en-US" sz="4800" dirty="0" smtClean="0">
                <a:solidFill>
                  <a:srgbClr val="FF0000"/>
                </a:solidFill>
              </a:rPr>
              <a:t> Also your two sons, </a:t>
            </a:r>
            <a:r>
              <a:rPr lang="en-US" sz="4800" dirty="0" err="1" smtClean="0">
                <a:solidFill>
                  <a:srgbClr val="FF0000"/>
                </a:solidFill>
              </a:rPr>
              <a:t>Hophni</a:t>
            </a:r>
            <a:r>
              <a:rPr lang="en-US" sz="4800" dirty="0" smtClean="0">
                <a:solidFill>
                  <a:srgbClr val="FF0000"/>
                </a:solidFill>
              </a:rPr>
              <a:t> and </a:t>
            </a:r>
            <a:r>
              <a:rPr lang="en-US" sz="4800" dirty="0" err="1" smtClean="0">
                <a:solidFill>
                  <a:srgbClr val="FF0000"/>
                </a:solidFill>
              </a:rPr>
              <a:t>Phinehas</a:t>
            </a:r>
            <a:r>
              <a:rPr lang="en-US" sz="4800" dirty="0" smtClean="0">
                <a:solidFill>
                  <a:srgbClr val="FF0000"/>
                </a:solidFill>
              </a:rPr>
              <a:t>, are dead; </a:t>
            </a:r>
            <a:r>
              <a:rPr lang="en-US" sz="4800" b="1" dirty="0" smtClean="0">
                <a:solidFill>
                  <a:srgbClr val="FF0000"/>
                </a:solidFill>
              </a:rPr>
              <a:t>(4)</a:t>
            </a:r>
            <a:r>
              <a:rPr lang="en-US" sz="4800" dirty="0" smtClean="0">
                <a:solidFill>
                  <a:srgbClr val="FF0000"/>
                </a:solidFill>
              </a:rPr>
              <a:t> and the ark of God has been captured."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When the news of the </a:t>
            </a:r>
            <a:r>
              <a:rPr lang="en-US" sz="4800" u="sng" dirty="0" smtClean="0">
                <a:solidFill>
                  <a:srgbClr val="003300"/>
                </a:solidFill>
              </a:rPr>
              <a:t>Arch of the Covenant</a:t>
            </a:r>
            <a:r>
              <a:rPr lang="en-US" sz="4800" dirty="0" smtClean="0">
                <a:solidFill>
                  <a:srgbClr val="003300"/>
                </a:solidFill>
              </a:rPr>
              <a:t> permeated his psyches, the old Man lost consciousness, fell on his back, broke his neck and died.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The old man died with a guilty conscience.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Everyone wish to leave a good legacy behind you.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No one wants their names to be associated with failure or disaster.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Eli knew that it was his behavior that drew that calamity upon the people.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The one thing he was hired to do was to instill the knowledge and the fear of God upon the land, and he failed miserably on the task.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The emblems of his life, his two sons were killed on the battlefield.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What else to live for, Eli was better dead than alive. </a:t>
            </a:r>
            <a:endParaRPr lang="en-US" sz="4800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The </a:t>
            </a:r>
            <a:r>
              <a:rPr lang="en-US" sz="4800" dirty="0" smtClean="0">
                <a:solidFill>
                  <a:srgbClr val="003300"/>
                </a:solidFill>
              </a:rPr>
              <a:t>old man died with a guilty conscience.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</a:rPr>
              <a:t>Everyone wish to leave a good legacy behind you.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No one wants their names to be associated with failure or disaster.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</a:rPr>
              <a:t>Eli knew that it was his behavior that drew that calamity upon the people</a:t>
            </a:r>
            <a:r>
              <a:rPr lang="en-US" sz="4800" dirty="0" smtClean="0">
                <a:solidFill>
                  <a:srgbClr val="FF0000"/>
                </a:solidFill>
              </a:rPr>
              <a:t>.</a:t>
            </a:r>
            <a:endParaRPr lang="en-US" sz="4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The </a:t>
            </a:r>
            <a:r>
              <a:rPr lang="en-US" sz="4800" dirty="0" smtClean="0">
                <a:solidFill>
                  <a:srgbClr val="003300"/>
                </a:solidFill>
              </a:rPr>
              <a:t>one thing he was hired to do was to instill the knowledge and the fear of God upon the land, and he failed miserably on the task.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</a:rPr>
              <a:t>The emblems of his life, his two sons were killed on the battlefield.</a:t>
            </a:r>
          </a:p>
          <a:p>
            <a:pPr lvl="0" algn="just"/>
            <a:r>
              <a:rPr lang="en-US" sz="4800" dirty="0" smtClean="0">
                <a:solidFill>
                  <a:srgbClr val="003300"/>
                </a:solidFill>
              </a:rPr>
              <a:t>What else to live for, Eli was better dead than alive. </a:t>
            </a:r>
            <a:endParaRPr lang="en-US" sz="4800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Reaction of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Phinehas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 Wife  </a:t>
            </a:r>
            <a:endParaRPr lang="en-US" sz="48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¶ Now his daughter-in-law, </a:t>
            </a:r>
            <a:r>
              <a:rPr lang="en-US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Phinehas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' wife, was with child, due to be delivered; and when she heard the news that the ark of God was captured, and that her father-in-law and her husband were dead, she bowed herself and gave birth, for her labor pains came upon her.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Another unlikely victim was still on the path of the judgment of God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silent or frustrated wife.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one knows how to judge the wives of the sons of Eli.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 they condone or condemn what their husbands were doing.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wives are numbed to the ways their husbands earned their livings.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wives try to steer their husbands to the right path with their limited influence over him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85000" lnSpcReduction="1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wives manage to walk away from the situation in order to avoid the judgment of God.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wives take matters into their own hands in their effort to fix the wrongs of their husbands even when the husbands are not aware of it.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have no clue as to what kind of a person </a:t>
            </a:r>
            <a:r>
              <a:rPr lang="en-US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Phinehas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 wife was.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know that she was a very emotional person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news was too graphic for an expectant mother.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Same as Eli, no one sought to protect her.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Each person laments the lost of a loved one differently. </a:t>
            </a:r>
          </a:p>
          <a:p>
            <a:pPr lvl="0" algn="just"/>
            <a:r>
              <a:rPr lang="en-US" sz="4800" b="1" i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Example</a:t>
            </a:r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lady who wanted to hold back her cries over the passing of her best friend for fear of being mocked</a:t>
            </a:r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went on to say: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anvi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krye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intel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pa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krye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anvi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krye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jenn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vagabond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pran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plezi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.” </a:t>
            </a:r>
            <a:r>
              <a:rPr lang="en-US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Lol</a:t>
            </a:r>
            <a:endParaRPr lang="en-US" sz="4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was crying while uttering these words which made it so funny.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young men had a greater kick out of it than they would if she 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simply </a:t>
            </a:r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cried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wife of priest </a:t>
            </a:r>
            <a:r>
              <a:rPr lang="en-US" sz="48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Phinehas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went to a complete shock.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delivered the baby on the spot.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was speechless for a longtime.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was presumed dead.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then she gained enough strength to give the name of the child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insistence of giving the name right away means that she was dying and there was no longer a husband in the picture to carry on with the naming.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she died in the process, she died with the same concern as Eli.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absence of the Arch of God in the territory of Israel was unbearable to her and to all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are waited for a divorce paper to show their emotions.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 many are waiting for a call from the police station concerning their sons and daughter to show their emotions.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 many are waiting for a vital reaction from God to steer them to repentance and action when they wasted ample of time to do so.</a:t>
            </a:r>
            <a:endParaRPr lang="en-US" sz="48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5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GLORY OF GOD HAS DEPARTED FROM ISRAEL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had checked out a long time ago but the presence of the Arch and the religious ceremonies prevented them from seeing that.</a:t>
            </a:r>
          </a:p>
          <a:p>
            <a:pPr lvl="0" algn="just"/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Don’t wait for a disaster to check to see if God is in your camp.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was the end of a dynasty of people who kept on insulting God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50000"/>
            </a:schemeClr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always shocked when God says enough is enough.</a:t>
            </a:r>
          </a:p>
          <a:p>
            <a:pPr lvl="0" algn="just"/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won’t leave the job although they no longer sense the presence of God.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Sometimes, God is left with no choice but to kill certain people in order to clear the way for the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next leader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line.</a:t>
            </a:r>
          </a:p>
          <a:p>
            <a:pPr lvl="0" algn="just"/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knew what he was doing</a:t>
            </a:r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50000"/>
            </a:schemeClr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Bible says that God was on His throne the day of the flood of Noah.</a:t>
            </a:r>
          </a:p>
          <a:p>
            <a:pPr lvl="0" algn="just"/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horrific scene of the end of the house of Eli was rehearsed by God a million times over.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 was warned about what God was about to do and did nothing to deter the wrath of God from his house and from the nation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Unfortunately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we too often wait for disaster to strike before we take God seriously.</a:t>
            </a:r>
          </a:p>
          <a:p>
            <a:pPr lvl="0" algn="just"/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house of Eli sat least 4 people died on that day if the wife of </a:t>
            </a:r>
            <a:r>
              <a:rPr lang="en-US" sz="48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Phinehas</a:t>
            </a:r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also died after giving birth to </a:t>
            </a:r>
            <a:r>
              <a:rPr lang="en-US" sz="48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Ikabod</a:t>
            </a:r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glory of God has departed from Israel.</a:t>
            </a:r>
          </a:p>
          <a:p>
            <a:pPr lvl="0" algn="just"/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so sad to say that the glory of God keeps on departing from places of worship, from families, from countries while no one takes notice.</a:t>
            </a:r>
            <a:endParaRPr lang="en-US" sz="4800" dirty="0">
              <a:solidFill>
                <a:schemeClr val="accent6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lvl="0" algn="just"/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have at least two or three more messages in these series on the life of Samuel.</a:t>
            </a:r>
          </a:p>
          <a:p>
            <a:pPr lvl="0" algn="just"/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that God is very intentional in sending these messages to 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church 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to all the thousands of people that this message will reach.</a:t>
            </a:r>
          </a:p>
          <a:p>
            <a:pPr lvl="0" algn="just"/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don’t have to follow the path of Eli who stood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naively still while waiting for the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judgment of God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probably giving you the last warning through these messages.</a:t>
            </a:r>
          </a:p>
          <a:p>
            <a:pPr lvl="0" algn="just"/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is the glory of God manifested in you?</a:t>
            </a:r>
          </a:p>
          <a:p>
            <a:pPr lvl="0" algn="just"/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glory of God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still shinning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upon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you?</a:t>
            </a:r>
          </a:p>
          <a:p>
            <a:pPr lvl="0" algn="just"/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Prolong disobedience is a sure sign that 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has checked out in the lives of </a:t>
            </a:r>
            <a:r>
              <a:rPr lang="en-US" sz="4800" dirty="0" err="1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illusionned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Christians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Genuine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Christianity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authentic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a state of being that only 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reflects the 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present stand with </a:t>
            </a:r>
            <a:r>
              <a:rPr lang="en-US" sz="4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God; not the past.</a:t>
            </a:r>
            <a:endParaRPr lang="en-US" sz="4800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eternally present; he who desires to maintain a relationship with God must be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viable 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all times</a:t>
            </a: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742950" lvl="0" indent="-742950" algn="just">
              <a:buFont typeface="+mj-lt"/>
              <a:buAutoNum type="arabicPeriod"/>
            </a:pP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 </a:t>
            </a:r>
            <a:r>
              <a:rPr lang="en-US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pick rituals over relationship with God.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 take God for granted.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 neglect the person that God establishes to carry his word.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 tempt God by putting Him in a situation to act outside of His will.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 listen to the voice of the people when it contradicts the voice of God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>
              <a:buNone/>
            </a:pPr>
            <a:r>
              <a:rPr lang="en-US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6. Never </a:t>
            </a:r>
            <a:r>
              <a:rPr lang="en-US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try to fix a defeat without first consulting the leadings of God on the matter.</a:t>
            </a:r>
          </a:p>
          <a:p>
            <a:pPr lvl="0" algn="just">
              <a:buNone/>
            </a:pP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7. Never </a:t>
            </a:r>
            <a:r>
              <a:rPr lang="en-US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follow carnal leaders blindly. </a:t>
            </a:r>
          </a:p>
          <a:p>
            <a:pPr lvl="0" algn="just">
              <a:buNone/>
            </a:pPr>
            <a:r>
              <a:rPr lang="en-US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8. Never </a:t>
            </a:r>
            <a:r>
              <a:rPr lang="en-US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assume leadership in the things of God if God did not establish you in that post.</a:t>
            </a:r>
          </a:p>
          <a:p>
            <a:pPr lvl="0" algn="just">
              <a:buNone/>
            </a:pP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9. Never </a:t>
            </a:r>
            <a:r>
              <a:rPr lang="en-US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think that God is weak when you experience defeat.</a:t>
            </a:r>
          </a:p>
          <a:p>
            <a:pPr lvl="0" algn="just">
              <a:buNone/>
            </a:pPr>
            <a:r>
              <a:rPr lang="en-US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10. Never </a:t>
            </a:r>
            <a:r>
              <a:rPr lang="en-US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think it’s over when it seems over. So long that God seats on His throne, He will work all things for His glory</a:t>
            </a:r>
            <a:r>
              <a:rPr lang="en-US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just"/>
            <a:r>
              <a:rPr lang="en-US" sz="5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message is equally for me as it is for you.</a:t>
            </a:r>
          </a:p>
          <a:p>
            <a:pPr lvl="0" algn="just"/>
            <a:r>
              <a:rPr lang="en-US" sz="52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52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need to be doers of Word and not mere hearers of the Word of God.</a:t>
            </a:r>
          </a:p>
          <a:p>
            <a:pPr lvl="0" algn="just"/>
            <a:r>
              <a:rPr lang="en-US" sz="5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Next week God willing, we will prolong in the story of Samuel as we target another angle in the life of this extraordinary man of </a:t>
            </a:r>
            <a:r>
              <a:rPr lang="en-US" sz="5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named Samuel.</a:t>
            </a:r>
            <a:endParaRPr lang="en-US" sz="5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52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 God add His blessings upon His Word.</a:t>
            </a:r>
          </a:p>
          <a:p>
            <a:pPr algn="r">
              <a:buNone/>
            </a:pPr>
            <a:r>
              <a:rPr lang="en-US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4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22929</TotalTime>
  <Words>3443</Words>
  <Application>Microsoft Office PowerPoint</Application>
  <PresentationFormat>On-screen Show (4:3)</PresentationFormat>
  <Paragraphs>175</Paragraphs>
  <Slides>51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CHRIST THE ROCK CONGREGATION SUNDAY MAY 30th 2021  Sermon by Pastor Marc E Simeon  </vt:lpstr>
      <vt:lpstr>CHRIST THE ROCK CONGREGATION SUNDAY MAY 30th 2021  Sermon by Pastor Marc E Simeon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MAY 9th  2021  Sermon by Pastor Marc E Simeon</dc:title>
  <dc:creator>MARC EDOUARD SIMEON</dc:creator>
  <cp:lastModifiedBy>MARC EDOUARD SIMEON</cp:lastModifiedBy>
  <cp:revision>8</cp:revision>
  <dcterms:created xsi:type="dcterms:W3CDTF">2021-05-07T19:22:13Z</dcterms:created>
  <dcterms:modified xsi:type="dcterms:W3CDTF">2021-05-28T19:58:22Z</dcterms:modified>
</cp:coreProperties>
</file>