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7" r:id="rId2"/>
    <p:sldId id="258" r:id="rId3"/>
    <p:sldId id="471" r:id="rId4"/>
    <p:sldId id="470" r:id="rId5"/>
    <p:sldId id="472" r:id="rId6"/>
    <p:sldId id="428" r:id="rId7"/>
    <p:sldId id="473" r:id="rId8"/>
    <p:sldId id="474" r:id="rId9"/>
    <p:sldId id="475" r:id="rId10"/>
    <p:sldId id="429" r:id="rId11"/>
    <p:sldId id="430" r:id="rId12"/>
    <p:sldId id="386" r:id="rId13"/>
    <p:sldId id="476" r:id="rId14"/>
    <p:sldId id="477" r:id="rId15"/>
    <p:sldId id="478" r:id="rId16"/>
    <p:sldId id="479" r:id="rId17"/>
    <p:sldId id="432" r:id="rId18"/>
    <p:sldId id="480" r:id="rId19"/>
    <p:sldId id="433" r:id="rId20"/>
    <p:sldId id="481" r:id="rId21"/>
    <p:sldId id="482" r:id="rId22"/>
    <p:sldId id="483" r:id="rId23"/>
    <p:sldId id="484" r:id="rId24"/>
    <p:sldId id="485" r:id="rId25"/>
    <p:sldId id="486" r:id="rId26"/>
    <p:sldId id="492" r:id="rId27"/>
    <p:sldId id="493" r:id="rId28"/>
    <p:sldId id="487" r:id="rId29"/>
    <p:sldId id="494" r:id="rId30"/>
    <p:sldId id="496" r:id="rId31"/>
    <p:sldId id="499" r:id="rId32"/>
    <p:sldId id="500" r:id="rId33"/>
    <p:sldId id="501" r:id="rId34"/>
    <p:sldId id="502" r:id="rId35"/>
    <p:sldId id="489" r:id="rId36"/>
    <p:sldId id="503" r:id="rId37"/>
    <p:sldId id="504" r:id="rId38"/>
    <p:sldId id="505" r:id="rId39"/>
    <p:sldId id="387" r:id="rId40"/>
    <p:sldId id="506" r:id="rId41"/>
    <p:sldId id="434" r:id="rId42"/>
    <p:sldId id="507" r:id="rId43"/>
    <p:sldId id="508" r:id="rId44"/>
    <p:sldId id="509" r:id="rId45"/>
    <p:sldId id="435" r:id="rId46"/>
    <p:sldId id="510" r:id="rId47"/>
    <p:sldId id="511" r:id="rId48"/>
    <p:sldId id="512" r:id="rId49"/>
    <p:sldId id="515"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CC00FF"/>
    <a:srgbClr val="00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11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4060AE-1A97-43B8-95A7-2214B7CF3A94}" type="datetimeFigureOut">
              <a:rPr lang="en-US" smtClean="0"/>
              <a:pPr/>
              <a:t>4/16/2021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C3660A-B3EF-4BDA-A155-4DC79702E2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BD94AE-C29B-4D63-B011-4079D5310D6E}" type="datetimeFigureOut">
              <a:rPr lang="en-US" smtClean="0"/>
              <a:pPr/>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BD94AE-C29B-4D63-B011-4079D5310D6E}" type="datetimeFigureOut">
              <a:rPr lang="en-US" smtClean="0"/>
              <a:pPr/>
              <a:t>4/16/2021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BD94AE-C29B-4D63-B011-4079D5310D6E}" type="datetimeFigureOut">
              <a:rPr lang="en-US" smtClean="0"/>
              <a:pPr/>
              <a:t>4/16/2021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BD94AE-C29B-4D63-B011-4079D5310D6E}" type="datetimeFigureOut">
              <a:rPr lang="en-US" smtClean="0"/>
              <a:pPr/>
              <a:t>4/16/2021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BD94AE-C29B-4D63-B011-4079D5310D6E}" type="datetimeFigureOut">
              <a:rPr lang="en-US" smtClean="0"/>
              <a:pPr/>
              <a:t>4/16/2021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D94AE-C29B-4D63-B011-4079D5310D6E}" type="datetimeFigureOut">
              <a:rPr lang="en-US" smtClean="0"/>
              <a:pPr/>
              <a:t>4/16/2021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D94AE-C29B-4D63-B011-4079D5310D6E}" type="datetimeFigureOut">
              <a:rPr lang="en-US" smtClean="0"/>
              <a:pPr/>
              <a:t>4/16/2021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BD94AE-C29B-4D63-B011-4079D5310D6E}" type="datetimeFigureOut">
              <a:rPr lang="en-US" smtClean="0"/>
              <a:pPr/>
              <a:t>4/16/2021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C3E18E-4159-46C4-930C-0CBA503181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C00000"/>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solidFill>
                  <a:schemeClr val="bg1"/>
                </a:solidFill>
              </a:rPr>
              <a:t>CHRIST THE ROCK CONGREGATION</a:t>
            </a:r>
            <a:r>
              <a:rPr lang="en-US" dirty="0"/>
              <a:t/>
            </a:r>
            <a:br>
              <a:rPr lang="en-US" dirty="0"/>
            </a:br>
            <a:r>
              <a:rPr lang="en-US" dirty="0" smtClean="0">
                <a:solidFill>
                  <a:srgbClr val="FFFF00"/>
                </a:solidFill>
              </a:rPr>
              <a:t>SUNDAY APRIL </a:t>
            </a:r>
            <a:r>
              <a:rPr lang="en-US" dirty="0" smtClean="0">
                <a:solidFill>
                  <a:srgbClr val="FFFF00"/>
                </a:solidFill>
              </a:rPr>
              <a:t>18</a:t>
            </a:r>
            <a:r>
              <a:rPr lang="en-US" baseline="30000" dirty="0" smtClean="0">
                <a:solidFill>
                  <a:srgbClr val="FFFF00"/>
                </a:solidFill>
              </a:rPr>
              <a:t>TH</a:t>
            </a:r>
            <a:r>
              <a:rPr lang="en-US" dirty="0" smtClean="0">
                <a:solidFill>
                  <a:srgbClr val="FFFF00"/>
                </a:solidFill>
              </a:rPr>
              <a:t> </a:t>
            </a:r>
            <a:r>
              <a:rPr lang="en-US" dirty="0" smtClean="0">
                <a:solidFill>
                  <a:srgbClr val="FFFF00"/>
                </a:solidFill>
              </a:rPr>
              <a:t>2021</a:t>
            </a:r>
            <a:r>
              <a:rPr lang="en-US" dirty="0" smtClean="0"/>
              <a:t> </a:t>
            </a:r>
            <a:r>
              <a:rPr lang="en-US" dirty="0"/>
              <a:t/>
            </a:r>
            <a:br>
              <a:rPr lang="en-US" dirty="0"/>
            </a:br>
            <a:r>
              <a:rPr lang="en-US" dirty="0">
                <a:solidFill>
                  <a:schemeClr val="bg1"/>
                </a:solidFill>
              </a:rPr>
              <a:t>Sermon by Pastor Marc E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solidFill>
            <a:schemeClr val="bg2">
              <a:lumMod val="75000"/>
            </a:schemeClr>
          </a:solidFill>
        </p:spPr>
        <p:txBody>
          <a:bodyPr>
            <a:normAutofit/>
          </a:bodyPr>
          <a:lstStyle/>
          <a:p>
            <a:r>
              <a:rPr lang="fr-FR" sz="4800" b="1" dirty="0" smtClean="0">
                <a:solidFill>
                  <a:schemeClr val="tx1"/>
                </a:solidFill>
              </a:rPr>
              <a:t>SUIVRE JÉSUS ET LES CONDITIONS ASSOCIÉES</a:t>
            </a:r>
            <a:endParaRPr lang="en-US" sz="4800" dirty="0" smtClean="0">
              <a:solidFill>
                <a:schemeClr val="tx1"/>
              </a:solidFill>
            </a:endParaRPr>
          </a:p>
          <a:p>
            <a:r>
              <a:rPr lang="en-US" sz="4800" b="1" dirty="0" smtClean="0">
                <a:solidFill>
                  <a:srgbClr val="FF0000"/>
                </a:solidFill>
              </a:rPr>
              <a:t>FOLLOWING CHRIST AND THE CONDITIONS ASSOCIATED</a:t>
            </a:r>
            <a:endParaRPr lang="en-US" sz="4800" dirty="0" smtClean="0">
              <a:solidFill>
                <a:srgbClr val="FF0000"/>
              </a:solidFill>
            </a:endParaRPr>
          </a:p>
          <a:p>
            <a:pPr>
              <a:spcAft>
                <a:spcPts val="1200"/>
              </a:spcAft>
            </a:pPr>
            <a:endParaRPr lang="en-US" sz="4800" dirty="0" smtClean="0">
              <a:solidFill>
                <a:srgbClr val="FFFF00"/>
              </a:solidFill>
            </a:endParaRPr>
          </a:p>
          <a:p>
            <a:endParaRPr lang="en-US" sz="4000"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4400" b="1" dirty="0" smtClean="0">
                <a:solidFill>
                  <a:srgbClr val="FF0000"/>
                </a:solidFill>
                <a:latin typeface="Arial Unicode MS" pitchFamily="34" charset="-128"/>
                <a:ea typeface="Arial Unicode MS" pitchFamily="34" charset="-128"/>
                <a:cs typeface="Arial Unicode MS" pitchFamily="34" charset="-128"/>
              </a:rPr>
              <a:t>Reading: Matthew 8: 19-22</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dirty="0" smtClean="0">
                <a:solidFill>
                  <a:srgbClr val="002060"/>
                </a:solidFill>
                <a:latin typeface="Arial Unicode MS" pitchFamily="34" charset="-128"/>
                <a:ea typeface="Arial Unicode MS" pitchFamily="34" charset="-128"/>
                <a:cs typeface="Arial Unicode MS" pitchFamily="34" charset="-128"/>
              </a:rPr>
              <a:t>19 </a:t>
            </a:r>
            <a:r>
              <a:rPr lang="fr-FR" sz="4400" dirty="0" smtClean="0">
                <a:solidFill>
                  <a:srgbClr val="002060"/>
                </a:solidFill>
                <a:latin typeface="Arial Unicode MS" pitchFamily="34" charset="-128"/>
                <a:ea typeface="Arial Unicode MS" pitchFamily="34" charset="-128"/>
                <a:cs typeface="Arial Unicode MS" pitchFamily="34" charset="-128"/>
              </a:rPr>
              <a:t>Un scribe s'approcha, et lui dit: Maître, je te suivrai partout où tu iras.</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algn="just"/>
            <a:r>
              <a:rPr lang="fr-FR" sz="4400" dirty="0" smtClean="0">
                <a:solidFill>
                  <a:srgbClr val="FF0000"/>
                </a:solidFill>
                <a:latin typeface="Arial Unicode MS" pitchFamily="34" charset="-128"/>
                <a:ea typeface="Arial Unicode MS" pitchFamily="34" charset="-128"/>
                <a:cs typeface="Arial Unicode MS" pitchFamily="34" charset="-128"/>
              </a:rPr>
              <a:t> 20 Jésus lui répondit: Les renards ont des tanières, et les oiseaux du ciel ont des nids; mais le Fils de l'homme n'a pas où reposer sa tête</a:t>
            </a:r>
            <a:r>
              <a:rPr lang="fr-FR" sz="4400" dirty="0" smtClean="0">
                <a:solidFill>
                  <a:srgbClr val="FF0000"/>
                </a:solidFill>
                <a:latin typeface="Arial Unicode MS" pitchFamily="34" charset="-128"/>
                <a:ea typeface="Arial Unicode MS" pitchFamily="34" charset="-128"/>
                <a:cs typeface="Arial Unicode MS" pitchFamily="34" charset="-128"/>
              </a:rPr>
              <a:t>.</a:t>
            </a:r>
            <a:endParaRPr lang="en-US" sz="4400"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5400" dirty="0" smtClean="0">
                <a:solidFill>
                  <a:srgbClr val="002060"/>
                </a:solidFill>
                <a:latin typeface="Arial Unicode MS" pitchFamily="34" charset="-128"/>
                <a:ea typeface="Arial Unicode MS" pitchFamily="34" charset="-128"/>
                <a:cs typeface="Arial Unicode MS" pitchFamily="34" charset="-128"/>
              </a:rPr>
              <a:t> 21 Un autre, d'entre les disciples, lui dit: Seigneur, permets-moi d'aller d'abord ensevelir mon père.</a:t>
            </a:r>
            <a:endParaRPr lang="en-US" sz="5400" dirty="0" smtClean="0">
              <a:solidFill>
                <a:srgbClr val="002060"/>
              </a:solidFill>
              <a:latin typeface="Arial Unicode MS" pitchFamily="34" charset="-128"/>
              <a:ea typeface="Arial Unicode MS" pitchFamily="34" charset="-128"/>
              <a:cs typeface="Arial Unicode MS" pitchFamily="34" charset="-128"/>
            </a:endParaRPr>
          </a:p>
          <a:p>
            <a:pPr algn="just"/>
            <a:r>
              <a:rPr lang="fr-FR" sz="5400" dirty="0" smtClean="0">
                <a:solidFill>
                  <a:srgbClr val="FF0000"/>
                </a:solidFill>
                <a:latin typeface="Arial Unicode MS" pitchFamily="34" charset="-128"/>
                <a:ea typeface="Arial Unicode MS" pitchFamily="34" charset="-128"/>
                <a:cs typeface="Arial Unicode MS" pitchFamily="34" charset="-128"/>
              </a:rPr>
              <a:t> 22 Mais Jésus lui répondit: Suis-moi, et laisse les morts ensevelir leurs morts</a:t>
            </a:r>
            <a:r>
              <a:rPr lang="fr-FR" sz="5400" dirty="0" smtClean="0">
                <a:solidFill>
                  <a:srgbClr val="FF0000"/>
                </a:solidFill>
                <a:latin typeface="Arial Unicode MS" pitchFamily="34" charset="-128"/>
                <a:ea typeface="Arial Unicode MS" pitchFamily="34" charset="-128"/>
                <a:cs typeface="Arial Unicode MS" pitchFamily="34" charset="-128"/>
              </a:rPr>
              <a:t>.</a:t>
            </a:r>
            <a:endParaRPr lang="en-US" sz="5400"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4400" b="1" dirty="0" smtClean="0">
                <a:solidFill>
                  <a:srgbClr val="FF0000"/>
                </a:solidFill>
                <a:latin typeface="Arial Unicode MS" pitchFamily="34" charset="-128"/>
                <a:ea typeface="Arial Unicode MS" pitchFamily="34" charset="-128"/>
                <a:cs typeface="Arial Unicode MS" pitchFamily="34" charset="-128"/>
              </a:rPr>
              <a:t>Reading</a:t>
            </a:r>
            <a:r>
              <a:rPr lang="fr-FR" sz="4400" b="1" dirty="0" smtClean="0">
                <a:solidFill>
                  <a:srgbClr val="FF0000"/>
                </a:solidFill>
                <a:latin typeface="Arial Unicode MS" pitchFamily="34" charset="-128"/>
                <a:ea typeface="Arial Unicode MS" pitchFamily="34" charset="-128"/>
                <a:cs typeface="Arial Unicode MS" pitchFamily="34" charset="-128"/>
              </a:rPr>
              <a:t>: Matthew 8: </a:t>
            </a:r>
            <a:r>
              <a:rPr lang="fr-FR" sz="4400" b="1" dirty="0" smtClean="0">
                <a:solidFill>
                  <a:srgbClr val="FF0000"/>
                </a:solidFill>
                <a:latin typeface="Arial Unicode MS" pitchFamily="34" charset="-128"/>
                <a:ea typeface="Arial Unicode MS" pitchFamily="34" charset="-128"/>
                <a:cs typeface="Arial Unicode MS" pitchFamily="34" charset="-128"/>
              </a:rPr>
              <a:t>19-22</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algn="just"/>
            <a:r>
              <a:rPr lang="en-US" sz="4400" dirty="0" smtClean="0">
                <a:solidFill>
                  <a:schemeClr val="tx1"/>
                </a:solidFill>
                <a:latin typeface="Arial Unicode MS" pitchFamily="34" charset="-128"/>
                <a:ea typeface="Arial Unicode MS" pitchFamily="34" charset="-128"/>
                <a:cs typeface="Arial Unicode MS" pitchFamily="34" charset="-128"/>
              </a:rPr>
              <a:t>Mt 8:19 Then a certain scribe came and said to Him, "Teacher, I will follow You wherever You go."</a:t>
            </a:r>
          </a:p>
          <a:p>
            <a:pPr algn="just"/>
            <a:r>
              <a:rPr lang="en-US" sz="4400" dirty="0" smtClean="0">
                <a:solidFill>
                  <a:srgbClr val="FF0000"/>
                </a:solidFill>
                <a:latin typeface="Arial Unicode MS" pitchFamily="34" charset="-128"/>
                <a:ea typeface="Arial Unicode MS" pitchFamily="34" charset="-128"/>
                <a:cs typeface="Arial Unicode MS" pitchFamily="34" charset="-128"/>
              </a:rPr>
              <a:t> 20 And Jesus said to him, "Foxes have holes and birds of the air have nests, but the Son of Man has nowhere to lay His head</a:t>
            </a:r>
            <a:r>
              <a:rPr lang="en-US" sz="4400" dirty="0" smtClean="0">
                <a:solidFill>
                  <a:srgbClr val="FF0000"/>
                </a:solidFill>
                <a:latin typeface="Arial Unicode MS" pitchFamily="34" charset="-128"/>
                <a:ea typeface="Arial Unicode MS" pitchFamily="34" charset="-128"/>
                <a:cs typeface="Arial Unicode MS" pitchFamily="34" charset="-128"/>
              </a:rPr>
              <a:t>."</a:t>
            </a:r>
            <a:endParaRPr lang="en-US" sz="4400"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5400" dirty="0" smtClean="0">
                <a:solidFill>
                  <a:schemeClr val="tx1"/>
                </a:solidFill>
                <a:latin typeface="Arial Unicode MS" pitchFamily="34" charset="-128"/>
                <a:ea typeface="Arial Unicode MS" pitchFamily="34" charset="-128"/>
                <a:cs typeface="Arial Unicode MS" pitchFamily="34" charset="-128"/>
              </a:rPr>
              <a:t> 21 Then another of His disciples said to Him, "Lord, let me first go and bury my father."</a:t>
            </a:r>
          </a:p>
          <a:p>
            <a:pPr algn="just"/>
            <a:r>
              <a:rPr lang="en-US" sz="5400" dirty="0" smtClean="0">
                <a:solidFill>
                  <a:srgbClr val="FF0000"/>
                </a:solidFill>
                <a:latin typeface="Arial Unicode MS" pitchFamily="34" charset="-128"/>
                <a:ea typeface="Arial Unicode MS" pitchFamily="34" charset="-128"/>
                <a:cs typeface="Arial Unicode MS" pitchFamily="34" charset="-128"/>
              </a:rPr>
              <a:t> 22 But Jesus said to him, "Follow Me, and let the dead bury their own dead."</a:t>
            </a:r>
            <a:endParaRPr lang="en-US" sz="54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4000" b="1" dirty="0" smtClean="0">
                <a:solidFill>
                  <a:srgbClr val="FFFF00"/>
                </a:solidFill>
                <a:latin typeface="Arial Unicode MS" pitchFamily="34" charset="-128"/>
                <a:ea typeface="Arial Unicode MS" pitchFamily="34" charset="-128"/>
                <a:cs typeface="Arial Unicode MS" pitchFamily="34" charset="-128"/>
              </a:rPr>
              <a:t>INTRODUCTION</a:t>
            </a:r>
            <a:endParaRPr lang="en-US" sz="4000"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000" dirty="0" smtClean="0">
                <a:latin typeface="Arial Unicode MS" pitchFamily="34" charset="-128"/>
                <a:ea typeface="Arial Unicode MS" pitchFamily="34" charset="-128"/>
                <a:cs typeface="Arial Unicode MS" pitchFamily="34" charset="-128"/>
              </a:rPr>
              <a:t>There is a great confusion in Christendom today as what to expect when one decides to follow Christ.</a:t>
            </a:r>
          </a:p>
          <a:p>
            <a:pPr lvl="0" algn="just"/>
            <a:r>
              <a:rPr lang="en-US" sz="4000" dirty="0" smtClean="0">
                <a:solidFill>
                  <a:srgbClr val="FFFF00"/>
                </a:solidFill>
                <a:latin typeface="Arial Unicode MS" pitchFamily="34" charset="-128"/>
                <a:ea typeface="Arial Unicode MS" pitchFamily="34" charset="-128"/>
                <a:cs typeface="Arial Unicode MS" pitchFamily="34" charset="-128"/>
              </a:rPr>
              <a:t>Living in a success driven society, many would like to follow Christ for selfish desires.</a:t>
            </a:r>
          </a:p>
          <a:p>
            <a:pPr lvl="0" algn="just"/>
            <a:r>
              <a:rPr lang="en-US" sz="4000" dirty="0" smtClean="0">
                <a:latin typeface="Arial Unicode MS" pitchFamily="34" charset="-128"/>
                <a:ea typeface="Arial Unicode MS" pitchFamily="34" charset="-128"/>
                <a:cs typeface="Arial Unicode MS" pitchFamily="34" charset="-128"/>
              </a:rPr>
              <a:t>There was a time when becoming a minister of God was considered a respectable position in society.</a:t>
            </a: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smtClean="0">
                <a:latin typeface="Arial Unicode MS" pitchFamily="34" charset="-128"/>
                <a:ea typeface="Arial Unicode MS" pitchFamily="34" charset="-128"/>
                <a:cs typeface="Arial Unicode MS" pitchFamily="34" charset="-128"/>
              </a:rPr>
              <a:t>Many </a:t>
            </a:r>
            <a:r>
              <a:rPr lang="en-US" sz="4800" dirty="0" smtClean="0">
                <a:latin typeface="Arial Unicode MS" pitchFamily="34" charset="-128"/>
                <a:ea typeface="Arial Unicode MS" pitchFamily="34" charset="-128"/>
                <a:cs typeface="Arial Unicode MS" pitchFamily="34" charset="-128"/>
              </a:rPr>
              <a:t>flooded the ministry field for the high exposure to the main streams of society, but especially for the other benefits associated.</a:t>
            </a:r>
          </a:p>
          <a:p>
            <a:pPr lvl="0" algn="just"/>
            <a:r>
              <a:rPr lang="en-US" sz="4800" dirty="0" smtClean="0">
                <a:solidFill>
                  <a:srgbClr val="FFFF00"/>
                </a:solidFill>
                <a:latin typeface="Arial Unicode MS" pitchFamily="34" charset="-128"/>
                <a:ea typeface="Arial Unicode MS" pitchFamily="34" charset="-128"/>
                <a:cs typeface="Arial Unicode MS" pitchFamily="34" charset="-128"/>
              </a:rPr>
              <a:t>In some circles, a preacher was automatically accepted in the class of the noble.</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smtClean="0">
                <a:latin typeface="Arial Unicode MS" pitchFamily="34" charset="-128"/>
                <a:ea typeface="Arial Unicode MS" pitchFamily="34" charset="-128"/>
                <a:cs typeface="Arial Unicode MS" pitchFamily="34" charset="-128"/>
              </a:rPr>
              <a:t>Many </a:t>
            </a:r>
            <a:r>
              <a:rPr lang="en-US" sz="4800" dirty="0" smtClean="0">
                <a:latin typeface="Arial Unicode MS" pitchFamily="34" charset="-128"/>
                <a:ea typeface="Arial Unicode MS" pitchFamily="34" charset="-128"/>
                <a:cs typeface="Arial Unicode MS" pitchFamily="34" charset="-128"/>
              </a:rPr>
              <a:t>denominations went out of their ways to provide lucrative living arrangements for their clergy members that far exceeded that of the average parishioners. </a:t>
            </a:r>
          </a:p>
          <a:p>
            <a:pPr lvl="0" algn="just"/>
            <a:r>
              <a:rPr lang="en-US" sz="4800" dirty="0" smtClean="0">
                <a:solidFill>
                  <a:srgbClr val="FFFF00"/>
                </a:solidFill>
                <a:latin typeface="Arial Unicode MS" pitchFamily="34" charset="-128"/>
                <a:ea typeface="Arial Unicode MS" pitchFamily="34" charset="-128"/>
                <a:cs typeface="Arial Unicode MS" pitchFamily="34" charset="-128"/>
              </a:rPr>
              <a:t>That happened a lot in poor countries like Haiti</a:t>
            </a:r>
            <a:r>
              <a:rPr lang="en-US" sz="4800" dirty="0" smtClean="0">
                <a:solidFill>
                  <a:srgbClr val="FFFF00"/>
                </a:solidFill>
                <a:latin typeface="Arial Unicode MS" pitchFamily="34" charset="-128"/>
                <a:ea typeface="Arial Unicode MS" pitchFamily="34" charset="-128"/>
                <a:cs typeface="Arial Unicode MS" pitchFamily="34" charset="-128"/>
              </a:rPr>
              <a:t>.</a:t>
            </a:r>
            <a:endParaRPr lang="en-US" sz="48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400" dirty="0" smtClean="0">
                <a:latin typeface="Arial Unicode MS" pitchFamily="34" charset="-128"/>
                <a:ea typeface="Arial Unicode MS" pitchFamily="34" charset="-128"/>
                <a:cs typeface="Arial Unicode MS" pitchFamily="34" charset="-128"/>
              </a:rPr>
              <a:t>Because </a:t>
            </a:r>
            <a:r>
              <a:rPr lang="en-US" sz="4400" dirty="0" smtClean="0">
                <a:latin typeface="Arial Unicode MS" pitchFamily="34" charset="-128"/>
                <a:ea typeface="Arial Unicode MS" pitchFamily="34" charset="-128"/>
                <a:cs typeface="Arial Unicode MS" pitchFamily="34" charset="-128"/>
              </a:rPr>
              <a:t>of that, when people were discussing what field to go after they finished high school, theology was among the favorite.</a:t>
            </a:r>
          </a:p>
          <a:p>
            <a:pPr lvl="0" algn="just"/>
            <a:r>
              <a:rPr lang="en-US" sz="4400" dirty="0" smtClean="0">
                <a:solidFill>
                  <a:srgbClr val="FFFF00"/>
                </a:solidFill>
                <a:latin typeface="Arial Unicode MS" pitchFamily="34" charset="-128"/>
                <a:ea typeface="Arial Unicode MS" pitchFamily="34" charset="-128"/>
                <a:cs typeface="Arial Unicode MS" pitchFamily="34" charset="-128"/>
              </a:rPr>
              <a:t>Admittedly, those preachers were far more prepared academically and theologically than our contemporary preachers, because the field had more prestige tagged to it. </a:t>
            </a: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 46 </a:t>
            </a:r>
            <a:r>
              <a:rPr lang="fr-FR" sz="4000" b="1" u="sng" dirty="0" err="1" smtClean="0">
                <a:latin typeface="Arial Unicode MS" pitchFamily="34" charset="-128"/>
                <a:ea typeface="Arial Unicode MS" pitchFamily="34" charset="-128"/>
                <a:cs typeface="Arial Unicode MS" pitchFamily="34" charset="-128"/>
              </a:rPr>
              <a:t>Nathanaël</a:t>
            </a:r>
            <a:r>
              <a:rPr lang="fr-FR" sz="4000" b="1" dirty="0" smtClean="0">
                <a:latin typeface="Arial Unicode MS" pitchFamily="34" charset="-128"/>
                <a:ea typeface="Arial Unicode MS" pitchFamily="34" charset="-128"/>
                <a:cs typeface="Arial Unicode MS" pitchFamily="34" charset="-128"/>
              </a:rPr>
              <a:t> lui dit: Peut-il venir de </a:t>
            </a:r>
            <a:r>
              <a:rPr lang="fr-FR" sz="4000" b="1" u="sng" dirty="0" smtClean="0">
                <a:latin typeface="Arial Unicode MS" pitchFamily="34" charset="-128"/>
                <a:ea typeface="Arial Unicode MS" pitchFamily="34" charset="-128"/>
                <a:cs typeface="Arial Unicode MS" pitchFamily="34" charset="-128"/>
              </a:rPr>
              <a:t>Nazareth</a:t>
            </a:r>
            <a:r>
              <a:rPr lang="fr-FR" sz="4000" b="1" dirty="0" smtClean="0">
                <a:latin typeface="Arial Unicode MS" pitchFamily="34" charset="-128"/>
                <a:ea typeface="Arial Unicode MS" pitchFamily="34" charset="-128"/>
                <a:cs typeface="Arial Unicode MS" pitchFamily="34" charset="-128"/>
              </a:rPr>
              <a:t> quelque chose de bon? </a:t>
            </a:r>
            <a:r>
              <a:rPr lang="fr-FR" sz="4000" b="1" u="sng" dirty="0" smtClean="0">
                <a:latin typeface="Arial Unicode MS" pitchFamily="34" charset="-128"/>
                <a:ea typeface="Arial Unicode MS" pitchFamily="34" charset="-128"/>
                <a:cs typeface="Arial Unicode MS" pitchFamily="34" charset="-128"/>
              </a:rPr>
              <a:t>Philippe lui répondit: Viens, et vois</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 47 Jésus, voyant venir à lui </a:t>
            </a:r>
            <a:r>
              <a:rPr lang="fr-FR" sz="4000" b="1" u="sng" dirty="0" err="1" smtClean="0">
                <a:solidFill>
                  <a:srgbClr val="FFFF00"/>
                </a:solidFill>
                <a:latin typeface="Arial Unicode MS" pitchFamily="34" charset="-128"/>
                <a:ea typeface="Arial Unicode MS" pitchFamily="34" charset="-128"/>
                <a:cs typeface="Arial Unicode MS" pitchFamily="34" charset="-128"/>
              </a:rPr>
              <a:t>Nathanaël</a:t>
            </a:r>
            <a:r>
              <a:rPr lang="fr-FR" sz="4000" b="1" dirty="0" smtClean="0">
                <a:solidFill>
                  <a:srgbClr val="FFFF00"/>
                </a:solidFill>
                <a:latin typeface="Arial Unicode MS" pitchFamily="34" charset="-128"/>
                <a:ea typeface="Arial Unicode MS" pitchFamily="34" charset="-128"/>
                <a:cs typeface="Arial Unicode MS" pitchFamily="34" charset="-128"/>
              </a:rPr>
              <a:t>, dit de lui: </a:t>
            </a:r>
            <a:r>
              <a:rPr lang="fr-FR" sz="4000" b="1" u="sng" dirty="0" smtClean="0">
                <a:solidFill>
                  <a:srgbClr val="FFFF00"/>
                </a:solidFill>
                <a:latin typeface="Arial Unicode MS" pitchFamily="34" charset="-128"/>
                <a:ea typeface="Arial Unicode MS" pitchFamily="34" charset="-128"/>
                <a:cs typeface="Arial Unicode MS" pitchFamily="34" charset="-128"/>
              </a:rPr>
              <a:t>Voici vraiment un Israélite, dans lequel il n'y a point de fraude.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48 D'où me connais-tu? lui dit </a:t>
            </a:r>
            <a:r>
              <a:rPr lang="fr-FR" sz="4000" b="1" u="sng" dirty="0" err="1" smtClean="0">
                <a:latin typeface="Arial Unicode MS" pitchFamily="34" charset="-128"/>
                <a:ea typeface="Arial Unicode MS" pitchFamily="34" charset="-128"/>
                <a:cs typeface="Arial Unicode MS" pitchFamily="34" charset="-128"/>
              </a:rPr>
              <a:t>Nathanaël</a:t>
            </a:r>
            <a:r>
              <a:rPr lang="fr-FR" sz="4000" b="1" dirty="0" smtClean="0">
                <a:latin typeface="Arial Unicode MS" pitchFamily="34" charset="-128"/>
                <a:ea typeface="Arial Unicode MS" pitchFamily="34" charset="-128"/>
                <a:cs typeface="Arial Unicode MS" pitchFamily="34" charset="-128"/>
              </a:rPr>
              <a:t>. </a:t>
            </a:r>
            <a:r>
              <a:rPr lang="fr-FR" sz="4000" b="1" u="sng" dirty="0" smtClean="0">
                <a:latin typeface="Arial Unicode MS" pitchFamily="34" charset="-128"/>
                <a:ea typeface="Arial Unicode MS" pitchFamily="34" charset="-128"/>
                <a:cs typeface="Arial Unicode MS" pitchFamily="34" charset="-128"/>
              </a:rPr>
              <a:t>Jésus</a:t>
            </a:r>
            <a:r>
              <a:rPr lang="fr-FR" sz="4000" b="1" dirty="0" smtClean="0">
                <a:latin typeface="Arial Unicode MS" pitchFamily="34" charset="-128"/>
                <a:ea typeface="Arial Unicode MS" pitchFamily="34" charset="-128"/>
                <a:cs typeface="Arial Unicode MS" pitchFamily="34" charset="-128"/>
              </a:rPr>
              <a:t> lui répondit: Avant que </a:t>
            </a:r>
            <a:r>
              <a:rPr lang="fr-FR" sz="4000" b="1" u="sng" dirty="0" smtClean="0">
                <a:latin typeface="Arial Unicode MS" pitchFamily="34" charset="-128"/>
                <a:ea typeface="Arial Unicode MS" pitchFamily="34" charset="-128"/>
                <a:cs typeface="Arial Unicode MS" pitchFamily="34" charset="-128"/>
              </a:rPr>
              <a:t>Philippe</a:t>
            </a:r>
            <a:r>
              <a:rPr lang="fr-FR" sz="4000" b="1" dirty="0" smtClean="0">
                <a:latin typeface="Arial Unicode MS" pitchFamily="34" charset="-128"/>
                <a:ea typeface="Arial Unicode MS" pitchFamily="34" charset="-128"/>
                <a:cs typeface="Arial Unicode MS" pitchFamily="34" charset="-128"/>
              </a:rPr>
              <a:t> t'appelât, quand tu étais sous le figuier, je t'ai vu.</a:t>
            </a:r>
            <a:endParaRPr lang="en-US" sz="4000" b="1" dirty="0" smtClean="0">
              <a:latin typeface="Arial Unicode MS" pitchFamily="34" charset="-128"/>
              <a:ea typeface="Arial Unicode MS" pitchFamily="34" charset="-128"/>
              <a:cs typeface="Arial Unicode MS" pitchFamily="34" charset="-128"/>
            </a:endParaRP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 49 </a:t>
            </a:r>
            <a:r>
              <a:rPr lang="fr-FR" sz="4000" b="1" u="sng" dirty="0" err="1" smtClean="0">
                <a:latin typeface="Arial Unicode MS" pitchFamily="34" charset="-128"/>
                <a:ea typeface="Arial Unicode MS" pitchFamily="34" charset="-128"/>
                <a:cs typeface="Arial Unicode MS" pitchFamily="34" charset="-128"/>
              </a:rPr>
              <a:t>Nathanaël</a:t>
            </a:r>
            <a:r>
              <a:rPr lang="fr-FR" sz="4000" b="1" dirty="0" smtClean="0">
                <a:latin typeface="Arial Unicode MS" pitchFamily="34" charset="-128"/>
                <a:ea typeface="Arial Unicode MS" pitchFamily="34" charset="-128"/>
                <a:cs typeface="Arial Unicode MS" pitchFamily="34" charset="-128"/>
              </a:rPr>
              <a:t> répondit et lui dit: </a:t>
            </a:r>
            <a:r>
              <a:rPr lang="fr-FR" sz="4000" b="1" u="sng" dirty="0" smtClean="0">
                <a:latin typeface="Arial Unicode MS" pitchFamily="34" charset="-128"/>
                <a:ea typeface="Arial Unicode MS" pitchFamily="34" charset="-128"/>
                <a:cs typeface="Arial Unicode MS" pitchFamily="34" charset="-128"/>
              </a:rPr>
              <a:t>Rabbi, tu es le Fils de Dieu, tu es le roi d'Israël</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 50 </a:t>
            </a:r>
            <a:r>
              <a:rPr lang="fr-FR" sz="4000" b="1" u="sng" dirty="0" smtClean="0">
                <a:solidFill>
                  <a:srgbClr val="FFFF00"/>
                </a:solidFill>
                <a:latin typeface="Arial Unicode MS" pitchFamily="34" charset="-128"/>
                <a:ea typeface="Arial Unicode MS" pitchFamily="34" charset="-128"/>
                <a:cs typeface="Arial Unicode MS" pitchFamily="34" charset="-128"/>
              </a:rPr>
              <a:t>Jésus</a:t>
            </a:r>
            <a:r>
              <a:rPr lang="fr-FR" sz="4000" b="1" dirty="0" smtClean="0">
                <a:solidFill>
                  <a:srgbClr val="FFFF00"/>
                </a:solidFill>
                <a:latin typeface="Arial Unicode MS" pitchFamily="34" charset="-128"/>
                <a:ea typeface="Arial Unicode MS" pitchFamily="34" charset="-128"/>
                <a:cs typeface="Arial Unicode MS" pitchFamily="34" charset="-128"/>
              </a:rPr>
              <a:t> lui répondit: Parce que je t'ai dit que je t'ai vu sous le figuier, tu crois; tu verras de plus grandes choses que celles-ci.</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51 Et il lui dit: </a:t>
            </a:r>
            <a:r>
              <a:rPr lang="fr-FR" sz="4000" b="1" u="sng" dirty="0" smtClean="0">
                <a:latin typeface="Arial Unicode MS" pitchFamily="34" charset="-128"/>
                <a:ea typeface="Arial Unicode MS" pitchFamily="34" charset="-128"/>
                <a:cs typeface="Arial Unicode MS" pitchFamily="34" charset="-128"/>
              </a:rPr>
              <a:t>En vérité, en vérité, vous verrez désormais le ciel ouvert et les anges de Dieu monter et descendre sur le Fils de l'homme.</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ctr">
              <a:buNone/>
            </a:pPr>
            <a:r>
              <a:rPr lang="en-US" sz="4400" b="1" dirty="0" smtClean="0">
                <a:solidFill>
                  <a:srgbClr val="003300"/>
                </a:solidFill>
                <a:latin typeface="Arial Unicode MS" pitchFamily="34" charset="-128"/>
                <a:ea typeface="Arial Unicode MS" pitchFamily="34" charset="-128"/>
                <a:cs typeface="Arial Unicode MS" pitchFamily="34" charset="-128"/>
              </a:rPr>
              <a:t>FOLLOWING CHRIST AND CONFLICT OF INTEREST DON’T MIX</a:t>
            </a:r>
          </a:p>
          <a:p>
            <a:pPr algn="just"/>
            <a:r>
              <a:rPr lang="fr-FR" sz="4400" dirty="0" smtClean="0">
                <a:latin typeface="Arial Unicode MS" pitchFamily="34" charset="-128"/>
                <a:ea typeface="Arial Unicode MS" pitchFamily="34" charset="-128"/>
                <a:cs typeface="Arial Unicode MS" pitchFamily="34" charset="-128"/>
              </a:rPr>
              <a:t>Mt 8:19 Un scribe s'approcha, et lui dit: Maître, je te suivrai partout où tu iras.</a:t>
            </a:r>
            <a:endParaRPr lang="en-US" sz="4400" dirty="0" smtClean="0">
              <a:latin typeface="Arial Unicode MS" pitchFamily="34" charset="-128"/>
              <a:ea typeface="Arial Unicode MS" pitchFamily="34" charset="-128"/>
              <a:cs typeface="Arial Unicode MS" pitchFamily="34" charset="-128"/>
            </a:endParaRPr>
          </a:p>
          <a:p>
            <a:pPr algn="just"/>
            <a:r>
              <a:rPr lang="fr-FR" sz="4400" dirty="0" smtClean="0">
                <a:latin typeface="Arial Unicode MS" pitchFamily="34" charset="-128"/>
                <a:ea typeface="Arial Unicode MS" pitchFamily="34" charset="-128"/>
                <a:cs typeface="Arial Unicode MS" pitchFamily="34" charset="-128"/>
              </a:rPr>
              <a:t> </a:t>
            </a:r>
            <a:r>
              <a:rPr lang="fr-FR" sz="4400" dirty="0" smtClean="0">
                <a:solidFill>
                  <a:schemeClr val="tx1"/>
                </a:solidFill>
                <a:latin typeface="Arial Unicode MS" pitchFamily="34" charset="-128"/>
                <a:ea typeface="Arial Unicode MS" pitchFamily="34" charset="-128"/>
                <a:cs typeface="Arial Unicode MS" pitchFamily="34" charset="-128"/>
              </a:rPr>
              <a:t>20 Jésus lui répondit: Les renards ont des tanières, et les oiseaux du ciel ont des nids; mais le Fils de l'homme n'a pas où reposer sa tête</a:t>
            </a:r>
            <a:r>
              <a:rPr lang="fr-FR" sz="4400" dirty="0" smtClean="0">
                <a:solidFill>
                  <a:schemeClr val="tx1"/>
                </a:solidFill>
                <a:latin typeface="Arial Unicode MS" pitchFamily="34" charset="-128"/>
                <a:ea typeface="Arial Unicode MS" pitchFamily="34" charset="-128"/>
                <a:cs typeface="Arial Unicode MS" pitchFamily="34" charset="-128"/>
              </a:rPr>
              <a:t>.</a:t>
            </a:r>
            <a:endParaRPr lang="en-US" sz="44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en-US" sz="4400" dirty="0" smtClean="0">
                <a:solidFill>
                  <a:schemeClr val="tx1"/>
                </a:solidFill>
                <a:latin typeface="Arial Unicode MS" pitchFamily="34" charset="-128"/>
                <a:ea typeface="Arial Unicode MS" pitchFamily="34" charset="-128"/>
                <a:cs typeface="Arial Unicode MS" pitchFamily="34" charset="-128"/>
              </a:rPr>
              <a:t>Mt </a:t>
            </a:r>
            <a:r>
              <a:rPr lang="en-US" sz="4400" dirty="0" smtClean="0">
                <a:solidFill>
                  <a:schemeClr val="tx1"/>
                </a:solidFill>
                <a:latin typeface="Arial Unicode MS" pitchFamily="34" charset="-128"/>
                <a:ea typeface="Arial Unicode MS" pitchFamily="34" charset="-128"/>
                <a:cs typeface="Arial Unicode MS" pitchFamily="34" charset="-128"/>
              </a:rPr>
              <a:t>8:19 Then a certain scribe came and said to Him, "Teacher, I will follow You wherever You go."</a:t>
            </a:r>
          </a:p>
          <a:p>
            <a:pPr algn="just"/>
            <a:r>
              <a:rPr lang="en-US" sz="4400" dirty="0" smtClean="0">
                <a:latin typeface="Arial Unicode MS" pitchFamily="34" charset="-128"/>
                <a:ea typeface="Arial Unicode MS" pitchFamily="34" charset="-128"/>
                <a:cs typeface="Arial Unicode MS" pitchFamily="34" charset="-128"/>
              </a:rPr>
              <a:t> 20 And Jesus said to him, "Foxes have holes and birds of the air have nests, but the Son of Man has nowhere to lay His head."</a:t>
            </a:r>
          </a:p>
          <a:p>
            <a:pPr lvl="0" algn="just"/>
            <a:r>
              <a:rPr lang="en-US" sz="4400" dirty="0" smtClean="0">
                <a:solidFill>
                  <a:schemeClr val="tx1"/>
                </a:solidFill>
                <a:latin typeface="Arial Unicode MS" pitchFamily="34" charset="-128"/>
                <a:ea typeface="Arial Unicode MS" pitchFamily="34" charset="-128"/>
                <a:cs typeface="Arial Unicode MS" pitchFamily="34" charset="-128"/>
              </a:rPr>
              <a:t>As the ministry of Jesus was picking steams, so was the interest of many to be associated with Jesus</a:t>
            </a:r>
            <a:r>
              <a:rPr lang="en-US" sz="4400" dirty="0" smtClean="0">
                <a:solidFill>
                  <a:schemeClr val="tx1"/>
                </a:solidFill>
                <a:latin typeface="Arial Unicode MS" pitchFamily="34" charset="-128"/>
                <a:ea typeface="Arial Unicode MS" pitchFamily="34" charset="-128"/>
                <a:cs typeface="Arial Unicode MS" pitchFamily="34" charset="-128"/>
              </a:rPr>
              <a:t>.</a:t>
            </a:r>
            <a:endParaRPr lang="en-US" sz="44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sz="4400" dirty="0" smtClean="0">
                <a:solidFill>
                  <a:schemeClr val="tx1"/>
                </a:solidFill>
                <a:latin typeface="Arial Unicode MS" pitchFamily="34" charset="-128"/>
                <a:ea typeface="Arial Unicode MS" pitchFamily="34" charset="-128"/>
                <a:cs typeface="Arial Unicode MS" pitchFamily="34" charset="-128"/>
              </a:rPr>
              <a:t>At </a:t>
            </a:r>
            <a:r>
              <a:rPr lang="en-US" sz="4400" dirty="0" smtClean="0">
                <a:solidFill>
                  <a:schemeClr val="tx1"/>
                </a:solidFill>
                <a:latin typeface="Arial Unicode MS" pitchFamily="34" charset="-128"/>
                <a:ea typeface="Arial Unicode MS" pitchFamily="34" charset="-128"/>
                <a:cs typeface="Arial Unicode MS" pitchFamily="34" charset="-128"/>
              </a:rPr>
              <a:t>first it was just a bunch of guys following a strange guy who thought he had some special connections with God.</a:t>
            </a:r>
          </a:p>
          <a:p>
            <a:pPr lvl="0" algn="just"/>
            <a:r>
              <a:rPr lang="en-US" sz="4400" dirty="0" smtClean="0">
                <a:latin typeface="Arial Unicode MS" pitchFamily="34" charset="-128"/>
                <a:ea typeface="Arial Unicode MS" pitchFamily="34" charset="-128"/>
                <a:cs typeface="Arial Unicode MS" pitchFamily="34" charset="-128"/>
              </a:rPr>
              <a:t>In another year, it became a movement.</a:t>
            </a:r>
          </a:p>
          <a:p>
            <a:pPr lvl="0" algn="just"/>
            <a:r>
              <a:rPr lang="en-US" sz="4400" dirty="0" smtClean="0">
                <a:solidFill>
                  <a:schemeClr val="tx1"/>
                </a:solidFill>
                <a:latin typeface="Arial Unicode MS" pitchFamily="34" charset="-128"/>
                <a:ea typeface="Arial Unicode MS" pitchFamily="34" charset="-128"/>
                <a:cs typeface="Arial Unicode MS" pitchFamily="34" charset="-128"/>
              </a:rPr>
              <a:t>People from all walks of life were seeking the attention of Jesus.</a:t>
            </a:r>
          </a:p>
          <a:p>
            <a:pPr lvl="0" algn="just"/>
            <a:r>
              <a:rPr lang="en-US" sz="4400" dirty="0" smtClean="0">
                <a:latin typeface="Arial Unicode MS" pitchFamily="34" charset="-128"/>
                <a:ea typeface="Arial Unicode MS" pitchFamily="34" charset="-128"/>
                <a:cs typeface="Arial Unicode MS" pitchFamily="34" charset="-128"/>
              </a:rPr>
              <a:t>Great crowds were always following Jesus.</a:t>
            </a:r>
          </a:p>
          <a:p>
            <a:pPr lvl="0" algn="just"/>
            <a:r>
              <a:rPr lang="en-US" sz="4400" dirty="0" smtClean="0">
                <a:solidFill>
                  <a:schemeClr val="tx1"/>
                </a:solidFill>
                <a:latin typeface="Arial Unicode MS" pitchFamily="34" charset="-128"/>
                <a:ea typeface="Arial Unicode MS" pitchFamily="34" charset="-128"/>
                <a:cs typeface="Arial Unicode MS" pitchFamily="34" charset="-128"/>
              </a:rPr>
              <a:t>Miracles left and right</a:t>
            </a:r>
            <a:r>
              <a:rPr lang="en-US" sz="4400" dirty="0" smtClean="0">
                <a:solidFill>
                  <a:schemeClr val="tx1"/>
                </a:solidFill>
                <a:latin typeface="Arial Unicode MS" pitchFamily="34" charset="-128"/>
                <a:ea typeface="Arial Unicode MS" pitchFamily="34" charset="-128"/>
                <a:cs typeface="Arial Unicode MS" pitchFamily="34" charset="-128"/>
              </a:rPr>
              <a:t>.</a:t>
            </a:r>
            <a:endParaRPr lang="en-US" sz="44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400" dirty="0" smtClean="0">
                <a:solidFill>
                  <a:schemeClr val="tx1"/>
                </a:solidFill>
                <a:latin typeface="Arial Unicode MS" pitchFamily="34" charset="-128"/>
                <a:ea typeface="Arial Unicode MS" pitchFamily="34" charset="-128"/>
                <a:cs typeface="Arial Unicode MS" pitchFamily="34" charset="-128"/>
              </a:rPr>
              <a:t>Jesus </a:t>
            </a:r>
            <a:r>
              <a:rPr lang="en-US" sz="4400" dirty="0" smtClean="0">
                <a:solidFill>
                  <a:schemeClr val="tx1"/>
                </a:solidFill>
                <a:latin typeface="Arial Unicode MS" pitchFamily="34" charset="-128"/>
                <a:ea typeface="Arial Unicode MS" pitchFamily="34" charset="-128"/>
                <a:cs typeface="Arial Unicode MS" pitchFamily="34" charset="-128"/>
              </a:rPr>
              <a:t>could even silence the big guys with his rhetoric and his teaching style.</a:t>
            </a:r>
          </a:p>
          <a:p>
            <a:pPr lvl="0" algn="just"/>
            <a:r>
              <a:rPr lang="en-US" sz="4400" dirty="0" smtClean="0">
                <a:latin typeface="Arial Unicode MS" pitchFamily="34" charset="-128"/>
                <a:ea typeface="Arial Unicode MS" pitchFamily="34" charset="-128"/>
                <a:cs typeface="Arial Unicode MS" pitchFamily="34" charset="-128"/>
              </a:rPr>
              <a:t>All eyes began to be set on Jesus as the next revolutionary leader.</a:t>
            </a:r>
          </a:p>
          <a:p>
            <a:pPr lvl="0" algn="just"/>
            <a:r>
              <a:rPr lang="en-US" sz="4400" dirty="0" smtClean="0">
                <a:solidFill>
                  <a:schemeClr val="tx1"/>
                </a:solidFill>
                <a:latin typeface="Arial Unicode MS" pitchFamily="34" charset="-128"/>
                <a:ea typeface="Arial Unicode MS" pitchFamily="34" charset="-128"/>
                <a:cs typeface="Arial Unicode MS" pitchFamily="34" charset="-128"/>
              </a:rPr>
              <a:t>All a sudden following Jesus seemed like a wise investment. </a:t>
            </a:r>
          </a:p>
          <a:p>
            <a:pPr lvl="0" algn="just"/>
            <a:r>
              <a:rPr lang="en-US" sz="4400" dirty="0" smtClean="0">
                <a:latin typeface="Arial Unicode MS" pitchFamily="34" charset="-128"/>
                <a:ea typeface="Arial Unicode MS" pitchFamily="34" charset="-128"/>
                <a:cs typeface="Arial Unicode MS" pitchFamily="34" charset="-128"/>
              </a:rPr>
              <a:t>Jesus questioned the motive of each person who desired to follow him</a:t>
            </a:r>
            <a:r>
              <a:rPr lang="en-US" sz="4400" dirty="0" smtClean="0">
                <a:latin typeface="Arial Unicode MS" pitchFamily="34" charset="-128"/>
                <a:ea typeface="Arial Unicode MS" pitchFamily="34" charset="-128"/>
                <a:cs typeface="Arial Unicode MS" pitchFamily="34" charset="-128"/>
              </a:rPr>
              <a:t>.</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400" dirty="0" smtClean="0">
                <a:solidFill>
                  <a:schemeClr val="tx1"/>
                </a:solidFill>
                <a:latin typeface="Arial Unicode MS" pitchFamily="34" charset="-128"/>
                <a:ea typeface="Arial Unicode MS" pitchFamily="34" charset="-128"/>
                <a:cs typeface="Arial Unicode MS" pitchFamily="34" charset="-128"/>
              </a:rPr>
              <a:t>Jesus </a:t>
            </a:r>
            <a:r>
              <a:rPr lang="en-US" sz="4400" dirty="0" smtClean="0">
                <a:solidFill>
                  <a:schemeClr val="tx1"/>
                </a:solidFill>
                <a:latin typeface="Arial Unicode MS" pitchFamily="34" charset="-128"/>
                <a:ea typeface="Arial Unicode MS" pitchFamily="34" charset="-128"/>
                <a:cs typeface="Arial Unicode MS" pitchFamily="34" charset="-128"/>
              </a:rPr>
              <a:t>often raised the bar when He noticed someone who wished to follow him for questionable motives.</a:t>
            </a:r>
          </a:p>
          <a:p>
            <a:pPr lvl="0" algn="just"/>
            <a:r>
              <a:rPr lang="en-US" sz="4400" dirty="0" smtClean="0">
                <a:latin typeface="Arial Unicode MS" pitchFamily="34" charset="-128"/>
                <a:ea typeface="Arial Unicode MS" pitchFamily="34" charset="-128"/>
                <a:cs typeface="Arial Unicode MS" pitchFamily="34" charset="-128"/>
              </a:rPr>
              <a:t>Some saw Jesus as a good connection in their social status.</a:t>
            </a:r>
          </a:p>
          <a:p>
            <a:pPr lvl="0" algn="just"/>
            <a:r>
              <a:rPr lang="en-US" sz="4400" dirty="0" smtClean="0">
                <a:solidFill>
                  <a:schemeClr val="tx1"/>
                </a:solidFill>
                <a:latin typeface="Arial Unicode MS" pitchFamily="34" charset="-128"/>
                <a:ea typeface="Arial Unicode MS" pitchFamily="34" charset="-128"/>
                <a:cs typeface="Arial Unicode MS" pitchFamily="34" charset="-128"/>
              </a:rPr>
              <a:t>They don’t want their lives to be rearranged nor changed; they just want a little bit of Jesus in it as decoration to their beautiful life.</a:t>
            </a:r>
            <a:endParaRPr lang="en-US" sz="4400"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400" dirty="0" smtClean="0">
                <a:solidFill>
                  <a:srgbClr val="FFFF00"/>
                </a:solidFill>
                <a:latin typeface="Arial Unicode MS" pitchFamily="34" charset="-128"/>
                <a:ea typeface="Arial Unicode MS" pitchFamily="34" charset="-128"/>
                <a:cs typeface="Arial Unicode MS" pitchFamily="34" charset="-128"/>
              </a:rPr>
              <a:t>THE RICH YOUNG RULER WENT HOME SAD.</a:t>
            </a:r>
          </a:p>
          <a:p>
            <a:pPr lvl="0" algn="just"/>
            <a:r>
              <a:rPr lang="en-US" sz="4800" dirty="0" smtClean="0">
                <a:latin typeface="Arial Unicode MS" pitchFamily="34" charset="-128"/>
                <a:ea typeface="Arial Unicode MS" pitchFamily="34" charset="-128"/>
                <a:cs typeface="Arial Unicode MS" pitchFamily="34" charset="-128"/>
              </a:rPr>
              <a:t>Although Jesus was busy looking for disciples, some of the candidates were turned down because they came to Jesus with a different agenda than Jesus had in mind</a:t>
            </a:r>
            <a:r>
              <a:rPr lang="en-US" sz="4800" dirty="0" smtClean="0">
                <a:latin typeface="Arial Unicode MS" pitchFamily="34" charset="-128"/>
                <a:ea typeface="Arial Unicode MS" pitchFamily="34" charset="-128"/>
                <a:cs typeface="Arial Unicode MS" pitchFamily="34" charset="-128"/>
              </a:rPr>
              <a:t>.</a:t>
            </a: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solidFill>
                  <a:srgbClr val="FFFF00"/>
                </a:solidFill>
                <a:latin typeface="Arial Unicode MS" pitchFamily="34" charset="-128"/>
                <a:ea typeface="Arial Unicode MS" pitchFamily="34" charset="-128"/>
                <a:cs typeface="Arial Unicode MS" pitchFamily="34" charset="-128"/>
              </a:rPr>
              <a:t>A </a:t>
            </a:r>
            <a:r>
              <a:rPr lang="en-US" sz="4400" dirty="0" smtClean="0">
                <a:solidFill>
                  <a:srgbClr val="FFFF00"/>
                </a:solidFill>
                <a:latin typeface="Arial Unicode MS" pitchFamily="34" charset="-128"/>
                <a:ea typeface="Arial Unicode MS" pitchFamily="34" charset="-128"/>
                <a:cs typeface="Arial Unicode MS" pitchFamily="34" charset="-128"/>
              </a:rPr>
              <a:t>rich young ruler was asked to go sell all his possessions and to return to follow Jesus.</a:t>
            </a:r>
          </a:p>
          <a:p>
            <a:pPr lvl="0" algn="just"/>
            <a:r>
              <a:rPr lang="en-US" sz="4400" dirty="0" smtClean="0">
                <a:latin typeface="Arial Unicode MS" pitchFamily="34" charset="-128"/>
                <a:ea typeface="Arial Unicode MS" pitchFamily="34" charset="-128"/>
                <a:cs typeface="Arial Unicode MS" pitchFamily="34" charset="-128"/>
              </a:rPr>
              <a:t>When the price of following the Lord was laid out to him, he went home very sad because he could not afford to endure a setback in his social status in order to serve God.</a:t>
            </a: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ctr">
              <a:buNone/>
            </a:pPr>
            <a:r>
              <a:rPr lang="en-US" sz="4400" b="1" dirty="0" smtClean="0">
                <a:solidFill>
                  <a:srgbClr val="003300"/>
                </a:solidFill>
                <a:latin typeface="Arial Unicode MS" pitchFamily="34" charset="-128"/>
                <a:ea typeface="Arial Unicode MS" pitchFamily="34" charset="-128"/>
                <a:cs typeface="Arial Unicode MS" pitchFamily="34" charset="-128"/>
              </a:rPr>
              <a:t>THE PRICE FOR THE SCRIBE: A WISHFUL FOLLOWER OF CHRIST </a:t>
            </a:r>
          </a:p>
          <a:p>
            <a:pPr algn="just"/>
            <a:r>
              <a:rPr lang="fr-FR" sz="4400" dirty="0" smtClean="0">
                <a:solidFill>
                  <a:srgbClr val="C00000"/>
                </a:solidFill>
                <a:latin typeface="Arial Unicode MS" pitchFamily="34" charset="-128"/>
                <a:ea typeface="Arial Unicode MS" pitchFamily="34" charset="-128"/>
                <a:cs typeface="Arial Unicode MS" pitchFamily="34" charset="-128"/>
              </a:rPr>
              <a:t>20 Jésus lui répondit: Les renards ont des tanières, et les oiseaux du ciel ont des nids; mais le Fils de l'homme n'a pas où reposer sa tête.</a:t>
            </a:r>
            <a:endParaRPr lang="en-US" sz="4400" dirty="0" smtClean="0">
              <a:solidFill>
                <a:srgbClr val="C00000"/>
              </a:solidFill>
              <a:latin typeface="Arial Unicode MS" pitchFamily="34" charset="-128"/>
              <a:ea typeface="Arial Unicode MS" pitchFamily="34" charset="-128"/>
              <a:cs typeface="Arial Unicode MS" pitchFamily="34" charset="-128"/>
            </a:endParaRPr>
          </a:p>
          <a:p>
            <a:pPr algn="just"/>
            <a:r>
              <a:rPr lang="en-US" sz="4400" dirty="0" smtClean="0">
                <a:solidFill>
                  <a:srgbClr val="003300"/>
                </a:solidFill>
                <a:latin typeface="Arial Unicode MS" pitchFamily="34" charset="-128"/>
                <a:ea typeface="Arial Unicode MS" pitchFamily="34" charset="-128"/>
                <a:cs typeface="Arial Unicode MS" pitchFamily="34" charset="-128"/>
              </a:rPr>
              <a:t>20 And Jesus said to him, "Foxes have holes and birds of the air have nests, but the Son of Man has nowhere to lay His head</a:t>
            </a:r>
            <a:r>
              <a:rPr lang="en-US" sz="4400" dirty="0" smtClean="0">
                <a:solidFill>
                  <a:srgbClr val="003300"/>
                </a:solidFill>
                <a:latin typeface="Arial Unicode MS" pitchFamily="34" charset="-128"/>
                <a:ea typeface="Arial Unicode MS" pitchFamily="34" charset="-128"/>
                <a:cs typeface="Arial Unicode MS" pitchFamily="34" charset="-128"/>
              </a:rPr>
              <a:t>."</a:t>
            </a:r>
            <a:endParaRPr lang="en-US" sz="4400" dirty="0" smtClean="0">
              <a:solidFill>
                <a:srgbClr val="0033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en-US" sz="4400" dirty="0" smtClean="0">
                <a:solidFill>
                  <a:srgbClr val="003300"/>
                </a:solidFill>
                <a:latin typeface="Arial Unicode MS" pitchFamily="34" charset="-128"/>
                <a:ea typeface="Arial Unicode MS" pitchFamily="34" charset="-128"/>
                <a:cs typeface="Arial Unicode MS" pitchFamily="34" charset="-128"/>
              </a:rPr>
              <a:t>This </a:t>
            </a:r>
            <a:r>
              <a:rPr lang="en-US" sz="4400" dirty="0" smtClean="0">
                <a:solidFill>
                  <a:srgbClr val="003300"/>
                </a:solidFill>
                <a:latin typeface="Arial Unicode MS" pitchFamily="34" charset="-128"/>
                <a:ea typeface="Arial Unicode MS" pitchFamily="34" charset="-128"/>
                <a:cs typeface="Arial Unicode MS" pitchFamily="34" charset="-128"/>
              </a:rPr>
              <a:t>scribe was given an answer based on the penchant of his heart.</a:t>
            </a:r>
          </a:p>
          <a:p>
            <a:pPr lvl="0" algn="just"/>
            <a:r>
              <a:rPr lang="en-US" sz="4400" dirty="0" smtClean="0">
                <a:solidFill>
                  <a:srgbClr val="C00000"/>
                </a:solidFill>
                <a:latin typeface="Arial Unicode MS" pitchFamily="34" charset="-128"/>
                <a:ea typeface="Arial Unicode MS" pitchFamily="34" charset="-128"/>
                <a:cs typeface="Arial Unicode MS" pitchFamily="34" charset="-128"/>
              </a:rPr>
              <a:t>He might have seen a bright future in Jesus, or he probably was accustomed to luxury.</a:t>
            </a:r>
          </a:p>
          <a:p>
            <a:pPr lvl="0" algn="just"/>
            <a:r>
              <a:rPr lang="en-US" sz="4400" dirty="0" smtClean="0">
                <a:solidFill>
                  <a:srgbClr val="003300"/>
                </a:solidFill>
                <a:latin typeface="Arial Unicode MS" pitchFamily="34" charset="-128"/>
                <a:ea typeface="Arial Unicode MS" pitchFamily="34" charset="-128"/>
                <a:cs typeface="Arial Unicode MS" pitchFamily="34" charset="-128"/>
              </a:rPr>
              <a:t>Some may not be looking to gain any steps in the social ladder, but they are not interested in anything or anyone that may cause them a descent</a:t>
            </a:r>
            <a:r>
              <a:rPr lang="en-US" sz="4400" dirty="0" smtClean="0">
                <a:solidFill>
                  <a:srgbClr val="003300"/>
                </a:solidFill>
                <a:latin typeface="Arial Unicode MS" pitchFamily="34" charset="-128"/>
                <a:ea typeface="Arial Unicode MS" pitchFamily="34" charset="-128"/>
                <a:cs typeface="Arial Unicode MS" pitchFamily="34" charset="-128"/>
              </a:rPr>
              <a:t>.</a:t>
            </a:r>
            <a:endParaRPr lang="en-US" sz="4400" dirty="0" smtClean="0">
              <a:solidFill>
                <a:srgbClr val="0033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400" dirty="0" smtClean="0">
                <a:solidFill>
                  <a:srgbClr val="003300"/>
                </a:solidFill>
                <a:latin typeface="Arial Unicode MS" pitchFamily="34" charset="-128"/>
                <a:ea typeface="Arial Unicode MS" pitchFamily="34" charset="-128"/>
                <a:cs typeface="Arial Unicode MS" pitchFamily="34" charset="-128"/>
              </a:rPr>
              <a:t>Jesus </a:t>
            </a:r>
            <a:r>
              <a:rPr lang="en-US" sz="4400" dirty="0" smtClean="0">
                <a:solidFill>
                  <a:srgbClr val="003300"/>
                </a:solidFill>
                <a:latin typeface="Arial Unicode MS" pitchFamily="34" charset="-128"/>
                <a:ea typeface="Arial Unicode MS" pitchFamily="34" charset="-128"/>
                <a:cs typeface="Arial Unicode MS" pitchFamily="34" charset="-128"/>
              </a:rPr>
              <a:t>told the scribe that following Jesus is not just about showing up for a public spectacle where everyone says bravo.</a:t>
            </a:r>
          </a:p>
          <a:p>
            <a:pPr lvl="0" algn="just"/>
            <a:r>
              <a:rPr lang="en-US" sz="4400" dirty="0" smtClean="0">
                <a:solidFill>
                  <a:srgbClr val="C00000"/>
                </a:solidFill>
                <a:latin typeface="Arial Unicode MS" pitchFamily="34" charset="-128"/>
                <a:ea typeface="Arial Unicode MS" pitchFamily="34" charset="-128"/>
                <a:cs typeface="Arial Unicode MS" pitchFamily="34" charset="-128"/>
              </a:rPr>
              <a:t>Jesus avowed that following him may incur some serious discomforts.</a:t>
            </a:r>
          </a:p>
          <a:p>
            <a:pPr lvl="0" algn="just"/>
            <a:r>
              <a:rPr lang="en-US" sz="4400" dirty="0" smtClean="0">
                <a:solidFill>
                  <a:srgbClr val="003300"/>
                </a:solidFill>
                <a:latin typeface="Arial Unicode MS" pitchFamily="34" charset="-128"/>
                <a:ea typeface="Arial Unicode MS" pitchFamily="34" charset="-128"/>
                <a:cs typeface="Arial Unicode MS" pitchFamily="34" charset="-128"/>
              </a:rPr>
              <a:t>We never heard of that scribe again, that means that he might have changed his mind</a:t>
            </a:r>
            <a:r>
              <a:rPr lang="en-US" sz="4400" dirty="0" smtClean="0">
                <a:solidFill>
                  <a:srgbClr val="003300"/>
                </a:solidFill>
                <a:latin typeface="Arial Unicode MS" pitchFamily="34" charset="-128"/>
                <a:ea typeface="Arial Unicode MS" pitchFamily="34" charset="-128"/>
                <a:cs typeface="Arial Unicode MS" pitchFamily="34" charset="-128"/>
              </a:rPr>
              <a:t>.</a:t>
            </a:r>
            <a:endParaRPr lang="en-US" sz="4400" dirty="0" smtClean="0">
              <a:solidFill>
                <a:srgbClr val="0033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sz="4400" dirty="0" smtClean="0">
                <a:solidFill>
                  <a:srgbClr val="003300"/>
                </a:solidFill>
                <a:latin typeface="Arial Unicode MS" pitchFamily="34" charset="-128"/>
                <a:ea typeface="Arial Unicode MS" pitchFamily="34" charset="-128"/>
                <a:cs typeface="Arial Unicode MS" pitchFamily="34" charset="-128"/>
              </a:rPr>
              <a:t>This </a:t>
            </a:r>
            <a:r>
              <a:rPr lang="en-US" sz="4400" dirty="0" smtClean="0">
                <a:solidFill>
                  <a:srgbClr val="003300"/>
                </a:solidFill>
                <a:latin typeface="Arial Unicode MS" pitchFamily="34" charset="-128"/>
                <a:ea typeface="Arial Unicode MS" pitchFamily="34" charset="-128"/>
                <a:cs typeface="Arial Unicode MS" pitchFamily="34" charset="-128"/>
              </a:rPr>
              <a:t>Scribe was a rare suitor who wanted to follow Jesus.</a:t>
            </a:r>
          </a:p>
          <a:p>
            <a:pPr lvl="0" algn="just"/>
            <a:r>
              <a:rPr lang="en-US" sz="4400" dirty="0" smtClean="0">
                <a:solidFill>
                  <a:srgbClr val="C00000"/>
                </a:solidFill>
                <a:latin typeface="Arial Unicode MS" pitchFamily="34" charset="-128"/>
                <a:ea typeface="Arial Unicode MS" pitchFamily="34" charset="-128"/>
                <a:cs typeface="Arial Unicode MS" pitchFamily="34" charset="-128"/>
              </a:rPr>
              <a:t>Jesus knew the heart of that scribe and gave him a warning.</a:t>
            </a:r>
          </a:p>
          <a:p>
            <a:pPr lvl="0" algn="just"/>
            <a:r>
              <a:rPr lang="en-US" sz="4400" dirty="0" smtClean="0">
                <a:solidFill>
                  <a:srgbClr val="003300"/>
                </a:solidFill>
                <a:latin typeface="Arial Unicode MS" pitchFamily="34" charset="-128"/>
                <a:ea typeface="Arial Unicode MS" pitchFamily="34" charset="-128"/>
                <a:cs typeface="Arial Unicode MS" pitchFamily="34" charset="-128"/>
              </a:rPr>
              <a:t>You want to follow me everywhere, right?</a:t>
            </a:r>
          </a:p>
          <a:p>
            <a:pPr lvl="0" algn="just"/>
            <a:r>
              <a:rPr lang="en-US" sz="4400" dirty="0" smtClean="0">
                <a:solidFill>
                  <a:srgbClr val="C00000"/>
                </a:solidFill>
                <a:latin typeface="Arial Unicode MS" pitchFamily="34" charset="-128"/>
                <a:ea typeface="Arial Unicode MS" pitchFamily="34" charset="-128"/>
                <a:cs typeface="Arial Unicode MS" pitchFamily="34" charset="-128"/>
              </a:rPr>
              <a:t>We don’t have membership affiliation with the Holiday inns, or the Four Seasons, or the Ritz Carlson, the Waldorf, or the Hyatt, or the Hilton, not even motel 6</a:t>
            </a:r>
            <a:r>
              <a:rPr lang="en-US" sz="4400" dirty="0" smtClean="0">
                <a:solidFill>
                  <a:srgbClr val="C00000"/>
                </a:solidFill>
                <a:latin typeface="Arial Unicode MS" pitchFamily="34" charset="-128"/>
                <a:ea typeface="Arial Unicode MS" pitchFamily="34" charset="-128"/>
                <a:cs typeface="Arial Unicode MS" pitchFamily="34" charset="-128"/>
              </a:rPr>
              <a:t>.</a:t>
            </a:r>
            <a:endParaRPr lang="en-US" sz="4400"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400" dirty="0" smtClean="0">
                <a:solidFill>
                  <a:srgbClr val="003300"/>
                </a:solidFill>
                <a:latin typeface="Arial Unicode MS" pitchFamily="34" charset="-128"/>
                <a:ea typeface="Arial Unicode MS" pitchFamily="34" charset="-128"/>
                <a:cs typeface="Arial Unicode MS" pitchFamily="34" charset="-128"/>
              </a:rPr>
              <a:t>In </a:t>
            </a:r>
            <a:r>
              <a:rPr lang="en-US" sz="4400" dirty="0" smtClean="0">
                <a:solidFill>
                  <a:srgbClr val="003300"/>
                </a:solidFill>
                <a:latin typeface="Arial Unicode MS" pitchFamily="34" charset="-128"/>
                <a:ea typeface="Arial Unicode MS" pitchFamily="34" charset="-128"/>
                <a:cs typeface="Arial Unicode MS" pitchFamily="34" charset="-128"/>
              </a:rPr>
              <a:t>fact, you are not even guaranteed a regular bed or a meal every day.</a:t>
            </a:r>
          </a:p>
          <a:p>
            <a:pPr lvl="0" algn="just"/>
            <a:r>
              <a:rPr lang="en-US" sz="4400" dirty="0" smtClean="0">
                <a:solidFill>
                  <a:srgbClr val="C00000"/>
                </a:solidFill>
                <a:latin typeface="Arial Unicode MS" pitchFamily="34" charset="-128"/>
                <a:ea typeface="Arial Unicode MS" pitchFamily="34" charset="-128"/>
                <a:cs typeface="Arial Unicode MS" pitchFamily="34" charset="-128"/>
              </a:rPr>
              <a:t>Are you still interested in following me Mr. Scribe?</a:t>
            </a:r>
          </a:p>
          <a:p>
            <a:pPr lvl="0" algn="just"/>
            <a:r>
              <a:rPr lang="en-US" sz="4400" dirty="0" smtClean="0">
                <a:solidFill>
                  <a:srgbClr val="003300"/>
                </a:solidFill>
                <a:latin typeface="Arial Unicode MS" pitchFamily="34" charset="-128"/>
                <a:ea typeface="Arial Unicode MS" pitchFamily="34" charset="-128"/>
                <a:cs typeface="Arial Unicode MS" pitchFamily="34" charset="-128"/>
              </a:rPr>
              <a:t>The presence of a scribe could give more validation to the ministry of Jesus, but He turned him down because his motives were not right</a:t>
            </a:r>
            <a:r>
              <a:rPr lang="en-US" sz="4400" dirty="0" smtClean="0">
                <a:solidFill>
                  <a:srgbClr val="003300"/>
                </a:solidFill>
                <a:latin typeface="Arial Unicode MS" pitchFamily="34" charset="-128"/>
                <a:ea typeface="Arial Unicode MS" pitchFamily="34" charset="-128"/>
                <a:cs typeface="Arial Unicode MS" pitchFamily="34" charset="-128"/>
              </a:rPr>
              <a:t>.</a:t>
            </a:r>
            <a:endParaRPr lang="en-US" sz="4400" dirty="0" smtClean="0">
              <a:solidFill>
                <a:srgbClr val="0033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200" dirty="0" smtClean="0">
                <a:solidFill>
                  <a:srgbClr val="003300"/>
                </a:solidFill>
                <a:latin typeface="Arial Unicode MS" pitchFamily="34" charset="-128"/>
                <a:ea typeface="Arial Unicode MS" pitchFamily="34" charset="-128"/>
                <a:cs typeface="Arial Unicode MS" pitchFamily="34" charset="-128"/>
              </a:rPr>
              <a:t>Many </a:t>
            </a:r>
            <a:r>
              <a:rPr lang="en-US" sz="4200" dirty="0" smtClean="0">
                <a:solidFill>
                  <a:srgbClr val="003300"/>
                </a:solidFill>
                <a:latin typeface="Arial Unicode MS" pitchFamily="34" charset="-128"/>
                <a:ea typeface="Arial Unicode MS" pitchFamily="34" charset="-128"/>
                <a:cs typeface="Arial Unicode MS" pitchFamily="34" charset="-128"/>
              </a:rPr>
              <a:t>preachers make regrettable ministry moves that are out of the will of God because of wrong motives.</a:t>
            </a:r>
          </a:p>
          <a:p>
            <a:pPr lvl="0" algn="just"/>
            <a:r>
              <a:rPr lang="en-US" sz="4200" dirty="0" smtClean="0">
                <a:solidFill>
                  <a:srgbClr val="C00000"/>
                </a:solidFill>
                <a:latin typeface="Arial Unicode MS" pitchFamily="34" charset="-128"/>
                <a:ea typeface="Arial Unicode MS" pitchFamily="34" charset="-128"/>
                <a:cs typeface="Arial Unicode MS" pitchFamily="34" charset="-128"/>
              </a:rPr>
              <a:t>Bigger church means better. Higher salary means God’s approval.</a:t>
            </a:r>
          </a:p>
          <a:p>
            <a:pPr lvl="0" algn="just"/>
            <a:r>
              <a:rPr lang="en-US" sz="4200" dirty="0" smtClean="0">
                <a:solidFill>
                  <a:srgbClr val="003300"/>
                </a:solidFill>
                <a:latin typeface="Arial Unicode MS" pitchFamily="34" charset="-128"/>
                <a:ea typeface="Arial Unicode MS" pitchFamily="34" charset="-128"/>
                <a:cs typeface="Arial Unicode MS" pitchFamily="34" charset="-128"/>
              </a:rPr>
              <a:t>Some preachers join denominations that have drifted away from God because of the comforts they offer</a:t>
            </a:r>
            <a:r>
              <a:rPr lang="en-US" sz="4200" dirty="0" smtClean="0">
                <a:solidFill>
                  <a:srgbClr val="003300"/>
                </a:solidFill>
                <a:latin typeface="Arial Unicode MS" pitchFamily="34" charset="-128"/>
                <a:ea typeface="Arial Unicode MS" pitchFamily="34" charset="-128"/>
                <a:cs typeface="Arial Unicode MS" pitchFamily="34" charset="-128"/>
              </a:rPr>
              <a:t>.</a:t>
            </a:r>
            <a:endParaRPr lang="en-US" sz="4200" dirty="0" smtClean="0">
              <a:solidFill>
                <a:srgbClr val="0033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sz="4400" dirty="0" smtClean="0">
                <a:solidFill>
                  <a:srgbClr val="003300"/>
                </a:solidFill>
                <a:latin typeface="Arial Unicode MS" pitchFamily="34" charset="-128"/>
                <a:ea typeface="Arial Unicode MS" pitchFamily="34" charset="-128"/>
                <a:cs typeface="Arial Unicode MS" pitchFamily="34" charset="-128"/>
              </a:rPr>
              <a:t>Nowadays</a:t>
            </a:r>
            <a:r>
              <a:rPr lang="en-US" sz="4400" dirty="0" smtClean="0">
                <a:solidFill>
                  <a:srgbClr val="003300"/>
                </a:solidFill>
                <a:latin typeface="Arial Unicode MS" pitchFamily="34" charset="-128"/>
                <a:ea typeface="Arial Unicode MS" pitchFamily="34" charset="-128"/>
                <a:cs typeface="Arial Unicode MS" pitchFamily="34" charset="-128"/>
              </a:rPr>
              <a:t>, the denominations that guaranty financial securities are flooded with preachers who once were preaching against their false doctrines.</a:t>
            </a:r>
          </a:p>
          <a:p>
            <a:pPr lvl="0" algn="just"/>
            <a:r>
              <a:rPr lang="en-US" sz="4400" dirty="0" smtClean="0">
                <a:solidFill>
                  <a:srgbClr val="C00000"/>
                </a:solidFill>
                <a:latin typeface="Arial Unicode MS" pitchFamily="34" charset="-128"/>
                <a:ea typeface="Arial Unicode MS" pitchFamily="34" charset="-128"/>
                <a:cs typeface="Arial Unicode MS" pitchFamily="34" charset="-128"/>
              </a:rPr>
              <a:t>Some preachers try to maintain their old Christian identities while enriching themselves out of the fat of a cult or a false church.</a:t>
            </a:r>
          </a:p>
          <a:p>
            <a:pPr lvl="0" algn="just"/>
            <a:r>
              <a:rPr lang="en-US" sz="4400" dirty="0" smtClean="0">
                <a:solidFill>
                  <a:srgbClr val="003300"/>
                </a:solidFill>
                <a:latin typeface="Arial Unicode MS" pitchFamily="34" charset="-128"/>
                <a:ea typeface="Arial Unicode MS" pitchFamily="34" charset="-128"/>
                <a:cs typeface="Arial Unicode MS" pitchFamily="34" charset="-128"/>
              </a:rPr>
              <a:t>The love of money is the root of all evils.</a:t>
            </a:r>
            <a:endParaRPr lang="en-US" sz="4400" dirty="0">
              <a:solidFill>
                <a:srgbClr val="0033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400" b="1" dirty="0" smtClean="0">
                <a:solidFill>
                  <a:srgbClr val="FFC000"/>
                </a:solidFill>
                <a:latin typeface="Arial Unicode MS" pitchFamily="34" charset="-128"/>
                <a:ea typeface="Arial Unicode MS" pitchFamily="34" charset="-128"/>
                <a:cs typeface="Arial Unicode MS" pitchFamily="34" charset="-128"/>
              </a:rPr>
              <a:t>THE HINDRANCE OF FAMILY TIES IN FOLLOWING CHRIST </a:t>
            </a:r>
          </a:p>
          <a:p>
            <a:pPr algn="just"/>
            <a:r>
              <a:rPr lang="fr-FR" sz="4400" dirty="0" smtClean="0">
                <a:latin typeface="Arial Unicode MS" pitchFamily="34" charset="-128"/>
                <a:ea typeface="Arial Unicode MS" pitchFamily="34" charset="-128"/>
                <a:cs typeface="Arial Unicode MS" pitchFamily="34" charset="-128"/>
              </a:rPr>
              <a:t>21 Un autre, d'entre les disciples, lui dit: Seigneur, permets-moi d'aller d'abord ensevelir mon père.</a:t>
            </a:r>
            <a:endParaRPr lang="en-US" sz="4400" dirty="0" smtClean="0">
              <a:latin typeface="Arial Unicode MS" pitchFamily="34" charset="-128"/>
              <a:ea typeface="Arial Unicode MS" pitchFamily="34" charset="-128"/>
              <a:cs typeface="Arial Unicode MS" pitchFamily="34" charset="-128"/>
            </a:endParaRPr>
          </a:p>
          <a:p>
            <a:pPr algn="just"/>
            <a:r>
              <a:rPr lang="fr-FR" sz="4400" dirty="0" smtClean="0">
                <a:solidFill>
                  <a:srgbClr val="FFC000"/>
                </a:solidFill>
                <a:latin typeface="Arial Unicode MS" pitchFamily="34" charset="-128"/>
                <a:ea typeface="Arial Unicode MS" pitchFamily="34" charset="-128"/>
                <a:cs typeface="Arial Unicode MS" pitchFamily="34" charset="-128"/>
              </a:rPr>
              <a:t> 22 Mais Jésus lui répondit: Suis-moi, et laisse les morts ensevelir leurs morts</a:t>
            </a:r>
            <a:r>
              <a:rPr lang="fr-FR" sz="4400" dirty="0" smtClean="0">
                <a:solidFill>
                  <a:srgbClr val="FFC000"/>
                </a:solidFill>
                <a:latin typeface="Arial Unicode MS" pitchFamily="34" charset="-128"/>
                <a:ea typeface="Arial Unicode MS" pitchFamily="34" charset="-128"/>
                <a:cs typeface="Arial Unicode MS" pitchFamily="34" charset="-128"/>
              </a:rPr>
              <a:t>.</a:t>
            </a:r>
            <a:endParaRPr lang="en-US" sz="4400"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b="1" dirty="0" smtClean="0">
                <a:solidFill>
                  <a:srgbClr val="FF0000"/>
                </a:solidFill>
                <a:latin typeface="Arial Unicode MS" pitchFamily="34" charset="-128"/>
                <a:ea typeface="Arial Unicode MS" pitchFamily="34" charset="-128"/>
                <a:cs typeface="Arial Unicode MS" pitchFamily="34" charset="-128"/>
              </a:rPr>
              <a:t>THE HINDRANCE OF FAMILY TIES IN FOLLOWING CHRIST </a:t>
            </a:r>
          </a:p>
          <a:p>
            <a:pPr algn="just"/>
            <a:r>
              <a:rPr lang="en-US" sz="4800" b="1" dirty="0" smtClean="0">
                <a:latin typeface="Arial Unicode MS" pitchFamily="34" charset="-128"/>
                <a:ea typeface="Arial Unicode MS" pitchFamily="34" charset="-128"/>
                <a:cs typeface="Arial Unicode MS" pitchFamily="34" charset="-128"/>
              </a:rPr>
              <a:t>21 </a:t>
            </a:r>
            <a:r>
              <a:rPr lang="en-US" sz="4800" b="1" dirty="0" smtClean="0">
                <a:latin typeface="Arial Unicode MS" pitchFamily="34" charset="-128"/>
                <a:ea typeface="Arial Unicode MS" pitchFamily="34" charset="-128"/>
                <a:cs typeface="Arial Unicode MS" pitchFamily="34" charset="-128"/>
              </a:rPr>
              <a:t>Then another of His disciples said to Him, "Lord, let me first go and bury my father."</a:t>
            </a:r>
          </a:p>
          <a:p>
            <a:pPr algn="just"/>
            <a:r>
              <a:rPr lang="en-US" sz="4800" b="1" dirty="0" smtClean="0">
                <a:solidFill>
                  <a:srgbClr val="FF0000"/>
                </a:solidFill>
                <a:latin typeface="Arial Unicode MS" pitchFamily="34" charset="-128"/>
                <a:ea typeface="Arial Unicode MS" pitchFamily="34" charset="-128"/>
                <a:cs typeface="Arial Unicode MS" pitchFamily="34" charset="-128"/>
              </a:rPr>
              <a:t> 22 But Jesus said to him, "Follow Me, and let the dead bury their own dead</a:t>
            </a:r>
            <a:r>
              <a:rPr lang="en-US"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en-US" sz="4000" b="1" dirty="0" smtClean="0">
                <a:latin typeface="Arial Unicode MS" pitchFamily="34" charset="-128"/>
                <a:ea typeface="Arial Unicode MS" pitchFamily="34" charset="-128"/>
                <a:cs typeface="Arial Unicode MS" pitchFamily="34" charset="-128"/>
              </a:rPr>
              <a:t>It </a:t>
            </a:r>
            <a:r>
              <a:rPr lang="en-US" sz="4000" b="1" dirty="0" smtClean="0">
                <a:latin typeface="Arial Unicode MS" pitchFamily="34" charset="-128"/>
                <a:ea typeface="Arial Unicode MS" pitchFamily="34" charset="-128"/>
                <a:cs typeface="Arial Unicode MS" pitchFamily="34" charset="-128"/>
              </a:rPr>
              <a:t>is remarkable how Matthew and Luke put these two narratives side by side.</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To one it was as if Jesus was saying don’t come, I don’t have what you are looking for. </a:t>
            </a:r>
          </a:p>
          <a:p>
            <a:pPr lvl="0" algn="just"/>
            <a:r>
              <a:rPr lang="en-US" sz="4000" b="1" dirty="0" smtClean="0">
                <a:latin typeface="Arial Unicode MS" pitchFamily="34" charset="-128"/>
                <a:ea typeface="Arial Unicode MS" pitchFamily="34" charset="-128"/>
                <a:cs typeface="Arial Unicode MS" pitchFamily="34" charset="-128"/>
              </a:rPr>
              <a:t>To the other, Jesus was saying don’t leave me. Don’t put your family concerns over my service.</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Jesus does not have a one size fit all approach for all his followers.</a:t>
            </a:r>
          </a:p>
          <a:p>
            <a:pPr lvl="0" algn="just"/>
            <a:endParaRPr lang="en-US" b="1" dirty="0" smtClean="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en-US" sz="4400" b="1" dirty="0" smtClean="0">
                <a:latin typeface="Arial Unicode MS" pitchFamily="34" charset="-128"/>
                <a:ea typeface="Arial Unicode MS" pitchFamily="34" charset="-128"/>
                <a:cs typeface="Arial Unicode MS" pitchFamily="34" charset="-128"/>
              </a:rPr>
              <a:t>Here </a:t>
            </a:r>
            <a:r>
              <a:rPr lang="en-US" sz="4400" b="1" dirty="0" smtClean="0">
                <a:latin typeface="Arial Unicode MS" pitchFamily="34" charset="-128"/>
                <a:ea typeface="Arial Unicode MS" pitchFamily="34" charset="-128"/>
                <a:cs typeface="Arial Unicode MS" pitchFamily="34" charset="-128"/>
              </a:rPr>
              <a:t>comes another well meaning disciple, his only problem is a family concern.</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Following Jesus would require him to miss out on his basic family duties.</a:t>
            </a:r>
          </a:p>
          <a:p>
            <a:pPr lvl="0" algn="just"/>
            <a:r>
              <a:rPr lang="en-US" sz="4400" b="1" dirty="0" smtClean="0">
                <a:latin typeface="Arial Unicode MS" pitchFamily="34" charset="-128"/>
                <a:ea typeface="Arial Unicode MS" pitchFamily="34" charset="-128"/>
                <a:cs typeface="Arial Unicode MS" pitchFamily="34" charset="-128"/>
              </a:rPr>
              <a:t>He might have been the first born in charge to give direction to the rest of the family</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To </a:t>
            </a:r>
            <a:r>
              <a:rPr lang="en-US" sz="4000" b="1" dirty="0" smtClean="0">
                <a:latin typeface="Arial Unicode MS" pitchFamily="34" charset="-128"/>
                <a:ea typeface="Arial Unicode MS" pitchFamily="34" charset="-128"/>
                <a:cs typeface="Arial Unicode MS" pitchFamily="34" charset="-128"/>
              </a:rPr>
              <a:t>most and to me as well, this disciple had a legitimate concern to pay respect to his family.</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He asked Jesus for some time out and the request was denied.</a:t>
            </a:r>
          </a:p>
          <a:p>
            <a:pPr lvl="0" algn="just"/>
            <a:r>
              <a:rPr lang="en-US" sz="4000" b="1" dirty="0" smtClean="0">
                <a:latin typeface="Arial Unicode MS" pitchFamily="34" charset="-128"/>
                <a:ea typeface="Arial Unicode MS" pitchFamily="34" charset="-128"/>
                <a:cs typeface="Arial Unicode MS" pitchFamily="34" charset="-128"/>
              </a:rPr>
              <a:t>Even if we don’t phrase it this way, a lot of preachers have had to sacrifice their family expectations in order to stay on course with the call upon their lives.</a:t>
            </a:r>
          </a:p>
          <a:p>
            <a:pPr lvl="0" algn="just"/>
            <a:endParaRPr lang="en-US" b="1" dirty="0" smtClean="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Family </a:t>
            </a:r>
            <a:r>
              <a:rPr lang="en-US" sz="40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members won’t understand it.</a:t>
            </a:r>
          </a:p>
          <a:p>
            <a:pPr lvl="0" algn="just"/>
            <a:r>
              <a:rPr lang="en-US" sz="4000" dirty="0" smtClean="0">
                <a:solidFill>
                  <a:srgbClr val="92D050"/>
                </a:solidFill>
                <a:latin typeface="Arial Unicode MS" pitchFamily="34" charset="-128"/>
                <a:ea typeface="Arial Unicode MS" pitchFamily="34" charset="-128"/>
                <a:cs typeface="Arial Unicode MS" pitchFamily="34" charset="-128"/>
              </a:rPr>
              <a:t>Many preachers and Christians alike have had to miss many family reunions, or missing to maintain proper closeness with family members due to their constant engagement with church functions.</a:t>
            </a:r>
          </a:p>
          <a:p>
            <a:pPr lvl="0" algn="just"/>
            <a:r>
              <a:rPr lang="en-US" sz="40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Some family members return them the favor by excluding them completely on future gatherings</a:t>
            </a:r>
            <a:r>
              <a:rPr lang="en-US" dirty="0" smtClean="0">
                <a:solidFill>
                  <a:schemeClr val="accent4">
                    <a:lumMod val="60000"/>
                    <a:lumOff val="40000"/>
                  </a:schemeClr>
                </a:solidFill>
                <a:latin typeface="Arial Unicode MS" pitchFamily="34" charset="-128"/>
                <a:ea typeface="Arial Unicode MS" pitchFamily="34" charset="-128"/>
                <a:cs typeface="Arial Unicode MS" pitchFamily="34" charset="-128"/>
              </a:rPr>
              <a:t>.</a:t>
            </a:r>
            <a:endParaRPr lang="en-US" dirty="0" smtClean="0">
              <a:solidFill>
                <a:schemeClr val="accent4">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The </a:t>
            </a:r>
            <a:r>
              <a:rPr lang="en-US" sz="44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Lord Jesus found himself so buried in the work of God that his immediate family got neglected.</a:t>
            </a:r>
          </a:p>
          <a:p>
            <a:pPr lvl="0" algn="just"/>
            <a:r>
              <a:rPr lang="en-US" sz="4400" dirty="0" smtClean="0">
                <a:solidFill>
                  <a:srgbClr val="92D050"/>
                </a:solidFill>
                <a:latin typeface="Arial Unicode MS" pitchFamily="34" charset="-128"/>
                <a:ea typeface="Arial Unicode MS" pitchFamily="34" charset="-128"/>
                <a:cs typeface="Arial Unicode MS" pitchFamily="34" charset="-128"/>
              </a:rPr>
              <a:t>His mother and his brothers and sisters have had to chase him.</a:t>
            </a:r>
          </a:p>
          <a:p>
            <a:pPr lvl="0" algn="just"/>
            <a:r>
              <a:rPr lang="en-US" sz="44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When they finally located him, he was in the middle of a session, yet He did not stop to welcome them</a:t>
            </a:r>
            <a:r>
              <a:rPr lang="en-US" sz="44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en-US" sz="40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Jesus </a:t>
            </a:r>
            <a:r>
              <a:rPr lang="en-US" sz="40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said: I have adopted another family. Who is my mother? Who is my father? Who are my brothers? Who are my sisters?</a:t>
            </a:r>
          </a:p>
          <a:p>
            <a:pPr lvl="0" algn="just"/>
            <a:r>
              <a:rPr lang="en-US" sz="4000" dirty="0" smtClean="0">
                <a:solidFill>
                  <a:srgbClr val="92D050"/>
                </a:solidFill>
                <a:latin typeface="Arial Unicode MS" pitchFamily="34" charset="-128"/>
                <a:ea typeface="Arial Unicode MS" pitchFamily="34" charset="-128"/>
                <a:cs typeface="Arial Unicode MS" pitchFamily="34" charset="-128"/>
              </a:rPr>
              <a:t>You who are with me day in and day out listening to my sermon, following the word of God, assisting me in my needs.</a:t>
            </a:r>
          </a:p>
          <a:p>
            <a:pPr lvl="0" algn="just"/>
            <a:r>
              <a:rPr lang="en-US" sz="38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You are my mothers; you are my fathers; you are my brothers; you are my sisters</a:t>
            </a:r>
            <a:r>
              <a:rPr lang="en-US" sz="38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a:t>
            </a:r>
            <a:endParaRPr lang="en-US" sz="3800" dirty="0" smtClean="0">
              <a:solidFill>
                <a:schemeClr val="accent4">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This </a:t>
            </a:r>
            <a:r>
              <a:rPr lang="en-US" sz="40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was unexpected to come out of the mouth of Jesus, for we know how much Jesus cared about his mother who by then might have already been a widow.</a:t>
            </a:r>
          </a:p>
          <a:p>
            <a:pPr lvl="0" algn="just"/>
            <a:r>
              <a:rPr lang="en-US" sz="4000" dirty="0" smtClean="0">
                <a:solidFill>
                  <a:srgbClr val="92D050"/>
                </a:solidFill>
                <a:latin typeface="Arial Unicode MS" pitchFamily="34" charset="-128"/>
                <a:ea typeface="Arial Unicode MS" pitchFamily="34" charset="-128"/>
                <a:cs typeface="Arial Unicode MS" pitchFamily="34" charset="-128"/>
              </a:rPr>
              <a:t>As a big brother, Jesus had so many family expectations that were laid for him that obviously got neglected because of the </a:t>
            </a:r>
            <a:r>
              <a:rPr lang="en-US" sz="4000" dirty="0" smtClean="0">
                <a:solidFill>
                  <a:srgbClr val="92D050"/>
                </a:solidFill>
                <a:latin typeface="Arial Unicode MS" pitchFamily="34" charset="-128"/>
                <a:ea typeface="Arial Unicode MS" pitchFamily="34" charset="-128"/>
                <a:cs typeface="Arial Unicode MS" pitchFamily="34" charset="-128"/>
              </a:rPr>
              <a:t>demands </a:t>
            </a:r>
            <a:r>
              <a:rPr lang="en-US" sz="4000" dirty="0" smtClean="0">
                <a:solidFill>
                  <a:srgbClr val="92D050"/>
                </a:solidFill>
                <a:latin typeface="Arial Unicode MS" pitchFamily="34" charset="-128"/>
                <a:ea typeface="Arial Unicode MS" pitchFamily="34" charset="-128"/>
                <a:cs typeface="Arial Unicode MS" pitchFamily="34" charset="-128"/>
              </a:rPr>
              <a:t>of the ministry</a:t>
            </a:r>
            <a:r>
              <a:rPr lang="en-US" sz="4000" dirty="0" smtClean="0">
                <a:solidFill>
                  <a:srgbClr val="92D050"/>
                </a:solidFill>
                <a:latin typeface="Arial Unicode MS" pitchFamily="34" charset="-128"/>
                <a:ea typeface="Arial Unicode MS" pitchFamily="34" charset="-128"/>
                <a:cs typeface="Arial Unicode MS" pitchFamily="34" charset="-128"/>
              </a:rPr>
              <a:t>.</a:t>
            </a:r>
            <a:endParaRPr lang="en-US" sz="4000" dirty="0" smtClean="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en-US" sz="4000" dirty="0" smtClean="0">
                <a:latin typeface="Arial Unicode MS" pitchFamily="34" charset="-128"/>
                <a:ea typeface="Arial Unicode MS" pitchFamily="34" charset="-128"/>
                <a:cs typeface="Arial Unicode MS" pitchFamily="34" charset="-128"/>
              </a:rPr>
              <a:t>This </a:t>
            </a:r>
            <a:r>
              <a:rPr lang="en-US" sz="4000" dirty="0" smtClean="0">
                <a:latin typeface="Arial Unicode MS" pitchFamily="34" charset="-128"/>
                <a:ea typeface="Arial Unicode MS" pitchFamily="34" charset="-128"/>
                <a:cs typeface="Arial Unicode MS" pitchFamily="34" charset="-128"/>
              </a:rPr>
              <a:t>statement weighs much more than it appears because the pressure to fulfill them is enormous. I am a vivid witness of that.</a:t>
            </a:r>
          </a:p>
          <a:p>
            <a:pPr lvl="0" algn="just"/>
            <a:r>
              <a:rPr lang="en-US" sz="4000" dirty="0" smtClean="0">
                <a:solidFill>
                  <a:srgbClr val="CC00FF"/>
                </a:solidFill>
                <a:latin typeface="Arial Unicode MS" pitchFamily="34" charset="-128"/>
                <a:ea typeface="Arial Unicode MS" pitchFamily="34" charset="-128"/>
                <a:cs typeface="Arial Unicode MS" pitchFamily="34" charset="-128"/>
              </a:rPr>
              <a:t>The pressure that one feels to take care of the needs of his family be it his wife and children or his father and mother and siblings is burdensome.</a:t>
            </a:r>
          </a:p>
          <a:p>
            <a:pPr lvl="0" algn="just"/>
            <a:r>
              <a:rPr lang="en-US" sz="3900" dirty="0" smtClean="0">
                <a:latin typeface="Arial Unicode MS" pitchFamily="34" charset="-128"/>
                <a:ea typeface="Arial Unicode MS" pitchFamily="34" charset="-128"/>
                <a:cs typeface="Arial Unicode MS" pitchFamily="34" charset="-128"/>
              </a:rPr>
              <a:t>Many would like to take care of these people before giving a full devotion to God.</a:t>
            </a:r>
            <a:endParaRPr lang="en-US" sz="39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Jesus </a:t>
            </a:r>
            <a:r>
              <a:rPr lang="en-US" sz="4000" dirty="0" smtClean="0">
                <a:latin typeface="Arial Unicode MS" pitchFamily="34" charset="-128"/>
                <a:ea typeface="Arial Unicode MS" pitchFamily="34" charset="-128"/>
                <a:cs typeface="Arial Unicode MS" pitchFamily="34" charset="-128"/>
              </a:rPr>
              <a:t>told this disciple to let the dead bury their dead and come and follow me.</a:t>
            </a:r>
          </a:p>
          <a:p>
            <a:pPr lvl="0" algn="just"/>
            <a:r>
              <a:rPr lang="en-US" sz="4000" dirty="0" smtClean="0">
                <a:solidFill>
                  <a:srgbClr val="CC00FF"/>
                </a:solidFill>
                <a:latin typeface="Arial Unicode MS" pitchFamily="34" charset="-128"/>
                <a:ea typeface="Arial Unicode MS" pitchFamily="34" charset="-128"/>
                <a:cs typeface="Arial Unicode MS" pitchFamily="34" charset="-128"/>
              </a:rPr>
              <a:t>You mean that I must dismiss my responsibilities to follow you? </a:t>
            </a:r>
          </a:p>
          <a:p>
            <a:pPr lvl="0" algn="just"/>
            <a:r>
              <a:rPr lang="en-US" sz="4000" dirty="0" smtClean="0">
                <a:latin typeface="Arial Unicode MS" pitchFamily="34" charset="-128"/>
                <a:ea typeface="Arial Unicode MS" pitchFamily="34" charset="-128"/>
                <a:cs typeface="Arial Unicode MS" pitchFamily="34" charset="-128"/>
              </a:rPr>
              <a:t>How many of you would call Jesus on the side to avow your disapproval to that statement?</a:t>
            </a:r>
          </a:p>
          <a:p>
            <a:pPr lvl="0" algn="just"/>
            <a:r>
              <a:rPr lang="en-US" sz="4000" dirty="0" smtClean="0">
                <a:solidFill>
                  <a:srgbClr val="CC00FF"/>
                </a:solidFill>
                <a:latin typeface="Arial Unicode MS" pitchFamily="34" charset="-128"/>
                <a:ea typeface="Arial Unicode MS" pitchFamily="34" charset="-128"/>
                <a:cs typeface="Arial Unicode MS" pitchFamily="34" charset="-128"/>
              </a:rPr>
              <a:t>You could even find Bible passages to back up your argument with Jesus</a:t>
            </a:r>
            <a:r>
              <a:rPr lang="en-US" sz="4000" dirty="0" smtClean="0">
                <a:solidFill>
                  <a:srgbClr val="CC00FF"/>
                </a:solidFill>
                <a:latin typeface="Arial Unicode MS" pitchFamily="34" charset="-128"/>
                <a:ea typeface="Arial Unicode MS" pitchFamily="34" charset="-128"/>
                <a:cs typeface="Arial Unicode MS" pitchFamily="34" charset="-128"/>
              </a:rPr>
              <a:t>.</a:t>
            </a:r>
            <a:endParaRPr lang="en-US" sz="4000" dirty="0" smtClean="0">
              <a:solidFill>
                <a:srgbClr val="CC00FF"/>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3600" b="1" dirty="0" smtClean="0">
                <a:latin typeface="Arial Unicode MS" pitchFamily="34" charset="-128"/>
                <a:ea typeface="Arial Unicode MS" pitchFamily="34" charset="-128"/>
                <a:cs typeface="Arial Unicode MS" pitchFamily="34" charset="-128"/>
              </a:rPr>
              <a:t>At </a:t>
            </a:r>
            <a:r>
              <a:rPr lang="en-US" sz="3600" b="1" dirty="0" smtClean="0">
                <a:latin typeface="Arial Unicode MS" pitchFamily="34" charset="-128"/>
                <a:ea typeface="Arial Unicode MS" pitchFamily="34" charset="-128"/>
                <a:cs typeface="Arial Unicode MS" pitchFamily="34" charset="-128"/>
              </a:rPr>
              <a:t>the end of the day we all realize that following Jesus is more involved than we thought. </a:t>
            </a:r>
          </a:p>
          <a:p>
            <a:pPr lvl="0" algn="just"/>
            <a:r>
              <a:rPr lang="en-US" sz="3600" b="1" dirty="0" smtClean="0">
                <a:solidFill>
                  <a:srgbClr val="CC00FF"/>
                </a:solidFill>
                <a:latin typeface="Arial Unicode MS" pitchFamily="34" charset="-128"/>
                <a:ea typeface="Arial Unicode MS" pitchFamily="34" charset="-128"/>
                <a:cs typeface="Arial Unicode MS" pitchFamily="34" charset="-128"/>
              </a:rPr>
              <a:t>Jesus used an extreme situation to make a striking point.</a:t>
            </a:r>
          </a:p>
          <a:p>
            <a:pPr lvl="0" algn="just"/>
            <a:r>
              <a:rPr lang="en-US" sz="3600" b="1" dirty="0" smtClean="0">
                <a:latin typeface="Arial Unicode MS" pitchFamily="34" charset="-128"/>
                <a:ea typeface="Arial Unicode MS" pitchFamily="34" charset="-128"/>
                <a:cs typeface="Arial Unicode MS" pitchFamily="34" charset="-128"/>
              </a:rPr>
              <a:t>It simply means that there will be time when a disciple of Christ will come to a T intersection where </a:t>
            </a:r>
            <a:r>
              <a:rPr lang="en-US" sz="3600" b="1" dirty="0" smtClean="0">
                <a:solidFill>
                  <a:srgbClr val="CC00FF"/>
                </a:solidFill>
                <a:latin typeface="Arial Unicode MS" pitchFamily="34" charset="-128"/>
                <a:ea typeface="Arial Unicode MS" pitchFamily="34" charset="-128"/>
                <a:cs typeface="Arial Unicode MS" pitchFamily="34" charset="-128"/>
              </a:rPr>
              <a:t>he either turns left </a:t>
            </a:r>
            <a:r>
              <a:rPr lang="en-US" sz="3600" b="1" dirty="0" smtClean="0">
                <a:latin typeface="Arial Unicode MS" pitchFamily="34" charset="-128"/>
                <a:ea typeface="Arial Unicode MS" pitchFamily="34" charset="-128"/>
                <a:cs typeface="Arial Unicode MS" pitchFamily="34" charset="-128"/>
              </a:rPr>
              <a:t>and goes fulfill his family duty while neglecting the call of God upon His life, </a:t>
            </a:r>
            <a:r>
              <a:rPr lang="en-US" sz="3600" b="1" dirty="0" smtClean="0">
                <a:solidFill>
                  <a:srgbClr val="CC00FF"/>
                </a:solidFill>
                <a:latin typeface="Arial Unicode MS" pitchFamily="34" charset="-128"/>
                <a:ea typeface="Arial Unicode MS" pitchFamily="34" charset="-128"/>
                <a:cs typeface="Arial Unicode MS" pitchFamily="34" charset="-128"/>
              </a:rPr>
              <a:t>or he goes right </a:t>
            </a:r>
            <a:r>
              <a:rPr lang="en-US" sz="3600" b="1" dirty="0" smtClean="0">
                <a:latin typeface="Arial Unicode MS" pitchFamily="34" charset="-128"/>
                <a:ea typeface="Arial Unicode MS" pitchFamily="34" charset="-128"/>
                <a:cs typeface="Arial Unicode MS" pitchFamily="34" charset="-128"/>
              </a:rPr>
              <a:t>to satisfy God while disappointing his very own family.</a:t>
            </a:r>
          </a:p>
          <a:p>
            <a:pPr>
              <a:buNone/>
            </a:pP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400" dirty="0" smtClean="0">
                <a:latin typeface="Arial Unicode MS" pitchFamily="34" charset="-128"/>
                <a:ea typeface="Arial Unicode MS" pitchFamily="34" charset="-128"/>
                <a:cs typeface="Arial Unicode MS" pitchFamily="34" charset="-128"/>
              </a:rPr>
              <a:t>That </a:t>
            </a:r>
            <a:r>
              <a:rPr lang="en-US" sz="4400" dirty="0" smtClean="0">
                <a:latin typeface="Arial Unicode MS" pitchFamily="34" charset="-128"/>
                <a:ea typeface="Arial Unicode MS" pitchFamily="34" charset="-128"/>
                <a:cs typeface="Arial Unicode MS" pitchFamily="34" charset="-128"/>
              </a:rPr>
              <a:t>is the solitary turn that many missionaries have had to take in order to bring the Gospel to the pagan world with no real hope of ever seeing their motherland ever again.</a:t>
            </a:r>
          </a:p>
          <a:p>
            <a:pPr lvl="0" algn="just"/>
            <a:r>
              <a:rPr lang="en-US" sz="4400" dirty="0" smtClean="0">
                <a:solidFill>
                  <a:srgbClr val="CC00FF"/>
                </a:solidFill>
                <a:latin typeface="Arial Unicode MS" pitchFamily="34" charset="-128"/>
                <a:ea typeface="Arial Unicode MS" pitchFamily="34" charset="-128"/>
                <a:cs typeface="Arial Unicode MS" pitchFamily="34" charset="-128"/>
              </a:rPr>
              <a:t>Some have carried their caskets along with them to be buried in a fashionable way if they die among the barbarians.</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00FF"/>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r>
              <a:rPr lang="en-US" sz="4000" b="1" dirty="0" smtClean="0">
                <a:latin typeface="Arial Unicode MS" pitchFamily="34" charset="-128"/>
                <a:ea typeface="Arial Unicode MS" pitchFamily="34" charset="-128"/>
                <a:cs typeface="Arial Unicode MS" pitchFamily="34" charset="-128"/>
              </a:rPr>
              <a:t>WHAT IS YOUR ISSUE WITH JESUS?</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What’s keeping you from saying yes to God?</a:t>
            </a:r>
          </a:p>
          <a:p>
            <a:pPr lvl="0" algn="just"/>
            <a:r>
              <a:rPr lang="en-US" sz="4000" b="1" dirty="0" smtClean="0">
                <a:latin typeface="Arial Unicode MS" pitchFamily="34" charset="-128"/>
                <a:ea typeface="Arial Unicode MS" pitchFamily="34" charset="-128"/>
                <a:cs typeface="Arial Unicode MS" pitchFamily="34" charset="-128"/>
              </a:rPr>
              <a:t>Is it the housing issue?</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Is it the family ties issue?</a:t>
            </a:r>
          </a:p>
          <a:p>
            <a:pPr lvl="0" algn="just"/>
            <a:r>
              <a:rPr lang="en-US" sz="4000" b="1" dirty="0" smtClean="0">
                <a:latin typeface="Arial Unicode MS" pitchFamily="34" charset="-128"/>
                <a:ea typeface="Arial Unicode MS" pitchFamily="34" charset="-128"/>
                <a:cs typeface="Arial Unicode MS" pitchFamily="34" charset="-128"/>
              </a:rPr>
              <a:t>Is it the economic issue?</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Is it the loneliness issue?</a:t>
            </a:r>
          </a:p>
          <a:p>
            <a:pPr lvl="0" algn="just"/>
            <a:r>
              <a:rPr lang="en-US" sz="4000" b="1" dirty="0" smtClean="0">
                <a:latin typeface="Arial Unicode MS" pitchFamily="34" charset="-128"/>
                <a:ea typeface="Arial Unicode MS" pitchFamily="34" charset="-128"/>
                <a:cs typeface="Arial Unicode MS" pitchFamily="34" charset="-128"/>
              </a:rPr>
              <a:t>Is it a social expectation issue?</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Is it the respect issue</a:t>
            </a:r>
            <a:r>
              <a:rPr lang="en-US"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00FF"/>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Is </a:t>
            </a:r>
            <a:r>
              <a:rPr lang="en-US" sz="4000" b="1" dirty="0" smtClean="0">
                <a:latin typeface="Arial Unicode MS" pitchFamily="34" charset="-128"/>
                <a:ea typeface="Arial Unicode MS" pitchFamily="34" charset="-128"/>
                <a:cs typeface="Arial Unicode MS" pitchFamily="34" charset="-128"/>
              </a:rPr>
              <a:t>it the holiness issue?</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Is it the getting along with others issue?</a:t>
            </a:r>
          </a:p>
          <a:p>
            <a:pPr lvl="0" algn="just"/>
            <a:r>
              <a:rPr lang="en-US" sz="4000" b="1" dirty="0" smtClean="0">
                <a:latin typeface="Arial Unicode MS" pitchFamily="34" charset="-128"/>
                <a:ea typeface="Arial Unicode MS" pitchFamily="34" charset="-128"/>
                <a:cs typeface="Arial Unicode MS" pitchFamily="34" charset="-128"/>
              </a:rPr>
              <a:t>Is it the subordination issue?</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Is it the lack of appreciation issue?</a:t>
            </a:r>
          </a:p>
          <a:p>
            <a:pPr lvl="0" algn="just"/>
            <a:r>
              <a:rPr lang="en-US" sz="4000" b="1" dirty="0" smtClean="0">
                <a:latin typeface="Arial Unicode MS" pitchFamily="34" charset="-128"/>
                <a:ea typeface="Arial Unicode MS" pitchFamily="34" charset="-128"/>
                <a:cs typeface="Arial Unicode MS" pitchFamily="34" charset="-128"/>
              </a:rPr>
              <a:t>Is it financial security for old age issues?</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Is it the self sacrificing issue?</a:t>
            </a:r>
          </a:p>
          <a:p>
            <a:pPr lvl="0" algn="just"/>
            <a:r>
              <a:rPr lang="en-US" sz="4000" b="1" dirty="0" smtClean="0">
                <a:latin typeface="Arial Unicode MS" pitchFamily="34" charset="-128"/>
                <a:ea typeface="Arial Unicode MS" pitchFamily="34" charset="-128"/>
                <a:cs typeface="Arial Unicode MS" pitchFamily="34" charset="-128"/>
              </a:rPr>
              <a:t>Or is it a lack of faith in God issue?</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LAISSES LES MORTS ENSEVELIR LEUR MORTS</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lvl="0" algn="just"/>
            <a:r>
              <a:rPr lang="en-US" sz="4000" b="1" dirty="0" smtClean="0">
                <a:solidFill>
                  <a:srgbClr val="009900"/>
                </a:solidFill>
                <a:latin typeface="Arial Unicode MS" pitchFamily="34" charset="-128"/>
                <a:ea typeface="Arial Unicode MS" pitchFamily="34" charset="-128"/>
                <a:cs typeface="Arial Unicode MS" pitchFamily="34" charset="-128"/>
              </a:rPr>
              <a:t>Jesus is stressing about burial rituals here, customs, expectations, traditions, etc.</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There are enough people who are interested in those things, Jesus calls them the dead.</a:t>
            </a:r>
          </a:p>
          <a:p>
            <a:pPr lvl="0" algn="just"/>
            <a:r>
              <a:rPr lang="en-US" sz="4000" b="1" dirty="0" smtClean="0">
                <a:solidFill>
                  <a:srgbClr val="009900"/>
                </a:solidFill>
                <a:latin typeface="Arial Unicode MS" pitchFamily="34" charset="-128"/>
                <a:ea typeface="Arial Unicode MS" pitchFamily="34" charset="-128"/>
                <a:cs typeface="Arial Unicode MS" pitchFamily="34" charset="-128"/>
              </a:rPr>
              <a:t>There are Christians who act naively in satisfying the wishes of a dead person</a:t>
            </a:r>
            <a:r>
              <a:rPr lang="en-US" sz="4000" b="1" dirty="0" smtClean="0">
                <a:solidFill>
                  <a:srgbClr val="009900"/>
                </a:solidFill>
                <a:latin typeface="Arial Unicode MS" pitchFamily="34" charset="-128"/>
                <a:ea typeface="Arial Unicode MS" pitchFamily="34" charset="-128"/>
                <a:cs typeface="Arial Unicode MS" pitchFamily="34" charset="-128"/>
              </a:rPr>
              <a:t>.</a:t>
            </a:r>
            <a:endParaRPr lang="en-US" sz="4000" b="1" dirty="0" smtClean="0">
              <a:solidFill>
                <a:srgbClr val="0099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000" b="1" dirty="0" smtClean="0">
                <a:solidFill>
                  <a:schemeClr val="tx1"/>
                </a:solidFill>
                <a:latin typeface="Arial Unicode MS" pitchFamily="34" charset="-128"/>
                <a:ea typeface="Arial Unicode MS" pitchFamily="34" charset="-128"/>
                <a:cs typeface="Arial Unicode MS" pitchFamily="34" charset="-128"/>
              </a:rPr>
              <a:t>Some </a:t>
            </a:r>
            <a:r>
              <a:rPr lang="en-US" sz="4000" b="1" dirty="0" smtClean="0">
                <a:solidFill>
                  <a:schemeClr val="tx1"/>
                </a:solidFill>
                <a:latin typeface="Arial Unicode MS" pitchFamily="34" charset="-128"/>
                <a:ea typeface="Arial Unicode MS" pitchFamily="34" charset="-128"/>
                <a:cs typeface="Arial Unicode MS" pitchFamily="34" charset="-128"/>
              </a:rPr>
              <a:t>Christians go as far as digging where they buried a loved one to bring them to another location.</a:t>
            </a:r>
          </a:p>
          <a:p>
            <a:pPr lvl="0" algn="just"/>
            <a:r>
              <a:rPr lang="en-US" sz="4000" b="1" dirty="0" smtClean="0">
                <a:solidFill>
                  <a:srgbClr val="009900"/>
                </a:solidFill>
                <a:latin typeface="Arial Unicode MS" pitchFamily="34" charset="-128"/>
                <a:ea typeface="Arial Unicode MS" pitchFamily="34" charset="-128"/>
                <a:cs typeface="Arial Unicode MS" pitchFamily="34" charset="-128"/>
              </a:rPr>
              <a:t>Some so-called Christians out of ignorance would go to the tomb of their late family members and have a long talk. It is a sin. You are inviting demons in your life.</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There is a lot of power in that realm that controls those who are under their influences</a:t>
            </a:r>
            <a:r>
              <a:rPr lang="en-US"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b="1" dirty="0" smtClean="0">
                <a:solidFill>
                  <a:schemeClr val="tx1"/>
                </a:solidFill>
                <a:latin typeface="Arial Unicode MS" pitchFamily="34" charset="-128"/>
                <a:ea typeface="Arial Unicode MS" pitchFamily="34" charset="-128"/>
                <a:cs typeface="Arial Unicode MS" pitchFamily="34" charset="-128"/>
              </a:rPr>
              <a:t>You </a:t>
            </a:r>
            <a:r>
              <a:rPr lang="en-US" sz="4000" b="1" dirty="0" smtClean="0">
                <a:solidFill>
                  <a:schemeClr val="tx1"/>
                </a:solidFill>
                <a:latin typeface="Arial Unicode MS" pitchFamily="34" charset="-128"/>
                <a:ea typeface="Arial Unicode MS" pitchFamily="34" charset="-128"/>
                <a:cs typeface="Arial Unicode MS" pitchFamily="34" charset="-128"/>
              </a:rPr>
              <a:t>are a Christian but your parents were not.</a:t>
            </a:r>
          </a:p>
          <a:p>
            <a:pPr lvl="0" algn="just"/>
            <a:r>
              <a:rPr lang="en-US" sz="4000" b="1" dirty="0" smtClean="0">
                <a:solidFill>
                  <a:srgbClr val="009900"/>
                </a:solidFill>
                <a:latin typeface="Arial Unicode MS" pitchFamily="34" charset="-128"/>
                <a:ea typeface="Arial Unicode MS" pitchFamily="34" charset="-128"/>
                <a:cs typeface="Arial Unicode MS" pitchFamily="34" charset="-128"/>
              </a:rPr>
              <a:t>Should you give money for the ritual associated in the burial? Not if they dishonor God.</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Should you serve alcoholic beverages to the mourners?</a:t>
            </a:r>
          </a:p>
          <a:p>
            <a:pPr lvl="0" algn="just"/>
            <a:r>
              <a:rPr lang="en-US" sz="4000" b="1" dirty="0" smtClean="0">
                <a:solidFill>
                  <a:srgbClr val="009900"/>
                </a:solidFill>
                <a:latin typeface="Arial Unicode MS" pitchFamily="34" charset="-128"/>
                <a:ea typeface="Arial Unicode MS" pitchFamily="34" charset="-128"/>
                <a:cs typeface="Arial Unicode MS" pitchFamily="34" charset="-128"/>
              </a:rPr>
              <a:t>Should you go back to the cemetery on a set day as the custom requires it</a:t>
            </a:r>
            <a:r>
              <a:rPr lang="en-US" sz="4000" b="1" dirty="0" smtClean="0">
                <a:solidFill>
                  <a:srgbClr val="009900"/>
                </a:solidFill>
                <a:latin typeface="Arial Unicode MS" pitchFamily="34" charset="-128"/>
                <a:ea typeface="Arial Unicode MS" pitchFamily="34" charset="-128"/>
                <a:cs typeface="Arial Unicode MS" pitchFamily="34" charset="-128"/>
              </a:rPr>
              <a:t>?</a:t>
            </a:r>
            <a:endParaRPr lang="en-US" sz="4000" b="1" dirty="0" smtClean="0">
              <a:solidFill>
                <a:srgbClr val="0099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b="1" dirty="0" smtClean="0">
                <a:solidFill>
                  <a:schemeClr val="tx1"/>
                </a:solidFill>
                <a:latin typeface="Arial Unicode MS" pitchFamily="34" charset="-128"/>
                <a:ea typeface="Arial Unicode MS" pitchFamily="34" charset="-128"/>
                <a:cs typeface="Arial Unicode MS" pitchFamily="34" charset="-128"/>
              </a:rPr>
              <a:t>Christians </a:t>
            </a:r>
            <a:r>
              <a:rPr lang="en-US" sz="4000" b="1" dirty="0" smtClean="0">
                <a:solidFill>
                  <a:schemeClr val="tx1"/>
                </a:solidFill>
                <a:latin typeface="Arial Unicode MS" pitchFamily="34" charset="-128"/>
                <a:ea typeface="Arial Unicode MS" pitchFamily="34" charset="-128"/>
                <a:cs typeface="Arial Unicode MS" pitchFamily="34" charset="-128"/>
              </a:rPr>
              <a:t>run the chance to jeopardize their testimony in fulfilling all the ceremonial expectations associated with burial.</a:t>
            </a:r>
          </a:p>
          <a:p>
            <a:pPr lvl="0" algn="just"/>
            <a:r>
              <a:rPr lang="en-US" sz="4000" b="1" dirty="0" smtClean="0">
                <a:solidFill>
                  <a:srgbClr val="009900"/>
                </a:solidFill>
                <a:latin typeface="Arial Unicode MS" pitchFamily="34" charset="-128"/>
                <a:ea typeface="Arial Unicode MS" pitchFamily="34" charset="-128"/>
                <a:cs typeface="Arial Unicode MS" pitchFamily="34" charset="-128"/>
              </a:rPr>
              <a:t>In most cases, let the dead bury their dead.  </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Your absence will of course offend some but your presence will offend God.</a:t>
            </a: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4000" b="1" dirty="0" smtClean="0">
                <a:solidFill>
                  <a:schemeClr val="bg1"/>
                </a:solidFill>
                <a:latin typeface="Arial Unicode MS" pitchFamily="34" charset="-128"/>
                <a:ea typeface="Arial Unicode MS" pitchFamily="34" charset="-128"/>
                <a:cs typeface="Arial Unicode MS" pitchFamily="34" charset="-128"/>
              </a:rPr>
              <a:t>CONCLUSION</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This message is not about burial rituals but about the cost to follow Jesus.</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Don’t be driven by the need for comfort in this world when you come to Jesus.</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The assignment that God has for you may not include luxury and comfort</a:t>
            </a:r>
            <a:r>
              <a:rPr lang="en-US"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If </a:t>
            </a:r>
            <a:r>
              <a:rPr lang="en-US" sz="4000" b="1" dirty="0" smtClean="0">
                <a:solidFill>
                  <a:schemeClr val="bg1"/>
                </a:solidFill>
                <a:latin typeface="Arial Unicode MS" pitchFamily="34" charset="-128"/>
                <a:ea typeface="Arial Unicode MS" pitchFamily="34" charset="-128"/>
                <a:cs typeface="Arial Unicode MS" pitchFamily="34" charset="-128"/>
              </a:rPr>
              <a:t>you are too concerned to fulfill all the family obligations that are laid for you, then, following Jesus may not be for you.</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Following Jesus must take precedence in all your endeavors.</a:t>
            </a:r>
          </a:p>
          <a:p>
            <a:pPr algn="just"/>
            <a:r>
              <a:rPr lang="fr-FR" sz="4000" b="1" dirty="0" smtClean="0">
                <a:solidFill>
                  <a:srgbClr val="FFFF00"/>
                </a:solidFill>
                <a:latin typeface="Arial Unicode MS" pitchFamily="34" charset="-128"/>
                <a:ea typeface="Arial Unicode MS" pitchFamily="34" charset="-128"/>
                <a:cs typeface="Arial Unicode MS" pitchFamily="34" charset="-128"/>
              </a:rPr>
              <a:t>Lu </a:t>
            </a:r>
            <a:r>
              <a:rPr lang="fr-FR" sz="4000" b="1" dirty="0" smtClean="0">
                <a:solidFill>
                  <a:srgbClr val="FFFF00"/>
                </a:solidFill>
                <a:latin typeface="Arial Unicode MS" pitchFamily="34" charset="-128"/>
                <a:ea typeface="Arial Unicode MS" pitchFamily="34" charset="-128"/>
                <a:cs typeface="Arial Unicode MS" pitchFamily="34" charset="-128"/>
              </a:rPr>
              <a:t>14:26-27</a:t>
            </a:r>
            <a:r>
              <a:rPr lang="en-US"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Si </a:t>
            </a:r>
            <a:r>
              <a:rPr lang="fr-FR" sz="4000" b="1" dirty="0" smtClean="0">
                <a:solidFill>
                  <a:schemeClr val="bg1"/>
                </a:solidFill>
                <a:latin typeface="Arial Unicode MS" pitchFamily="34" charset="-128"/>
                <a:ea typeface="Arial Unicode MS" pitchFamily="34" charset="-128"/>
                <a:cs typeface="Arial Unicode MS" pitchFamily="34" charset="-128"/>
              </a:rPr>
              <a:t>quelqu'un vient à moi, et s'il ne hait pas son père, sa mère, sa femme, ses enfants, ses frères, et ses </a:t>
            </a:r>
            <a:r>
              <a:rPr lang="fr-FR" sz="4000" b="1" dirty="0" smtClean="0">
                <a:solidFill>
                  <a:schemeClr val="bg1"/>
                </a:solidFill>
                <a:latin typeface="Arial Unicode MS" pitchFamily="34" charset="-128"/>
                <a:ea typeface="Arial Unicode MS" pitchFamily="34" charset="-128"/>
                <a:cs typeface="Arial Unicode MS" pitchFamily="34" charset="-128"/>
              </a:rPr>
              <a:t>sœurs, </a:t>
            </a:r>
            <a:r>
              <a:rPr lang="fr-FR" sz="4000" b="1" dirty="0" smtClean="0">
                <a:solidFill>
                  <a:schemeClr val="bg1"/>
                </a:solidFill>
                <a:latin typeface="Arial Unicode MS" pitchFamily="34" charset="-128"/>
                <a:ea typeface="Arial Unicode MS" pitchFamily="34" charset="-128"/>
                <a:cs typeface="Arial Unicode MS" pitchFamily="34" charset="-128"/>
              </a:rPr>
              <a:t>et même sa propre vie, il ne peut être mon disciple. </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en-US" sz="4000" b="1" dirty="0" smtClean="0">
                <a:solidFill>
                  <a:schemeClr val="bg1"/>
                </a:solidFill>
                <a:latin typeface="Arial Unicode MS" pitchFamily="34" charset="-128"/>
                <a:ea typeface="Arial Unicode MS" pitchFamily="34" charset="-128"/>
                <a:cs typeface="Arial Unicode MS" pitchFamily="34" charset="-128"/>
              </a:rPr>
              <a:t> 26 "If anyone comes to Me and does not hate his father and mother, wife and children, brothers and sisters, yes, and his own life also, he cannot be My disciple. </a:t>
            </a:r>
          </a:p>
          <a:p>
            <a:pPr algn="just"/>
            <a:r>
              <a:rPr lang="fr-FR" sz="4000" b="1" dirty="0" smtClean="0">
                <a:solidFill>
                  <a:schemeClr val="tx1"/>
                </a:solidFill>
                <a:latin typeface="Arial Unicode MS" pitchFamily="34" charset="-128"/>
                <a:ea typeface="Arial Unicode MS" pitchFamily="34" charset="-128"/>
                <a:cs typeface="Arial Unicode MS" pitchFamily="34" charset="-128"/>
              </a:rPr>
              <a:t> 27 Et quiconque ne porte pas sa croix, et ne me suit pas, ne peut être mon disciple. </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r>
              <a:rPr lang="en-US" sz="4000" b="1" dirty="0" smtClean="0">
                <a:solidFill>
                  <a:schemeClr val="bg1"/>
                </a:solidFill>
                <a:latin typeface="Arial Unicode MS" pitchFamily="34" charset="-128"/>
                <a:ea typeface="Arial Unicode MS" pitchFamily="34" charset="-128"/>
                <a:cs typeface="Arial Unicode MS" pitchFamily="34" charset="-128"/>
              </a:rPr>
              <a:t> 27 "And whoever does not bear his cross and come after Me cannot be My disciple.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b="1" dirty="0" smtClean="0">
                <a:solidFill>
                  <a:schemeClr val="tx1"/>
                </a:solidFill>
                <a:latin typeface="Arial Unicode MS" pitchFamily="34" charset="-128"/>
                <a:ea typeface="Arial Unicode MS" pitchFamily="34" charset="-128"/>
                <a:cs typeface="Arial Unicode MS" pitchFamily="34" charset="-128"/>
              </a:rPr>
              <a:t>Mt </a:t>
            </a:r>
            <a:r>
              <a:rPr lang="fr-FR" sz="4000" b="1" dirty="0" smtClean="0">
                <a:solidFill>
                  <a:schemeClr val="tx1"/>
                </a:solidFill>
                <a:latin typeface="Arial Unicode MS" pitchFamily="34" charset="-128"/>
                <a:ea typeface="Arial Unicode MS" pitchFamily="34" charset="-128"/>
                <a:cs typeface="Arial Unicode MS" pitchFamily="34" charset="-128"/>
              </a:rPr>
              <a:t>10:37 </a:t>
            </a:r>
            <a:endParaRPr lang="fr-FR" sz="40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37 Celui </a:t>
            </a:r>
            <a:r>
              <a:rPr lang="fr-FR" sz="4000" b="1" dirty="0" smtClean="0">
                <a:solidFill>
                  <a:schemeClr val="bg1"/>
                </a:solidFill>
                <a:latin typeface="Arial Unicode MS" pitchFamily="34" charset="-128"/>
                <a:ea typeface="Arial Unicode MS" pitchFamily="34" charset="-128"/>
                <a:cs typeface="Arial Unicode MS" pitchFamily="34" charset="-128"/>
              </a:rPr>
              <a:t>qui aime son père ou sa mère plus que moi n'est pas digne de moi, et celui qui aime son fils ou sa fille plus que moi n'est pas digne de moi; </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000" b="1" dirty="0" smtClean="0">
                <a:solidFill>
                  <a:schemeClr val="tx1"/>
                </a:solidFill>
                <a:latin typeface="Arial Unicode MS" pitchFamily="34" charset="-128"/>
                <a:ea typeface="Arial Unicode MS" pitchFamily="34" charset="-128"/>
                <a:cs typeface="Arial Unicode MS" pitchFamily="34" charset="-128"/>
              </a:rPr>
              <a:t> </a:t>
            </a:r>
            <a:r>
              <a:rPr lang="en-US" sz="4000" b="1" dirty="0" smtClean="0">
                <a:solidFill>
                  <a:schemeClr val="tx1"/>
                </a:solidFill>
                <a:latin typeface="Arial Unicode MS" pitchFamily="34" charset="-128"/>
                <a:ea typeface="Arial Unicode MS" pitchFamily="34" charset="-128"/>
                <a:cs typeface="Arial Unicode MS" pitchFamily="34" charset="-128"/>
              </a:rPr>
              <a:t>37 "He who loves father or mother more than Me is not worthy of Me. And he who loves son or daughter more than Me is not worthy of Me.  </a:t>
            </a: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6000" b="1" dirty="0" smtClean="0">
                <a:solidFill>
                  <a:schemeClr val="bg1"/>
                </a:solidFill>
                <a:latin typeface="Arial Unicode MS" pitchFamily="34" charset="-128"/>
                <a:ea typeface="Arial Unicode MS" pitchFamily="34" charset="-128"/>
                <a:cs typeface="Arial Unicode MS" pitchFamily="34" charset="-128"/>
              </a:rPr>
              <a:t>May </a:t>
            </a:r>
            <a:r>
              <a:rPr lang="en-US" sz="6000" b="1" dirty="0" smtClean="0">
                <a:solidFill>
                  <a:schemeClr val="bg1"/>
                </a:solidFill>
                <a:latin typeface="Arial Unicode MS" pitchFamily="34" charset="-128"/>
                <a:ea typeface="Arial Unicode MS" pitchFamily="34" charset="-128"/>
                <a:cs typeface="Arial Unicode MS" pitchFamily="34" charset="-128"/>
              </a:rPr>
              <a:t>God help us to grasp the message today!</a:t>
            </a:r>
          </a:p>
          <a:p>
            <a:pPr lvl="0" algn="just"/>
            <a:r>
              <a:rPr lang="en-US" sz="6000" b="1" dirty="0" smtClean="0">
                <a:solidFill>
                  <a:schemeClr val="tx1"/>
                </a:solidFill>
                <a:latin typeface="Arial Unicode MS" pitchFamily="34" charset="-128"/>
                <a:ea typeface="Arial Unicode MS" pitchFamily="34" charset="-128"/>
                <a:cs typeface="Arial Unicode MS" pitchFamily="34" charset="-128"/>
              </a:rPr>
              <a:t>And, May God add His blessings upon His word!</a:t>
            </a:r>
          </a:p>
          <a:p>
            <a:pPr lvl="0" algn="r">
              <a:buNone/>
            </a:pPr>
            <a:r>
              <a:rPr lang="en-US" sz="6000" b="1" dirty="0" smtClean="0">
                <a:solidFill>
                  <a:schemeClr val="bg1"/>
                </a:solidFill>
                <a:latin typeface="Arial Unicode MS" pitchFamily="34" charset="-128"/>
                <a:ea typeface="Arial Unicode MS" pitchFamily="34" charset="-128"/>
                <a:cs typeface="Arial Unicode MS" pitchFamily="34" charset="-128"/>
              </a:rPr>
              <a:t>Amen!</a:t>
            </a:r>
          </a:p>
          <a:p>
            <a:pPr algn="just">
              <a:buNone/>
            </a:pP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6073</TotalTime>
  <Words>2249</Words>
  <Application>Microsoft Office PowerPoint</Application>
  <PresentationFormat>On-screen Show (4:3)</PresentationFormat>
  <Paragraphs>157</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CHRIST THE ROCK CONGREGATION SUNDAY APRIL 18TH 2021  Sermon by Pastor Marc E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MAY 10TH 2020  Sermon by Pastor Marc E Simeon</dc:title>
  <dc:creator>MARC EDOUARD SIMEON</dc:creator>
  <cp:lastModifiedBy>MARC EDOUARD SIMEON</cp:lastModifiedBy>
  <cp:revision>16</cp:revision>
  <dcterms:created xsi:type="dcterms:W3CDTF">2020-05-09T15:06:37Z</dcterms:created>
  <dcterms:modified xsi:type="dcterms:W3CDTF">2021-04-16T16:18:38Z</dcterms:modified>
</cp:coreProperties>
</file>