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s/slide47.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s/slide45.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slides/slide4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slides/slide50.xml" ContentType="application/vnd.openxmlformats-officedocument.presentationml.sl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4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Layouts/slideLayout7.xml" ContentType="application/vnd.openxmlformats-officedocument.presentationml.slideLayout+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Layouts/slideLayout3.xml" ContentType="application/vnd.openxmlformats-officedocument.presentationml.slideLayout+xml"/>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7" r:id="rId2"/>
    <p:sldId id="267" r:id="rId3"/>
    <p:sldId id="268" r:id="rId4"/>
    <p:sldId id="269" r:id="rId5"/>
    <p:sldId id="270" r:id="rId6"/>
    <p:sldId id="271" r:id="rId7"/>
    <p:sldId id="258" r:id="rId8"/>
    <p:sldId id="272" r:id="rId9"/>
    <p:sldId id="273" r:id="rId10"/>
    <p:sldId id="275" r:id="rId11"/>
    <p:sldId id="276" r:id="rId12"/>
    <p:sldId id="259" r:id="rId13"/>
    <p:sldId id="277" r:id="rId14"/>
    <p:sldId id="278" r:id="rId15"/>
    <p:sldId id="282" r:id="rId16"/>
    <p:sldId id="260" r:id="rId17"/>
    <p:sldId id="279" r:id="rId18"/>
    <p:sldId id="280" r:id="rId19"/>
    <p:sldId id="283" r:id="rId20"/>
    <p:sldId id="284" r:id="rId21"/>
    <p:sldId id="281" r:id="rId22"/>
    <p:sldId id="261" r:id="rId23"/>
    <p:sldId id="285" r:id="rId24"/>
    <p:sldId id="286" r:id="rId25"/>
    <p:sldId id="287" r:id="rId26"/>
    <p:sldId id="288" r:id="rId27"/>
    <p:sldId id="289" r:id="rId28"/>
    <p:sldId id="262" r:id="rId29"/>
    <p:sldId id="290" r:id="rId30"/>
    <p:sldId id="291" r:id="rId31"/>
    <p:sldId id="292" r:id="rId32"/>
    <p:sldId id="263" r:id="rId33"/>
    <p:sldId id="293" r:id="rId34"/>
    <p:sldId id="294" r:id="rId35"/>
    <p:sldId id="295" r:id="rId36"/>
    <p:sldId id="296" r:id="rId37"/>
    <p:sldId id="264" r:id="rId38"/>
    <p:sldId id="297" r:id="rId39"/>
    <p:sldId id="300" r:id="rId40"/>
    <p:sldId id="301" r:id="rId41"/>
    <p:sldId id="298" r:id="rId42"/>
    <p:sldId id="304" r:id="rId43"/>
    <p:sldId id="265" r:id="rId44"/>
    <p:sldId id="302" r:id="rId45"/>
    <p:sldId id="303" r:id="rId46"/>
    <p:sldId id="305" r:id="rId47"/>
    <p:sldId id="266" r:id="rId48"/>
    <p:sldId id="306" r:id="rId49"/>
    <p:sldId id="307" r:id="rId50"/>
    <p:sldId id="308" r:id="rId51"/>
    <p:sldId id="309" r:id="rId52"/>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00CC"/>
    <a:srgbClr val="66FFFF"/>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p:cViewPr varScale="1">
        <p:scale>
          <a:sx n="69" d="100"/>
          <a:sy n="69" d="100"/>
        </p:scale>
        <p:origin x="-1104" y="-90"/>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tableStyles" Target="tableStyle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E3B3DF26-2BDF-465B-879C-07FA0BA101D4}" type="datetimeFigureOut">
              <a:rPr lang="en-US" smtClean="0"/>
              <a:t>4/22/2021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9EE1D62-993D-46C6-A0CF-70FFB22B74AA}" type="slidenum">
              <a:rPr lang="en-US" smtClean="0"/>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3B3DF26-2BDF-465B-879C-07FA0BA101D4}" type="datetimeFigureOut">
              <a:rPr lang="en-US" smtClean="0"/>
              <a:t>4/22/2021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9EE1D62-993D-46C6-A0CF-70FFB22B74AA}" type="slidenum">
              <a:rPr lang="en-US" smtClean="0"/>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E3B3DF26-2BDF-465B-879C-07FA0BA101D4}" type="datetimeFigureOut">
              <a:rPr lang="en-US" smtClean="0"/>
              <a:t>4/22/2021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9EE1D62-993D-46C6-A0CF-70FFB22B74AA}" type="slidenum">
              <a:rPr lang="en-US" smtClean="0"/>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E3B3DF26-2BDF-465B-879C-07FA0BA101D4}" type="datetimeFigureOut">
              <a:rPr lang="en-US" smtClean="0"/>
              <a:t>4/22/2021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9EE1D62-993D-46C6-A0CF-70FFB22B74AA}" type="slidenum">
              <a:rPr lang="en-US" smtClean="0"/>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E3B3DF26-2BDF-465B-879C-07FA0BA101D4}" type="datetimeFigureOut">
              <a:rPr lang="en-US" smtClean="0"/>
              <a:t>4/22/2021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69EE1D62-993D-46C6-A0CF-70FFB22B74AA}" type="slidenum">
              <a:rPr lang="en-US" smtClean="0"/>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E3B3DF26-2BDF-465B-879C-07FA0BA101D4}" type="datetimeFigureOut">
              <a:rPr lang="en-US" smtClean="0"/>
              <a:t>4/22/2021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69EE1D62-993D-46C6-A0CF-70FFB22B74AA}" type="slidenum">
              <a:rPr lang="en-US" smtClean="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3B3DF26-2BDF-465B-879C-07FA0BA101D4}" type="datetimeFigureOut">
              <a:rPr lang="en-US" smtClean="0"/>
              <a:t>4/22/2021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69EE1D62-993D-46C6-A0CF-70FFB22B74AA}"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3B3DF26-2BDF-465B-879C-07FA0BA101D4}" type="datetimeFigureOut">
              <a:rPr lang="en-US" smtClean="0"/>
              <a:t>4/22/2021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9EE1D62-993D-46C6-A0CF-70FFB22B74AA}" type="slidenum">
              <a:rPr lang="en-US" smtClean="0"/>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3B3DF26-2BDF-465B-879C-07FA0BA101D4}" type="datetimeFigureOut">
              <a:rPr lang="en-US" smtClean="0"/>
              <a:t>4/22/2021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9EE1D62-993D-46C6-A0CF-70FFB22B74AA}" type="slidenum">
              <a:rPr lang="en-US" smtClean="0"/>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3B3DF26-2BDF-465B-879C-07FA0BA101D4}" type="datetimeFigureOut">
              <a:rPr lang="en-US" smtClean="0"/>
              <a:t>4/22/2021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9EE1D62-993D-46C6-A0CF-70FFB22B74AA}"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3B3DF26-2BDF-465B-879C-07FA0BA101D4}" type="datetimeFigureOut">
              <a:rPr lang="en-US" smtClean="0"/>
              <a:t>4/22/2021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9EE1D62-993D-46C6-A0CF-70FFB22B74AA}"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3B3DF26-2BDF-465B-879C-07FA0BA101D4}" type="datetimeFigureOut">
              <a:rPr lang="en-US" smtClean="0"/>
              <a:t>4/22/2021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9EE1D62-993D-46C6-A0CF-70FFB22B74AA}"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1"/>
            <a:ext cx="9144000" cy="2743199"/>
          </a:xfrm>
          <a:solidFill>
            <a:srgbClr val="0000CC"/>
          </a:solidFill>
        </p:spPr>
        <p:style>
          <a:lnRef idx="3">
            <a:schemeClr val="lt1"/>
          </a:lnRef>
          <a:fillRef idx="1">
            <a:schemeClr val="accent1"/>
          </a:fillRef>
          <a:effectRef idx="1">
            <a:schemeClr val="accent1"/>
          </a:effectRef>
          <a:fontRef idx="minor">
            <a:schemeClr val="lt1"/>
          </a:fontRef>
        </p:style>
        <p:txBody>
          <a:bodyPr>
            <a:normAutofit fontScale="90000"/>
          </a:bodyPr>
          <a:lstStyle/>
          <a:p>
            <a:r>
              <a:rPr lang="en-US" dirty="0">
                <a:solidFill>
                  <a:schemeClr val="bg1"/>
                </a:solidFill>
              </a:rPr>
              <a:t>CHRIST THE ROCK CONGREGATION</a:t>
            </a:r>
            <a:r>
              <a:rPr lang="en-US" dirty="0"/>
              <a:t/>
            </a:r>
            <a:br>
              <a:rPr lang="en-US" dirty="0"/>
            </a:br>
            <a:r>
              <a:rPr lang="en-US" dirty="0" smtClean="0">
                <a:solidFill>
                  <a:srgbClr val="FFFF00"/>
                </a:solidFill>
              </a:rPr>
              <a:t>SUNDAY APRIL </a:t>
            </a:r>
            <a:r>
              <a:rPr lang="en-US" dirty="0" smtClean="0">
                <a:solidFill>
                  <a:srgbClr val="FFFF00"/>
                </a:solidFill>
              </a:rPr>
              <a:t>25</a:t>
            </a:r>
            <a:r>
              <a:rPr lang="en-US" baseline="30000" dirty="0" smtClean="0">
                <a:solidFill>
                  <a:srgbClr val="FFFF00"/>
                </a:solidFill>
              </a:rPr>
              <a:t>TH</a:t>
            </a:r>
            <a:r>
              <a:rPr lang="en-US" dirty="0" smtClean="0">
                <a:solidFill>
                  <a:srgbClr val="FFFF00"/>
                </a:solidFill>
              </a:rPr>
              <a:t> </a:t>
            </a:r>
            <a:r>
              <a:rPr lang="en-US" dirty="0" smtClean="0">
                <a:solidFill>
                  <a:srgbClr val="FFFF00"/>
                </a:solidFill>
              </a:rPr>
              <a:t>2021</a:t>
            </a:r>
            <a:r>
              <a:rPr lang="en-US" dirty="0" smtClean="0"/>
              <a:t> </a:t>
            </a:r>
            <a:r>
              <a:rPr lang="en-US" dirty="0"/>
              <a:t/>
            </a:r>
            <a:br>
              <a:rPr lang="en-US" dirty="0"/>
            </a:br>
            <a:r>
              <a:rPr lang="en-US" dirty="0">
                <a:solidFill>
                  <a:schemeClr val="bg1"/>
                </a:solidFill>
              </a:rPr>
              <a:t>Sermon by Pastor Marc E Simeon</a:t>
            </a:r>
            <a:r>
              <a:rPr lang="en-US" dirty="0"/>
              <a:t/>
            </a:r>
            <a:br>
              <a:rPr lang="en-US" dirty="0"/>
            </a:br>
            <a:endParaRPr lang="en-US" dirty="0"/>
          </a:p>
        </p:txBody>
      </p:sp>
      <p:sp>
        <p:nvSpPr>
          <p:cNvPr id="3" name="Subtitle 2"/>
          <p:cNvSpPr>
            <a:spLocks noGrp="1"/>
          </p:cNvSpPr>
          <p:nvPr>
            <p:ph type="subTitle" idx="1"/>
          </p:nvPr>
        </p:nvSpPr>
        <p:spPr>
          <a:xfrm>
            <a:off x="0" y="2743200"/>
            <a:ext cx="9144000" cy="4114800"/>
          </a:xfrm>
        </p:spPr>
        <p:style>
          <a:lnRef idx="1">
            <a:schemeClr val="accent4"/>
          </a:lnRef>
          <a:fillRef idx="2">
            <a:schemeClr val="accent4"/>
          </a:fillRef>
          <a:effectRef idx="1">
            <a:schemeClr val="accent4"/>
          </a:effectRef>
          <a:fontRef idx="minor">
            <a:schemeClr val="dk1"/>
          </a:fontRef>
        </p:style>
        <p:txBody>
          <a:bodyPr>
            <a:normAutofit/>
          </a:bodyPr>
          <a:lstStyle/>
          <a:p>
            <a:r>
              <a:rPr lang="fr-FR" sz="4800" b="1" smtClean="0">
                <a:solidFill>
                  <a:schemeClr val="tx1"/>
                </a:solidFill>
              </a:rPr>
              <a:t>PARLE </a:t>
            </a:r>
            <a:r>
              <a:rPr lang="fr-FR" sz="4800" b="1" dirty="0">
                <a:solidFill>
                  <a:schemeClr val="tx1"/>
                </a:solidFill>
              </a:rPr>
              <a:t>SEIGNEUR </a:t>
            </a:r>
            <a:r>
              <a:rPr lang="fr-FR" sz="4800" b="1" dirty="0" smtClean="0">
                <a:solidFill>
                  <a:schemeClr val="tx1"/>
                </a:solidFill>
              </a:rPr>
              <a:t>CAR TON </a:t>
            </a:r>
            <a:r>
              <a:rPr lang="fr-FR" sz="4800" b="1" dirty="0">
                <a:solidFill>
                  <a:schemeClr val="tx1"/>
                </a:solidFill>
              </a:rPr>
              <a:t>SERVITEUR ÉCOUTE</a:t>
            </a:r>
            <a:endParaRPr lang="en-US" sz="4800" dirty="0">
              <a:solidFill>
                <a:schemeClr val="tx1"/>
              </a:solidFill>
            </a:endParaRPr>
          </a:p>
          <a:p>
            <a:r>
              <a:rPr lang="fr-FR" sz="4800" b="1" dirty="0">
                <a:solidFill>
                  <a:srgbClr val="0000CC"/>
                </a:solidFill>
              </a:rPr>
              <a:t>SPEAK LORD FOR YOUR SERVANT </a:t>
            </a:r>
            <a:r>
              <a:rPr lang="fr-FR" sz="4800" b="1" dirty="0" smtClean="0">
                <a:solidFill>
                  <a:srgbClr val="0000CC"/>
                </a:solidFill>
              </a:rPr>
              <a:t>HEARS</a:t>
            </a:r>
            <a:endParaRPr lang="en-US" sz="4800" dirty="0" smtClean="0">
              <a:solidFill>
                <a:srgbClr val="0000CC"/>
              </a:solidFill>
            </a:endParaRPr>
          </a:p>
          <a:p>
            <a:endParaRPr lang="en-US" sz="4000" dirty="0">
              <a:solidFill>
                <a:srgbClr val="0070C0"/>
              </a:solidFill>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txBody>
          <a:bodyPr>
            <a:normAutofit/>
          </a:bodyPr>
          <a:lstStyle/>
          <a:p>
            <a:pPr algn="ctr">
              <a:buNone/>
            </a:pPr>
            <a:r>
              <a:rPr lang="fr-FR" sz="4000" b="1" dirty="0">
                <a:solidFill>
                  <a:srgbClr val="FF0000"/>
                </a:solidFill>
                <a:latin typeface="Arial Unicode MS" pitchFamily="34" charset="-128"/>
                <a:ea typeface="Arial Unicode MS" pitchFamily="34" charset="-128"/>
                <a:cs typeface="Arial Unicode MS" pitchFamily="34" charset="-128"/>
              </a:rPr>
              <a:t>1Samuel 3:1-10</a:t>
            </a:r>
            <a:endParaRPr lang="en-US" sz="4000" b="1" dirty="0">
              <a:solidFill>
                <a:srgbClr val="FF0000"/>
              </a:solidFill>
              <a:latin typeface="Arial Unicode MS" pitchFamily="34" charset="-128"/>
              <a:ea typeface="Arial Unicode MS" pitchFamily="34" charset="-128"/>
              <a:cs typeface="Arial Unicode MS" pitchFamily="34" charset="-128"/>
            </a:endParaRPr>
          </a:p>
          <a:p>
            <a:pPr algn="just"/>
            <a:r>
              <a:rPr lang="fr-FR" sz="4000" b="1" dirty="0">
                <a:solidFill>
                  <a:srgbClr val="0000CC"/>
                </a:solidFill>
                <a:latin typeface="Arial Unicode MS" pitchFamily="34" charset="-128"/>
                <a:ea typeface="Arial Unicode MS" pitchFamily="34" charset="-128"/>
                <a:cs typeface="Arial Unicode MS" pitchFamily="34" charset="-128"/>
              </a:rPr>
              <a:t>1 ¶ Le jeune Samuel était au service de l'Éternel devant </a:t>
            </a:r>
            <a:r>
              <a:rPr lang="fr-FR" sz="4000" b="1" dirty="0" err="1">
                <a:solidFill>
                  <a:srgbClr val="0000CC"/>
                </a:solidFill>
                <a:latin typeface="Arial Unicode MS" pitchFamily="34" charset="-128"/>
                <a:ea typeface="Arial Unicode MS" pitchFamily="34" charset="-128"/>
                <a:cs typeface="Arial Unicode MS" pitchFamily="34" charset="-128"/>
              </a:rPr>
              <a:t>Éli</a:t>
            </a:r>
            <a:r>
              <a:rPr lang="fr-FR" sz="4000" b="1" dirty="0">
                <a:solidFill>
                  <a:srgbClr val="0000CC"/>
                </a:solidFill>
                <a:latin typeface="Arial Unicode MS" pitchFamily="34" charset="-128"/>
                <a:ea typeface="Arial Unicode MS" pitchFamily="34" charset="-128"/>
                <a:cs typeface="Arial Unicode MS" pitchFamily="34" charset="-128"/>
              </a:rPr>
              <a:t>. La parole de l'Éternel était rare en ce temps-là, les visions n'étaient pas fréquentes.</a:t>
            </a:r>
            <a:endParaRPr lang="en-US" sz="4000" b="1" dirty="0">
              <a:solidFill>
                <a:srgbClr val="0000CC"/>
              </a:solidFill>
              <a:latin typeface="Arial Unicode MS" pitchFamily="34" charset="-128"/>
              <a:ea typeface="Arial Unicode MS" pitchFamily="34" charset="-128"/>
              <a:cs typeface="Arial Unicode MS" pitchFamily="34" charset="-128"/>
            </a:endParaRPr>
          </a:p>
          <a:p>
            <a:pPr algn="just"/>
            <a:r>
              <a:rPr lang="fr-FR" sz="4000" b="1" dirty="0">
                <a:solidFill>
                  <a:srgbClr val="FF0000"/>
                </a:solidFill>
                <a:latin typeface="Arial Unicode MS" pitchFamily="34" charset="-128"/>
                <a:ea typeface="Arial Unicode MS" pitchFamily="34" charset="-128"/>
                <a:cs typeface="Arial Unicode MS" pitchFamily="34" charset="-128"/>
              </a:rPr>
              <a:t> 2 En ce même temps, </a:t>
            </a:r>
            <a:r>
              <a:rPr lang="fr-FR" sz="4000" b="1" dirty="0" err="1">
                <a:solidFill>
                  <a:srgbClr val="FF0000"/>
                </a:solidFill>
                <a:latin typeface="Arial Unicode MS" pitchFamily="34" charset="-128"/>
                <a:ea typeface="Arial Unicode MS" pitchFamily="34" charset="-128"/>
                <a:cs typeface="Arial Unicode MS" pitchFamily="34" charset="-128"/>
              </a:rPr>
              <a:t>Éli</a:t>
            </a:r>
            <a:r>
              <a:rPr lang="fr-FR" sz="4000" b="1" dirty="0">
                <a:solidFill>
                  <a:srgbClr val="FF0000"/>
                </a:solidFill>
                <a:latin typeface="Arial Unicode MS" pitchFamily="34" charset="-128"/>
                <a:ea typeface="Arial Unicode MS" pitchFamily="34" charset="-128"/>
                <a:cs typeface="Arial Unicode MS" pitchFamily="34" charset="-128"/>
              </a:rPr>
              <a:t>, qui commençait à avoir les yeux troubles et ne pouvait plus voir, était couché à sa place,</a:t>
            </a:r>
            <a:endParaRPr lang="en-US" sz="4000" b="1" dirty="0">
              <a:solidFill>
                <a:srgbClr val="FF0000"/>
              </a:solidFill>
              <a:latin typeface="Arial Unicode MS" pitchFamily="34" charset="-128"/>
              <a:ea typeface="Arial Unicode MS" pitchFamily="34" charset="-128"/>
              <a:cs typeface="Arial Unicode MS" pitchFamily="34" charset="-128"/>
            </a:endParaRPr>
          </a:p>
          <a:p>
            <a:pPr algn="just"/>
            <a:endParaRPr lang="en-US"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txBody>
          <a:bodyPr>
            <a:normAutofit/>
          </a:bodyPr>
          <a:lstStyle/>
          <a:p>
            <a:pPr algn="just"/>
            <a:r>
              <a:rPr lang="fr-FR" sz="4000" dirty="0">
                <a:latin typeface="Arial Unicode MS" pitchFamily="34" charset="-128"/>
                <a:ea typeface="Arial Unicode MS" pitchFamily="34" charset="-128"/>
                <a:cs typeface="Arial Unicode MS" pitchFamily="34" charset="-128"/>
              </a:rPr>
              <a:t> </a:t>
            </a:r>
            <a:r>
              <a:rPr lang="fr-FR" sz="4000" b="1" dirty="0">
                <a:solidFill>
                  <a:srgbClr val="0000CC"/>
                </a:solidFill>
                <a:latin typeface="Arial Unicode MS" pitchFamily="34" charset="-128"/>
                <a:ea typeface="Arial Unicode MS" pitchFamily="34" charset="-128"/>
                <a:cs typeface="Arial Unicode MS" pitchFamily="34" charset="-128"/>
              </a:rPr>
              <a:t>3 la lampe de Dieu n'était pas encore éteinte, et Samuel était couché dans le temple de l'Éternel, où était l'arche de Dieu.</a:t>
            </a:r>
            <a:endParaRPr lang="en-US" sz="4000" b="1" dirty="0">
              <a:solidFill>
                <a:srgbClr val="0000CC"/>
              </a:solidFill>
              <a:latin typeface="Arial Unicode MS" pitchFamily="34" charset="-128"/>
              <a:ea typeface="Arial Unicode MS" pitchFamily="34" charset="-128"/>
              <a:cs typeface="Arial Unicode MS" pitchFamily="34" charset="-128"/>
            </a:endParaRPr>
          </a:p>
          <a:p>
            <a:pPr algn="just"/>
            <a:r>
              <a:rPr lang="fr-FR" sz="4000" b="1" dirty="0">
                <a:solidFill>
                  <a:srgbClr val="FF0000"/>
                </a:solidFill>
                <a:latin typeface="Arial Unicode MS" pitchFamily="34" charset="-128"/>
                <a:ea typeface="Arial Unicode MS" pitchFamily="34" charset="-128"/>
                <a:cs typeface="Arial Unicode MS" pitchFamily="34" charset="-128"/>
              </a:rPr>
              <a:t> 4 Alors l'Éternel appela Samuel. Il répondit: Me voici!</a:t>
            </a:r>
            <a:endParaRPr lang="en-US" sz="4000" b="1" dirty="0">
              <a:solidFill>
                <a:srgbClr val="FF0000"/>
              </a:solidFill>
              <a:latin typeface="Arial Unicode MS" pitchFamily="34" charset="-128"/>
              <a:ea typeface="Arial Unicode MS" pitchFamily="34" charset="-128"/>
              <a:cs typeface="Arial Unicode MS" pitchFamily="34" charset="-128"/>
            </a:endParaRPr>
          </a:p>
          <a:p>
            <a:pPr algn="just"/>
            <a:r>
              <a:rPr lang="fr-FR" sz="4000" b="1" dirty="0">
                <a:solidFill>
                  <a:srgbClr val="0000CC"/>
                </a:solidFill>
                <a:latin typeface="Arial Unicode MS" pitchFamily="34" charset="-128"/>
                <a:ea typeface="Arial Unicode MS" pitchFamily="34" charset="-128"/>
                <a:cs typeface="Arial Unicode MS" pitchFamily="34" charset="-128"/>
              </a:rPr>
              <a:t> 5 Et il courut vers </a:t>
            </a:r>
            <a:r>
              <a:rPr lang="fr-FR" sz="4000" b="1" dirty="0" err="1">
                <a:solidFill>
                  <a:srgbClr val="0000CC"/>
                </a:solidFill>
                <a:latin typeface="Arial Unicode MS" pitchFamily="34" charset="-128"/>
                <a:ea typeface="Arial Unicode MS" pitchFamily="34" charset="-128"/>
                <a:cs typeface="Arial Unicode MS" pitchFamily="34" charset="-128"/>
              </a:rPr>
              <a:t>Éli</a:t>
            </a:r>
            <a:r>
              <a:rPr lang="fr-FR" sz="4000" b="1" dirty="0">
                <a:solidFill>
                  <a:srgbClr val="0000CC"/>
                </a:solidFill>
                <a:latin typeface="Arial Unicode MS" pitchFamily="34" charset="-128"/>
                <a:ea typeface="Arial Unicode MS" pitchFamily="34" charset="-128"/>
                <a:cs typeface="Arial Unicode MS" pitchFamily="34" charset="-128"/>
              </a:rPr>
              <a:t>, et dit: Me voici, car tu m'as appelé. </a:t>
            </a:r>
            <a:r>
              <a:rPr lang="fr-FR" sz="4000" b="1" dirty="0" err="1">
                <a:solidFill>
                  <a:srgbClr val="0000CC"/>
                </a:solidFill>
                <a:latin typeface="Arial Unicode MS" pitchFamily="34" charset="-128"/>
                <a:ea typeface="Arial Unicode MS" pitchFamily="34" charset="-128"/>
                <a:cs typeface="Arial Unicode MS" pitchFamily="34" charset="-128"/>
              </a:rPr>
              <a:t>Éli</a:t>
            </a:r>
            <a:r>
              <a:rPr lang="fr-FR" sz="4000" b="1" dirty="0">
                <a:solidFill>
                  <a:srgbClr val="0000CC"/>
                </a:solidFill>
                <a:latin typeface="Arial Unicode MS" pitchFamily="34" charset="-128"/>
                <a:ea typeface="Arial Unicode MS" pitchFamily="34" charset="-128"/>
                <a:cs typeface="Arial Unicode MS" pitchFamily="34" charset="-128"/>
              </a:rPr>
              <a:t> répondit: Je n'ai point appelé; retourne te coucher. Et il alla se coucher</a:t>
            </a:r>
            <a:r>
              <a:rPr lang="fr-FR" sz="4000" b="1" dirty="0" smtClean="0">
                <a:solidFill>
                  <a:srgbClr val="0000CC"/>
                </a:solidFill>
                <a:latin typeface="Arial Unicode MS" pitchFamily="34" charset="-128"/>
                <a:ea typeface="Arial Unicode MS" pitchFamily="34" charset="-128"/>
                <a:cs typeface="Arial Unicode MS" pitchFamily="34" charset="-128"/>
              </a:rPr>
              <a:t>.</a:t>
            </a:r>
            <a:endParaRPr lang="en-US" sz="4000" b="1" dirty="0">
              <a:solidFill>
                <a:srgbClr val="0000CC"/>
              </a:solidFill>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txBody>
          <a:bodyPr>
            <a:normAutofit lnSpcReduction="10000"/>
          </a:bodyPr>
          <a:lstStyle/>
          <a:p>
            <a:pPr algn="just"/>
            <a:r>
              <a:rPr lang="fr-FR" sz="4400" b="1" dirty="0">
                <a:solidFill>
                  <a:srgbClr val="0000CC"/>
                </a:solidFill>
                <a:latin typeface="Arial Unicode MS" pitchFamily="34" charset="-128"/>
                <a:ea typeface="Arial Unicode MS" pitchFamily="34" charset="-128"/>
                <a:cs typeface="Arial Unicode MS" pitchFamily="34" charset="-128"/>
              </a:rPr>
              <a:t> 6 L'Éternel appela de nouveau Samuel. Et Samuel se leva, alla vers </a:t>
            </a:r>
            <a:r>
              <a:rPr lang="fr-FR" sz="4400" b="1" dirty="0" err="1">
                <a:solidFill>
                  <a:srgbClr val="0000CC"/>
                </a:solidFill>
                <a:latin typeface="Arial Unicode MS" pitchFamily="34" charset="-128"/>
                <a:ea typeface="Arial Unicode MS" pitchFamily="34" charset="-128"/>
                <a:cs typeface="Arial Unicode MS" pitchFamily="34" charset="-128"/>
              </a:rPr>
              <a:t>Éli</a:t>
            </a:r>
            <a:r>
              <a:rPr lang="fr-FR" sz="4400" b="1" dirty="0">
                <a:solidFill>
                  <a:srgbClr val="0000CC"/>
                </a:solidFill>
                <a:latin typeface="Arial Unicode MS" pitchFamily="34" charset="-128"/>
                <a:ea typeface="Arial Unicode MS" pitchFamily="34" charset="-128"/>
                <a:cs typeface="Arial Unicode MS" pitchFamily="34" charset="-128"/>
              </a:rPr>
              <a:t>, et dit: Me voici, car tu m'as appelé. </a:t>
            </a:r>
            <a:r>
              <a:rPr lang="fr-FR" sz="4400" b="1" dirty="0" err="1">
                <a:solidFill>
                  <a:srgbClr val="0000CC"/>
                </a:solidFill>
                <a:latin typeface="Arial Unicode MS" pitchFamily="34" charset="-128"/>
                <a:ea typeface="Arial Unicode MS" pitchFamily="34" charset="-128"/>
                <a:cs typeface="Arial Unicode MS" pitchFamily="34" charset="-128"/>
              </a:rPr>
              <a:t>Éli</a:t>
            </a:r>
            <a:r>
              <a:rPr lang="fr-FR" sz="4400" b="1" dirty="0">
                <a:solidFill>
                  <a:srgbClr val="0000CC"/>
                </a:solidFill>
                <a:latin typeface="Arial Unicode MS" pitchFamily="34" charset="-128"/>
                <a:ea typeface="Arial Unicode MS" pitchFamily="34" charset="-128"/>
                <a:cs typeface="Arial Unicode MS" pitchFamily="34" charset="-128"/>
              </a:rPr>
              <a:t> répondit: Je n'ai point appelé, mon fils, retourne te coucher.</a:t>
            </a:r>
            <a:endParaRPr lang="en-US" sz="4400" b="1" dirty="0">
              <a:solidFill>
                <a:srgbClr val="0000CC"/>
              </a:solidFill>
              <a:latin typeface="Arial Unicode MS" pitchFamily="34" charset="-128"/>
              <a:ea typeface="Arial Unicode MS" pitchFamily="34" charset="-128"/>
              <a:cs typeface="Arial Unicode MS" pitchFamily="34" charset="-128"/>
            </a:endParaRPr>
          </a:p>
          <a:p>
            <a:pPr algn="just"/>
            <a:r>
              <a:rPr lang="fr-FR" sz="4400" b="1" dirty="0">
                <a:solidFill>
                  <a:srgbClr val="FF0000"/>
                </a:solidFill>
                <a:latin typeface="Arial Unicode MS" pitchFamily="34" charset="-128"/>
                <a:ea typeface="Arial Unicode MS" pitchFamily="34" charset="-128"/>
                <a:cs typeface="Arial Unicode MS" pitchFamily="34" charset="-128"/>
              </a:rPr>
              <a:t> 7 Samuel ne connaissait pas encore l'Éternel, et la parole de l'Éternel ne lui avait pas encore été révélée.</a:t>
            </a:r>
            <a:endParaRPr lang="en-US" sz="4400" b="1" dirty="0">
              <a:solidFill>
                <a:srgbClr val="FF0000"/>
              </a:solidFill>
              <a:latin typeface="Arial Unicode MS" pitchFamily="34" charset="-128"/>
              <a:ea typeface="Arial Unicode MS" pitchFamily="34" charset="-128"/>
              <a:cs typeface="Arial Unicode MS" pitchFamily="34" charset="-128"/>
            </a:endParaRPr>
          </a:p>
          <a:p>
            <a:pPr algn="just"/>
            <a:endParaRPr lang="en-US"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txBody>
          <a:bodyPr>
            <a:normAutofit/>
          </a:bodyPr>
          <a:lstStyle/>
          <a:p>
            <a:pPr algn="just"/>
            <a:r>
              <a:rPr lang="fr-FR" sz="4000" b="1" dirty="0">
                <a:solidFill>
                  <a:srgbClr val="0000CC"/>
                </a:solidFill>
                <a:latin typeface="Arial Unicode MS" pitchFamily="34" charset="-128"/>
                <a:ea typeface="Arial Unicode MS" pitchFamily="34" charset="-128"/>
                <a:cs typeface="Arial Unicode MS" pitchFamily="34" charset="-128"/>
              </a:rPr>
              <a:t> </a:t>
            </a:r>
            <a:r>
              <a:rPr lang="fr-FR" sz="4000" b="1" dirty="0" smtClean="0">
                <a:solidFill>
                  <a:srgbClr val="0000CC"/>
                </a:solidFill>
                <a:latin typeface="Arial Unicode MS" pitchFamily="34" charset="-128"/>
                <a:ea typeface="Arial Unicode MS" pitchFamily="34" charset="-128"/>
                <a:cs typeface="Arial Unicode MS" pitchFamily="34" charset="-128"/>
              </a:rPr>
              <a:t>8 L'Éternel </a:t>
            </a:r>
            <a:r>
              <a:rPr lang="fr-FR" sz="4000" b="1" dirty="0">
                <a:solidFill>
                  <a:srgbClr val="0000CC"/>
                </a:solidFill>
                <a:latin typeface="Arial Unicode MS" pitchFamily="34" charset="-128"/>
                <a:ea typeface="Arial Unicode MS" pitchFamily="34" charset="-128"/>
                <a:cs typeface="Arial Unicode MS" pitchFamily="34" charset="-128"/>
              </a:rPr>
              <a:t>appela de nouveau Samuel, pour la troisième fois. Et Samuel se leva, alla vers </a:t>
            </a:r>
            <a:r>
              <a:rPr lang="fr-FR" sz="4000" b="1" dirty="0" err="1">
                <a:solidFill>
                  <a:srgbClr val="0000CC"/>
                </a:solidFill>
                <a:latin typeface="Arial Unicode MS" pitchFamily="34" charset="-128"/>
                <a:ea typeface="Arial Unicode MS" pitchFamily="34" charset="-128"/>
                <a:cs typeface="Arial Unicode MS" pitchFamily="34" charset="-128"/>
              </a:rPr>
              <a:t>Éli</a:t>
            </a:r>
            <a:r>
              <a:rPr lang="fr-FR" sz="4000" b="1" dirty="0">
                <a:solidFill>
                  <a:srgbClr val="0000CC"/>
                </a:solidFill>
                <a:latin typeface="Arial Unicode MS" pitchFamily="34" charset="-128"/>
                <a:ea typeface="Arial Unicode MS" pitchFamily="34" charset="-128"/>
                <a:cs typeface="Arial Unicode MS" pitchFamily="34" charset="-128"/>
              </a:rPr>
              <a:t>, et dit: Me voici, car tu m'as appelé. </a:t>
            </a:r>
            <a:r>
              <a:rPr lang="fr-FR" sz="4000" b="1" dirty="0" err="1">
                <a:solidFill>
                  <a:srgbClr val="0000CC"/>
                </a:solidFill>
                <a:latin typeface="Arial Unicode MS" pitchFamily="34" charset="-128"/>
                <a:ea typeface="Arial Unicode MS" pitchFamily="34" charset="-128"/>
                <a:cs typeface="Arial Unicode MS" pitchFamily="34" charset="-128"/>
              </a:rPr>
              <a:t>Éli</a:t>
            </a:r>
            <a:r>
              <a:rPr lang="fr-FR" sz="4000" b="1" dirty="0">
                <a:solidFill>
                  <a:srgbClr val="0000CC"/>
                </a:solidFill>
                <a:latin typeface="Arial Unicode MS" pitchFamily="34" charset="-128"/>
                <a:ea typeface="Arial Unicode MS" pitchFamily="34" charset="-128"/>
                <a:cs typeface="Arial Unicode MS" pitchFamily="34" charset="-128"/>
              </a:rPr>
              <a:t> comprit que c'était l'Éternel qui appelait l'enfant,</a:t>
            </a:r>
            <a:endParaRPr lang="en-US" sz="4000" b="1" dirty="0">
              <a:solidFill>
                <a:srgbClr val="0000CC"/>
              </a:solidFill>
              <a:latin typeface="Arial Unicode MS" pitchFamily="34" charset="-128"/>
              <a:ea typeface="Arial Unicode MS" pitchFamily="34" charset="-128"/>
              <a:cs typeface="Arial Unicode MS" pitchFamily="34" charset="-128"/>
            </a:endParaRPr>
          </a:p>
          <a:p>
            <a:pPr algn="just"/>
            <a:r>
              <a:rPr lang="fr-FR" sz="4000" b="1" dirty="0">
                <a:solidFill>
                  <a:srgbClr val="FF0000"/>
                </a:solidFill>
                <a:latin typeface="Arial Unicode MS" pitchFamily="34" charset="-128"/>
                <a:ea typeface="Arial Unicode MS" pitchFamily="34" charset="-128"/>
                <a:cs typeface="Arial Unicode MS" pitchFamily="34" charset="-128"/>
              </a:rPr>
              <a:t> 9 et il dit à Samuel: Va, couche-toi; et si l'on t'appelle, tu diras: Parle, Éternel, car ton serviteur écoute. Et Samuel alla se coucher à sa place.</a:t>
            </a:r>
            <a:endParaRPr lang="en-US" sz="4000" b="1" dirty="0">
              <a:solidFill>
                <a:srgbClr val="FF0000"/>
              </a:solidFill>
              <a:latin typeface="Arial Unicode MS" pitchFamily="34" charset="-128"/>
              <a:ea typeface="Arial Unicode MS" pitchFamily="34" charset="-128"/>
              <a:cs typeface="Arial Unicode MS" pitchFamily="34" charset="-128"/>
            </a:endParaRPr>
          </a:p>
          <a:p>
            <a:pPr algn="just">
              <a:buNone/>
            </a:pPr>
            <a:endParaRPr lang="en-US" dirty="0">
              <a:solidFill>
                <a:srgbClr val="FF0000"/>
              </a:solidFill>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txBody>
          <a:bodyPr>
            <a:normAutofit/>
          </a:bodyPr>
          <a:lstStyle/>
          <a:p>
            <a:pPr algn="just"/>
            <a:r>
              <a:rPr lang="fr-FR" sz="6000" b="1" dirty="0">
                <a:solidFill>
                  <a:srgbClr val="0000CC"/>
                </a:solidFill>
                <a:latin typeface="Arial Unicode MS" pitchFamily="34" charset="-128"/>
                <a:ea typeface="Arial Unicode MS" pitchFamily="34" charset="-128"/>
                <a:cs typeface="Arial Unicode MS" pitchFamily="34" charset="-128"/>
              </a:rPr>
              <a:t> 10 L'Éternel vint et se présenta, et il appela comme les autres fois: Samuel, </a:t>
            </a:r>
            <a:r>
              <a:rPr lang="fr-FR" sz="6000" b="1" dirty="0">
                <a:solidFill>
                  <a:srgbClr val="FF0000"/>
                </a:solidFill>
                <a:latin typeface="Arial Unicode MS" pitchFamily="34" charset="-128"/>
                <a:ea typeface="Arial Unicode MS" pitchFamily="34" charset="-128"/>
                <a:cs typeface="Arial Unicode MS" pitchFamily="34" charset="-128"/>
              </a:rPr>
              <a:t>Samuel! </a:t>
            </a:r>
            <a:r>
              <a:rPr lang="en-US" sz="6000" b="1" dirty="0">
                <a:solidFill>
                  <a:srgbClr val="FF0000"/>
                </a:solidFill>
                <a:latin typeface="Arial Unicode MS" pitchFamily="34" charset="-128"/>
                <a:ea typeface="Arial Unicode MS" pitchFamily="34" charset="-128"/>
                <a:cs typeface="Arial Unicode MS" pitchFamily="34" charset="-128"/>
              </a:rPr>
              <a:t>Et Samuel </a:t>
            </a:r>
            <a:r>
              <a:rPr lang="en-US" sz="6000" b="1" dirty="0" err="1">
                <a:solidFill>
                  <a:srgbClr val="FF0000"/>
                </a:solidFill>
                <a:latin typeface="Arial Unicode MS" pitchFamily="34" charset="-128"/>
                <a:ea typeface="Arial Unicode MS" pitchFamily="34" charset="-128"/>
                <a:cs typeface="Arial Unicode MS" pitchFamily="34" charset="-128"/>
              </a:rPr>
              <a:t>répondit</a:t>
            </a:r>
            <a:r>
              <a:rPr lang="en-US" sz="6000" b="1" dirty="0">
                <a:solidFill>
                  <a:srgbClr val="FF0000"/>
                </a:solidFill>
                <a:latin typeface="Arial Unicode MS" pitchFamily="34" charset="-128"/>
                <a:ea typeface="Arial Unicode MS" pitchFamily="34" charset="-128"/>
                <a:cs typeface="Arial Unicode MS" pitchFamily="34" charset="-128"/>
              </a:rPr>
              <a:t>: Parle, car ton </a:t>
            </a:r>
            <a:r>
              <a:rPr lang="en-US" sz="6000" b="1" dirty="0" err="1">
                <a:solidFill>
                  <a:srgbClr val="FF0000"/>
                </a:solidFill>
                <a:latin typeface="Arial Unicode MS" pitchFamily="34" charset="-128"/>
                <a:ea typeface="Arial Unicode MS" pitchFamily="34" charset="-128"/>
                <a:cs typeface="Arial Unicode MS" pitchFamily="34" charset="-128"/>
              </a:rPr>
              <a:t>serviteur</a:t>
            </a:r>
            <a:r>
              <a:rPr lang="en-US" sz="6000" b="1" dirty="0">
                <a:solidFill>
                  <a:srgbClr val="FF0000"/>
                </a:solidFill>
                <a:latin typeface="Arial Unicode MS" pitchFamily="34" charset="-128"/>
                <a:ea typeface="Arial Unicode MS" pitchFamily="34" charset="-128"/>
                <a:cs typeface="Arial Unicode MS" pitchFamily="34" charset="-128"/>
              </a:rPr>
              <a:t> </a:t>
            </a:r>
            <a:r>
              <a:rPr lang="en-US" sz="6000" b="1" dirty="0" err="1">
                <a:solidFill>
                  <a:srgbClr val="FF0000"/>
                </a:solidFill>
                <a:latin typeface="Arial Unicode MS" pitchFamily="34" charset="-128"/>
                <a:ea typeface="Arial Unicode MS" pitchFamily="34" charset="-128"/>
                <a:cs typeface="Arial Unicode MS" pitchFamily="34" charset="-128"/>
              </a:rPr>
              <a:t>écoute</a:t>
            </a:r>
            <a:r>
              <a:rPr lang="en-US" sz="6000" b="1" dirty="0">
                <a:solidFill>
                  <a:srgbClr val="FF0000"/>
                </a:solidFill>
                <a:latin typeface="Arial Unicode MS" pitchFamily="34" charset="-128"/>
                <a:ea typeface="Arial Unicode MS" pitchFamily="34" charset="-128"/>
                <a:cs typeface="Arial Unicode MS" pitchFamily="34" charset="-128"/>
              </a:rPr>
              <a:t>.</a:t>
            </a:r>
          </a:p>
          <a:p>
            <a:endParaRPr lang="en-US"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66FFFF"/>
          </a:solidFill>
        </p:spPr>
        <p:txBody>
          <a:bodyPr>
            <a:normAutofit fontScale="70000" lnSpcReduction="20000"/>
          </a:bodyPr>
          <a:lstStyle/>
          <a:p>
            <a:pPr algn="ctr">
              <a:buNone/>
            </a:pPr>
            <a:r>
              <a:rPr lang="en-US" sz="6400" dirty="0" smtClean="0">
                <a:solidFill>
                  <a:srgbClr val="0000CC"/>
                </a:solidFill>
                <a:latin typeface="Arial Rounded MT Bold" pitchFamily="34" charset="0"/>
              </a:rPr>
              <a:t>1 SAMUEL 3:1-10</a:t>
            </a:r>
          </a:p>
          <a:p>
            <a:pPr algn="just">
              <a:buNone/>
            </a:pPr>
            <a:r>
              <a:rPr lang="en-US" sz="6400" dirty="0">
                <a:latin typeface="Arial Rounded MT Bold" pitchFamily="34" charset="0"/>
              </a:rPr>
              <a:t>1</a:t>
            </a:r>
            <a:r>
              <a:rPr lang="en-US" sz="6400" dirty="0" smtClean="0">
                <a:latin typeface="Arial Rounded MT Bold" pitchFamily="34" charset="0"/>
              </a:rPr>
              <a:t> </a:t>
            </a:r>
            <a:r>
              <a:rPr lang="en-US" sz="6400" dirty="0">
                <a:latin typeface="Arial Rounded MT Bold" pitchFamily="34" charset="0"/>
              </a:rPr>
              <a:t>¶ Then the boy Samuel ministered to the LORD before Eli. And the word of the LORD was rare in those days; there was no widespread revelation.</a:t>
            </a:r>
          </a:p>
          <a:p>
            <a:pPr algn="just"/>
            <a:r>
              <a:rPr lang="en-US" sz="6400" dirty="0">
                <a:solidFill>
                  <a:srgbClr val="0000CC"/>
                </a:solidFill>
                <a:latin typeface="Arial Rounded MT Bold" pitchFamily="34" charset="0"/>
              </a:rPr>
              <a:t> 2 And it came to pass at that time, while Eli was lying down in his place, and when his eyes had begun to grow so dim that he could not see</a:t>
            </a:r>
            <a:r>
              <a:rPr lang="en-US" sz="6400" dirty="0" smtClean="0">
                <a:solidFill>
                  <a:srgbClr val="0000CC"/>
                </a:solidFill>
                <a:latin typeface="Arial Rounded MT Bold" pitchFamily="34" charset="0"/>
              </a:rPr>
              <a:t>,</a:t>
            </a:r>
            <a:endParaRPr lang="en-US" sz="6400" dirty="0">
              <a:solidFill>
                <a:srgbClr val="0000CC"/>
              </a:solidFill>
              <a:latin typeface="Arial Rounded MT Bold" pitchFamily="34" charset="0"/>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66FFFF"/>
          </a:solidFill>
        </p:spPr>
        <p:txBody>
          <a:bodyPr>
            <a:normAutofit fontScale="62500" lnSpcReduction="20000"/>
          </a:bodyPr>
          <a:lstStyle/>
          <a:p>
            <a:pPr algn="just"/>
            <a:r>
              <a:rPr lang="en-US" sz="7000" dirty="0">
                <a:latin typeface="Arial Rounded MT Bold" pitchFamily="34" charset="0"/>
              </a:rPr>
              <a:t> 3 and before the lamp of God went out in the tabernacle of the LORD where the ark of God was, and while Samuel was lying down,</a:t>
            </a:r>
          </a:p>
          <a:p>
            <a:pPr algn="just"/>
            <a:r>
              <a:rPr lang="en-US" sz="7000" dirty="0">
                <a:solidFill>
                  <a:srgbClr val="0000CC"/>
                </a:solidFill>
                <a:latin typeface="Arial Rounded MT Bold" pitchFamily="34" charset="0"/>
              </a:rPr>
              <a:t> 4 that the LORD called Samuel. And he answered, "Here I am!"</a:t>
            </a:r>
          </a:p>
          <a:p>
            <a:pPr algn="just"/>
            <a:r>
              <a:rPr lang="en-US" sz="7000" dirty="0">
                <a:latin typeface="Arial Rounded MT Bold" pitchFamily="34" charset="0"/>
              </a:rPr>
              <a:t> 5 So he ran to Eli and said, "Here I am, for you called me." And he said, "I did not call; lie down again." And he went and lay down.</a:t>
            </a:r>
          </a:p>
          <a:p>
            <a:pPr algn="just"/>
            <a:endParaRPr lang="en-US"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66FFFF"/>
          </a:solidFill>
        </p:spPr>
        <p:txBody>
          <a:bodyPr>
            <a:normAutofit fontScale="47500" lnSpcReduction="20000"/>
          </a:bodyPr>
          <a:lstStyle/>
          <a:p>
            <a:pPr algn="just"/>
            <a:r>
              <a:rPr lang="en-US" sz="10000" dirty="0">
                <a:latin typeface="Arial Rounded MT Bold" pitchFamily="34" charset="0"/>
              </a:rPr>
              <a:t> 6 Then the LORD called yet again, "Samuel!" So Samuel arose and went to Eli, and said, "Here I am, for you called me." He answered, "I did not call, my son; lie down again."</a:t>
            </a:r>
          </a:p>
          <a:p>
            <a:pPr algn="just"/>
            <a:r>
              <a:rPr lang="en-US" sz="10000" dirty="0">
                <a:solidFill>
                  <a:srgbClr val="0000CC"/>
                </a:solidFill>
                <a:latin typeface="Arial Rounded MT Bold" pitchFamily="34" charset="0"/>
              </a:rPr>
              <a:t> 7 (Now Samuel did not yet know the LORD, nor was the word of the LORD yet revealed to him.)</a:t>
            </a:r>
          </a:p>
          <a:p>
            <a:pPr algn="just"/>
            <a:endParaRPr lang="en-US"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66FFFF"/>
          </a:solidFill>
        </p:spPr>
        <p:txBody>
          <a:bodyPr>
            <a:normAutofit fontScale="40000" lnSpcReduction="20000"/>
          </a:bodyPr>
          <a:lstStyle/>
          <a:p>
            <a:pPr algn="just"/>
            <a:r>
              <a:rPr lang="en-US" sz="10000" dirty="0">
                <a:latin typeface="Arial Rounded MT Bold" pitchFamily="34" charset="0"/>
              </a:rPr>
              <a:t> 8 And the LORD called Samuel again the third time. Then he arose and went to Eli, and said, "Here I am, for you did call me." Then Eli perceived that the LORD had called the boy.</a:t>
            </a:r>
          </a:p>
          <a:p>
            <a:pPr algn="just"/>
            <a:r>
              <a:rPr lang="en-US" sz="10000" dirty="0">
                <a:solidFill>
                  <a:srgbClr val="0000CC"/>
                </a:solidFill>
                <a:latin typeface="Arial Rounded MT Bold" pitchFamily="34" charset="0"/>
              </a:rPr>
              <a:t> 9 Therefore Eli said to Samuel, "Go, lie down; and it shall be, if He calls you, that you must say, 'Speak, LORD, for Your servant hears.'" So Samuel went and lay down in his place.</a:t>
            </a:r>
          </a:p>
          <a:p>
            <a:pPr algn="just"/>
            <a:endParaRPr lang="en-US"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66FFFF"/>
          </a:solidFill>
        </p:spPr>
        <p:txBody>
          <a:bodyPr>
            <a:normAutofit fontScale="62500" lnSpcReduction="20000"/>
          </a:bodyPr>
          <a:lstStyle/>
          <a:p>
            <a:pPr algn="just"/>
            <a:r>
              <a:rPr lang="en-US" sz="10000" dirty="0">
                <a:latin typeface="Arial Rounded MT Bold" pitchFamily="34" charset="0"/>
              </a:rPr>
              <a:t> 10 Now the LORD came and stood and called as at other times, </a:t>
            </a:r>
            <a:r>
              <a:rPr lang="en-US" sz="10000" dirty="0">
                <a:solidFill>
                  <a:srgbClr val="0000CC"/>
                </a:solidFill>
                <a:latin typeface="Arial Rounded MT Bold" pitchFamily="34" charset="0"/>
              </a:rPr>
              <a:t>"Samuel! Samuel!" And Samuel answered, "Speak, for Your servant hears."</a:t>
            </a:r>
          </a:p>
          <a:p>
            <a:endParaRPr lang="en-US"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accent2">
              <a:lumMod val="50000"/>
            </a:schemeClr>
          </a:solidFill>
        </p:spPr>
        <p:txBody>
          <a:bodyPr>
            <a:normAutofit fontScale="92500" lnSpcReduction="10000"/>
          </a:bodyPr>
          <a:lstStyle/>
          <a:p>
            <a:pPr algn="ctr">
              <a:buNone/>
            </a:pPr>
            <a:r>
              <a:rPr lang="en-US" sz="4700" b="1" dirty="0">
                <a:solidFill>
                  <a:srgbClr val="FFFF00"/>
                </a:solidFill>
                <a:latin typeface="Arial Unicode MS" pitchFamily="34" charset="-128"/>
                <a:ea typeface="Arial Unicode MS" pitchFamily="34" charset="-128"/>
                <a:cs typeface="Arial Unicode MS" pitchFamily="34" charset="-128"/>
              </a:rPr>
              <a:t>INTRODUCTION</a:t>
            </a:r>
          </a:p>
          <a:p>
            <a:pPr lvl="0" algn="just"/>
            <a:r>
              <a:rPr lang="en-US" sz="4700" b="1" dirty="0">
                <a:solidFill>
                  <a:schemeClr val="bg1"/>
                </a:solidFill>
                <a:latin typeface="Arial Unicode MS" pitchFamily="34" charset="-128"/>
                <a:ea typeface="Arial Unicode MS" pitchFamily="34" charset="-128"/>
                <a:cs typeface="Arial Unicode MS" pitchFamily="34" charset="-128"/>
              </a:rPr>
              <a:t>The life of Samuel and the circumstances surrounding his birth is well known to most.</a:t>
            </a:r>
          </a:p>
          <a:p>
            <a:pPr lvl="0" algn="just"/>
            <a:r>
              <a:rPr lang="en-US" sz="4700" b="1" dirty="0">
                <a:solidFill>
                  <a:srgbClr val="FFFF00"/>
                </a:solidFill>
                <a:latin typeface="Arial Unicode MS" pitchFamily="34" charset="-128"/>
                <a:ea typeface="Arial Unicode MS" pitchFamily="34" charset="-128"/>
                <a:cs typeface="Arial Unicode MS" pitchFamily="34" charset="-128"/>
              </a:rPr>
              <a:t>The name Samuel means (God has heard) (</a:t>
            </a:r>
            <a:r>
              <a:rPr lang="en-US" sz="4700" b="1" dirty="0" err="1">
                <a:solidFill>
                  <a:srgbClr val="FFFF00"/>
                </a:solidFill>
                <a:latin typeface="Arial Unicode MS" pitchFamily="34" charset="-128"/>
                <a:ea typeface="Arial Unicode MS" pitchFamily="34" charset="-128"/>
                <a:cs typeface="Arial Unicode MS" pitchFamily="34" charset="-128"/>
              </a:rPr>
              <a:t>Bondye</a:t>
            </a:r>
            <a:r>
              <a:rPr lang="en-US" sz="4700" b="1" dirty="0">
                <a:solidFill>
                  <a:srgbClr val="FFFF00"/>
                </a:solidFill>
                <a:latin typeface="Arial Unicode MS" pitchFamily="34" charset="-128"/>
                <a:ea typeface="Arial Unicode MS" pitchFamily="34" charset="-128"/>
                <a:cs typeface="Arial Unicode MS" pitchFamily="34" charset="-128"/>
              </a:rPr>
              <a:t> </a:t>
            </a:r>
            <a:r>
              <a:rPr lang="en-US" sz="4700" b="1" dirty="0" err="1">
                <a:solidFill>
                  <a:srgbClr val="FFFF00"/>
                </a:solidFill>
                <a:latin typeface="Arial Unicode MS" pitchFamily="34" charset="-128"/>
                <a:ea typeface="Arial Unicode MS" pitchFamily="34" charset="-128"/>
                <a:cs typeface="Arial Unicode MS" pitchFamily="34" charset="-128"/>
              </a:rPr>
              <a:t>tande</a:t>
            </a:r>
            <a:r>
              <a:rPr lang="en-US" sz="4700" b="1" dirty="0">
                <a:solidFill>
                  <a:srgbClr val="FFFF00"/>
                </a:solidFill>
                <a:latin typeface="Arial Unicode MS" pitchFamily="34" charset="-128"/>
                <a:ea typeface="Arial Unicode MS" pitchFamily="34" charset="-128"/>
                <a:cs typeface="Arial Unicode MS" pitchFamily="34" charset="-128"/>
              </a:rPr>
              <a:t>) (</a:t>
            </a:r>
            <a:r>
              <a:rPr lang="en-US" sz="4700" b="1" dirty="0" err="1">
                <a:solidFill>
                  <a:srgbClr val="FFFF00"/>
                </a:solidFill>
                <a:latin typeface="Arial Unicode MS" pitchFamily="34" charset="-128"/>
                <a:ea typeface="Arial Unicode MS" pitchFamily="34" charset="-128"/>
                <a:cs typeface="Arial Unicode MS" pitchFamily="34" charset="-128"/>
              </a:rPr>
              <a:t>Dieu</a:t>
            </a:r>
            <a:r>
              <a:rPr lang="en-US" sz="4700" b="1" dirty="0">
                <a:solidFill>
                  <a:srgbClr val="FFFF00"/>
                </a:solidFill>
                <a:latin typeface="Arial Unicode MS" pitchFamily="34" charset="-128"/>
                <a:ea typeface="Arial Unicode MS" pitchFamily="34" charset="-128"/>
                <a:cs typeface="Arial Unicode MS" pitchFamily="34" charset="-128"/>
              </a:rPr>
              <a:t> a </a:t>
            </a:r>
            <a:r>
              <a:rPr lang="en-US" sz="4700" b="1" dirty="0" err="1">
                <a:solidFill>
                  <a:srgbClr val="FFFF00"/>
                </a:solidFill>
                <a:latin typeface="Arial Unicode MS" pitchFamily="34" charset="-128"/>
                <a:ea typeface="Arial Unicode MS" pitchFamily="34" charset="-128"/>
                <a:cs typeface="Arial Unicode MS" pitchFamily="34" charset="-128"/>
              </a:rPr>
              <a:t>entendu</a:t>
            </a:r>
            <a:r>
              <a:rPr lang="en-US" sz="4700" b="1" dirty="0">
                <a:solidFill>
                  <a:srgbClr val="FFFF00"/>
                </a:solidFill>
                <a:latin typeface="Arial Unicode MS" pitchFamily="34" charset="-128"/>
                <a:ea typeface="Arial Unicode MS" pitchFamily="34" charset="-128"/>
                <a:cs typeface="Arial Unicode MS" pitchFamily="34" charset="-128"/>
              </a:rPr>
              <a:t>)</a:t>
            </a:r>
          </a:p>
          <a:p>
            <a:pPr lvl="0" algn="just"/>
            <a:r>
              <a:rPr lang="en-US" sz="4700" b="1" dirty="0">
                <a:solidFill>
                  <a:schemeClr val="bg1"/>
                </a:solidFill>
                <a:latin typeface="Arial Unicode MS" pitchFamily="34" charset="-128"/>
                <a:ea typeface="Arial Unicode MS" pitchFamily="34" charset="-128"/>
                <a:cs typeface="Arial Unicode MS" pitchFamily="34" charset="-128"/>
              </a:rPr>
              <a:t>Samuel was a prayed for child.</a:t>
            </a:r>
          </a:p>
          <a:p>
            <a:pPr lvl="0" algn="just"/>
            <a:r>
              <a:rPr lang="en-US" sz="4700" b="1" dirty="0">
                <a:solidFill>
                  <a:srgbClr val="FFFF00"/>
                </a:solidFill>
                <a:latin typeface="Arial Unicode MS" pitchFamily="34" charset="-128"/>
                <a:ea typeface="Arial Unicode MS" pitchFamily="34" charset="-128"/>
                <a:cs typeface="Arial Unicode MS" pitchFamily="34" charset="-128"/>
              </a:rPr>
              <a:t>Samuel was born to silence the critics</a:t>
            </a:r>
          </a:p>
          <a:p>
            <a:endParaRPr lang="en-US"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accent2">
              <a:lumMod val="50000"/>
            </a:schemeClr>
          </a:solidFill>
        </p:spPr>
        <p:txBody>
          <a:bodyPr>
            <a:normAutofit/>
          </a:bodyPr>
          <a:lstStyle/>
          <a:p>
            <a:pPr lvl="0" algn="just"/>
            <a:r>
              <a:rPr lang="en-US" sz="4700" b="1" dirty="0" smtClean="0">
                <a:solidFill>
                  <a:schemeClr val="bg1"/>
                </a:solidFill>
                <a:latin typeface="Arial Unicode MS" pitchFamily="34" charset="-128"/>
                <a:ea typeface="Arial Unicode MS" pitchFamily="34" charset="-128"/>
                <a:cs typeface="Arial Unicode MS" pitchFamily="34" charset="-128"/>
              </a:rPr>
              <a:t>Samuel </a:t>
            </a:r>
            <a:r>
              <a:rPr lang="en-US" sz="4700" b="1" dirty="0">
                <a:solidFill>
                  <a:schemeClr val="bg1"/>
                </a:solidFill>
                <a:latin typeface="Arial Unicode MS" pitchFamily="34" charset="-128"/>
                <a:ea typeface="Arial Unicode MS" pitchFamily="34" charset="-128"/>
                <a:cs typeface="Arial Unicode MS" pitchFamily="34" charset="-128"/>
              </a:rPr>
              <a:t>was a statement to show that we serve a miraculous God who hears the cries of His children.</a:t>
            </a:r>
          </a:p>
          <a:p>
            <a:pPr lvl="0" algn="just"/>
            <a:r>
              <a:rPr lang="en-US" sz="4700" b="1" dirty="0">
                <a:solidFill>
                  <a:srgbClr val="FFFF00"/>
                </a:solidFill>
                <a:latin typeface="Arial Unicode MS" pitchFamily="34" charset="-128"/>
                <a:ea typeface="Arial Unicode MS" pitchFamily="34" charset="-128"/>
                <a:cs typeface="Arial Unicode MS" pitchFamily="34" charset="-128"/>
              </a:rPr>
              <a:t>Samuel was a tears eraser to Anna.</a:t>
            </a:r>
          </a:p>
          <a:p>
            <a:pPr lvl="0" algn="just"/>
            <a:r>
              <a:rPr lang="en-US" sz="4700" b="1" dirty="0">
                <a:solidFill>
                  <a:schemeClr val="bg1"/>
                </a:solidFill>
                <a:latin typeface="Arial Unicode MS" pitchFamily="34" charset="-128"/>
                <a:ea typeface="Arial Unicode MS" pitchFamily="34" charset="-128"/>
                <a:cs typeface="Arial Unicode MS" pitchFamily="34" charset="-128"/>
              </a:rPr>
              <a:t>Anna was a promise keeper who understood how to do business with God</a:t>
            </a:r>
            <a:r>
              <a:rPr lang="en-US" sz="4700" b="1" dirty="0" smtClean="0">
                <a:solidFill>
                  <a:schemeClr val="bg1"/>
                </a:solidFill>
                <a:latin typeface="Arial Unicode MS" pitchFamily="34" charset="-128"/>
                <a:ea typeface="Arial Unicode MS" pitchFamily="34" charset="-128"/>
                <a:cs typeface="Arial Unicode MS" pitchFamily="34" charset="-128"/>
              </a:rPr>
              <a:t>.</a:t>
            </a:r>
            <a:endParaRPr lang="en-US" sz="4700" b="1" dirty="0">
              <a:solidFill>
                <a:schemeClr val="bg1"/>
              </a:solidFill>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accent2">
              <a:lumMod val="50000"/>
            </a:schemeClr>
          </a:solidFill>
        </p:spPr>
        <p:txBody>
          <a:bodyPr>
            <a:normAutofit/>
          </a:bodyPr>
          <a:lstStyle/>
          <a:p>
            <a:pPr lvl="0" algn="just"/>
            <a:r>
              <a:rPr lang="en-US" sz="5400" b="1" dirty="0" smtClean="0">
                <a:solidFill>
                  <a:schemeClr val="bg1"/>
                </a:solidFill>
                <a:latin typeface="Arial Unicode MS" pitchFamily="34" charset="-128"/>
                <a:ea typeface="Arial Unicode MS" pitchFamily="34" charset="-128"/>
                <a:cs typeface="Arial Unicode MS" pitchFamily="34" charset="-128"/>
              </a:rPr>
              <a:t>She </a:t>
            </a:r>
            <a:r>
              <a:rPr lang="en-US" sz="5400" b="1" dirty="0">
                <a:solidFill>
                  <a:schemeClr val="bg1"/>
                </a:solidFill>
                <a:latin typeface="Arial Unicode MS" pitchFamily="34" charset="-128"/>
                <a:ea typeface="Arial Unicode MS" pitchFamily="34" charset="-128"/>
                <a:cs typeface="Arial Unicode MS" pitchFamily="34" charset="-128"/>
              </a:rPr>
              <a:t>yielded back the child to the service of the Lord as promised.</a:t>
            </a:r>
          </a:p>
          <a:p>
            <a:pPr lvl="0" algn="just"/>
            <a:r>
              <a:rPr lang="en-US" sz="5400" b="1" dirty="0">
                <a:solidFill>
                  <a:srgbClr val="FFFF00"/>
                </a:solidFill>
                <a:latin typeface="Arial Unicode MS" pitchFamily="34" charset="-128"/>
                <a:ea typeface="Arial Unicode MS" pitchFamily="34" charset="-128"/>
                <a:cs typeface="Arial Unicode MS" pitchFamily="34" charset="-128"/>
              </a:rPr>
              <a:t>She released her prince to become a servant because that was the deal she had with God.</a:t>
            </a:r>
          </a:p>
          <a:p>
            <a:endParaRPr lang="en-US"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FFFF00"/>
          </a:solidFill>
        </p:spPr>
        <p:txBody>
          <a:bodyPr>
            <a:normAutofit fontScale="40000" lnSpcReduction="20000"/>
          </a:bodyPr>
          <a:lstStyle/>
          <a:p>
            <a:pPr algn="ctr"/>
            <a:r>
              <a:rPr lang="en-US" sz="10000" b="1" dirty="0">
                <a:solidFill>
                  <a:srgbClr val="0000CC"/>
                </a:solidFill>
                <a:latin typeface="Arial Unicode MS" pitchFamily="34" charset="-128"/>
                <a:ea typeface="Arial Unicode MS" pitchFamily="34" charset="-128"/>
                <a:cs typeface="Arial Unicode MS" pitchFamily="34" charset="-128"/>
              </a:rPr>
              <a:t>SERVING OF GOD UNDER THE SUPERVISION OF A MAN</a:t>
            </a:r>
          </a:p>
          <a:p>
            <a:pPr algn="just"/>
            <a:r>
              <a:rPr lang="fr-FR" sz="10000" b="1" dirty="0">
                <a:latin typeface="Arial Unicode MS" pitchFamily="34" charset="-128"/>
                <a:ea typeface="Arial Unicode MS" pitchFamily="34" charset="-128"/>
                <a:cs typeface="Arial Unicode MS" pitchFamily="34" charset="-128"/>
              </a:rPr>
              <a:t>1Sa 3:1 ¶ Le jeune Samuel était au service de l'Éternel devant </a:t>
            </a:r>
            <a:r>
              <a:rPr lang="fr-FR" sz="10000" b="1" dirty="0" err="1">
                <a:latin typeface="Arial Unicode MS" pitchFamily="34" charset="-128"/>
                <a:ea typeface="Arial Unicode MS" pitchFamily="34" charset="-128"/>
                <a:cs typeface="Arial Unicode MS" pitchFamily="34" charset="-128"/>
              </a:rPr>
              <a:t>Éli</a:t>
            </a:r>
            <a:r>
              <a:rPr lang="fr-FR" sz="10000" b="1" dirty="0">
                <a:latin typeface="Arial Unicode MS" pitchFamily="34" charset="-128"/>
                <a:ea typeface="Arial Unicode MS" pitchFamily="34" charset="-128"/>
                <a:cs typeface="Arial Unicode MS" pitchFamily="34" charset="-128"/>
              </a:rPr>
              <a:t>. La parole de l'Éternel était rare en ce temps-là, les visions n'étaient pas fréquentes. </a:t>
            </a:r>
            <a:r>
              <a:rPr lang="en-US" sz="10000" b="1" dirty="0">
                <a:latin typeface="Arial Unicode MS" pitchFamily="34" charset="-128"/>
                <a:ea typeface="Arial Unicode MS" pitchFamily="34" charset="-128"/>
                <a:cs typeface="Arial Unicode MS" pitchFamily="34" charset="-128"/>
              </a:rPr>
              <a:t>(LSV)</a:t>
            </a:r>
          </a:p>
          <a:p>
            <a:pPr algn="just"/>
            <a:r>
              <a:rPr lang="en-US" sz="10000" b="1" dirty="0">
                <a:solidFill>
                  <a:srgbClr val="0000CC"/>
                </a:solidFill>
                <a:latin typeface="Arial Unicode MS" pitchFamily="34" charset="-128"/>
                <a:ea typeface="Arial Unicode MS" pitchFamily="34" charset="-128"/>
                <a:cs typeface="Arial Unicode MS" pitchFamily="34" charset="-128"/>
              </a:rPr>
              <a:t> 1 ¶ Then the boy Samuel ministered to the LORD before Eli. And the word of the LORD was rare in those days; there was no widespread revelation. (NKJV</a:t>
            </a:r>
            <a:r>
              <a:rPr lang="en-US" sz="10000" b="1" dirty="0" smtClean="0">
                <a:solidFill>
                  <a:srgbClr val="0000CC"/>
                </a:solidFill>
                <a:latin typeface="Arial Unicode MS" pitchFamily="34" charset="-128"/>
                <a:ea typeface="Arial Unicode MS" pitchFamily="34" charset="-128"/>
                <a:cs typeface="Arial Unicode MS" pitchFamily="34" charset="-128"/>
              </a:rPr>
              <a:t>)</a:t>
            </a:r>
            <a:endParaRPr lang="en-US" sz="10000" b="1" dirty="0">
              <a:solidFill>
                <a:srgbClr val="0000CC"/>
              </a:solidFill>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FFFF00"/>
          </a:solidFill>
        </p:spPr>
        <p:txBody>
          <a:bodyPr>
            <a:noAutofit/>
          </a:bodyPr>
          <a:lstStyle/>
          <a:p>
            <a:pPr lvl="0" algn="just"/>
            <a:r>
              <a:rPr lang="en-US" sz="4400" b="1" dirty="0" smtClean="0">
                <a:latin typeface="Arial Unicode MS" pitchFamily="34" charset="-128"/>
                <a:ea typeface="Arial Unicode MS" pitchFamily="34" charset="-128"/>
                <a:cs typeface="Arial Unicode MS" pitchFamily="34" charset="-128"/>
              </a:rPr>
              <a:t>The </a:t>
            </a:r>
            <a:r>
              <a:rPr lang="en-US" sz="4400" b="1" dirty="0">
                <a:latin typeface="Arial Unicode MS" pitchFamily="34" charset="-128"/>
                <a:ea typeface="Arial Unicode MS" pitchFamily="34" charset="-128"/>
                <a:cs typeface="Arial Unicode MS" pitchFamily="34" charset="-128"/>
              </a:rPr>
              <a:t>young Samuel was ministering before God.</a:t>
            </a:r>
          </a:p>
          <a:p>
            <a:pPr lvl="0" algn="just"/>
            <a:r>
              <a:rPr lang="en-US" sz="4400" b="1" dirty="0">
                <a:solidFill>
                  <a:srgbClr val="0000CC"/>
                </a:solidFill>
                <a:latin typeface="Arial Unicode MS" pitchFamily="34" charset="-128"/>
                <a:ea typeface="Arial Unicode MS" pitchFamily="34" charset="-128"/>
                <a:cs typeface="Arial Unicode MS" pitchFamily="34" charset="-128"/>
              </a:rPr>
              <a:t>What can a child do for the Lord?</a:t>
            </a:r>
          </a:p>
          <a:p>
            <a:pPr lvl="0" algn="just"/>
            <a:r>
              <a:rPr lang="en-US" sz="4400" b="1" dirty="0">
                <a:latin typeface="Arial Unicode MS" pitchFamily="34" charset="-128"/>
                <a:ea typeface="Arial Unicode MS" pitchFamily="34" charset="-128"/>
                <a:cs typeface="Arial Unicode MS" pitchFamily="34" charset="-128"/>
              </a:rPr>
              <a:t>Samuel was just a house boy, yet the bible says he was ministering to the Lord.</a:t>
            </a:r>
          </a:p>
          <a:p>
            <a:pPr lvl="0" algn="just"/>
            <a:r>
              <a:rPr lang="en-US" sz="4400" b="1" dirty="0">
                <a:solidFill>
                  <a:srgbClr val="0000CC"/>
                </a:solidFill>
                <a:latin typeface="Arial Unicode MS" pitchFamily="34" charset="-128"/>
                <a:ea typeface="Arial Unicode MS" pitchFamily="34" charset="-128"/>
                <a:cs typeface="Arial Unicode MS" pitchFamily="34" charset="-128"/>
              </a:rPr>
              <a:t>Samuel was not part of any </a:t>
            </a:r>
            <a:r>
              <a:rPr lang="en-US" sz="4400" b="1" dirty="0" smtClean="0">
                <a:solidFill>
                  <a:srgbClr val="0000CC"/>
                </a:solidFill>
                <a:latin typeface="Arial Unicode MS" pitchFamily="34" charset="-128"/>
                <a:ea typeface="Arial Unicode MS" pitchFamily="34" charset="-128"/>
                <a:cs typeface="Arial Unicode MS" pitchFamily="34" charset="-128"/>
              </a:rPr>
              <a:t>committee</a:t>
            </a:r>
            <a:endParaRPr lang="en-US" sz="4400" b="1" dirty="0">
              <a:solidFill>
                <a:srgbClr val="0000CC"/>
              </a:solidFill>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FFFF00"/>
          </a:solidFill>
        </p:spPr>
        <p:txBody>
          <a:bodyPr>
            <a:normAutofit fontScale="40000" lnSpcReduction="20000"/>
          </a:bodyPr>
          <a:lstStyle/>
          <a:p>
            <a:pPr lvl="0" algn="just"/>
            <a:r>
              <a:rPr lang="en-US" sz="10000" b="1" dirty="0" smtClean="0">
                <a:latin typeface="Arial Unicode MS" pitchFamily="34" charset="-128"/>
                <a:ea typeface="Arial Unicode MS" pitchFamily="34" charset="-128"/>
                <a:cs typeface="Arial Unicode MS" pitchFamily="34" charset="-128"/>
              </a:rPr>
              <a:t>Samuel </a:t>
            </a:r>
            <a:r>
              <a:rPr lang="en-US" sz="10000" b="1" dirty="0">
                <a:latin typeface="Arial Unicode MS" pitchFamily="34" charset="-128"/>
                <a:ea typeface="Arial Unicode MS" pitchFamily="34" charset="-128"/>
                <a:cs typeface="Arial Unicode MS" pitchFamily="34" charset="-128"/>
              </a:rPr>
              <a:t>did not lead the worship nor was he in charge of any other function that we know of yet he was serving the Lord by ministering to the man of God.</a:t>
            </a:r>
          </a:p>
          <a:p>
            <a:pPr lvl="0" algn="just"/>
            <a:r>
              <a:rPr lang="en-US" sz="10000" b="1" dirty="0">
                <a:solidFill>
                  <a:srgbClr val="0000CC"/>
                </a:solidFill>
                <a:latin typeface="Arial Unicode MS" pitchFamily="34" charset="-128"/>
                <a:ea typeface="Arial Unicode MS" pitchFamily="34" charset="-128"/>
                <a:cs typeface="Arial Unicode MS" pitchFamily="34" charset="-128"/>
              </a:rPr>
              <a:t>Samuel was a child so he ministered to God at a child capacity.</a:t>
            </a:r>
          </a:p>
          <a:p>
            <a:pPr lvl="0" algn="just"/>
            <a:r>
              <a:rPr lang="en-US" sz="10000" b="1" dirty="0">
                <a:latin typeface="Arial Unicode MS" pitchFamily="34" charset="-128"/>
                <a:ea typeface="Arial Unicode MS" pitchFamily="34" charset="-128"/>
                <a:cs typeface="Arial Unicode MS" pitchFamily="34" charset="-128"/>
              </a:rPr>
              <a:t>It could have said Samuel ministered to Eli before the Lord, but that would downplay the importance of the role of Samuel</a:t>
            </a:r>
            <a:r>
              <a:rPr lang="en-US" sz="10000" b="1" dirty="0" smtClean="0">
                <a:latin typeface="Arial Unicode MS" pitchFamily="34" charset="-128"/>
                <a:ea typeface="Arial Unicode MS" pitchFamily="34" charset="-128"/>
                <a:cs typeface="Arial Unicode MS" pitchFamily="34" charset="-128"/>
              </a:rPr>
              <a:t>.</a:t>
            </a:r>
            <a:endParaRPr lang="en-US" sz="10000" b="1" dirty="0">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FFFF00"/>
          </a:solidFill>
        </p:spPr>
        <p:txBody>
          <a:bodyPr>
            <a:normAutofit fontScale="47500" lnSpcReduction="20000"/>
          </a:bodyPr>
          <a:lstStyle/>
          <a:p>
            <a:pPr lvl="0" algn="just"/>
            <a:r>
              <a:rPr lang="en-US" sz="10000" b="1" dirty="0" smtClean="0">
                <a:latin typeface="Arial Unicode MS" pitchFamily="34" charset="-128"/>
                <a:ea typeface="Arial Unicode MS" pitchFamily="34" charset="-128"/>
                <a:cs typeface="Arial Unicode MS" pitchFamily="34" charset="-128"/>
              </a:rPr>
              <a:t>Serving </a:t>
            </a:r>
            <a:r>
              <a:rPr lang="en-US" sz="10000" b="1" dirty="0">
                <a:latin typeface="Arial Unicode MS" pitchFamily="34" charset="-128"/>
                <a:ea typeface="Arial Unicode MS" pitchFamily="34" charset="-128"/>
                <a:cs typeface="Arial Unicode MS" pitchFamily="34" charset="-128"/>
              </a:rPr>
              <a:t>God before another is becoming a foreign concept to the church.</a:t>
            </a:r>
          </a:p>
          <a:p>
            <a:pPr lvl="0" algn="just"/>
            <a:r>
              <a:rPr lang="en-US" sz="10000" b="1" dirty="0">
                <a:solidFill>
                  <a:srgbClr val="0000CC"/>
                </a:solidFill>
                <a:latin typeface="Arial Unicode MS" pitchFamily="34" charset="-128"/>
                <a:ea typeface="Arial Unicode MS" pitchFamily="34" charset="-128"/>
                <a:cs typeface="Arial Unicode MS" pitchFamily="34" charset="-128"/>
              </a:rPr>
              <a:t>There is a spirit of rebellion and insubordination that is plaguing the church these days.</a:t>
            </a:r>
          </a:p>
          <a:p>
            <a:pPr lvl="0" algn="just"/>
            <a:r>
              <a:rPr lang="en-US" sz="10000" b="1" dirty="0">
                <a:latin typeface="Arial Unicode MS" pitchFamily="34" charset="-128"/>
                <a:ea typeface="Arial Unicode MS" pitchFamily="34" charset="-128"/>
                <a:cs typeface="Arial Unicode MS" pitchFamily="34" charset="-128"/>
              </a:rPr>
              <a:t>You may find a big ministry with a great lack of workers; everyone is trying to do their little service to God independently. </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FFFF00"/>
          </a:solidFill>
        </p:spPr>
        <p:txBody>
          <a:bodyPr>
            <a:normAutofit fontScale="47500" lnSpcReduction="20000"/>
          </a:bodyPr>
          <a:lstStyle/>
          <a:p>
            <a:pPr lvl="0" algn="just"/>
            <a:r>
              <a:rPr lang="en-US" sz="10000" b="1" dirty="0" smtClean="0">
                <a:latin typeface="Arial Unicode MS" pitchFamily="34" charset="-128"/>
                <a:ea typeface="Arial Unicode MS" pitchFamily="34" charset="-128"/>
                <a:cs typeface="Arial Unicode MS" pitchFamily="34" charset="-128"/>
              </a:rPr>
              <a:t>Many </a:t>
            </a:r>
            <a:r>
              <a:rPr lang="en-US" sz="10000" b="1" dirty="0">
                <a:latin typeface="Arial Unicode MS" pitchFamily="34" charset="-128"/>
                <a:ea typeface="Arial Unicode MS" pitchFamily="34" charset="-128"/>
                <a:cs typeface="Arial Unicode MS" pitchFamily="34" charset="-128"/>
              </a:rPr>
              <a:t>people don’t even have a home church to be under the leadership of a spiritual leader. When you ask them about that, some say that they are part of a prayer group.</a:t>
            </a:r>
          </a:p>
          <a:p>
            <a:pPr lvl="0" algn="just"/>
            <a:r>
              <a:rPr lang="en-US" sz="10000" b="1" dirty="0">
                <a:solidFill>
                  <a:srgbClr val="0000CC"/>
                </a:solidFill>
                <a:latin typeface="Arial Unicode MS" pitchFamily="34" charset="-128"/>
                <a:ea typeface="Arial Unicode MS" pitchFamily="34" charset="-128"/>
                <a:cs typeface="Arial Unicode MS" pitchFamily="34" charset="-128"/>
              </a:rPr>
              <a:t>We must understand that serving under the leadership of a spiritual leader who is doing God’s work is serving God</a:t>
            </a:r>
            <a:r>
              <a:rPr lang="en-US" sz="10000" b="1" dirty="0" smtClean="0">
                <a:solidFill>
                  <a:srgbClr val="0000CC"/>
                </a:solidFill>
                <a:latin typeface="Arial Unicode MS" pitchFamily="34" charset="-128"/>
                <a:ea typeface="Arial Unicode MS" pitchFamily="34" charset="-128"/>
                <a:cs typeface="Arial Unicode MS" pitchFamily="34" charset="-128"/>
              </a:rPr>
              <a:t>.</a:t>
            </a:r>
            <a:endParaRPr lang="en-US" sz="10000" b="1" dirty="0">
              <a:solidFill>
                <a:srgbClr val="0000CC"/>
              </a:solidFill>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FFFF00"/>
          </a:solidFill>
        </p:spPr>
        <p:txBody>
          <a:bodyPr>
            <a:normAutofit fontScale="40000" lnSpcReduction="20000"/>
          </a:bodyPr>
          <a:lstStyle/>
          <a:p>
            <a:pPr lvl="0" algn="just"/>
            <a:r>
              <a:rPr lang="en-US" sz="10000" b="1" dirty="0" smtClean="0">
                <a:latin typeface="Arial Unicode MS" pitchFamily="34" charset="-128"/>
                <a:ea typeface="Arial Unicode MS" pitchFamily="34" charset="-128"/>
                <a:cs typeface="Arial Unicode MS" pitchFamily="34" charset="-128"/>
              </a:rPr>
              <a:t>Hospitals </a:t>
            </a:r>
            <a:r>
              <a:rPr lang="en-US" sz="10000" b="1" dirty="0">
                <a:latin typeface="Arial Unicode MS" pitchFamily="34" charset="-128"/>
                <a:ea typeface="Arial Unicode MS" pitchFamily="34" charset="-128"/>
                <a:cs typeface="Arial Unicode MS" pitchFamily="34" charset="-128"/>
              </a:rPr>
              <a:t>are not just made of Doctors and nurses. Workers from all walks of life are needed to make a hospital functional.</a:t>
            </a:r>
          </a:p>
          <a:p>
            <a:pPr lvl="0" algn="just"/>
            <a:r>
              <a:rPr lang="en-US" sz="10000" b="1" dirty="0">
                <a:solidFill>
                  <a:srgbClr val="0000CC"/>
                </a:solidFill>
                <a:latin typeface="Arial Unicode MS" pitchFamily="34" charset="-128"/>
                <a:ea typeface="Arial Unicode MS" pitchFamily="34" charset="-128"/>
                <a:cs typeface="Arial Unicode MS" pitchFamily="34" charset="-128"/>
              </a:rPr>
              <a:t>What could have been the job assignment of little Samuel.</a:t>
            </a:r>
          </a:p>
          <a:p>
            <a:pPr lvl="0" algn="just"/>
            <a:r>
              <a:rPr lang="en-US" sz="10000" b="1" dirty="0">
                <a:latin typeface="Arial Unicode MS" pitchFamily="34" charset="-128"/>
                <a:ea typeface="Arial Unicode MS" pitchFamily="34" charset="-128"/>
                <a:cs typeface="Arial Unicode MS" pitchFamily="34" charset="-128"/>
              </a:rPr>
              <a:t>Running to the well to fletch water for the temple.</a:t>
            </a:r>
          </a:p>
          <a:p>
            <a:pPr lvl="0" algn="just"/>
            <a:r>
              <a:rPr lang="en-US" sz="10000" b="1" dirty="0">
                <a:solidFill>
                  <a:srgbClr val="0000CC"/>
                </a:solidFill>
                <a:latin typeface="Arial Unicode MS" pitchFamily="34" charset="-128"/>
                <a:ea typeface="Arial Unicode MS" pitchFamily="34" charset="-128"/>
                <a:cs typeface="Arial Unicode MS" pitchFamily="34" charset="-128"/>
              </a:rPr>
              <a:t>Cleaning up the place of the sacrifice.</a:t>
            </a:r>
          </a:p>
          <a:p>
            <a:pPr lvl="0" algn="just"/>
            <a:r>
              <a:rPr lang="en-US" sz="10000" b="1" dirty="0">
                <a:latin typeface="Arial Unicode MS" pitchFamily="34" charset="-128"/>
                <a:ea typeface="Arial Unicode MS" pitchFamily="34" charset="-128"/>
                <a:cs typeface="Arial Unicode MS" pitchFamily="34" charset="-128"/>
              </a:rPr>
              <a:t>Making sure to keep the fire alive.</a:t>
            </a:r>
          </a:p>
          <a:p>
            <a:pPr lvl="0" algn="just"/>
            <a:r>
              <a:rPr lang="en-US" sz="10000" b="1" dirty="0">
                <a:solidFill>
                  <a:srgbClr val="0000CC"/>
                </a:solidFill>
                <a:latin typeface="Arial Unicode MS" pitchFamily="34" charset="-128"/>
                <a:ea typeface="Arial Unicode MS" pitchFamily="34" charset="-128"/>
                <a:cs typeface="Arial Unicode MS" pitchFamily="34" charset="-128"/>
              </a:rPr>
              <a:t>Making sure that the animals for the sacrifice are fed </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FFFF00"/>
          </a:solidFill>
        </p:spPr>
        <p:txBody>
          <a:bodyPr>
            <a:normAutofit fontScale="40000" lnSpcReduction="20000"/>
          </a:bodyPr>
          <a:lstStyle/>
          <a:p>
            <a:pPr lvl="0" algn="just"/>
            <a:r>
              <a:rPr lang="en-US" sz="10000" b="1" dirty="0" smtClean="0">
                <a:latin typeface="Arial Unicode MS" pitchFamily="34" charset="-128"/>
                <a:ea typeface="Arial Unicode MS" pitchFamily="34" charset="-128"/>
                <a:cs typeface="Arial Unicode MS" pitchFamily="34" charset="-128"/>
              </a:rPr>
              <a:t>Making </a:t>
            </a:r>
            <a:r>
              <a:rPr lang="en-US" sz="10000" b="1" dirty="0">
                <a:latin typeface="Arial Unicode MS" pitchFamily="34" charset="-128"/>
                <a:ea typeface="Arial Unicode MS" pitchFamily="34" charset="-128"/>
                <a:cs typeface="Arial Unicode MS" pitchFamily="34" charset="-128"/>
              </a:rPr>
              <a:t>some run to the market place to buy things for the High Priest.</a:t>
            </a:r>
          </a:p>
          <a:p>
            <a:pPr lvl="0" algn="just"/>
            <a:r>
              <a:rPr lang="en-US" sz="10000" b="1" dirty="0">
                <a:solidFill>
                  <a:srgbClr val="0000CC"/>
                </a:solidFill>
                <a:latin typeface="Arial Unicode MS" pitchFamily="34" charset="-128"/>
                <a:ea typeface="Arial Unicode MS" pitchFamily="34" charset="-128"/>
                <a:cs typeface="Arial Unicode MS" pitchFamily="34" charset="-128"/>
              </a:rPr>
              <a:t>Many want to do great things for God, but they refuse to do just the basic things that are needed.</a:t>
            </a:r>
          </a:p>
          <a:p>
            <a:pPr lvl="0" algn="just"/>
            <a:r>
              <a:rPr lang="en-US" sz="10000" b="1" dirty="0">
                <a:latin typeface="Arial Unicode MS" pitchFamily="34" charset="-128"/>
                <a:ea typeface="Arial Unicode MS" pitchFamily="34" charset="-128"/>
                <a:cs typeface="Arial Unicode MS" pitchFamily="34" charset="-128"/>
              </a:rPr>
              <a:t>Samuel was ministering before God even before he was called by God to do ecclesiastical works. </a:t>
            </a:r>
          </a:p>
          <a:p>
            <a:pPr lvl="0" algn="just"/>
            <a:r>
              <a:rPr lang="en-US" sz="10000" b="1" dirty="0">
                <a:solidFill>
                  <a:srgbClr val="0000CC"/>
                </a:solidFill>
                <a:latin typeface="Arial Unicode MS" pitchFamily="34" charset="-128"/>
                <a:ea typeface="Arial Unicode MS" pitchFamily="34" charset="-128"/>
                <a:cs typeface="Arial Unicode MS" pitchFamily="34" charset="-128"/>
              </a:rPr>
              <a:t>Samuel only knew the voice of Eli yet he was working for God.</a:t>
            </a:r>
          </a:p>
          <a:p>
            <a:endParaRPr lang="en-US"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3">
            <a:schemeClr val="lt1"/>
          </a:lnRef>
          <a:fillRef idx="1">
            <a:schemeClr val="dk1"/>
          </a:fillRef>
          <a:effectRef idx="1">
            <a:schemeClr val="dk1"/>
          </a:effectRef>
          <a:fontRef idx="minor">
            <a:schemeClr val="lt1"/>
          </a:fontRef>
        </p:style>
        <p:txBody>
          <a:bodyPr>
            <a:normAutofit/>
          </a:bodyPr>
          <a:lstStyle/>
          <a:p>
            <a:pPr algn="just"/>
            <a:r>
              <a:rPr lang="fr-FR" sz="4000" b="1" dirty="0">
                <a:latin typeface="Arial Unicode MS" pitchFamily="34" charset="-128"/>
                <a:ea typeface="Arial Unicode MS" pitchFamily="34" charset="-128"/>
                <a:cs typeface="Arial Unicode MS" pitchFamily="34" charset="-128"/>
              </a:rPr>
              <a:t>La Parole de l'Éternel était Rare en ce Temps-là, les Visions n'étaient pas Fréquentes.</a:t>
            </a:r>
            <a:endParaRPr lang="en-US" sz="4000" b="1" dirty="0">
              <a:latin typeface="Arial Unicode MS" pitchFamily="34" charset="-128"/>
              <a:ea typeface="Arial Unicode MS" pitchFamily="34" charset="-128"/>
              <a:cs typeface="Arial Unicode MS" pitchFamily="34" charset="-128"/>
            </a:endParaRPr>
          </a:p>
          <a:p>
            <a:pPr lvl="0" algn="just"/>
            <a:r>
              <a:rPr lang="en-US" sz="4000" b="1" dirty="0">
                <a:solidFill>
                  <a:srgbClr val="00B0F0"/>
                </a:solidFill>
                <a:latin typeface="Arial Unicode MS" pitchFamily="34" charset="-128"/>
                <a:ea typeface="Arial Unicode MS" pitchFamily="34" charset="-128"/>
                <a:cs typeface="Arial Unicode MS" pitchFamily="34" charset="-128"/>
              </a:rPr>
              <a:t>What a sad predicament when decides to chastise with His silence.</a:t>
            </a:r>
          </a:p>
          <a:p>
            <a:pPr lvl="0" algn="just"/>
            <a:r>
              <a:rPr lang="en-US" sz="4000" b="1" dirty="0">
                <a:latin typeface="Arial Unicode MS" pitchFamily="34" charset="-128"/>
                <a:ea typeface="Arial Unicode MS" pitchFamily="34" charset="-128"/>
                <a:cs typeface="Arial Unicode MS" pitchFamily="34" charset="-128"/>
              </a:rPr>
              <a:t>What brings joy in a marriage is the constant communication, the jokes, the laughs, the expressions of love and affirmation between the spouses</a:t>
            </a:r>
            <a:r>
              <a:rPr lang="en-US" sz="4000" b="1" dirty="0" smtClean="0">
                <a:latin typeface="Arial Unicode MS" pitchFamily="34" charset="-128"/>
                <a:ea typeface="Arial Unicode MS" pitchFamily="34" charset="-128"/>
                <a:cs typeface="Arial Unicode MS" pitchFamily="34" charset="-128"/>
              </a:rPr>
              <a:t>.</a:t>
            </a:r>
            <a:endParaRPr lang="en-US" sz="4000" b="1" dirty="0">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3">
            <a:schemeClr val="lt1"/>
          </a:lnRef>
          <a:fillRef idx="1">
            <a:schemeClr val="dk1"/>
          </a:fillRef>
          <a:effectRef idx="1">
            <a:schemeClr val="dk1"/>
          </a:effectRef>
          <a:fontRef idx="minor">
            <a:schemeClr val="lt1"/>
          </a:fontRef>
        </p:style>
        <p:txBody>
          <a:bodyPr>
            <a:normAutofit/>
          </a:bodyPr>
          <a:lstStyle/>
          <a:p>
            <a:pPr lvl="0" algn="just"/>
            <a:r>
              <a:rPr lang="en-US" sz="4000" dirty="0" smtClean="0">
                <a:latin typeface="Arial Unicode MS" pitchFamily="34" charset="-128"/>
                <a:ea typeface="Arial Unicode MS" pitchFamily="34" charset="-128"/>
                <a:cs typeface="Arial Unicode MS" pitchFamily="34" charset="-128"/>
              </a:rPr>
              <a:t>When </a:t>
            </a:r>
            <a:r>
              <a:rPr lang="en-US" sz="4000" dirty="0">
                <a:latin typeface="Arial Unicode MS" pitchFamily="34" charset="-128"/>
                <a:ea typeface="Arial Unicode MS" pitchFamily="34" charset="-128"/>
                <a:cs typeface="Arial Unicode MS" pitchFamily="34" charset="-128"/>
              </a:rPr>
              <a:t>there is a difference between them, the first symptom is a halt in communication.</a:t>
            </a:r>
          </a:p>
          <a:p>
            <a:pPr lvl="0" algn="just"/>
            <a:r>
              <a:rPr lang="en-US" sz="4000" dirty="0">
                <a:solidFill>
                  <a:srgbClr val="00B0F0"/>
                </a:solidFill>
                <a:latin typeface="Arial Unicode MS" pitchFamily="34" charset="-128"/>
                <a:ea typeface="Arial Unicode MS" pitchFamily="34" charset="-128"/>
                <a:cs typeface="Arial Unicode MS" pitchFamily="34" charset="-128"/>
              </a:rPr>
              <a:t>Silence can say a lot without opening its mouth. </a:t>
            </a:r>
          </a:p>
          <a:p>
            <a:pPr lvl="0" algn="just"/>
            <a:r>
              <a:rPr lang="en-US" sz="4000" dirty="0">
                <a:latin typeface="Arial Unicode MS" pitchFamily="34" charset="-128"/>
                <a:ea typeface="Arial Unicode MS" pitchFamily="34" charset="-128"/>
                <a:cs typeface="Arial Unicode MS" pitchFamily="34" charset="-128"/>
              </a:rPr>
              <a:t>Eli used to benefit the frequent briefings of God but not anymore.</a:t>
            </a:r>
          </a:p>
          <a:p>
            <a:pPr lvl="0" algn="just"/>
            <a:r>
              <a:rPr lang="en-US" sz="4000" dirty="0">
                <a:solidFill>
                  <a:srgbClr val="00B0F0"/>
                </a:solidFill>
                <a:latin typeface="Arial Unicode MS" pitchFamily="34" charset="-128"/>
                <a:ea typeface="Arial Unicode MS" pitchFamily="34" charset="-128"/>
                <a:cs typeface="Arial Unicode MS" pitchFamily="34" charset="-128"/>
              </a:rPr>
              <a:t>God stopped talking because He had an issue with mouthpiece</a:t>
            </a:r>
            <a:r>
              <a:rPr lang="en-US" sz="4000" dirty="0" smtClean="0">
                <a:solidFill>
                  <a:srgbClr val="00B0F0"/>
                </a:solidFill>
                <a:latin typeface="Arial Unicode MS" pitchFamily="34" charset="-128"/>
                <a:ea typeface="Arial Unicode MS" pitchFamily="34" charset="-128"/>
                <a:cs typeface="Arial Unicode MS" pitchFamily="34" charset="-128"/>
              </a:rPr>
              <a:t>.</a:t>
            </a:r>
            <a:endParaRPr lang="en-US" sz="4000" dirty="0">
              <a:solidFill>
                <a:srgbClr val="00B0F0"/>
              </a:solidFill>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3">
            <a:schemeClr val="lt1"/>
          </a:lnRef>
          <a:fillRef idx="1">
            <a:schemeClr val="dk1"/>
          </a:fillRef>
          <a:effectRef idx="1">
            <a:schemeClr val="dk1"/>
          </a:effectRef>
          <a:fontRef idx="minor">
            <a:schemeClr val="lt1"/>
          </a:fontRef>
        </p:style>
        <p:txBody>
          <a:bodyPr>
            <a:noAutofit/>
          </a:bodyPr>
          <a:lstStyle/>
          <a:p>
            <a:pPr lvl="0" algn="just"/>
            <a:r>
              <a:rPr lang="en-US" sz="4000" dirty="0" smtClean="0">
                <a:latin typeface="Arial Unicode MS" pitchFamily="34" charset="-128"/>
                <a:ea typeface="Arial Unicode MS" pitchFamily="34" charset="-128"/>
                <a:cs typeface="Arial Unicode MS" pitchFamily="34" charset="-128"/>
              </a:rPr>
              <a:t>When </a:t>
            </a:r>
            <a:r>
              <a:rPr lang="en-US" sz="4000" dirty="0">
                <a:latin typeface="Arial Unicode MS" pitchFamily="34" charset="-128"/>
                <a:ea typeface="Arial Unicode MS" pitchFamily="34" charset="-128"/>
                <a:cs typeface="Arial Unicode MS" pitchFamily="34" charset="-128"/>
              </a:rPr>
              <a:t>the voice of the Lord is rare that means confusion is rampant.</a:t>
            </a:r>
          </a:p>
          <a:p>
            <a:pPr lvl="0" algn="just"/>
            <a:r>
              <a:rPr lang="en-US" sz="4000" dirty="0">
                <a:solidFill>
                  <a:srgbClr val="00B0F0"/>
                </a:solidFill>
                <a:latin typeface="Arial Unicode MS" pitchFamily="34" charset="-128"/>
                <a:ea typeface="Arial Unicode MS" pitchFamily="34" charset="-128"/>
                <a:cs typeface="Arial Unicode MS" pitchFamily="34" charset="-128"/>
              </a:rPr>
              <a:t>When the word of God is rare, that means that the voice of the devil is common in the land</a:t>
            </a:r>
            <a:r>
              <a:rPr lang="en-US" sz="4000" dirty="0" smtClean="0">
                <a:solidFill>
                  <a:srgbClr val="00B0F0"/>
                </a:solidFill>
                <a:latin typeface="Arial Unicode MS" pitchFamily="34" charset="-128"/>
                <a:ea typeface="Arial Unicode MS" pitchFamily="34" charset="-128"/>
                <a:cs typeface="Arial Unicode MS" pitchFamily="34" charset="-128"/>
              </a:rPr>
              <a:t>.</a:t>
            </a:r>
          </a:p>
          <a:p>
            <a:pPr lvl="0" algn="just"/>
            <a:r>
              <a:rPr lang="en-US" sz="4000" dirty="0" smtClean="0">
                <a:latin typeface="Arial Unicode MS" pitchFamily="34" charset="-128"/>
                <a:ea typeface="Arial Unicode MS" pitchFamily="34" charset="-128"/>
                <a:cs typeface="Arial Unicode MS" pitchFamily="34" charset="-128"/>
              </a:rPr>
              <a:t>Some people lose all the benefits they used to have with God without asking why.</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3">
            <a:schemeClr val="lt1"/>
          </a:lnRef>
          <a:fillRef idx="1">
            <a:schemeClr val="dk1"/>
          </a:fillRef>
          <a:effectRef idx="1">
            <a:schemeClr val="dk1"/>
          </a:effectRef>
          <a:fontRef idx="minor">
            <a:schemeClr val="lt1"/>
          </a:fontRef>
        </p:style>
        <p:txBody>
          <a:bodyPr>
            <a:normAutofit/>
          </a:bodyPr>
          <a:lstStyle/>
          <a:p>
            <a:pPr lvl="0" algn="just"/>
            <a:r>
              <a:rPr lang="en-US" sz="4400" dirty="0" smtClean="0">
                <a:latin typeface="Arial Unicode MS" pitchFamily="34" charset="-128"/>
                <a:ea typeface="Arial Unicode MS" pitchFamily="34" charset="-128"/>
                <a:cs typeface="Arial Unicode MS" pitchFamily="34" charset="-128"/>
              </a:rPr>
              <a:t>Some </a:t>
            </a:r>
            <a:r>
              <a:rPr lang="en-US" sz="4400" dirty="0">
                <a:latin typeface="Arial Unicode MS" pitchFamily="34" charset="-128"/>
                <a:ea typeface="Arial Unicode MS" pitchFamily="34" charset="-128"/>
                <a:cs typeface="Arial Unicode MS" pitchFamily="34" charset="-128"/>
              </a:rPr>
              <a:t>people have had great intimacy with God in the past in ways if they tell you, you would not believe.</a:t>
            </a:r>
          </a:p>
          <a:p>
            <a:pPr lvl="0" algn="just"/>
            <a:r>
              <a:rPr lang="en-US" sz="4400" dirty="0">
                <a:solidFill>
                  <a:srgbClr val="00B0F0"/>
                </a:solidFill>
                <a:latin typeface="Arial Unicode MS" pitchFamily="34" charset="-128"/>
                <a:ea typeface="Arial Unicode MS" pitchFamily="34" charset="-128"/>
                <a:cs typeface="Arial Unicode MS" pitchFamily="34" charset="-128"/>
              </a:rPr>
              <a:t>It’s all gone now and they don’t even ask why?</a:t>
            </a:r>
          </a:p>
          <a:p>
            <a:pPr lvl="0" algn="just"/>
            <a:r>
              <a:rPr lang="en-US" sz="4400" dirty="0">
                <a:latin typeface="Arial Unicode MS" pitchFamily="34" charset="-128"/>
                <a:ea typeface="Arial Unicode MS" pitchFamily="34" charset="-128"/>
                <a:cs typeface="Arial Unicode MS" pitchFamily="34" charset="-128"/>
              </a:rPr>
              <a:t>Whenever someone achieves a certain level of intimacy with God, Satan always tries to buy you out</a:t>
            </a:r>
            <a:r>
              <a:rPr lang="en-US" sz="4400" dirty="0" smtClean="0">
                <a:latin typeface="Arial Unicode MS" pitchFamily="34" charset="-128"/>
                <a:ea typeface="Arial Unicode MS" pitchFamily="34" charset="-128"/>
                <a:cs typeface="Arial Unicode MS" pitchFamily="34" charset="-128"/>
              </a:rPr>
              <a:t>.</a:t>
            </a:r>
            <a:endParaRPr lang="en-US" sz="4400" dirty="0">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3">
            <a:schemeClr val="lt1"/>
          </a:lnRef>
          <a:fillRef idx="1">
            <a:schemeClr val="dk1"/>
          </a:fillRef>
          <a:effectRef idx="1">
            <a:schemeClr val="dk1"/>
          </a:effectRef>
          <a:fontRef idx="minor">
            <a:schemeClr val="lt1"/>
          </a:fontRef>
        </p:style>
        <p:txBody>
          <a:bodyPr>
            <a:normAutofit/>
          </a:bodyPr>
          <a:lstStyle/>
          <a:p>
            <a:pPr lvl="0" algn="just"/>
            <a:r>
              <a:rPr lang="en-US" sz="4000" dirty="0" smtClean="0">
                <a:latin typeface="Arial Unicode MS" pitchFamily="34" charset="-128"/>
                <a:ea typeface="Arial Unicode MS" pitchFamily="34" charset="-128"/>
                <a:cs typeface="Arial Unicode MS" pitchFamily="34" charset="-128"/>
              </a:rPr>
              <a:t>The </a:t>
            </a:r>
            <a:r>
              <a:rPr lang="en-US" sz="4000" dirty="0">
                <a:latin typeface="Arial Unicode MS" pitchFamily="34" charset="-128"/>
                <a:ea typeface="Arial Unicode MS" pitchFamily="34" charset="-128"/>
                <a:cs typeface="Arial Unicode MS" pitchFamily="34" charset="-128"/>
              </a:rPr>
              <a:t>devil will study you very well and come up with a plan to derail you.</a:t>
            </a:r>
          </a:p>
          <a:p>
            <a:pPr lvl="0" algn="just"/>
            <a:r>
              <a:rPr lang="en-US" sz="4000" dirty="0">
                <a:solidFill>
                  <a:srgbClr val="00B0F0"/>
                </a:solidFill>
                <a:latin typeface="Arial Unicode MS" pitchFamily="34" charset="-128"/>
                <a:ea typeface="Arial Unicode MS" pitchFamily="34" charset="-128"/>
                <a:cs typeface="Arial Unicode MS" pitchFamily="34" charset="-128"/>
              </a:rPr>
              <a:t>Anyone who presently holds a high intimacy with God must be on the watch for the devil.</a:t>
            </a:r>
          </a:p>
          <a:p>
            <a:pPr lvl="0" algn="just"/>
            <a:r>
              <a:rPr lang="en-US" sz="4000" dirty="0">
                <a:latin typeface="Arial Unicode MS" pitchFamily="34" charset="-128"/>
                <a:ea typeface="Arial Unicode MS" pitchFamily="34" charset="-128"/>
                <a:cs typeface="Arial Unicode MS" pitchFamily="34" charset="-128"/>
              </a:rPr>
              <a:t>The enemy will try all conceivable ways to silence the voice of God in one’s life so that he can present his own alternative</a:t>
            </a:r>
            <a:r>
              <a:rPr lang="en-US" sz="4000" dirty="0" smtClean="0">
                <a:latin typeface="Arial Unicode MS" pitchFamily="34" charset="-128"/>
                <a:ea typeface="Arial Unicode MS" pitchFamily="34" charset="-128"/>
                <a:cs typeface="Arial Unicode MS" pitchFamily="34" charset="-128"/>
              </a:rPr>
              <a:t>.</a:t>
            </a:r>
            <a:endParaRPr lang="en-US" sz="4000" dirty="0">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3">
            <a:schemeClr val="lt1"/>
          </a:lnRef>
          <a:fillRef idx="1">
            <a:schemeClr val="dk1"/>
          </a:fillRef>
          <a:effectRef idx="1">
            <a:schemeClr val="dk1"/>
          </a:effectRef>
          <a:fontRef idx="minor">
            <a:schemeClr val="lt1"/>
          </a:fontRef>
        </p:style>
        <p:txBody>
          <a:bodyPr>
            <a:normAutofit/>
          </a:bodyPr>
          <a:lstStyle/>
          <a:p>
            <a:pPr lvl="0" algn="just"/>
            <a:r>
              <a:rPr lang="en-US" sz="4800" dirty="0" smtClean="0">
                <a:latin typeface="Arial Unicode MS" pitchFamily="34" charset="-128"/>
                <a:ea typeface="Arial Unicode MS" pitchFamily="34" charset="-128"/>
                <a:cs typeface="Arial Unicode MS" pitchFamily="34" charset="-128"/>
              </a:rPr>
              <a:t>When </a:t>
            </a:r>
            <a:r>
              <a:rPr lang="en-US" sz="4800" dirty="0">
                <a:latin typeface="Arial Unicode MS" pitchFamily="34" charset="-128"/>
                <a:ea typeface="Arial Unicode MS" pitchFamily="34" charset="-128"/>
                <a:cs typeface="Arial Unicode MS" pitchFamily="34" charset="-128"/>
              </a:rPr>
              <a:t>the voice of God is silenced, then the voice of the devil is final authority</a:t>
            </a:r>
            <a:r>
              <a:rPr lang="en-US" sz="4800" dirty="0" smtClean="0">
                <a:latin typeface="Arial Unicode MS" pitchFamily="34" charset="-128"/>
                <a:ea typeface="Arial Unicode MS" pitchFamily="34" charset="-128"/>
                <a:cs typeface="Arial Unicode MS" pitchFamily="34" charset="-128"/>
              </a:rPr>
              <a:t>.</a:t>
            </a:r>
            <a:endParaRPr lang="en-US" sz="4800" dirty="0">
              <a:latin typeface="Arial Unicode MS" pitchFamily="34" charset="-128"/>
              <a:ea typeface="Arial Unicode MS" pitchFamily="34" charset="-128"/>
              <a:cs typeface="Arial Unicode MS" pitchFamily="34" charset="-128"/>
            </a:endParaRPr>
          </a:p>
          <a:p>
            <a:pPr lvl="0" algn="just"/>
            <a:r>
              <a:rPr lang="en-US" sz="4800" dirty="0">
                <a:solidFill>
                  <a:srgbClr val="00B0F0"/>
                </a:solidFill>
                <a:latin typeface="Arial Unicode MS" pitchFamily="34" charset="-128"/>
                <a:ea typeface="Arial Unicode MS" pitchFamily="34" charset="-128"/>
                <a:cs typeface="Arial Unicode MS" pitchFamily="34" charset="-128"/>
              </a:rPr>
              <a:t>Satan presently has final say on abortion, homosexuality and many other evil things in most of the nations,</a:t>
            </a:r>
          </a:p>
          <a:p>
            <a:pPr>
              <a:buNone/>
            </a:pPr>
            <a:endParaRPr lang="en-US" dirty="0"/>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FF0000"/>
          </a:solidFill>
        </p:spPr>
        <p:txBody>
          <a:bodyPr>
            <a:normAutofit/>
          </a:bodyPr>
          <a:lstStyle/>
          <a:p>
            <a:pPr algn="ctr"/>
            <a:r>
              <a:rPr lang="en-US" sz="4000" dirty="0">
                <a:solidFill>
                  <a:schemeClr val="bg1"/>
                </a:solidFill>
                <a:latin typeface="Arial Rounded MT Bold" pitchFamily="34" charset="0"/>
              </a:rPr>
              <a:t>THE RETURN OF THE WORD OF THE LORD</a:t>
            </a:r>
          </a:p>
          <a:p>
            <a:pPr lvl="0" algn="just"/>
            <a:r>
              <a:rPr lang="en-US" sz="4000" dirty="0">
                <a:latin typeface="Arial Rounded MT Bold" pitchFamily="34" charset="0"/>
              </a:rPr>
              <a:t>When we read the Bible, we can be tempted to think that God is no longer interested in having those types of relationships that He used to have with the prophets.</a:t>
            </a:r>
          </a:p>
          <a:p>
            <a:pPr lvl="0" algn="just"/>
            <a:r>
              <a:rPr lang="en-US" sz="4000" dirty="0">
                <a:solidFill>
                  <a:schemeClr val="bg1"/>
                </a:solidFill>
                <a:latin typeface="Arial Rounded MT Bold" pitchFamily="34" charset="0"/>
              </a:rPr>
              <a:t>God has not changed, and God will never change. God is the same yesterday, today and forever</a:t>
            </a:r>
            <a:r>
              <a:rPr lang="en-US" sz="4000" dirty="0" smtClean="0">
                <a:solidFill>
                  <a:schemeClr val="bg1"/>
                </a:solidFill>
                <a:latin typeface="Arial Rounded MT Bold" pitchFamily="34" charset="0"/>
              </a:rPr>
              <a:t>.</a:t>
            </a:r>
            <a:endParaRPr lang="en-US" sz="4000" dirty="0">
              <a:solidFill>
                <a:schemeClr val="bg1"/>
              </a:solidFill>
              <a:latin typeface="Arial Rounded MT Bold" pitchFamily="34" charset="0"/>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FF0000"/>
          </a:solidFill>
        </p:spPr>
        <p:txBody>
          <a:bodyPr>
            <a:noAutofit/>
          </a:bodyPr>
          <a:lstStyle/>
          <a:p>
            <a:pPr lvl="0" algn="just"/>
            <a:r>
              <a:rPr lang="en-US" sz="4000" dirty="0" smtClean="0">
                <a:latin typeface="Arial Rounded MT Bold" pitchFamily="34" charset="0"/>
              </a:rPr>
              <a:t>We </a:t>
            </a:r>
            <a:r>
              <a:rPr lang="en-US" sz="4000" dirty="0">
                <a:latin typeface="Arial Rounded MT Bold" pitchFamily="34" charset="0"/>
              </a:rPr>
              <a:t>need to line ourselves appropriately in order to receive the blessings of God.</a:t>
            </a:r>
          </a:p>
          <a:p>
            <a:pPr lvl="0" algn="just"/>
            <a:r>
              <a:rPr lang="en-US" sz="4000" dirty="0">
                <a:solidFill>
                  <a:schemeClr val="bg1"/>
                </a:solidFill>
                <a:latin typeface="Arial Rounded MT Bold" pitchFamily="34" charset="0"/>
              </a:rPr>
              <a:t>We too often wait for God to adjust to our ways instead of us adjusting to the ways of God.</a:t>
            </a:r>
          </a:p>
          <a:p>
            <a:pPr lvl="0" algn="just"/>
            <a:r>
              <a:rPr lang="en-US" sz="4000" dirty="0">
                <a:latin typeface="Arial Rounded MT Bold" pitchFamily="34" charset="0"/>
              </a:rPr>
              <a:t>Many feel that God should understand and lower His standard to meet our situation</a:t>
            </a:r>
            <a:r>
              <a:rPr lang="en-US" sz="4000" dirty="0" smtClean="0">
                <a:latin typeface="Arial Rounded MT Bold" pitchFamily="34" charset="0"/>
              </a:rPr>
              <a:t>.</a:t>
            </a:r>
            <a:endParaRPr lang="en-US" sz="4000" dirty="0">
              <a:latin typeface="Arial Rounded MT Bold" pitchFamily="34" charset="0"/>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FF0000"/>
          </a:solidFill>
        </p:spPr>
        <p:txBody>
          <a:bodyPr>
            <a:normAutofit/>
          </a:bodyPr>
          <a:lstStyle/>
          <a:p>
            <a:pPr lvl="0" algn="just"/>
            <a:r>
              <a:rPr lang="en-US" sz="4000" dirty="0" smtClean="0">
                <a:latin typeface="Arial Rounded MT Bold" pitchFamily="34" charset="0"/>
              </a:rPr>
              <a:t>God </a:t>
            </a:r>
            <a:r>
              <a:rPr lang="en-US" sz="4000" dirty="0">
                <a:latin typeface="Arial Rounded MT Bold" pitchFamily="34" charset="0"/>
              </a:rPr>
              <a:t>can live with our silence but we depend on his Word to light our path.</a:t>
            </a:r>
          </a:p>
          <a:p>
            <a:pPr lvl="0" algn="just"/>
            <a:r>
              <a:rPr lang="en-US" sz="4000" dirty="0">
                <a:solidFill>
                  <a:schemeClr val="bg1"/>
                </a:solidFill>
                <a:latin typeface="Arial Rounded MT Bold" pitchFamily="34" charset="0"/>
              </a:rPr>
              <a:t>This child Samuel was at the right place at the right time.</a:t>
            </a:r>
          </a:p>
          <a:p>
            <a:pPr lvl="0" algn="just"/>
            <a:r>
              <a:rPr lang="en-US" sz="4000" dirty="0">
                <a:latin typeface="Arial Rounded MT Bold" pitchFamily="34" charset="0"/>
              </a:rPr>
              <a:t>He was an offering to God from his parents’ standpoint.</a:t>
            </a:r>
          </a:p>
          <a:p>
            <a:pPr lvl="0" algn="just"/>
            <a:r>
              <a:rPr lang="en-US" sz="4000" dirty="0">
                <a:solidFill>
                  <a:schemeClr val="bg1"/>
                </a:solidFill>
                <a:latin typeface="Arial Rounded MT Bold" pitchFamily="34" charset="0"/>
              </a:rPr>
              <a:t>He was at the house of God from a geographical standpoint</a:t>
            </a:r>
            <a:r>
              <a:rPr lang="en-US" sz="4000" dirty="0" smtClean="0">
                <a:solidFill>
                  <a:schemeClr val="bg1"/>
                </a:solidFill>
                <a:latin typeface="Arial Rounded MT Bold" pitchFamily="34" charset="0"/>
              </a:rPr>
              <a:t>.</a:t>
            </a:r>
            <a:endParaRPr lang="en-US" sz="4000" dirty="0">
              <a:solidFill>
                <a:schemeClr val="bg1"/>
              </a:solidFill>
              <a:latin typeface="Arial Rounded MT Bold" pitchFamily="34" charset="0"/>
            </a:endParaRP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FF0000"/>
          </a:solidFill>
        </p:spPr>
        <p:txBody>
          <a:bodyPr>
            <a:normAutofit/>
          </a:bodyPr>
          <a:lstStyle/>
          <a:p>
            <a:pPr lvl="0" algn="just"/>
            <a:r>
              <a:rPr lang="en-US" sz="4400" dirty="0" smtClean="0">
                <a:latin typeface="Arial Rounded MT Bold" pitchFamily="34" charset="0"/>
              </a:rPr>
              <a:t>He </a:t>
            </a:r>
            <a:r>
              <a:rPr lang="en-US" sz="4400" dirty="0">
                <a:latin typeface="Arial Rounded MT Bold" pitchFamily="34" charset="0"/>
              </a:rPr>
              <a:t>was already serving God from a disposition standpoint.</a:t>
            </a:r>
          </a:p>
          <a:p>
            <a:pPr lvl="0" algn="just"/>
            <a:r>
              <a:rPr lang="en-US" sz="4400" dirty="0">
                <a:solidFill>
                  <a:schemeClr val="bg1"/>
                </a:solidFill>
                <a:latin typeface="Arial Rounded MT Bold" pitchFamily="34" charset="0"/>
              </a:rPr>
              <a:t>When all of these were in place, then God decided to break His silence.</a:t>
            </a:r>
          </a:p>
          <a:p>
            <a:pPr lvl="0" algn="just"/>
            <a:r>
              <a:rPr lang="en-US" sz="4400" dirty="0">
                <a:latin typeface="Arial Rounded MT Bold" pitchFamily="34" charset="0"/>
              </a:rPr>
              <a:t>God will speak again when everything is lined up according to his expectation.</a:t>
            </a:r>
          </a:p>
          <a:p>
            <a:endParaRPr lang="en-US" dirty="0"/>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1">
            <a:schemeClr val="accent5"/>
          </a:lnRef>
          <a:fillRef idx="2">
            <a:schemeClr val="accent5"/>
          </a:fillRef>
          <a:effectRef idx="1">
            <a:schemeClr val="accent5"/>
          </a:effectRef>
          <a:fontRef idx="minor">
            <a:schemeClr val="dk1"/>
          </a:fontRef>
        </p:style>
        <p:txBody>
          <a:bodyPr>
            <a:normAutofit fontScale="70000" lnSpcReduction="20000"/>
          </a:bodyPr>
          <a:lstStyle/>
          <a:p>
            <a:pPr algn="ctr">
              <a:buNone/>
            </a:pPr>
            <a:r>
              <a:rPr lang="en-US" sz="6400" b="1" dirty="0" smtClean="0">
                <a:solidFill>
                  <a:srgbClr val="C00000"/>
                </a:solidFill>
                <a:latin typeface="Arial Unicode MS" pitchFamily="34" charset="-128"/>
                <a:ea typeface="Arial Unicode MS" pitchFamily="34" charset="-128"/>
                <a:cs typeface="Arial Unicode MS" pitchFamily="34" charset="-128"/>
              </a:rPr>
              <a:t>MISTAKING </a:t>
            </a:r>
            <a:r>
              <a:rPr lang="en-US" sz="6400" b="1" dirty="0">
                <a:solidFill>
                  <a:srgbClr val="C00000"/>
                </a:solidFill>
                <a:latin typeface="Arial Unicode MS" pitchFamily="34" charset="-128"/>
                <a:ea typeface="Arial Unicode MS" pitchFamily="34" charset="-128"/>
                <a:cs typeface="Arial Unicode MS" pitchFamily="34" charset="-128"/>
              </a:rPr>
              <a:t>THE VOICE OF GOD FOR THE VOICE OF MAN</a:t>
            </a:r>
          </a:p>
          <a:p>
            <a:pPr lvl="0" algn="just"/>
            <a:r>
              <a:rPr lang="en-US" sz="6400" b="1" dirty="0">
                <a:latin typeface="Arial Unicode MS" pitchFamily="34" charset="-128"/>
                <a:ea typeface="Arial Unicode MS" pitchFamily="34" charset="-128"/>
                <a:cs typeface="Arial Unicode MS" pitchFamily="34" charset="-128"/>
              </a:rPr>
              <a:t>Many mistake the voice of God for the voice of man.</a:t>
            </a:r>
          </a:p>
          <a:p>
            <a:pPr lvl="0" algn="just"/>
            <a:r>
              <a:rPr lang="en-US" sz="6400" b="1" dirty="0">
                <a:solidFill>
                  <a:srgbClr val="C00000"/>
                </a:solidFill>
                <a:latin typeface="Arial Unicode MS" pitchFamily="34" charset="-128"/>
                <a:ea typeface="Arial Unicode MS" pitchFamily="34" charset="-128"/>
                <a:cs typeface="Arial Unicode MS" pitchFamily="34" charset="-128"/>
              </a:rPr>
              <a:t>Just because I am preaching, I am not the one talking to you.</a:t>
            </a:r>
          </a:p>
          <a:p>
            <a:pPr lvl="0" algn="just"/>
            <a:r>
              <a:rPr lang="en-US" sz="6400" b="1" dirty="0">
                <a:latin typeface="Arial Unicode MS" pitchFamily="34" charset="-128"/>
                <a:ea typeface="Arial Unicode MS" pitchFamily="34" charset="-128"/>
                <a:cs typeface="Arial Unicode MS" pitchFamily="34" charset="-128"/>
              </a:rPr>
              <a:t>The Holy Spirit may be talking to someone right now, but to them it can sound as if pastor Marc is trying to manipulate them</a:t>
            </a:r>
            <a:r>
              <a:rPr lang="en-US" sz="6400" b="1" dirty="0" smtClean="0">
                <a:latin typeface="Arial Unicode MS" pitchFamily="34" charset="-128"/>
                <a:ea typeface="Arial Unicode MS" pitchFamily="34" charset="-128"/>
                <a:cs typeface="Arial Unicode MS" pitchFamily="34" charset="-128"/>
              </a:rPr>
              <a:t>.</a:t>
            </a:r>
            <a:endParaRPr lang="en-US" sz="6400" b="1" dirty="0">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1">
            <a:schemeClr val="accent5"/>
          </a:lnRef>
          <a:fillRef idx="2">
            <a:schemeClr val="accent5"/>
          </a:fillRef>
          <a:effectRef idx="1">
            <a:schemeClr val="accent5"/>
          </a:effectRef>
          <a:fontRef idx="minor">
            <a:schemeClr val="dk1"/>
          </a:fontRef>
        </p:style>
        <p:txBody>
          <a:bodyPr>
            <a:normAutofit fontScale="70000" lnSpcReduction="20000"/>
          </a:bodyPr>
          <a:lstStyle/>
          <a:p>
            <a:pPr lvl="0" algn="just"/>
            <a:r>
              <a:rPr lang="en-US" sz="6400" b="1" dirty="0" smtClean="0">
                <a:latin typeface="Arial Unicode MS" pitchFamily="34" charset="-128"/>
                <a:ea typeface="Arial Unicode MS" pitchFamily="34" charset="-128"/>
                <a:cs typeface="Arial Unicode MS" pitchFamily="34" charset="-128"/>
              </a:rPr>
              <a:t>Because </a:t>
            </a:r>
            <a:r>
              <a:rPr lang="en-US" sz="6400" b="1" dirty="0">
                <a:latin typeface="Arial Unicode MS" pitchFamily="34" charset="-128"/>
                <a:ea typeface="Arial Unicode MS" pitchFamily="34" charset="-128"/>
                <a:cs typeface="Arial Unicode MS" pitchFamily="34" charset="-128"/>
              </a:rPr>
              <a:t>of a lack of experience, when Samuel heard the voice of God, he went straight to the man of God instead of talking to God.</a:t>
            </a:r>
          </a:p>
          <a:p>
            <a:pPr lvl="0" algn="just"/>
            <a:r>
              <a:rPr lang="en-US" sz="6400" b="1" dirty="0">
                <a:solidFill>
                  <a:srgbClr val="C00000"/>
                </a:solidFill>
                <a:latin typeface="Arial Unicode MS" pitchFamily="34" charset="-128"/>
                <a:ea typeface="Arial Unicode MS" pitchFamily="34" charset="-128"/>
                <a:cs typeface="Arial Unicode MS" pitchFamily="34" charset="-128"/>
              </a:rPr>
              <a:t>Let’s say you have some issue with the man of God that blocks you to recognize that it is really God talking to you.</a:t>
            </a:r>
          </a:p>
          <a:p>
            <a:pPr lvl="0" algn="just"/>
            <a:r>
              <a:rPr lang="en-US" sz="6400" b="1" dirty="0">
                <a:latin typeface="Arial Unicode MS" pitchFamily="34" charset="-128"/>
                <a:ea typeface="Arial Unicode MS" pitchFamily="34" charset="-128"/>
                <a:cs typeface="Arial Unicode MS" pitchFamily="34" charset="-128"/>
              </a:rPr>
              <a:t>Notice how God used the familiar voice of Eli to talk to little Samuel</a:t>
            </a:r>
            <a:r>
              <a:rPr lang="en-US" sz="6400" b="1" dirty="0" smtClean="0">
                <a:latin typeface="Arial Unicode MS" pitchFamily="34" charset="-128"/>
                <a:ea typeface="Arial Unicode MS" pitchFamily="34" charset="-128"/>
                <a:cs typeface="Arial Unicode MS" pitchFamily="34" charset="-128"/>
              </a:rPr>
              <a:t>.</a:t>
            </a:r>
            <a:endParaRPr lang="en-US" sz="6400" b="1" dirty="0">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1">
            <a:schemeClr val="accent5"/>
          </a:lnRef>
          <a:fillRef idx="2">
            <a:schemeClr val="accent5"/>
          </a:fillRef>
          <a:effectRef idx="1">
            <a:schemeClr val="accent5"/>
          </a:effectRef>
          <a:fontRef idx="minor">
            <a:schemeClr val="dk1"/>
          </a:fontRef>
        </p:style>
        <p:txBody>
          <a:bodyPr>
            <a:normAutofit fontScale="77500" lnSpcReduction="20000"/>
          </a:bodyPr>
          <a:lstStyle/>
          <a:p>
            <a:pPr lvl="0" algn="just"/>
            <a:r>
              <a:rPr lang="en-US" sz="6400" b="1" dirty="0" smtClean="0">
                <a:latin typeface="Arial Unicode MS" pitchFamily="34" charset="-128"/>
                <a:ea typeface="Arial Unicode MS" pitchFamily="34" charset="-128"/>
                <a:cs typeface="Arial Unicode MS" pitchFamily="34" charset="-128"/>
              </a:rPr>
              <a:t>God </a:t>
            </a:r>
            <a:r>
              <a:rPr lang="en-US" sz="6400" b="1" dirty="0">
                <a:latin typeface="Arial Unicode MS" pitchFamily="34" charset="-128"/>
                <a:ea typeface="Arial Unicode MS" pitchFamily="34" charset="-128"/>
                <a:cs typeface="Arial Unicode MS" pitchFamily="34" charset="-128"/>
              </a:rPr>
              <a:t>did not want to bypass the leadership that was established for that house.</a:t>
            </a:r>
          </a:p>
          <a:p>
            <a:pPr lvl="0" algn="just"/>
            <a:r>
              <a:rPr lang="en-US" sz="6400" b="1" dirty="0">
                <a:solidFill>
                  <a:srgbClr val="C00000"/>
                </a:solidFill>
                <a:latin typeface="Arial Unicode MS" pitchFamily="34" charset="-128"/>
                <a:ea typeface="Arial Unicode MS" pitchFamily="34" charset="-128"/>
                <a:cs typeface="Arial Unicode MS" pitchFamily="34" charset="-128"/>
              </a:rPr>
              <a:t>Samuel had to be under the submission of Eli for it to work.</a:t>
            </a:r>
          </a:p>
          <a:p>
            <a:pPr lvl="0" algn="just"/>
            <a:r>
              <a:rPr lang="en-US" sz="6400" b="1" dirty="0">
                <a:latin typeface="Arial Unicode MS" pitchFamily="34" charset="-128"/>
                <a:ea typeface="Arial Unicode MS" pitchFamily="34" charset="-128"/>
                <a:cs typeface="Arial Unicode MS" pitchFamily="34" charset="-128"/>
              </a:rPr>
              <a:t>Imagine if Samuel felt that the old prophet was disturbing his sleep and decided to ignore him instead. </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1">
            <a:schemeClr val="accent5"/>
          </a:lnRef>
          <a:fillRef idx="2">
            <a:schemeClr val="accent5"/>
          </a:fillRef>
          <a:effectRef idx="1">
            <a:schemeClr val="accent5"/>
          </a:effectRef>
          <a:fontRef idx="minor">
            <a:schemeClr val="dk1"/>
          </a:fontRef>
        </p:style>
        <p:txBody>
          <a:bodyPr>
            <a:normAutofit fontScale="85000" lnSpcReduction="20000"/>
          </a:bodyPr>
          <a:lstStyle/>
          <a:p>
            <a:pPr lvl="0" algn="just"/>
            <a:r>
              <a:rPr lang="en-US" sz="6400" dirty="0" smtClean="0">
                <a:latin typeface="Arial Unicode MS" pitchFamily="34" charset="-128"/>
                <a:ea typeface="Arial Unicode MS" pitchFamily="34" charset="-128"/>
                <a:cs typeface="Arial Unicode MS" pitchFamily="34" charset="-128"/>
              </a:rPr>
              <a:t>When </a:t>
            </a:r>
            <a:r>
              <a:rPr lang="en-US" sz="6400" dirty="0">
                <a:latin typeface="Arial Unicode MS" pitchFamily="34" charset="-128"/>
                <a:ea typeface="Arial Unicode MS" pitchFamily="34" charset="-128"/>
                <a:cs typeface="Arial Unicode MS" pitchFamily="34" charset="-128"/>
              </a:rPr>
              <a:t>a sermon is preached and the Holy Spirit is trying to steer you to repentance, you must not resent the man of God for getting in your business.</a:t>
            </a:r>
          </a:p>
          <a:p>
            <a:pPr lvl="0" algn="just"/>
            <a:r>
              <a:rPr lang="en-US" sz="6400" dirty="0">
                <a:solidFill>
                  <a:srgbClr val="C00000"/>
                </a:solidFill>
                <a:latin typeface="Arial Unicode MS" pitchFamily="34" charset="-128"/>
                <a:ea typeface="Arial Unicode MS" pitchFamily="34" charset="-128"/>
                <a:cs typeface="Arial Unicode MS" pitchFamily="34" charset="-128"/>
              </a:rPr>
              <a:t>You may be the next chosen prophet, but you still need the guidance of the old prophet</a:t>
            </a:r>
            <a:r>
              <a:rPr lang="en-US" sz="6400" dirty="0" smtClean="0">
                <a:solidFill>
                  <a:srgbClr val="C00000"/>
                </a:solidFill>
                <a:latin typeface="Arial Unicode MS" pitchFamily="34" charset="-128"/>
                <a:ea typeface="Arial Unicode MS" pitchFamily="34" charset="-128"/>
                <a:cs typeface="Arial Unicode MS" pitchFamily="34" charset="-128"/>
              </a:rPr>
              <a:t>.</a:t>
            </a:r>
            <a:endParaRPr lang="en-US" sz="6400" dirty="0">
              <a:solidFill>
                <a:srgbClr val="C00000"/>
              </a:solidFill>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1">
            <a:schemeClr val="accent5"/>
          </a:lnRef>
          <a:fillRef idx="2">
            <a:schemeClr val="accent5"/>
          </a:fillRef>
          <a:effectRef idx="1">
            <a:schemeClr val="accent5"/>
          </a:effectRef>
          <a:fontRef idx="minor">
            <a:schemeClr val="dk1"/>
          </a:fontRef>
        </p:style>
        <p:txBody>
          <a:bodyPr>
            <a:normAutofit fontScale="92500" lnSpcReduction="20000"/>
          </a:bodyPr>
          <a:lstStyle/>
          <a:p>
            <a:pPr lvl="0" algn="just"/>
            <a:r>
              <a:rPr lang="en-US" sz="6400" dirty="0" smtClean="0">
                <a:latin typeface="Arial Unicode MS" pitchFamily="34" charset="-128"/>
                <a:ea typeface="Arial Unicode MS" pitchFamily="34" charset="-128"/>
                <a:cs typeface="Arial Unicode MS" pitchFamily="34" charset="-128"/>
              </a:rPr>
              <a:t>Though </a:t>
            </a:r>
            <a:r>
              <a:rPr lang="en-US" sz="6400" dirty="0">
                <a:latin typeface="Arial Unicode MS" pitchFamily="34" charset="-128"/>
                <a:ea typeface="Arial Unicode MS" pitchFamily="34" charset="-128"/>
                <a:cs typeface="Arial Unicode MS" pitchFamily="34" charset="-128"/>
              </a:rPr>
              <a:t>God rejected Eli and his descendants to hold the high office of Judge and high priest in Israel, </a:t>
            </a:r>
            <a:r>
              <a:rPr lang="en-US" sz="6400" dirty="0">
                <a:solidFill>
                  <a:srgbClr val="C00000"/>
                </a:solidFill>
                <a:latin typeface="Arial Unicode MS" pitchFamily="34" charset="-128"/>
                <a:ea typeface="Arial Unicode MS" pitchFamily="34" charset="-128"/>
                <a:cs typeface="Arial Unicode MS" pitchFamily="34" charset="-128"/>
              </a:rPr>
              <a:t>he still had the last assignment to teach the young Samuel how to recognize the voice of God.</a:t>
            </a:r>
          </a:p>
          <a:p>
            <a:endParaRPr lang="en-US" dirty="0"/>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002060"/>
          </a:solidFill>
        </p:spPr>
        <p:txBody>
          <a:bodyPr>
            <a:normAutofit/>
          </a:bodyPr>
          <a:lstStyle/>
          <a:p>
            <a:pPr algn="ctr"/>
            <a:r>
              <a:rPr lang="en-US" sz="4000" dirty="0">
                <a:solidFill>
                  <a:schemeClr val="bg1"/>
                </a:solidFill>
                <a:latin typeface="Arial Rounded MT Bold" pitchFamily="34" charset="0"/>
              </a:rPr>
              <a:t>HOW TO RESPOND WHEN GOD CALLS YOUR NAME</a:t>
            </a:r>
          </a:p>
          <a:p>
            <a:pPr lvl="0" algn="just"/>
            <a:r>
              <a:rPr lang="en-US" sz="4000" dirty="0">
                <a:solidFill>
                  <a:srgbClr val="66FFFF"/>
                </a:solidFill>
                <a:latin typeface="Arial Rounded MT Bold" pitchFamily="34" charset="0"/>
              </a:rPr>
              <a:t>Eli taught Samuel something he never knew before.</a:t>
            </a:r>
          </a:p>
          <a:p>
            <a:pPr lvl="0" algn="just"/>
            <a:r>
              <a:rPr lang="en-US" sz="4000" dirty="0">
                <a:solidFill>
                  <a:schemeClr val="bg1"/>
                </a:solidFill>
                <a:latin typeface="Arial Rounded MT Bold" pitchFamily="34" charset="0"/>
              </a:rPr>
              <a:t>Eli must have remembered his first encounter with God.</a:t>
            </a:r>
          </a:p>
          <a:p>
            <a:pPr lvl="0" algn="just"/>
            <a:r>
              <a:rPr lang="en-US" sz="4000" dirty="0">
                <a:solidFill>
                  <a:srgbClr val="66FFFF"/>
                </a:solidFill>
                <a:latin typeface="Arial Rounded MT Bold" pitchFamily="34" charset="0"/>
              </a:rPr>
              <a:t>Eli remembered the day he was set apart by God from the rest of the human race</a:t>
            </a:r>
            <a:r>
              <a:rPr lang="en-US" sz="4000" dirty="0" smtClean="0">
                <a:solidFill>
                  <a:srgbClr val="66FFFF"/>
                </a:solidFill>
                <a:latin typeface="Arial Rounded MT Bold" pitchFamily="34" charset="0"/>
              </a:rPr>
              <a:t>.</a:t>
            </a:r>
            <a:endParaRPr lang="en-US" sz="4000" dirty="0">
              <a:solidFill>
                <a:srgbClr val="66FFFF"/>
              </a:solidFill>
              <a:latin typeface="Arial Rounded MT Bold" pitchFamily="34" charset="0"/>
            </a:endParaRP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002060"/>
          </a:solidFill>
        </p:spPr>
        <p:txBody>
          <a:bodyPr>
            <a:normAutofit/>
          </a:bodyPr>
          <a:lstStyle/>
          <a:p>
            <a:pPr lvl="0" algn="just"/>
            <a:r>
              <a:rPr lang="en-US" sz="4000" dirty="0" smtClean="0">
                <a:solidFill>
                  <a:schemeClr val="bg1"/>
                </a:solidFill>
                <a:latin typeface="Arial Rounded MT Bold" pitchFamily="34" charset="0"/>
              </a:rPr>
              <a:t>Eli </a:t>
            </a:r>
            <a:r>
              <a:rPr lang="en-US" sz="4000" dirty="0">
                <a:solidFill>
                  <a:schemeClr val="bg1"/>
                </a:solidFill>
                <a:latin typeface="Arial Rounded MT Bold" pitchFamily="34" charset="0"/>
              </a:rPr>
              <a:t>remembered his first audible dialogue with God.</a:t>
            </a:r>
          </a:p>
          <a:p>
            <a:pPr lvl="0" algn="just"/>
            <a:r>
              <a:rPr lang="en-US" sz="4000" dirty="0">
                <a:solidFill>
                  <a:srgbClr val="66FFFF"/>
                </a:solidFill>
                <a:latin typeface="Arial Rounded MT Bold" pitchFamily="34" charset="0"/>
              </a:rPr>
              <a:t>Pretty much like a woman would sit a young 11 year old girl to talk about the changes that are about to happen in her body: period, sex, precaution and stuffs. </a:t>
            </a:r>
          </a:p>
          <a:p>
            <a:pPr lvl="0" algn="just"/>
            <a:r>
              <a:rPr lang="en-US" sz="4000" dirty="0">
                <a:solidFill>
                  <a:schemeClr val="bg1"/>
                </a:solidFill>
                <a:latin typeface="Arial Rounded MT Bold" pitchFamily="34" charset="0"/>
              </a:rPr>
              <a:t>That is the striking realization that Eli was being replaced.</a:t>
            </a:r>
          </a:p>
          <a:p>
            <a:endParaRPr lang="en-US" dirty="0"/>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002060"/>
          </a:solidFill>
        </p:spPr>
        <p:txBody>
          <a:bodyPr>
            <a:normAutofit/>
          </a:bodyPr>
          <a:lstStyle/>
          <a:p>
            <a:pPr lvl="0" algn="just"/>
            <a:r>
              <a:rPr lang="en-US" sz="4000" dirty="0" smtClean="0">
                <a:solidFill>
                  <a:schemeClr val="bg1"/>
                </a:solidFill>
                <a:latin typeface="Arial Rounded MT Bold" pitchFamily="34" charset="0"/>
              </a:rPr>
              <a:t>That </a:t>
            </a:r>
            <a:r>
              <a:rPr lang="en-US" sz="4000" dirty="0">
                <a:solidFill>
                  <a:schemeClr val="bg1"/>
                </a:solidFill>
                <a:latin typeface="Arial Rounded MT Bold" pitchFamily="34" charset="0"/>
              </a:rPr>
              <a:t>is the striking realization that none of the sons of the old prophet was chosen.</a:t>
            </a:r>
          </a:p>
          <a:p>
            <a:pPr lvl="0" algn="just"/>
            <a:r>
              <a:rPr lang="en-US" sz="4000" dirty="0">
                <a:solidFill>
                  <a:srgbClr val="66FFFF"/>
                </a:solidFill>
                <a:latin typeface="Arial Rounded MT Bold" pitchFamily="34" charset="0"/>
              </a:rPr>
              <a:t>That is the striking realization that a change of power will be forced by God.</a:t>
            </a:r>
          </a:p>
          <a:p>
            <a:pPr lvl="0" algn="just"/>
            <a:r>
              <a:rPr lang="en-US" sz="4000" dirty="0">
                <a:solidFill>
                  <a:schemeClr val="bg1"/>
                </a:solidFill>
                <a:latin typeface="Arial Rounded MT Bold" pitchFamily="34" charset="0"/>
              </a:rPr>
              <a:t>Eli told Samuel, there is no argument with God.</a:t>
            </a:r>
          </a:p>
          <a:p>
            <a:pPr lvl="0" algn="just"/>
            <a:r>
              <a:rPr lang="en-US" sz="4000" dirty="0">
                <a:solidFill>
                  <a:srgbClr val="66FFFF"/>
                </a:solidFill>
                <a:latin typeface="Arial Rounded MT Bold" pitchFamily="34" charset="0"/>
              </a:rPr>
              <a:t>Just say “Speak Lord, </a:t>
            </a:r>
            <a:r>
              <a:rPr lang="en-US" sz="4000" dirty="0" smtClean="0">
                <a:solidFill>
                  <a:srgbClr val="66FFFF"/>
                </a:solidFill>
                <a:latin typeface="Arial Rounded MT Bold" pitchFamily="34" charset="0"/>
              </a:rPr>
              <a:t>for your </a:t>
            </a:r>
            <a:r>
              <a:rPr lang="en-US" sz="4000" dirty="0">
                <a:solidFill>
                  <a:srgbClr val="66FFFF"/>
                </a:solidFill>
                <a:latin typeface="Arial Rounded MT Bold" pitchFamily="34" charset="0"/>
              </a:rPr>
              <a:t>servant hears.” That’s </a:t>
            </a:r>
            <a:r>
              <a:rPr lang="en-US" sz="4000" dirty="0" smtClean="0">
                <a:solidFill>
                  <a:srgbClr val="66FFFF"/>
                </a:solidFill>
                <a:latin typeface="Arial Rounded MT Bold" pitchFamily="34" charset="0"/>
              </a:rPr>
              <a:t>all</a:t>
            </a:r>
            <a:r>
              <a:rPr lang="en-US" sz="4000" dirty="0">
                <a:solidFill>
                  <a:srgbClr val="66FFFF"/>
                </a:solidFill>
                <a:latin typeface="Arial Rounded MT Bold" pitchFamily="34" charset="0"/>
              </a:rPr>
              <a:t>!</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002060"/>
          </a:solidFill>
        </p:spPr>
        <p:txBody>
          <a:bodyPr>
            <a:normAutofit/>
          </a:bodyPr>
          <a:lstStyle/>
          <a:p>
            <a:pPr lvl="0" algn="just"/>
            <a:r>
              <a:rPr lang="en-US" sz="4000" dirty="0" smtClean="0">
                <a:solidFill>
                  <a:schemeClr val="bg1"/>
                </a:solidFill>
                <a:latin typeface="Arial Rounded MT Bold" pitchFamily="34" charset="0"/>
              </a:rPr>
              <a:t>You </a:t>
            </a:r>
            <a:r>
              <a:rPr lang="en-US" sz="4000" dirty="0">
                <a:solidFill>
                  <a:schemeClr val="bg1"/>
                </a:solidFill>
                <a:latin typeface="Arial Rounded MT Bold" pitchFamily="34" charset="0"/>
              </a:rPr>
              <a:t>are his servant, you take His orders; you execute them. That’s all.</a:t>
            </a:r>
          </a:p>
          <a:p>
            <a:pPr lvl="0" algn="just"/>
            <a:r>
              <a:rPr lang="en-US" sz="4000" dirty="0">
                <a:solidFill>
                  <a:srgbClr val="66FFFF"/>
                </a:solidFill>
                <a:latin typeface="Arial Rounded MT Bold" pitchFamily="34" charset="0"/>
              </a:rPr>
              <a:t>You pay attention, you ask for clarification, you record, you execute</a:t>
            </a:r>
            <a:r>
              <a:rPr lang="en-US" sz="4000" dirty="0" smtClean="0">
                <a:solidFill>
                  <a:srgbClr val="66FFFF"/>
                </a:solidFill>
                <a:latin typeface="Arial Rounded MT Bold" pitchFamily="34" charset="0"/>
              </a:rPr>
              <a:t>.</a:t>
            </a:r>
          </a:p>
          <a:p>
            <a:pPr lvl="0" algn="just"/>
            <a:r>
              <a:rPr lang="en-US" sz="4000" dirty="0" smtClean="0">
                <a:solidFill>
                  <a:schemeClr val="bg1"/>
                </a:solidFill>
                <a:latin typeface="Arial Rounded MT Bold" pitchFamily="34" charset="0"/>
              </a:rPr>
              <a:t>You don’t argue with God; you don’t paraphrase his Word to make it digestible; you don’t pay regard to man.</a:t>
            </a:r>
          </a:p>
          <a:p>
            <a:endParaRPr lang="en-US" dirty="0"/>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002060"/>
          </a:solidFill>
        </p:spPr>
        <p:txBody>
          <a:bodyPr>
            <a:normAutofit/>
          </a:bodyPr>
          <a:lstStyle/>
          <a:p>
            <a:pPr lvl="0" algn="just"/>
            <a:r>
              <a:rPr lang="en-US" sz="6000" b="1" dirty="0" smtClean="0">
                <a:solidFill>
                  <a:schemeClr val="bg1"/>
                </a:solidFill>
                <a:latin typeface="Arial Rounded MT Bold" pitchFamily="34" charset="0"/>
              </a:rPr>
              <a:t>Many </a:t>
            </a:r>
            <a:r>
              <a:rPr lang="en-US" sz="6000" b="1" dirty="0">
                <a:solidFill>
                  <a:schemeClr val="bg1"/>
                </a:solidFill>
                <a:latin typeface="Arial Rounded MT Bold" pitchFamily="34" charset="0"/>
              </a:rPr>
              <a:t>are pressuring the preachers to give their opinion on the word of God instead of stating the </a:t>
            </a:r>
            <a:r>
              <a:rPr lang="en-US" sz="6000" b="1" dirty="0" smtClean="0">
                <a:solidFill>
                  <a:schemeClr val="bg1"/>
                </a:solidFill>
                <a:latin typeface="Arial Rounded MT Bold" pitchFamily="34" charset="0"/>
              </a:rPr>
              <a:t>exact word </a:t>
            </a:r>
            <a:r>
              <a:rPr lang="en-US" sz="6000" b="1" dirty="0">
                <a:solidFill>
                  <a:schemeClr val="bg1"/>
                </a:solidFill>
                <a:latin typeface="Arial Rounded MT Bold" pitchFamily="34" charset="0"/>
              </a:rPr>
              <a:t>of God.</a:t>
            </a:r>
          </a:p>
          <a:p>
            <a:endParaRPr lang="en-US" dirty="0"/>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1">
            <a:schemeClr val="accent2"/>
          </a:lnRef>
          <a:fillRef idx="2">
            <a:schemeClr val="accent2"/>
          </a:fillRef>
          <a:effectRef idx="1">
            <a:schemeClr val="accent2"/>
          </a:effectRef>
          <a:fontRef idx="minor">
            <a:schemeClr val="dk1"/>
          </a:fontRef>
        </p:style>
        <p:txBody>
          <a:bodyPr>
            <a:normAutofit/>
          </a:bodyPr>
          <a:lstStyle/>
          <a:p>
            <a:pPr algn="just"/>
            <a:r>
              <a:rPr lang="en-US" b="1" dirty="0">
                <a:solidFill>
                  <a:srgbClr val="0000CC"/>
                </a:solidFill>
                <a:latin typeface="Arial Unicode MS" pitchFamily="34" charset="-128"/>
                <a:ea typeface="Arial Unicode MS" pitchFamily="34" charset="-128"/>
                <a:cs typeface="Arial Unicode MS" pitchFamily="34" charset="-128"/>
              </a:rPr>
              <a:t>WHAT IS THE FREQUENCY OF YOUR PERSONAL ENCOUNTERS WITH GOD? </a:t>
            </a:r>
          </a:p>
          <a:p>
            <a:pPr algn="just"/>
            <a:r>
              <a:rPr lang="en-US" b="1" dirty="0">
                <a:latin typeface="Arial Unicode MS" pitchFamily="34" charset="-128"/>
                <a:ea typeface="Arial Unicode MS" pitchFamily="34" charset="-128"/>
                <a:cs typeface="Arial Unicode MS" pitchFamily="34" charset="-128"/>
              </a:rPr>
              <a:t>a.   NONE EXISTENT </a:t>
            </a:r>
          </a:p>
          <a:p>
            <a:pPr algn="just"/>
            <a:r>
              <a:rPr lang="en-US" b="1" dirty="0">
                <a:latin typeface="Arial Unicode MS" pitchFamily="34" charset="-128"/>
                <a:ea typeface="Arial Unicode MS" pitchFamily="34" charset="-128"/>
                <a:cs typeface="Arial Unicode MS" pitchFamily="34" charset="-128"/>
              </a:rPr>
              <a:t>b.   SELDOM </a:t>
            </a:r>
          </a:p>
          <a:p>
            <a:pPr algn="just"/>
            <a:r>
              <a:rPr lang="en-US" b="1" dirty="0">
                <a:latin typeface="Arial Unicode MS" pitchFamily="34" charset="-128"/>
                <a:ea typeface="Arial Unicode MS" pitchFamily="34" charset="-128"/>
                <a:cs typeface="Arial Unicode MS" pitchFamily="34" charset="-128"/>
              </a:rPr>
              <a:t>c.   </a:t>
            </a:r>
            <a:r>
              <a:rPr lang="en-US" b="1" dirty="0" smtClean="0">
                <a:latin typeface="Arial Unicode MS" pitchFamily="34" charset="-128"/>
                <a:ea typeface="Arial Unicode MS" pitchFamily="34" charset="-128"/>
                <a:cs typeface="Arial Unicode MS" pitchFamily="34" charset="-128"/>
              </a:rPr>
              <a:t>REGULAR</a:t>
            </a:r>
          </a:p>
          <a:p>
            <a:pPr lvl="0" algn="just"/>
            <a:r>
              <a:rPr lang="en-US" sz="4000" b="1" dirty="0" smtClean="0">
                <a:solidFill>
                  <a:srgbClr val="0000CC"/>
                </a:solidFill>
                <a:latin typeface="Arial Unicode MS" pitchFamily="34" charset="-128"/>
                <a:ea typeface="Arial Unicode MS" pitchFamily="34" charset="-128"/>
                <a:cs typeface="Arial Unicode MS" pitchFamily="34" charset="-128"/>
              </a:rPr>
              <a:t>As we engage ourselves in the affairs of this world, be sure to maintain constant communication with God.</a:t>
            </a:r>
          </a:p>
          <a:p>
            <a:pPr lvl="0" algn="just"/>
            <a:r>
              <a:rPr lang="en-US" sz="4000" b="1" dirty="0" smtClean="0">
                <a:latin typeface="Arial Unicode MS" pitchFamily="34" charset="-128"/>
                <a:ea typeface="Arial Unicode MS" pitchFamily="34" charset="-128"/>
                <a:cs typeface="Arial Unicode MS" pitchFamily="34" charset="-128"/>
              </a:rPr>
              <a:t>Can you imagine a policeman who has no means of communication with the base?</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1">
            <a:schemeClr val="accent2"/>
          </a:lnRef>
          <a:fillRef idx="2">
            <a:schemeClr val="accent2"/>
          </a:fillRef>
          <a:effectRef idx="1">
            <a:schemeClr val="accent2"/>
          </a:effectRef>
          <a:fontRef idx="minor">
            <a:schemeClr val="dk1"/>
          </a:fontRef>
        </p:style>
        <p:txBody>
          <a:bodyPr>
            <a:noAutofit/>
          </a:bodyPr>
          <a:lstStyle/>
          <a:p>
            <a:pPr lvl="0" algn="just"/>
            <a:r>
              <a:rPr lang="en-US" sz="4000" b="1" dirty="0" smtClean="0">
                <a:latin typeface="Arial Unicode MS" pitchFamily="34" charset="-128"/>
                <a:ea typeface="Arial Unicode MS" pitchFamily="34" charset="-128"/>
                <a:cs typeface="Arial Unicode MS" pitchFamily="34" charset="-128"/>
              </a:rPr>
              <a:t>How </a:t>
            </a:r>
            <a:r>
              <a:rPr lang="en-US" sz="4000" b="1" dirty="0">
                <a:latin typeface="Arial Unicode MS" pitchFamily="34" charset="-128"/>
                <a:ea typeface="Arial Unicode MS" pitchFamily="34" charset="-128"/>
                <a:cs typeface="Arial Unicode MS" pitchFamily="34" charset="-128"/>
              </a:rPr>
              <a:t>can he be dispatched?</a:t>
            </a:r>
          </a:p>
          <a:p>
            <a:pPr lvl="0" algn="just"/>
            <a:r>
              <a:rPr lang="en-US" sz="4000" b="1" dirty="0">
                <a:solidFill>
                  <a:srgbClr val="0000CC"/>
                </a:solidFill>
                <a:latin typeface="Arial Unicode MS" pitchFamily="34" charset="-128"/>
                <a:ea typeface="Arial Unicode MS" pitchFamily="34" charset="-128"/>
                <a:cs typeface="Arial Unicode MS" pitchFamily="34" charset="-128"/>
              </a:rPr>
              <a:t>How can he call for backups?</a:t>
            </a:r>
          </a:p>
          <a:p>
            <a:pPr lvl="0" algn="just"/>
            <a:r>
              <a:rPr lang="en-US" sz="4000" b="1" dirty="0">
                <a:latin typeface="Arial Unicode MS" pitchFamily="34" charset="-128"/>
                <a:ea typeface="Arial Unicode MS" pitchFamily="34" charset="-128"/>
                <a:cs typeface="Arial Unicode MS" pitchFamily="34" charset="-128"/>
              </a:rPr>
              <a:t>How can he escape danger?</a:t>
            </a:r>
          </a:p>
          <a:p>
            <a:pPr lvl="0" algn="just"/>
            <a:r>
              <a:rPr lang="en-US" sz="4000" b="1" dirty="0">
                <a:solidFill>
                  <a:srgbClr val="0000CC"/>
                </a:solidFill>
                <a:latin typeface="Arial Unicode MS" pitchFamily="34" charset="-128"/>
                <a:ea typeface="Arial Unicode MS" pitchFamily="34" charset="-128"/>
                <a:cs typeface="Arial Unicode MS" pitchFamily="34" charset="-128"/>
              </a:rPr>
              <a:t>How can you be updated throughout the day?</a:t>
            </a:r>
          </a:p>
          <a:p>
            <a:pPr lvl="0" algn="just"/>
            <a:r>
              <a:rPr lang="en-US" sz="4000" b="1" dirty="0">
                <a:latin typeface="Arial Unicode MS" pitchFamily="34" charset="-128"/>
                <a:ea typeface="Arial Unicode MS" pitchFamily="34" charset="-128"/>
                <a:cs typeface="Arial Unicode MS" pitchFamily="34" charset="-128"/>
              </a:rPr>
              <a:t>Without a clear and constant communication with God, you are just out there doing your own things</a:t>
            </a:r>
            <a:r>
              <a:rPr lang="en-US" sz="4000" b="1" dirty="0" smtClean="0">
                <a:latin typeface="Arial Unicode MS" pitchFamily="34" charset="-128"/>
                <a:ea typeface="Arial Unicode MS" pitchFamily="34" charset="-128"/>
                <a:cs typeface="Arial Unicode MS" pitchFamily="34" charset="-128"/>
              </a:rPr>
              <a:t>.</a:t>
            </a:r>
            <a:endParaRPr lang="en-US" sz="4000" b="1" dirty="0">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1">
            <a:schemeClr val="accent2"/>
          </a:lnRef>
          <a:fillRef idx="2">
            <a:schemeClr val="accent2"/>
          </a:fillRef>
          <a:effectRef idx="1">
            <a:schemeClr val="accent2"/>
          </a:effectRef>
          <a:fontRef idx="minor">
            <a:schemeClr val="dk1"/>
          </a:fontRef>
        </p:style>
        <p:txBody>
          <a:bodyPr>
            <a:normAutofit/>
          </a:bodyPr>
          <a:lstStyle/>
          <a:p>
            <a:pPr lvl="0" algn="just"/>
            <a:r>
              <a:rPr lang="en-US" sz="4000" b="1" dirty="0" smtClean="0">
                <a:latin typeface="Arial Unicode MS" pitchFamily="34" charset="-128"/>
                <a:ea typeface="Arial Unicode MS" pitchFamily="34" charset="-128"/>
                <a:cs typeface="Arial Unicode MS" pitchFamily="34" charset="-128"/>
              </a:rPr>
              <a:t>You </a:t>
            </a:r>
            <a:r>
              <a:rPr lang="en-US" sz="4000" b="1" dirty="0">
                <a:latin typeface="Arial Unicode MS" pitchFamily="34" charset="-128"/>
                <a:ea typeface="Arial Unicode MS" pitchFamily="34" charset="-128"/>
                <a:cs typeface="Arial Unicode MS" pitchFamily="34" charset="-128"/>
              </a:rPr>
              <a:t>will not even know how to differentiate, the voices that are talking to you.</a:t>
            </a:r>
          </a:p>
          <a:p>
            <a:pPr lvl="0" algn="just"/>
            <a:r>
              <a:rPr lang="en-US" sz="4000" b="1" dirty="0">
                <a:solidFill>
                  <a:srgbClr val="0000CC"/>
                </a:solidFill>
                <a:latin typeface="Arial Unicode MS" pitchFamily="34" charset="-128"/>
                <a:ea typeface="Arial Unicode MS" pitchFamily="34" charset="-128"/>
                <a:cs typeface="Arial Unicode MS" pitchFamily="34" charset="-128"/>
              </a:rPr>
              <a:t>Sometimes, it may be you talking to yourself.</a:t>
            </a:r>
          </a:p>
          <a:p>
            <a:pPr lvl="0" algn="just"/>
            <a:r>
              <a:rPr lang="en-US" sz="4000" b="1" dirty="0">
                <a:latin typeface="Arial Unicode MS" pitchFamily="34" charset="-128"/>
                <a:ea typeface="Arial Unicode MS" pitchFamily="34" charset="-128"/>
                <a:cs typeface="Arial Unicode MS" pitchFamily="34" charset="-128"/>
              </a:rPr>
              <a:t>Sometimes, it may be the devil talking to you.</a:t>
            </a:r>
          </a:p>
          <a:p>
            <a:pPr lvl="0" algn="just"/>
            <a:r>
              <a:rPr lang="en-US" sz="4000" b="1" dirty="0">
                <a:solidFill>
                  <a:srgbClr val="0000CC"/>
                </a:solidFill>
                <a:latin typeface="Arial Unicode MS" pitchFamily="34" charset="-128"/>
                <a:ea typeface="Arial Unicode MS" pitchFamily="34" charset="-128"/>
                <a:cs typeface="Arial Unicode MS" pitchFamily="34" charset="-128"/>
              </a:rPr>
              <a:t>Sometimes, it may be God who is trying to communicate with you</a:t>
            </a:r>
            <a:r>
              <a:rPr lang="en-US" sz="4000" b="1" dirty="0" smtClean="0">
                <a:solidFill>
                  <a:srgbClr val="0000CC"/>
                </a:solidFill>
                <a:latin typeface="Arial Unicode MS" pitchFamily="34" charset="-128"/>
                <a:ea typeface="Arial Unicode MS" pitchFamily="34" charset="-128"/>
                <a:cs typeface="Arial Unicode MS" pitchFamily="34" charset="-128"/>
              </a:rPr>
              <a:t>.</a:t>
            </a:r>
            <a:endParaRPr lang="en-US" sz="4000" b="1" dirty="0">
              <a:solidFill>
                <a:srgbClr val="0000CC"/>
              </a:solidFill>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1">
            <a:schemeClr val="accent2"/>
          </a:lnRef>
          <a:fillRef idx="2">
            <a:schemeClr val="accent2"/>
          </a:fillRef>
          <a:effectRef idx="1">
            <a:schemeClr val="accent2"/>
          </a:effectRef>
          <a:fontRef idx="minor">
            <a:schemeClr val="dk1"/>
          </a:fontRef>
        </p:style>
        <p:txBody>
          <a:bodyPr>
            <a:normAutofit/>
          </a:bodyPr>
          <a:lstStyle/>
          <a:p>
            <a:pPr lvl="0" algn="just"/>
            <a:r>
              <a:rPr lang="en-US" sz="4000" b="1" dirty="0" smtClean="0">
                <a:latin typeface="Arial Unicode MS" pitchFamily="34" charset="-128"/>
                <a:ea typeface="Arial Unicode MS" pitchFamily="34" charset="-128"/>
                <a:cs typeface="Arial Unicode MS" pitchFamily="34" charset="-128"/>
              </a:rPr>
              <a:t>You </a:t>
            </a:r>
            <a:r>
              <a:rPr lang="en-US" sz="4000" b="1" dirty="0">
                <a:latin typeface="Arial Unicode MS" pitchFamily="34" charset="-128"/>
                <a:ea typeface="Arial Unicode MS" pitchFamily="34" charset="-128"/>
                <a:cs typeface="Arial Unicode MS" pitchFamily="34" charset="-128"/>
              </a:rPr>
              <a:t>must earnestly pray to recognize the voice of God.</a:t>
            </a:r>
          </a:p>
          <a:p>
            <a:pPr lvl="0" algn="just"/>
            <a:r>
              <a:rPr lang="en-US" sz="4000" b="1" dirty="0">
                <a:solidFill>
                  <a:srgbClr val="0000CC"/>
                </a:solidFill>
                <a:latin typeface="Arial Unicode MS" pitchFamily="34" charset="-128"/>
                <a:ea typeface="Arial Unicode MS" pitchFamily="34" charset="-128"/>
                <a:cs typeface="Arial Unicode MS" pitchFamily="34" charset="-128"/>
              </a:rPr>
              <a:t>Clean up your life in expectancy to hear from God.</a:t>
            </a:r>
          </a:p>
          <a:p>
            <a:pPr lvl="0" algn="just"/>
            <a:r>
              <a:rPr lang="en-US" sz="4000" b="1" dirty="0">
                <a:latin typeface="Arial Unicode MS" pitchFamily="34" charset="-128"/>
                <a:ea typeface="Arial Unicode MS" pitchFamily="34" charset="-128"/>
                <a:cs typeface="Arial Unicode MS" pitchFamily="34" charset="-128"/>
              </a:rPr>
              <a:t>Be attentive in expectancy to hear from God.</a:t>
            </a:r>
          </a:p>
          <a:p>
            <a:pPr lvl="0" algn="just"/>
            <a:r>
              <a:rPr lang="en-US" sz="4000" b="1" dirty="0">
                <a:solidFill>
                  <a:srgbClr val="0000CC"/>
                </a:solidFill>
                <a:latin typeface="Arial Unicode MS" pitchFamily="34" charset="-128"/>
                <a:ea typeface="Arial Unicode MS" pitchFamily="34" charset="-128"/>
                <a:cs typeface="Arial Unicode MS" pitchFamily="34" charset="-128"/>
              </a:rPr>
              <a:t>Silence all other voices in expectancy to hear from God.</a:t>
            </a:r>
          </a:p>
          <a:p>
            <a:pPr lvl="0" algn="just"/>
            <a:r>
              <a:rPr lang="en-US" sz="4000" b="1" dirty="0">
                <a:latin typeface="Arial Unicode MS" pitchFamily="34" charset="-128"/>
                <a:ea typeface="Arial Unicode MS" pitchFamily="34" charset="-128"/>
                <a:cs typeface="Arial Unicode MS" pitchFamily="34" charset="-128"/>
              </a:rPr>
              <a:t>Remember the secret that the prophet gave to Samuel.    </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1">
            <a:schemeClr val="accent2"/>
          </a:lnRef>
          <a:fillRef idx="2">
            <a:schemeClr val="accent2"/>
          </a:fillRef>
          <a:effectRef idx="1">
            <a:schemeClr val="accent2"/>
          </a:effectRef>
          <a:fontRef idx="minor">
            <a:schemeClr val="dk1"/>
          </a:fontRef>
        </p:style>
        <p:txBody>
          <a:bodyPr>
            <a:normAutofit lnSpcReduction="10000"/>
          </a:bodyPr>
          <a:lstStyle/>
          <a:p>
            <a:pPr lvl="0" algn="just"/>
            <a:r>
              <a:rPr lang="en-US" sz="4000" b="1" dirty="0" smtClean="0">
                <a:latin typeface="Arial Unicode MS" pitchFamily="34" charset="-128"/>
                <a:ea typeface="Arial Unicode MS" pitchFamily="34" charset="-128"/>
                <a:cs typeface="Arial Unicode MS" pitchFamily="34" charset="-128"/>
              </a:rPr>
              <a:t>1Sa </a:t>
            </a:r>
            <a:r>
              <a:rPr lang="fr-FR" sz="4000" b="1" dirty="0" smtClean="0">
                <a:latin typeface="Arial Unicode MS" pitchFamily="34" charset="-128"/>
                <a:ea typeface="Arial Unicode MS" pitchFamily="34" charset="-128"/>
                <a:cs typeface="Arial Unicode MS" pitchFamily="34" charset="-128"/>
              </a:rPr>
              <a:t>9 </a:t>
            </a:r>
            <a:r>
              <a:rPr lang="fr-FR" sz="4000" b="1" dirty="0">
                <a:latin typeface="Arial Unicode MS" pitchFamily="34" charset="-128"/>
                <a:ea typeface="Arial Unicode MS" pitchFamily="34" charset="-128"/>
                <a:cs typeface="Arial Unicode MS" pitchFamily="34" charset="-128"/>
              </a:rPr>
              <a:t>Eli dit à Samuel: Va, couche-toi; et si l'on t'appelle, tu diras: Parle, Éternel, car ton serviteur écoute. </a:t>
            </a:r>
            <a:r>
              <a:rPr lang="en-US" sz="4000" b="1" dirty="0">
                <a:latin typeface="Arial Unicode MS" pitchFamily="34" charset="-128"/>
                <a:ea typeface="Arial Unicode MS" pitchFamily="34" charset="-128"/>
                <a:cs typeface="Arial Unicode MS" pitchFamily="34" charset="-128"/>
              </a:rPr>
              <a:t>Et Samuel </a:t>
            </a:r>
            <a:r>
              <a:rPr lang="en-US" sz="4000" b="1" dirty="0" err="1">
                <a:latin typeface="Arial Unicode MS" pitchFamily="34" charset="-128"/>
                <a:ea typeface="Arial Unicode MS" pitchFamily="34" charset="-128"/>
                <a:cs typeface="Arial Unicode MS" pitchFamily="34" charset="-128"/>
              </a:rPr>
              <a:t>alla</a:t>
            </a:r>
            <a:r>
              <a:rPr lang="en-US" sz="4000" b="1" dirty="0">
                <a:latin typeface="Arial Unicode MS" pitchFamily="34" charset="-128"/>
                <a:ea typeface="Arial Unicode MS" pitchFamily="34" charset="-128"/>
                <a:cs typeface="Arial Unicode MS" pitchFamily="34" charset="-128"/>
              </a:rPr>
              <a:t> se </a:t>
            </a:r>
            <a:r>
              <a:rPr lang="en-US" sz="4000" b="1" dirty="0" err="1">
                <a:latin typeface="Arial Unicode MS" pitchFamily="34" charset="-128"/>
                <a:ea typeface="Arial Unicode MS" pitchFamily="34" charset="-128"/>
                <a:cs typeface="Arial Unicode MS" pitchFamily="34" charset="-128"/>
              </a:rPr>
              <a:t>coucher</a:t>
            </a:r>
            <a:r>
              <a:rPr lang="en-US" sz="4000" b="1" dirty="0">
                <a:latin typeface="Arial Unicode MS" pitchFamily="34" charset="-128"/>
                <a:ea typeface="Arial Unicode MS" pitchFamily="34" charset="-128"/>
                <a:cs typeface="Arial Unicode MS" pitchFamily="34" charset="-128"/>
              </a:rPr>
              <a:t> à </a:t>
            </a:r>
            <a:r>
              <a:rPr lang="en-US" sz="4000" b="1" dirty="0" err="1">
                <a:latin typeface="Arial Unicode MS" pitchFamily="34" charset="-128"/>
                <a:ea typeface="Arial Unicode MS" pitchFamily="34" charset="-128"/>
                <a:cs typeface="Arial Unicode MS" pitchFamily="34" charset="-128"/>
              </a:rPr>
              <a:t>sa</a:t>
            </a:r>
            <a:r>
              <a:rPr lang="en-US" sz="4000" b="1" dirty="0">
                <a:latin typeface="Arial Unicode MS" pitchFamily="34" charset="-128"/>
                <a:ea typeface="Arial Unicode MS" pitchFamily="34" charset="-128"/>
                <a:cs typeface="Arial Unicode MS" pitchFamily="34" charset="-128"/>
              </a:rPr>
              <a:t> place. (LSV)</a:t>
            </a:r>
          </a:p>
          <a:p>
            <a:pPr algn="just"/>
            <a:r>
              <a:rPr lang="en-US" sz="4000" b="1" dirty="0">
                <a:solidFill>
                  <a:srgbClr val="0000CC"/>
                </a:solidFill>
                <a:latin typeface="Arial Unicode MS" pitchFamily="34" charset="-128"/>
                <a:ea typeface="Arial Unicode MS" pitchFamily="34" charset="-128"/>
                <a:cs typeface="Arial Unicode MS" pitchFamily="34" charset="-128"/>
              </a:rPr>
              <a:t>9 Therefore Eli said to Samuel, "Go, lie down; and it shall be, if He calls you, that you must say, 'Speak, LORD, for Your servant hears.'" So Samuel went and lay down in his place. </a:t>
            </a:r>
            <a:r>
              <a:rPr lang="en-US" sz="4000" b="1" dirty="0">
                <a:latin typeface="Arial Unicode MS" pitchFamily="34" charset="-128"/>
                <a:ea typeface="Arial Unicode MS" pitchFamily="34" charset="-128"/>
                <a:cs typeface="Arial Unicode MS" pitchFamily="34" charset="-128"/>
              </a:rPr>
              <a:t>(NKJV)</a:t>
            </a:r>
          </a:p>
          <a:p>
            <a:endParaRPr lang="en-US" dirty="0"/>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style>
          <a:lnRef idx="1">
            <a:schemeClr val="accent3"/>
          </a:lnRef>
          <a:fillRef idx="2">
            <a:schemeClr val="accent3"/>
          </a:fillRef>
          <a:effectRef idx="1">
            <a:schemeClr val="accent3"/>
          </a:effectRef>
          <a:fontRef idx="minor">
            <a:schemeClr val="dk1"/>
          </a:fontRef>
        </p:style>
        <p:txBody>
          <a:bodyPr>
            <a:normAutofit/>
          </a:bodyPr>
          <a:lstStyle/>
          <a:p>
            <a:pPr algn="ctr">
              <a:buNone/>
            </a:pPr>
            <a:r>
              <a:rPr lang="en-US" b="1" dirty="0">
                <a:solidFill>
                  <a:srgbClr val="FF0000"/>
                </a:solidFill>
                <a:latin typeface="Arial Unicode MS" pitchFamily="34" charset="-128"/>
                <a:ea typeface="Arial Unicode MS" pitchFamily="34" charset="-128"/>
                <a:cs typeface="Arial Unicode MS" pitchFamily="34" charset="-128"/>
              </a:rPr>
              <a:t>CONCLUSION</a:t>
            </a:r>
          </a:p>
          <a:p>
            <a:pPr lvl="0" algn="just"/>
            <a:r>
              <a:rPr lang="en-US" sz="4000" b="1" dirty="0">
                <a:solidFill>
                  <a:srgbClr val="0000CC"/>
                </a:solidFill>
                <a:latin typeface="Arial Unicode MS" pitchFamily="34" charset="-128"/>
                <a:ea typeface="Arial Unicode MS" pitchFamily="34" charset="-128"/>
                <a:cs typeface="Arial Unicode MS" pitchFamily="34" charset="-128"/>
              </a:rPr>
              <a:t>I know that you may be prone to hear from God in an audible way.</a:t>
            </a:r>
          </a:p>
          <a:p>
            <a:pPr lvl="0" algn="just"/>
            <a:r>
              <a:rPr lang="en-US" sz="4000" b="1" dirty="0">
                <a:solidFill>
                  <a:srgbClr val="FF0000"/>
                </a:solidFill>
                <a:latin typeface="Arial Unicode MS" pitchFamily="34" charset="-128"/>
                <a:ea typeface="Arial Unicode MS" pitchFamily="34" charset="-128"/>
                <a:cs typeface="Arial Unicode MS" pitchFamily="34" charset="-128"/>
              </a:rPr>
              <a:t>God may not choose an audible voice to talk to you.</a:t>
            </a:r>
          </a:p>
          <a:p>
            <a:pPr lvl="0" algn="just"/>
            <a:r>
              <a:rPr lang="en-US" sz="4000" b="1" dirty="0">
                <a:solidFill>
                  <a:srgbClr val="0000CC"/>
                </a:solidFill>
                <a:latin typeface="Arial Unicode MS" pitchFamily="34" charset="-128"/>
                <a:ea typeface="Arial Unicode MS" pitchFamily="34" charset="-128"/>
                <a:cs typeface="Arial Unicode MS" pitchFamily="34" charset="-128"/>
              </a:rPr>
              <a:t>He may choose this message to clarify something that He already told you.</a:t>
            </a:r>
          </a:p>
          <a:p>
            <a:pPr lvl="0" algn="just"/>
            <a:r>
              <a:rPr lang="en-US" sz="4000" b="1" dirty="0">
                <a:solidFill>
                  <a:srgbClr val="FF0000"/>
                </a:solidFill>
                <a:latin typeface="Arial Unicode MS" pitchFamily="34" charset="-128"/>
                <a:ea typeface="Arial Unicode MS" pitchFamily="34" charset="-128"/>
                <a:cs typeface="Arial Unicode MS" pitchFamily="34" charset="-128"/>
              </a:rPr>
              <a:t>He may choose the trials you are passing through to talk to you</a:t>
            </a:r>
            <a:r>
              <a:rPr lang="en-US" sz="4000" b="1" dirty="0" smtClean="0">
                <a:solidFill>
                  <a:srgbClr val="FF0000"/>
                </a:solidFill>
                <a:latin typeface="Arial Unicode MS" pitchFamily="34" charset="-128"/>
                <a:ea typeface="Arial Unicode MS" pitchFamily="34" charset="-128"/>
                <a:cs typeface="Arial Unicode MS" pitchFamily="34" charset="-128"/>
              </a:rPr>
              <a:t>.</a:t>
            </a:r>
            <a:endParaRPr lang="en-US" sz="4000" b="1" dirty="0">
              <a:solidFill>
                <a:srgbClr val="FF0000"/>
              </a:solidFill>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style>
          <a:lnRef idx="1">
            <a:schemeClr val="accent3"/>
          </a:lnRef>
          <a:fillRef idx="2">
            <a:schemeClr val="accent3"/>
          </a:fillRef>
          <a:effectRef idx="1">
            <a:schemeClr val="accent3"/>
          </a:effectRef>
          <a:fontRef idx="minor">
            <a:schemeClr val="dk1"/>
          </a:fontRef>
        </p:style>
        <p:txBody>
          <a:bodyPr>
            <a:normAutofit/>
          </a:bodyPr>
          <a:lstStyle/>
          <a:p>
            <a:pPr lvl="0" algn="just"/>
            <a:r>
              <a:rPr lang="en-US" sz="4000" b="1" dirty="0" smtClean="0">
                <a:solidFill>
                  <a:srgbClr val="0000CC"/>
                </a:solidFill>
                <a:latin typeface="Arial Unicode MS" pitchFamily="34" charset="-128"/>
                <a:ea typeface="Arial Unicode MS" pitchFamily="34" charset="-128"/>
                <a:cs typeface="Arial Unicode MS" pitchFamily="34" charset="-128"/>
              </a:rPr>
              <a:t>Be </a:t>
            </a:r>
            <a:r>
              <a:rPr lang="en-US" sz="4000" b="1" dirty="0">
                <a:solidFill>
                  <a:srgbClr val="0000CC"/>
                </a:solidFill>
                <a:latin typeface="Arial Unicode MS" pitchFamily="34" charset="-128"/>
                <a:ea typeface="Arial Unicode MS" pitchFamily="34" charset="-128"/>
                <a:cs typeface="Arial Unicode MS" pitchFamily="34" charset="-128"/>
              </a:rPr>
              <a:t>prompt to ask God “speak, for your servant hears you.”</a:t>
            </a:r>
          </a:p>
          <a:p>
            <a:pPr lvl="0" algn="just"/>
            <a:r>
              <a:rPr lang="en-US" sz="4000" b="1" dirty="0">
                <a:solidFill>
                  <a:srgbClr val="FF0000"/>
                </a:solidFill>
                <a:latin typeface="Arial Unicode MS" pitchFamily="34" charset="-128"/>
                <a:ea typeface="Arial Unicode MS" pitchFamily="34" charset="-128"/>
                <a:cs typeface="Arial Unicode MS" pitchFamily="34" charset="-128"/>
              </a:rPr>
              <a:t>Never allow the voice of God to become rare under your watch.</a:t>
            </a:r>
          </a:p>
          <a:p>
            <a:pPr lvl="0" algn="just"/>
            <a:r>
              <a:rPr lang="en-US" sz="4000" b="1" dirty="0">
                <a:solidFill>
                  <a:srgbClr val="0000CC"/>
                </a:solidFill>
                <a:latin typeface="Arial Unicode MS" pitchFamily="34" charset="-128"/>
                <a:ea typeface="Arial Unicode MS" pitchFamily="34" charset="-128"/>
                <a:cs typeface="Arial Unicode MS" pitchFamily="34" charset="-128"/>
              </a:rPr>
              <a:t>Never take your position in the affairs of God for granted.</a:t>
            </a:r>
          </a:p>
          <a:p>
            <a:pPr lvl="0" algn="just"/>
            <a:r>
              <a:rPr lang="en-US" sz="4000" b="1" dirty="0">
                <a:solidFill>
                  <a:srgbClr val="FF0000"/>
                </a:solidFill>
                <a:latin typeface="Arial Unicode MS" pitchFamily="34" charset="-128"/>
                <a:ea typeface="Arial Unicode MS" pitchFamily="34" charset="-128"/>
                <a:cs typeface="Arial Unicode MS" pitchFamily="34" charset="-128"/>
              </a:rPr>
              <a:t>Never allow your children to disrespect God by your tolerance.</a:t>
            </a:r>
          </a:p>
          <a:p>
            <a:pPr>
              <a:buNone/>
            </a:pPr>
            <a:endParaRPr lang="en-US" dirty="0"/>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style>
          <a:lnRef idx="1">
            <a:schemeClr val="accent3"/>
          </a:lnRef>
          <a:fillRef idx="2">
            <a:schemeClr val="accent3"/>
          </a:fillRef>
          <a:effectRef idx="1">
            <a:schemeClr val="accent3"/>
          </a:effectRef>
          <a:fontRef idx="minor">
            <a:schemeClr val="dk1"/>
          </a:fontRef>
        </p:style>
        <p:txBody>
          <a:bodyPr>
            <a:normAutofit/>
          </a:bodyPr>
          <a:lstStyle/>
          <a:p>
            <a:pPr lvl="0" algn="just"/>
            <a:r>
              <a:rPr lang="en-US" sz="4000" b="1" dirty="0" smtClean="0">
                <a:solidFill>
                  <a:srgbClr val="0000CC"/>
                </a:solidFill>
                <a:latin typeface="Arial Unicode MS" pitchFamily="34" charset="-128"/>
                <a:ea typeface="Arial Unicode MS" pitchFamily="34" charset="-128"/>
                <a:cs typeface="Arial Unicode MS" pitchFamily="34" charset="-128"/>
              </a:rPr>
              <a:t>Never </a:t>
            </a:r>
            <a:r>
              <a:rPr lang="en-US" sz="4000" b="1" dirty="0">
                <a:solidFill>
                  <a:srgbClr val="0000CC"/>
                </a:solidFill>
                <a:latin typeface="Arial Unicode MS" pitchFamily="34" charset="-128"/>
                <a:ea typeface="Arial Unicode MS" pitchFamily="34" charset="-128"/>
                <a:cs typeface="Arial Unicode MS" pitchFamily="34" charset="-128"/>
              </a:rPr>
              <a:t>think that your assignment in the house of God is insignificant.</a:t>
            </a:r>
          </a:p>
          <a:p>
            <a:pPr lvl="0" algn="just"/>
            <a:r>
              <a:rPr lang="en-US" sz="4000" b="1" dirty="0">
                <a:solidFill>
                  <a:srgbClr val="FF0000"/>
                </a:solidFill>
                <a:latin typeface="Arial Unicode MS" pitchFamily="34" charset="-128"/>
                <a:ea typeface="Arial Unicode MS" pitchFamily="34" charset="-128"/>
                <a:cs typeface="Arial Unicode MS" pitchFamily="34" charset="-128"/>
              </a:rPr>
              <a:t>Never think that you have to have a theological degree for God to talk to you.</a:t>
            </a:r>
          </a:p>
          <a:p>
            <a:pPr lvl="0" algn="just"/>
            <a:r>
              <a:rPr lang="en-US" sz="4000" b="1" dirty="0">
                <a:solidFill>
                  <a:srgbClr val="0000CC"/>
                </a:solidFill>
                <a:latin typeface="Arial Unicode MS" pitchFamily="34" charset="-128"/>
                <a:ea typeface="Arial Unicode MS" pitchFamily="34" charset="-128"/>
                <a:cs typeface="Arial Unicode MS" pitchFamily="34" charset="-128"/>
              </a:rPr>
              <a:t>Never think that you are too young to be entrusted a great responsibility for God.</a:t>
            </a:r>
          </a:p>
          <a:p>
            <a:pPr lvl="0" algn="just"/>
            <a:r>
              <a:rPr lang="en-US" sz="4000" b="1" dirty="0">
                <a:solidFill>
                  <a:srgbClr val="FF0000"/>
                </a:solidFill>
                <a:latin typeface="Arial Unicode MS" pitchFamily="34" charset="-128"/>
                <a:ea typeface="Arial Unicode MS" pitchFamily="34" charset="-128"/>
                <a:cs typeface="Arial Unicode MS" pitchFamily="34" charset="-128"/>
              </a:rPr>
              <a:t>Never think you know it all when it comes to communicating with God</a:t>
            </a:r>
            <a:r>
              <a:rPr lang="en-US" sz="4000" b="1" dirty="0" smtClean="0">
                <a:solidFill>
                  <a:srgbClr val="FF0000"/>
                </a:solidFill>
                <a:latin typeface="Arial Unicode MS" pitchFamily="34" charset="-128"/>
                <a:ea typeface="Arial Unicode MS" pitchFamily="34" charset="-128"/>
                <a:cs typeface="Arial Unicode MS" pitchFamily="34" charset="-128"/>
              </a:rPr>
              <a:t>.</a:t>
            </a:r>
            <a:endParaRPr lang="en-US" sz="4000" b="1" dirty="0">
              <a:solidFill>
                <a:srgbClr val="FF0000"/>
              </a:solidFill>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style>
          <a:lnRef idx="1">
            <a:schemeClr val="accent3"/>
          </a:lnRef>
          <a:fillRef idx="2">
            <a:schemeClr val="accent3"/>
          </a:fillRef>
          <a:effectRef idx="1">
            <a:schemeClr val="accent3"/>
          </a:effectRef>
          <a:fontRef idx="minor">
            <a:schemeClr val="dk1"/>
          </a:fontRef>
        </p:style>
        <p:txBody>
          <a:bodyPr>
            <a:normAutofit/>
          </a:bodyPr>
          <a:lstStyle/>
          <a:p>
            <a:pPr lvl="0" algn="just"/>
            <a:r>
              <a:rPr lang="en-US" sz="4400" b="1" dirty="0" smtClean="0">
                <a:solidFill>
                  <a:srgbClr val="0000CC"/>
                </a:solidFill>
                <a:latin typeface="Arial Unicode MS" pitchFamily="34" charset="-128"/>
                <a:ea typeface="Arial Unicode MS" pitchFamily="34" charset="-128"/>
                <a:cs typeface="Arial Unicode MS" pitchFamily="34" charset="-128"/>
              </a:rPr>
              <a:t>Even </a:t>
            </a:r>
            <a:r>
              <a:rPr lang="en-US" sz="4400" b="1" dirty="0">
                <a:solidFill>
                  <a:srgbClr val="0000CC"/>
                </a:solidFill>
                <a:latin typeface="Arial Unicode MS" pitchFamily="34" charset="-128"/>
                <a:ea typeface="Arial Unicode MS" pitchFamily="34" charset="-128"/>
                <a:cs typeface="Arial Unicode MS" pitchFamily="34" charset="-128"/>
              </a:rPr>
              <a:t>if you respond to a man, your service is first and foremost toward God.</a:t>
            </a:r>
          </a:p>
          <a:p>
            <a:pPr lvl="0" algn="just"/>
            <a:r>
              <a:rPr lang="en-US" sz="4400" b="1" dirty="0">
                <a:solidFill>
                  <a:srgbClr val="FF0000"/>
                </a:solidFill>
                <a:latin typeface="Arial Unicode MS" pitchFamily="34" charset="-128"/>
                <a:ea typeface="Arial Unicode MS" pitchFamily="34" charset="-128"/>
                <a:cs typeface="Arial Unicode MS" pitchFamily="34" charset="-128"/>
              </a:rPr>
              <a:t>Anna dropped a little servant at God’s university and Samuel graduated as the most respected figure in the land.</a:t>
            </a:r>
          </a:p>
          <a:p>
            <a:pPr lvl="0" algn="just"/>
            <a:r>
              <a:rPr lang="en-US" sz="4400" b="1" dirty="0" smtClean="0">
                <a:solidFill>
                  <a:srgbClr val="0000CC"/>
                </a:solidFill>
                <a:latin typeface="Arial Unicode MS" pitchFamily="34" charset="-128"/>
                <a:ea typeface="Arial Unicode MS" pitchFamily="34" charset="-128"/>
                <a:cs typeface="Arial Unicode MS" pitchFamily="34" charset="-128"/>
              </a:rPr>
              <a:t>Samuel’s legacy and respect lived on long after his death.</a:t>
            </a:r>
          </a:p>
          <a:p>
            <a:pPr>
              <a:buNone/>
            </a:pPr>
            <a:endParaRPr lang="en-US" dirty="0"/>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style>
          <a:lnRef idx="1">
            <a:schemeClr val="accent3"/>
          </a:lnRef>
          <a:fillRef idx="2">
            <a:schemeClr val="accent3"/>
          </a:fillRef>
          <a:effectRef idx="1">
            <a:schemeClr val="accent3"/>
          </a:effectRef>
          <a:fontRef idx="minor">
            <a:schemeClr val="dk1"/>
          </a:fontRef>
        </p:style>
        <p:txBody>
          <a:bodyPr>
            <a:normAutofit/>
          </a:bodyPr>
          <a:lstStyle/>
          <a:p>
            <a:pPr lvl="0" algn="just"/>
            <a:r>
              <a:rPr lang="en-US" sz="4000" b="1" dirty="0" smtClean="0">
                <a:solidFill>
                  <a:srgbClr val="0000CC"/>
                </a:solidFill>
                <a:latin typeface="Arial Unicode MS" pitchFamily="34" charset="-128"/>
                <a:ea typeface="Arial Unicode MS" pitchFamily="34" charset="-128"/>
                <a:cs typeface="Arial Unicode MS" pitchFamily="34" charset="-128"/>
              </a:rPr>
              <a:t>Samuel </a:t>
            </a:r>
            <a:r>
              <a:rPr lang="en-US" sz="4000" b="1" dirty="0">
                <a:solidFill>
                  <a:srgbClr val="0000CC"/>
                </a:solidFill>
                <a:latin typeface="Arial Unicode MS" pitchFamily="34" charset="-128"/>
                <a:ea typeface="Arial Unicode MS" pitchFamily="34" charset="-128"/>
                <a:cs typeface="Arial Unicode MS" pitchFamily="34" charset="-128"/>
              </a:rPr>
              <a:t>was privileged to anoint both Saul and David as king of the Land before his death.</a:t>
            </a:r>
          </a:p>
          <a:p>
            <a:pPr lvl="0" algn="just"/>
            <a:r>
              <a:rPr lang="en-US" sz="4000" b="1" dirty="0">
                <a:solidFill>
                  <a:srgbClr val="FF0000"/>
                </a:solidFill>
                <a:latin typeface="Arial Unicode MS" pitchFamily="34" charset="-128"/>
                <a:ea typeface="Arial Unicode MS" pitchFamily="34" charset="-128"/>
                <a:cs typeface="Arial Unicode MS" pitchFamily="34" charset="-128"/>
              </a:rPr>
              <a:t>Even in the presence of king Saul, Samuel remained the most respected figure in the land until his death.</a:t>
            </a:r>
          </a:p>
          <a:p>
            <a:pPr lvl="0" algn="just"/>
            <a:r>
              <a:rPr lang="en-US" sz="4000" b="1" dirty="0">
                <a:solidFill>
                  <a:srgbClr val="0000CC"/>
                </a:solidFill>
                <a:latin typeface="Arial Unicode MS" pitchFamily="34" charset="-128"/>
                <a:ea typeface="Arial Unicode MS" pitchFamily="34" charset="-128"/>
                <a:cs typeface="Arial Unicode MS" pitchFamily="34" charset="-128"/>
              </a:rPr>
              <a:t>May God add his blessings upon His word!</a:t>
            </a:r>
          </a:p>
          <a:p>
            <a:pPr lvl="0" algn="just"/>
            <a:r>
              <a:rPr lang="en-US" sz="4000" b="1" dirty="0">
                <a:solidFill>
                  <a:srgbClr val="FF0000"/>
                </a:solidFill>
                <a:latin typeface="Arial Unicode MS" pitchFamily="34" charset="-128"/>
                <a:ea typeface="Arial Unicode MS" pitchFamily="34" charset="-128"/>
                <a:cs typeface="Arial Unicode MS" pitchFamily="34" charset="-128"/>
              </a:rPr>
              <a:t>To God be the Glory!</a:t>
            </a:r>
          </a:p>
          <a:p>
            <a:pPr lvl="0" algn="r">
              <a:buNone/>
            </a:pPr>
            <a:r>
              <a:rPr lang="en-US" sz="4000" b="1" dirty="0">
                <a:solidFill>
                  <a:schemeClr val="accent2">
                    <a:lumMod val="50000"/>
                  </a:schemeClr>
                </a:solidFill>
                <a:latin typeface="Arial Unicode MS" pitchFamily="34" charset="-128"/>
                <a:ea typeface="Arial Unicode MS" pitchFamily="34" charset="-128"/>
                <a:cs typeface="Arial Unicode MS" pitchFamily="34" charset="-128"/>
              </a:rPr>
              <a:t>AMEN</a:t>
            </a:r>
            <a:r>
              <a:rPr lang="en-US" sz="4000" b="1" dirty="0">
                <a:solidFill>
                  <a:srgbClr val="0000CC"/>
                </a:solidFill>
                <a:latin typeface="Arial Unicode MS" pitchFamily="34" charset="-128"/>
                <a:ea typeface="Arial Unicode MS" pitchFamily="34" charset="-128"/>
                <a:cs typeface="Arial Unicode MS" pitchFamily="34" charset="-128"/>
              </a:rPr>
              <a:t>!</a:t>
            </a:r>
          </a:p>
          <a:p>
            <a:pPr>
              <a:buNone/>
            </a:pPr>
            <a:endParaRPr lang="en-US" dirty="0"/>
          </a:p>
          <a:p>
            <a:endParaRPr lang="en-US"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134</TotalTime>
  <Words>2157</Words>
  <Application>Microsoft Office PowerPoint</Application>
  <PresentationFormat>On-screen Show (4:3)</PresentationFormat>
  <Paragraphs>162</Paragraphs>
  <Slides>51</Slides>
  <Notes>0</Notes>
  <HiddenSlides>0</HiddenSlides>
  <MMClips>0</MMClips>
  <ScaleCrop>false</ScaleCrop>
  <HeadingPairs>
    <vt:vector size="4" baseType="variant">
      <vt:variant>
        <vt:lpstr>Theme</vt:lpstr>
      </vt:variant>
      <vt:variant>
        <vt:i4>1</vt:i4>
      </vt:variant>
      <vt:variant>
        <vt:lpstr>Slide Titles</vt:lpstr>
      </vt:variant>
      <vt:variant>
        <vt:i4>51</vt:i4>
      </vt:variant>
    </vt:vector>
  </HeadingPairs>
  <TitlesOfParts>
    <vt:vector size="52" baseType="lpstr">
      <vt:lpstr>Office Theme</vt:lpstr>
      <vt:lpstr>CHRIST THE ROCK CONGREGATION SUNDAY APRIL 25TH 2021  Sermon by Pastor Marc E Simeon </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lpstr>Slide 30</vt:lpstr>
      <vt:lpstr>Slide 31</vt:lpstr>
      <vt:lpstr>Slide 32</vt:lpstr>
      <vt:lpstr>Slide 33</vt:lpstr>
      <vt:lpstr>Slide 34</vt:lpstr>
      <vt:lpstr>Slide 35</vt:lpstr>
      <vt:lpstr>Slide 36</vt:lpstr>
      <vt:lpstr>Slide 37</vt:lpstr>
      <vt:lpstr>Slide 38</vt:lpstr>
      <vt:lpstr>Slide 39</vt:lpstr>
      <vt:lpstr>Slide 40</vt:lpstr>
      <vt:lpstr>Slide 41</vt:lpstr>
      <vt:lpstr>Slide 42</vt:lpstr>
      <vt:lpstr>Slide 43</vt:lpstr>
      <vt:lpstr>Slide 44</vt:lpstr>
      <vt:lpstr>Slide 45</vt:lpstr>
      <vt:lpstr>Slide 46</vt:lpstr>
      <vt:lpstr>Slide 47</vt:lpstr>
      <vt:lpstr>Slide 48</vt:lpstr>
      <vt:lpstr>Slide 49</vt:lpstr>
      <vt:lpstr>Slide 50</vt:lpstr>
      <vt:lpstr>Slide 51</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CHRIST THE ROCK CONGREGATION SUNDAY APRIL 25TH 2021  Sermon by Pastor Marc E Simeon </dc:title>
  <dc:creator>MARC EDOUARD SIMEON</dc:creator>
  <cp:lastModifiedBy>MARC EDOUARD SIMEON</cp:lastModifiedBy>
  <cp:revision>5</cp:revision>
  <dcterms:created xsi:type="dcterms:W3CDTF">2021-04-22T14:03:32Z</dcterms:created>
  <dcterms:modified xsi:type="dcterms:W3CDTF">2021-04-22T16:17:39Z</dcterms:modified>
</cp:coreProperties>
</file>