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85" r:id="rId4"/>
    <p:sldId id="286" r:id="rId5"/>
    <p:sldId id="287" r:id="rId6"/>
    <p:sldId id="263" r:id="rId7"/>
    <p:sldId id="288" r:id="rId8"/>
    <p:sldId id="289" r:id="rId9"/>
    <p:sldId id="290" r:id="rId10"/>
    <p:sldId id="291" r:id="rId11"/>
    <p:sldId id="292" r:id="rId12"/>
    <p:sldId id="293" r:id="rId13"/>
    <p:sldId id="296" r:id="rId14"/>
    <p:sldId id="298" r:id="rId15"/>
    <p:sldId id="299" r:id="rId16"/>
    <p:sldId id="300" r:id="rId17"/>
    <p:sldId id="297" r:id="rId18"/>
    <p:sldId id="301" r:id="rId19"/>
    <p:sldId id="302" r:id="rId20"/>
    <p:sldId id="303" r:id="rId21"/>
    <p:sldId id="304" r:id="rId22"/>
    <p:sldId id="305" r:id="rId23"/>
    <p:sldId id="306" r:id="rId24"/>
    <p:sldId id="307" r:id="rId25"/>
    <p:sldId id="308" r:id="rId26"/>
    <p:sldId id="260" r:id="rId27"/>
    <p:sldId id="325" r:id="rId28"/>
    <p:sldId id="309" r:id="rId29"/>
    <p:sldId id="310" r:id="rId30"/>
    <p:sldId id="311" r:id="rId31"/>
    <p:sldId id="312" r:id="rId32"/>
    <p:sldId id="264" r:id="rId33"/>
    <p:sldId id="314" r:id="rId34"/>
    <p:sldId id="265" r:id="rId35"/>
    <p:sldId id="315" r:id="rId36"/>
    <p:sldId id="316" r:id="rId37"/>
    <p:sldId id="266" r:id="rId38"/>
    <p:sldId id="317" r:id="rId39"/>
    <p:sldId id="267" r:id="rId40"/>
    <p:sldId id="318" r:id="rId41"/>
    <p:sldId id="319" r:id="rId42"/>
    <p:sldId id="320" r:id="rId43"/>
    <p:sldId id="261" r:id="rId44"/>
    <p:sldId id="321" r:id="rId45"/>
    <p:sldId id="322" r:id="rId46"/>
    <p:sldId id="323" r:id="rId47"/>
    <p:sldId id="324"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3/12/2021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3/12/2021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BD94AE-C29B-4D63-B011-4079D5310D6E}" type="datetimeFigureOut">
              <a:rPr lang="en-US" smtClean="0"/>
              <a:pPr/>
              <a:t>3/12/2021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BD94AE-C29B-4D63-B011-4079D5310D6E}" type="datetimeFigureOut">
              <a:rPr lang="en-US" smtClean="0"/>
              <a:pPr/>
              <a:t>3/12/2021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BD94AE-C29B-4D63-B011-4079D5310D6E}" type="datetimeFigureOut">
              <a:rPr lang="en-US" smtClean="0"/>
              <a:pPr/>
              <a:t>3/12/2021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BD94AE-C29B-4D63-B011-4079D5310D6E}" type="datetimeFigureOut">
              <a:rPr lang="en-US" smtClean="0"/>
              <a:pPr/>
              <a:t>3/12/2021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BD94AE-C29B-4D63-B011-4079D5310D6E}" type="datetimeFigureOut">
              <a:rPr lang="en-US" smtClean="0"/>
              <a:pPr/>
              <a:t>3/12/2021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3/12/2021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3/12/2021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3/12/2021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3/12/2021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BD94AE-C29B-4D63-B011-4079D5310D6E}" type="datetimeFigureOut">
              <a:rPr lang="en-US" smtClean="0"/>
              <a:pPr/>
              <a:t>3/12/2021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C3E18E-4159-46C4-930C-0CBA503181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00B0F0"/>
          </a:solidFill>
        </p:spPr>
        <p:txBody>
          <a:bodyPr>
            <a:normAutofit fontScale="90000"/>
          </a:bodyPr>
          <a:lstStyle/>
          <a:p>
            <a:r>
              <a:rPr lang="en-US" dirty="0"/>
              <a:t>CHRIST THE ROCK CONGREGATION</a:t>
            </a:r>
            <a:br>
              <a:rPr lang="en-US" dirty="0"/>
            </a:br>
            <a:r>
              <a:rPr lang="en-US" dirty="0">
                <a:solidFill>
                  <a:srgbClr val="FFFF00"/>
                </a:solidFill>
              </a:rPr>
              <a:t>SUNDAY </a:t>
            </a:r>
            <a:r>
              <a:rPr lang="en-US" dirty="0" smtClean="0">
                <a:solidFill>
                  <a:srgbClr val="FFFF00"/>
                </a:solidFill>
              </a:rPr>
              <a:t>MARCH 14</a:t>
            </a:r>
            <a:r>
              <a:rPr lang="en-US" baseline="30000" dirty="0" smtClean="0">
                <a:solidFill>
                  <a:srgbClr val="FFFF00"/>
                </a:solidFill>
              </a:rPr>
              <a:t>TH</a:t>
            </a:r>
            <a:r>
              <a:rPr lang="en-US" dirty="0" smtClean="0">
                <a:solidFill>
                  <a:srgbClr val="FFFF00"/>
                </a:solidFill>
              </a:rPr>
              <a:t> 2021 </a:t>
            </a:r>
            <a:r>
              <a:rPr lang="en-US" dirty="0"/>
              <a:t/>
            </a:r>
            <a:br>
              <a:rPr lang="en-US" dirty="0"/>
            </a:br>
            <a:r>
              <a:rPr lang="en-US" dirty="0"/>
              <a:t>Sermon by Pastor Marc E Simeon</a:t>
            </a:r>
            <a:br>
              <a:rPr lang="en-US" dirty="0"/>
            </a:br>
            <a:endParaRPr lang="en-US" dirty="0"/>
          </a:p>
        </p:txBody>
      </p:sp>
      <p:sp>
        <p:nvSpPr>
          <p:cNvPr id="3" name="Subtitle 2"/>
          <p:cNvSpPr>
            <a:spLocks noGrp="1"/>
          </p:cNvSpPr>
          <p:nvPr>
            <p:ph type="subTitle" idx="1"/>
          </p:nvPr>
        </p:nvSpPr>
        <p:spPr>
          <a:xfrm>
            <a:off x="0" y="2743200"/>
            <a:ext cx="9144000" cy="4114800"/>
          </a:xfrm>
          <a:solidFill>
            <a:srgbClr val="002060"/>
          </a:solidFill>
        </p:spPr>
        <p:txBody>
          <a:bodyPr>
            <a:normAutofit/>
          </a:bodyPr>
          <a:lstStyle/>
          <a:p>
            <a:pPr>
              <a:spcAft>
                <a:spcPts val="1200"/>
              </a:spcAft>
            </a:pPr>
            <a:r>
              <a:rPr lang="fr-FR" sz="4800" dirty="0" smtClean="0">
                <a:solidFill>
                  <a:schemeClr val="bg1"/>
                </a:solidFill>
              </a:rPr>
              <a:t>LA VIOLENCE RÉCLAMÉE DANS LE MINISTÈRE DE </a:t>
            </a:r>
            <a:r>
              <a:rPr lang="fr-FR" sz="4800" dirty="0" smtClean="0">
                <a:solidFill>
                  <a:schemeClr val="bg1"/>
                </a:solidFill>
              </a:rPr>
              <a:t>L’INTERCESSION</a:t>
            </a:r>
            <a:endParaRPr lang="en-US" sz="4800" dirty="0" smtClean="0">
              <a:solidFill>
                <a:schemeClr val="bg1"/>
              </a:solidFill>
            </a:endParaRPr>
          </a:p>
          <a:p>
            <a:pPr>
              <a:spcAft>
                <a:spcPts val="1200"/>
              </a:spcAft>
            </a:pPr>
            <a:r>
              <a:rPr lang="en-US" sz="4800" dirty="0" smtClean="0">
                <a:solidFill>
                  <a:srgbClr val="FFFF00"/>
                </a:solidFill>
              </a:rPr>
              <a:t>THE AGGRESSIVENESS REQUIRED IN INTERCESSORY MINISTRY</a:t>
            </a:r>
          </a:p>
          <a:p>
            <a:endParaRPr lang="en-US" sz="4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sz="4000" i="1" dirty="0"/>
              <a:t> </a:t>
            </a:r>
            <a:r>
              <a:rPr lang="fr-FR" sz="4000" dirty="0" smtClean="0">
                <a:solidFill>
                  <a:srgbClr val="002060"/>
                </a:solidFill>
                <a:latin typeface="Arial Unicode MS" pitchFamily="34" charset="-128"/>
                <a:ea typeface="Arial Unicode MS" pitchFamily="34" charset="-128"/>
                <a:cs typeface="Arial Unicode MS" pitchFamily="34" charset="-128"/>
              </a:rPr>
              <a:t>Marc 2:3-12</a:t>
            </a:r>
            <a:endParaRPr lang="en-US" sz="4000" dirty="0" smtClean="0">
              <a:solidFill>
                <a:srgbClr val="002060"/>
              </a:solidFill>
              <a:latin typeface="Arial Unicode MS" pitchFamily="34" charset="-128"/>
              <a:ea typeface="Arial Unicode MS" pitchFamily="34" charset="-128"/>
              <a:cs typeface="Arial Unicode MS" pitchFamily="34" charset="-128"/>
            </a:endParaRPr>
          </a:p>
          <a:p>
            <a:pPr algn="just"/>
            <a:r>
              <a:rPr lang="fr-FR" sz="4000" dirty="0" smtClean="0">
                <a:solidFill>
                  <a:srgbClr val="002060"/>
                </a:solidFill>
                <a:latin typeface="Arial Unicode MS" pitchFamily="34" charset="-128"/>
                <a:ea typeface="Arial Unicode MS" pitchFamily="34" charset="-128"/>
                <a:cs typeface="Arial Unicode MS" pitchFamily="34" charset="-128"/>
              </a:rPr>
              <a:t>3 Des gens vinrent à lui, amenant un paralytique porté par quatre hommes.</a:t>
            </a:r>
            <a:endParaRPr lang="en-US" sz="4000" dirty="0" smtClean="0">
              <a:solidFill>
                <a:srgbClr val="002060"/>
              </a:solidFill>
              <a:latin typeface="Arial Unicode MS" pitchFamily="34" charset="-128"/>
              <a:ea typeface="Arial Unicode MS" pitchFamily="34" charset="-128"/>
              <a:cs typeface="Arial Unicode MS" pitchFamily="34" charset="-128"/>
            </a:endParaRPr>
          </a:p>
          <a:p>
            <a:pPr algn="just"/>
            <a:r>
              <a:rPr lang="fr-FR" sz="4000" dirty="0" smtClean="0">
                <a:solidFill>
                  <a:srgbClr val="FF0000"/>
                </a:solidFill>
                <a:latin typeface="Arial Unicode MS" pitchFamily="34" charset="-128"/>
                <a:ea typeface="Arial Unicode MS" pitchFamily="34" charset="-128"/>
                <a:cs typeface="Arial Unicode MS" pitchFamily="34" charset="-128"/>
              </a:rPr>
              <a:t> 4 Comme ils ne pouvaient l'aborder, à cause de la foule, ils découvrirent le toit de la maison où il était, et ils descendirent par cette ouverture le lit sur lequel le paralytique était couché.</a:t>
            </a:r>
            <a:endParaRPr lang="en-US" sz="4000"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dirty="0" smtClean="0">
                <a:solidFill>
                  <a:srgbClr val="002060"/>
                </a:solidFill>
                <a:latin typeface="Arial Unicode MS" pitchFamily="34" charset="-128"/>
                <a:ea typeface="Arial Unicode MS" pitchFamily="34" charset="-128"/>
                <a:cs typeface="Arial Unicode MS" pitchFamily="34" charset="-128"/>
              </a:rPr>
              <a:t> 5 Jésus, voyant leur foi, dit au paralytique: Mon enfant, tes péchés sont pardonnés</a:t>
            </a:r>
            <a:r>
              <a:rPr lang="fr-FR" sz="4000" dirty="0" smtClean="0">
                <a:solidFill>
                  <a:srgbClr val="002060"/>
                </a:solidFill>
                <a:latin typeface="Arial Unicode MS" pitchFamily="34" charset="-128"/>
                <a:ea typeface="Arial Unicode MS" pitchFamily="34" charset="-128"/>
                <a:cs typeface="Arial Unicode MS" pitchFamily="34" charset="-128"/>
              </a:rPr>
              <a:t>.</a:t>
            </a:r>
            <a:endParaRPr lang="en-US" sz="40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algn="just"/>
            <a:r>
              <a:rPr lang="fr-FR" sz="4000" dirty="0" smtClean="0">
                <a:solidFill>
                  <a:srgbClr val="002060"/>
                </a:solidFill>
                <a:latin typeface="Arial Unicode MS" pitchFamily="34" charset="-128"/>
                <a:ea typeface="Arial Unicode MS" pitchFamily="34" charset="-128"/>
                <a:cs typeface="Arial Unicode MS" pitchFamily="34" charset="-128"/>
              </a:rPr>
              <a:t>6 </a:t>
            </a:r>
            <a:r>
              <a:rPr lang="fr-FR" sz="4000" dirty="0" smtClean="0">
                <a:solidFill>
                  <a:srgbClr val="002060"/>
                </a:solidFill>
                <a:latin typeface="Arial Unicode MS" pitchFamily="34" charset="-128"/>
                <a:ea typeface="Arial Unicode MS" pitchFamily="34" charset="-128"/>
                <a:cs typeface="Arial Unicode MS" pitchFamily="34" charset="-128"/>
              </a:rPr>
              <a:t>Il y avait là quelques scribes, qui étaient assis, et qui se disaient au dedans d'eux:</a:t>
            </a:r>
            <a:endParaRPr lang="en-US" sz="4000" dirty="0" smtClean="0">
              <a:solidFill>
                <a:srgbClr val="002060"/>
              </a:solidFill>
              <a:latin typeface="Arial Unicode MS" pitchFamily="34" charset="-128"/>
              <a:ea typeface="Arial Unicode MS" pitchFamily="34" charset="-128"/>
              <a:cs typeface="Arial Unicode MS" pitchFamily="34" charset="-128"/>
            </a:endParaRPr>
          </a:p>
          <a:p>
            <a:pPr algn="just"/>
            <a:r>
              <a:rPr lang="fr-FR" sz="4000" dirty="0" smtClean="0">
                <a:solidFill>
                  <a:srgbClr val="FF0000"/>
                </a:solidFill>
                <a:latin typeface="Arial Unicode MS" pitchFamily="34" charset="-128"/>
                <a:ea typeface="Arial Unicode MS" pitchFamily="34" charset="-128"/>
                <a:cs typeface="Arial Unicode MS" pitchFamily="34" charset="-128"/>
              </a:rPr>
              <a:t> 7 Comment cet homme parle-t-il ainsi? Il blasphème. Qui peut pardonner les péchés, si ce n'est Dieu seul?</a:t>
            </a:r>
            <a:endParaRPr lang="en-US" sz="4000"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dirty="0" smtClean="0">
                <a:solidFill>
                  <a:srgbClr val="002060"/>
                </a:solidFill>
                <a:latin typeface="Arial Unicode MS" pitchFamily="34" charset="-128"/>
                <a:ea typeface="Arial Unicode MS" pitchFamily="34" charset="-128"/>
                <a:cs typeface="Arial Unicode MS" pitchFamily="34" charset="-128"/>
              </a:rPr>
              <a:t> 8 Jésus, ayant aussitôt connu par son esprit ce qu'ils pensaient au dedans d'eux, leur dit: Pourquoi avez-vous de telles pensées dans vos cœurs</a:t>
            </a:r>
            <a:r>
              <a:rPr lang="fr-FR" sz="4000" dirty="0" smtClean="0">
                <a:solidFill>
                  <a:srgbClr val="002060"/>
                </a:solidFill>
                <a:latin typeface="Arial Unicode MS" pitchFamily="34" charset="-128"/>
                <a:ea typeface="Arial Unicode MS" pitchFamily="34" charset="-128"/>
                <a:cs typeface="Arial Unicode MS" pitchFamily="34" charset="-128"/>
              </a:rPr>
              <a:t>?</a:t>
            </a:r>
            <a:endParaRPr lang="en-US" sz="40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800" dirty="0" smtClean="0">
                <a:solidFill>
                  <a:srgbClr val="002060"/>
                </a:solidFill>
                <a:latin typeface="Arial Unicode MS" pitchFamily="34" charset="-128"/>
                <a:ea typeface="Arial Unicode MS" pitchFamily="34" charset="-128"/>
                <a:cs typeface="Arial Unicode MS" pitchFamily="34" charset="-128"/>
              </a:rPr>
              <a:t>9 </a:t>
            </a:r>
            <a:r>
              <a:rPr lang="fr-FR" sz="4800" dirty="0" smtClean="0">
                <a:solidFill>
                  <a:srgbClr val="002060"/>
                </a:solidFill>
                <a:latin typeface="Arial Unicode MS" pitchFamily="34" charset="-128"/>
                <a:ea typeface="Arial Unicode MS" pitchFamily="34" charset="-128"/>
                <a:cs typeface="Arial Unicode MS" pitchFamily="34" charset="-128"/>
              </a:rPr>
              <a:t>Lequel est le plus aisé, de dire au paralytique: Tes péchés sont pardonnés, ou de dire: Lève-toi, prends ton lit, et marche?</a:t>
            </a:r>
            <a:endParaRPr lang="en-US" sz="4800" dirty="0" smtClean="0">
              <a:solidFill>
                <a:srgbClr val="002060"/>
              </a:solidFill>
              <a:latin typeface="Arial Unicode MS" pitchFamily="34" charset="-128"/>
              <a:ea typeface="Arial Unicode MS" pitchFamily="34" charset="-128"/>
              <a:cs typeface="Arial Unicode MS" pitchFamily="34" charset="-128"/>
            </a:endParaRPr>
          </a:p>
          <a:p>
            <a:pPr algn="just"/>
            <a:r>
              <a:rPr lang="fr-FR" sz="4800" dirty="0" smtClean="0">
                <a:solidFill>
                  <a:srgbClr val="FF0000"/>
                </a:solidFill>
                <a:latin typeface="Arial Unicode MS" pitchFamily="34" charset="-128"/>
                <a:ea typeface="Arial Unicode MS" pitchFamily="34" charset="-128"/>
                <a:cs typeface="Arial Unicode MS" pitchFamily="34" charset="-128"/>
              </a:rPr>
              <a:t> 10 Or, afin que vous sachiez que le Fils de l'homme a sur la terre le pouvoir de pardonner les péchés:</a:t>
            </a:r>
            <a:endParaRPr lang="en-US" sz="4800" dirty="0" smtClean="0">
              <a:solidFill>
                <a:srgbClr val="FF0000"/>
              </a:solidFill>
              <a:latin typeface="Arial Unicode MS" pitchFamily="34" charset="-128"/>
              <a:ea typeface="Arial Unicode MS" pitchFamily="34" charset="-128"/>
              <a:cs typeface="Arial Unicode MS" pitchFamily="34" charset="-128"/>
            </a:endParaRPr>
          </a:p>
          <a:p>
            <a:pPr algn="just"/>
            <a:endParaRPr lang="en-US" sz="40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400" dirty="0" smtClean="0">
                <a:solidFill>
                  <a:srgbClr val="002060"/>
                </a:solidFill>
                <a:latin typeface="Arial Unicode MS" pitchFamily="34" charset="-128"/>
                <a:ea typeface="Arial Unicode MS" pitchFamily="34" charset="-128"/>
                <a:cs typeface="Arial Unicode MS" pitchFamily="34" charset="-128"/>
              </a:rPr>
              <a:t>11 </a:t>
            </a:r>
            <a:r>
              <a:rPr lang="fr-FR" sz="4400" dirty="0" smtClean="0">
                <a:solidFill>
                  <a:srgbClr val="002060"/>
                </a:solidFill>
                <a:latin typeface="Arial Unicode MS" pitchFamily="34" charset="-128"/>
                <a:ea typeface="Arial Unicode MS" pitchFamily="34" charset="-128"/>
                <a:cs typeface="Arial Unicode MS" pitchFamily="34" charset="-128"/>
              </a:rPr>
              <a:t>Je te l'ordonne, dit-il au paralytique, lève-toi, prends ton lit, et va dans ta maison.</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dirty="0" smtClean="0">
                <a:solidFill>
                  <a:srgbClr val="FF0000"/>
                </a:solidFill>
                <a:latin typeface="Arial Unicode MS" pitchFamily="34" charset="-128"/>
                <a:ea typeface="Arial Unicode MS" pitchFamily="34" charset="-128"/>
                <a:cs typeface="Arial Unicode MS" pitchFamily="34" charset="-128"/>
              </a:rPr>
              <a:t> 12 Et, à l'instant, il se leva, prit son lit, et sortit en présence de tout le monde, </a:t>
            </a:r>
            <a:r>
              <a:rPr lang="fr-FR" sz="4400" dirty="0" smtClean="0">
                <a:solidFill>
                  <a:srgbClr val="002060"/>
                </a:solidFill>
                <a:latin typeface="Arial Unicode MS" pitchFamily="34" charset="-128"/>
                <a:ea typeface="Arial Unicode MS" pitchFamily="34" charset="-128"/>
                <a:cs typeface="Arial Unicode MS" pitchFamily="34" charset="-128"/>
              </a:rPr>
              <a:t>de sorte qu'ils étaient tous dans l'étonnement et glorifiaient Dieu, </a:t>
            </a:r>
            <a:r>
              <a:rPr lang="fr-FR" sz="4400" dirty="0" smtClean="0">
                <a:solidFill>
                  <a:srgbClr val="FF0000"/>
                </a:solidFill>
                <a:latin typeface="Arial Unicode MS" pitchFamily="34" charset="-128"/>
                <a:ea typeface="Arial Unicode MS" pitchFamily="34" charset="-128"/>
                <a:cs typeface="Arial Unicode MS" pitchFamily="34" charset="-128"/>
              </a:rPr>
              <a:t>disant: Nous n'avons jamais rien vu de pareil.</a:t>
            </a:r>
            <a:endParaRPr lang="en-US" sz="44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Autofit/>
          </a:bodyPr>
          <a:lstStyle/>
          <a:p>
            <a:pPr algn="ctr">
              <a:buNone/>
            </a:pPr>
            <a:r>
              <a:rPr lang="en-US" sz="4000" dirty="0" smtClean="0">
                <a:solidFill>
                  <a:srgbClr val="002060"/>
                </a:solidFill>
                <a:latin typeface="Arial Unicode MS" pitchFamily="34" charset="-128"/>
                <a:ea typeface="Arial Unicode MS" pitchFamily="34" charset="-128"/>
                <a:cs typeface="Arial Unicode MS" pitchFamily="34" charset="-128"/>
              </a:rPr>
              <a:t>Mark 2:3-12 </a:t>
            </a:r>
          </a:p>
          <a:p>
            <a:pPr algn="just"/>
            <a:r>
              <a:rPr lang="en-US" sz="4000" dirty="0" smtClean="0">
                <a:latin typeface="Arial Unicode MS" pitchFamily="34" charset="-128"/>
                <a:ea typeface="Arial Unicode MS" pitchFamily="34" charset="-128"/>
                <a:cs typeface="Arial Unicode MS" pitchFamily="34" charset="-128"/>
              </a:rPr>
              <a:t>Then </a:t>
            </a:r>
            <a:r>
              <a:rPr lang="en-US" sz="4000" dirty="0" smtClean="0">
                <a:latin typeface="Arial Unicode MS" pitchFamily="34" charset="-128"/>
                <a:ea typeface="Arial Unicode MS" pitchFamily="34" charset="-128"/>
                <a:cs typeface="Arial Unicode MS" pitchFamily="34" charset="-128"/>
              </a:rPr>
              <a:t>they came to Him, bringing a paralytic who was carried by four men.</a:t>
            </a:r>
          </a:p>
          <a:p>
            <a:pPr algn="just"/>
            <a:r>
              <a:rPr lang="en-US" sz="4000" dirty="0" smtClean="0">
                <a:latin typeface="Arial Unicode MS" pitchFamily="34" charset="-128"/>
                <a:ea typeface="Arial Unicode MS" pitchFamily="34" charset="-128"/>
                <a:cs typeface="Arial Unicode MS" pitchFamily="34" charset="-128"/>
              </a:rPr>
              <a:t> </a:t>
            </a:r>
            <a:r>
              <a:rPr lang="en-US" sz="4000" dirty="0" smtClean="0">
                <a:solidFill>
                  <a:srgbClr val="002060"/>
                </a:solidFill>
                <a:latin typeface="Arial Unicode MS" pitchFamily="34" charset="-128"/>
                <a:ea typeface="Arial Unicode MS" pitchFamily="34" charset="-128"/>
                <a:cs typeface="Arial Unicode MS" pitchFamily="34" charset="-128"/>
              </a:rPr>
              <a:t>4 And when they could not come near Him because of the crowd, they uncovered the roof where He was. So when they had broken through, they let down the bed on which the paralytic was lying.</a:t>
            </a:r>
          </a:p>
          <a:p>
            <a:pPr algn="just"/>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400" dirty="0" smtClean="0">
                <a:latin typeface="Arial Unicode MS" pitchFamily="34" charset="-128"/>
                <a:ea typeface="Arial Unicode MS" pitchFamily="34" charset="-128"/>
                <a:cs typeface="Arial Unicode MS" pitchFamily="34" charset="-128"/>
              </a:rPr>
              <a:t>5 </a:t>
            </a:r>
            <a:r>
              <a:rPr lang="en-US" sz="4400" dirty="0" smtClean="0">
                <a:latin typeface="Arial Unicode MS" pitchFamily="34" charset="-128"/>
                <a:ea typeface="Arial Unicode MS" pitchFamily="34" charset="-128"/>
                <a:cs typeface="Arial Unicode MS" pitchFamily="34" charset="-128"/>
              </a:rPr>
              <a:t>When Jesus saw their faith, He said to the paralytic, "Son, your sins are forgiven you."</a:t>
            </a:r>
          </a:p>
          <a:p>
            <a:pPr algn="just"/>
            <a:r>
              <a:rPr lang="en-US" sz="4400" dirty="0" smtClean="0">
                <a:solidFill>
                  <a:srgbClr val="002060"/>
                </a:solidFill>
                <a:latin typeface="Arial Unicode MS" pitchFamily="34" charset="-128"/>
                <a:ea typeface="Arial Unicode MS" pitchFamily="34" charset="-128"/>
                <a:cs typeface="Arial Unicode MS" pitchFamily="34" charset="-128"/>
              </a:rPr>
              <a:t> 6 And some of the scribes were sitting there and reasoning in their hearts,</a:t>
            </a:r>
          </a:p>
          <a:p>
            <a:pPr algn="just"/>
            <a:r>
              <a:rPr lang="en-US" sz="4400" dirty="0" smtClean="0">
                <a:latin typeface="Arial Unicode MS" pitchFamily="34" charset="-128"/>
                <a:ea typeface="Arial Unicode MS" pitchFamily="34" charset="-128"/>
                <a:cs typeface="Arial Unicode MS" pitchFamily="34" charset="-128"/>
              </a:rPr>
              <a:t> 7 "Why does this Man speak blasphemies like this? Who can forgive sins but God alone</a:t>
            </a:r>
            <a:r>
              <a:rPr lang="en-US" sz="4400" dirty="0" smtClean="0">
                <a:latin typeface="Arial Unicode MS" pitchFamily="34" charset="-128"/>
                <a:ea typeface="Arial Unicode MS" pitchFamily="34" charset="-128"/>
                <a:cs typeface="Arial Unicode MS" pitchFamily="34" charset="-128"/>
              </a:rPr>
              <a:t>?"</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Autofit/>
          </a:bodyPr>
          <a:lstStyle/>
          <a:p>
            <a:pPr algn="just"/>
            <a:r>
              <a:rPr lang="en-US" sz="4400" dirty="0" smtClean="0">
                <a:latin typeface="Arial Unicode MS" pitchFamily="34" charset="-128"/>
                <a:ea typeface="Arial Unicode MS" pitchFamily="34" charset="-128"/>
                <a:cs typeface="Arial Unicode MS" pitchFamily="34" charset="-128"/>
              </a:rPr>
              <a:t>8 </a:t>
            </a:r>
            <a:r>
              <a:rPr lang="en-US" sz="4400" dirty="0" smtClean="0">
                <a:latin typeface="Arial Unicode MS" pitchFamily="34" charset="-128"/>
                <a:ea typeface="Arial Unicode MS" pitchFamily="34" charset="-128"/>
                <a:cs typeface="Arial Unicode MS" pitchFamily="34" charset="-128"/>
              </a:rPr>
              <a:t>But immediately, when Jesus perceived in His spirit that they reasoned thus within themselves, He said to them, "Why do you reason about these things in your hearts?</a:t>
            </a:r>
          </a:p>
          <a:p>
            <a:pPr algn="just"/>
            <a:r>
              <a:rPr lang="en-US" sz="4400" dirty="0" smtClean="0">
                <a:solidFill>
                  <a:srgbClr val="002060"/>
                </a:solidFill>
                <a:latin typeface="Arial Unicode MS" pitchFamily="34" charset="-128"/>
                <a:ea typeface="Arial Unicode MS" pitchFamily="34" charset="-128"/>
                <a:cs typeface="Arial Unicode MS" pitchFamily="34" charset="-128"/>
              </a:rPr>
              <a:t> 9 "Which is easier, to say to the paralytic, 'Your sins are forgiven you,' or to say, 'Arise, take up your bed and walk</a:t>
            </a:r>
            <a:r>
              <a:rPr lang="en-US" sz="4400" dirty="0" smtClean="0">
                <a:solidFill>
                  <a:srgbClr val="002060"/>
                </a:solidFill>
                <a:latin typeface="Arial Unicode MS" pitchFamily="34" charset="-128"/>
                <a:ea typeface="Arial Unicode MS" pitchFamily="34" charset="-128"/>
                <a:cs typeface="Arial Unicode MS" pitchFamily="34" charset="-128"/>
              </a:rPr>
              <a:t>'?</a:t>
            </a: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000" dirty="0" smtClean="0">
                <a:latin typeface="Arial Unicode MS" pitchFamily="34" charset="-128"/>
                <a:ea typeface="Arial Unicode MS" pitchFamily="34" charset="-128"/>
                <a:cs typeface="Arial Unicode MS" pitchFamily="34" charset="-128"/>
              </a:rPr>
              <a:t>10 </a:t>
            </a:r>
            <a:r>
              <a:rPr lang="en-US" sz="4000" dirty="0" smtClean="0">
                <a:latin typeface="Arial Unicode MS" pitchFamily="34" charset="-128"/>
                <a:ea typeface="Arial Unicode MS" pitchFamily="34" charset="-128"/>
                <a:cs typeface="Arial Unicode MS" pitchFamily="34" charset="-128"/>
              </a:rPr>
              <a:t>"But that you may know that the Son of Man has power on earth to forgive sins" --He said to the paralytic,</a:t>
            </a:r>
          </a:p>
          <a:p>
            <a:pPr algn="just"/>
            <a:r>
              <a:rPr lang="en-US" sz="4000" dirty="0" smtClean="0">
                <a:solidFill>
                  <a:srgbClr val="002060"/>
                </a:solidFill>
                <a:latin typeface="Arial Unicode MS" pitchFamily="34" charset="-128"/>
                <a:ea typeface="Arial Unicode MS" pitchFamily="34" charset="-128"/>
                <a:cs typeface="Arial Unicode MS" pitchFamily="34" charset="-128"/>
              </a:rPr>
              <a:t> 11 "I say to you, arise, take up your bed, and go to your house."</a:t>
            </a:r>
          </a:p>
          <a:p>
            <a:pPr algn="just"/>
            <a:r>
              <a:rPr lang="en-US" sz="4000" dirty="0" smtClean="0">
                <a:latin typeface="Arial Unicode MS" pitchFamily="34" charset="-128"/>
                <a:ea typeface="Arial Unicode MS" pitchFamily="34" charset="-128"/>
                <a:cs typeface="Arial Unicode MS" pitchFamily="34" charset="-128"/>
              </a:rPr>
              <a:t> 12 Immediately he arose, took up the bed, and went out in the presence of them all, </a:t>
            </a:r>
            <a:r>
              <a:rPr lang="en-US" sz="4000" dirty="0" smtClean="0">
                <a:solidFill>
                  <a:srgbClr val="002060"/>
                </a:solidFill>
                <a:latin typeface="Arial Unicode MS" pitchFamily="34" charset="-128"/>
                <a:ea typeface="Arial Unicode MS" pitchFamily="34" charset="-128"/>
                <a:cs typeface="Arial Unicode MS" pitchFamily="34" charset="-128"/>
              </a:rPr>
              <a:t>so that all were amazed and glorified God, saying, "We never saw anything like this!"</a:t>
            </a:r>
            <a:endParaRPr lang="en-US" sz="40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ctr">
              <a:buNone/>
            </a:pPr>
            <a:r>
              <a:rPr lang="fr-FR" sz="4400" dirty="0" smtClean="0">
                <a:solidFill>
                  <a:srgbClr val="C00000"/>
                </a:solidFill>
                <a:latin typeface="Arial Unicode MS" pitchFamily="34" charset="-128"/>
                <a:ea typeface="Arial Unicode MS" pitchFamily="34" charset="-128"/>
                <a:cs typeface="Arial Unicode MS" pitchFamily="34" charset="-128"/>
              </a:rPr>
              <a:t>INTRODUCTION</a:t>
            </a:r>
            <a:endParaRPr lang="en-US" sz="44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Nous sommes en face d’une très belle narrative.</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C00000"/>
                </a:solidFill>
                <a:latin typeface="Arial Unicode MS" pitchFamily="34" charset="-128"/>
                <a:ea typeface="Arial Unicode MS" pitchFamily="34" charset="-128"/>
                <a:cs typeface="Arial Unicode MS" pitchFamily="34" charset="-128"/>
              </a:rPr>
              <a:t>Dedans nous constatons la puissance du Seigneur de pouvoir guérir toutes sortes de maladie.</a:t>
            </a:r>
            <a:endParaRPr lang="en-US" sz="44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Nous admirons tant de pouvoir trouver Jésus dans le champ du ministère. </a:t>
            </a:r>
          </a:p>
          <a:p>
            <a:pPr>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Autofit/>
          </a:bodyPr>
          <a:lstStyle/>
          <a:p>
            <a:pPr lvl="0" algn="just"/>
            <a:r>
              <a:rPr lang="fr-FR" sz="3900" dirty="0" smtClean="0">
                <a:latin typeface="Arial Unicode MS" pitchFamily="34" charset="-128"/>
                <a:ea typeface="Arial Unicode MS" pitchFamily="34" charset="-128"/>
                <a:cs typeface="Arial Unicode MS" pitchFamily="34" charset="-128"/>
              </a:rPr>
              <a:t>Il </a:t>
            </a:r>
            <a:r>
              <a:rPr lang="fr-FR" sz="3900" dirty="0" smtClean="0">
                <a:latin typeface="Arial Unicode MS" pitchFamily="34" charset="-128"/>
                <a:ea typeface="Arial Unicode MS" pitchFamily="34" charset="-128"/>
                <a:cs typeface="Arial Unicode MS" pitchFamily="34" charset="-128"/>
              </a:rPr>
              <a:t>aurait put se cacher en quelque parts et laisser aux gens à le trouver.</a:t>
            </a:r>
            <a:endParaRPr lang="en-US" sz="3900" dirty="0" smtClean="0">
              <a:latin typeface="Arial Unicode MS" pitchFamily="34" charset="-128"/>
              <a:ea typeface="Arial Unicode MS" pitchFamily="34" charset="-128"/>
              <a:cs typeface="Arial Unicode MS" pitchFamily="34" charset="-128"/>
            </a:endParaRPr>
          </a:p>
          <a:p>
            <a:pPr lvl="0" algn="just"/>
            <a:r>
              <a:rPr lang="fr-FR" sz="3900" dirty="0" smtClean="0">
                <a:solidFill>
                  <a:srgbClr val="C00000"/>
                </a:solidFill>
                <a:latin typeface="Arial Unicode MS" pitchFamily="34" charset="-128"/>
                <a:ea typeface="Arial Unicode MS" pitchFamily="34" charset="-128"/>
                <a:cs typeface="Arial Unicode MS" pitchFamily="34" charset="-128"/>
              </a:rPr>
              <a:t>C’est toute affaire contraire comme on le fait aujourd’hui ; certains des hommes de Dieu font de leur ministère un trône où les gens s’alignent pour supplier leur attention. J’ai honte de dire que beaucoup le font à prix d’argent. </a:t>
            </a:r>
            <a:endParaRPr lang="en-US" sz="39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3900" dirty="0" smtClean="0">
                <a:latin typeface="Arial Unicode MS" pitchFamily="34" charset="-128"/>
                <a:ea typeface="Arial Unicode MS" pitchFamily="34" charset="-128"/>
                <a:cs typeface="Arial Unicode MS" pitchFamily="34" charset="-128"/>
              </a:rPr>
              <a:t>Jésus se disposait au peuple’ Il allait les trouver</a:t>
            </a:r>
            <a:r>
              <a:rPr lang="fr-FR" sz="3900" dirty="0" smtClean="0">
                <a:latin typeface="Arial Unicode MS" pitchFamily="34" charset="-128"/>
                <a:ea typeface="Arial Unicode MS" pitchFamily="34" charset="-128"/>
                <a:cs typeface="Arial Unicode MS" pitchFamily="34" charset="-128"/>
              </a:rPr>
              <a:t>.</a:t>
            </a:r>
            <a:endParaRPr lang="en-US" sz="39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Autofit/>
          </a:bodyPr>
          <a:lstStyle/>
          <a:p>
            <a:pPr lvl="0" algn="just"/>
            <a:r>
              <a:rPr lang="fr-FR" sz="4800" dirty="0" smtClean="0">
                <a:latin typeface="Arial Unicode MS" pitchFamily="34" charset="-128"/>
                <a:ea typeface="Arial Unicode MS" pitchFamily="34" charset="-128"/>
                <a:cs typeface="Arial Unicode MS" pitchFamily="34" charset="-128"/>
              </a:rPr>
              <a:t>Quand </a:t>
            </a:r>
            <a:r>
              <a:rPr lang="fr-FR" sz="4800" dirty="0" smtClean="0">
                <a:latin typeface="Arial Unicode MS" pitchFamily="34" charset="-128"/>
                <a:ea typeface="Arial Unicode MS" pitchFamily="34" charset="-128"/>
                <a:cs typeface="Arial Unicode MS" pitchFamily="34" charset="-128"/>
              </a:rPr>
              <a:t>on fait le constat, on peut voir que l’ambiance était très gênante pour Jésus à avoir à gérer une foule aussi épaisse à l’intérieure d’une maison.</a:t>
            </a:r>
            <a:endParaRPr lang="en-US" sz="4800" dirty="0" smtClean="0">
              <a:latin typeface="Arial Unicode MS" pitchFamily="34" charset="-128"/>
              <a:ea typeface="Arial Unicode MS" pitchFamily="34" charset="-128"/>
              <a:cs typeface="Arial Unicode MS" pitchFamily="34" charset="-128"/>
            </a:endParaRPr>
          </a:p>
          <a:p>
            <a:pPr lvl="0" algn="just"/>
            <a:r>
              <a:rPr lang="fr-FR" sz="4800" dirty="0" smtClean="0">
                <a:solidFill>
                  <a:srgbClr val="C00000"/>
                </a:solidFill>
                <a:latin typeface="Arial Unicode MS" pitchFamily="34" charset="-128"/>
                <a:ea typeface="Arial Unicode MS" pitchFamily="34" charset="-128"/>
                <a:cs typeface="Arial Unicode MS" pitchFamily="34" charset="-128"/>
              </a:rPr>
              <a:t>Nous </a:t>
            </a:r>
            <a:r>
              <a:rPr lang="fr-FR" sz="4800" dirty="0" smtClean="0">
                <a:solidFill>
                  <a:srgbClr val="C00000"/>
                </a:solidFill>
                <a:latin typeface="Arial Unicode MS" pitchFamily="34" charset="-128"/>
                <a:ea typeface="Arial Unicode MS" pitchFamily="34" charset="-128"/>
                <a:cs typeface="Arial Unicode MS" pitchFamily="34" charset="-128"/>
              </a:rPr>
              <a:t>envisageons </a:t>
            </a:r>
            <a:r>
              <a:rPr lang="fr-FR" sz="4800" dirty="0" smtClean="0">
                <a:solidFill>
                  <a:srgbClr val="C00000"/>
                </a:solidFill>
                <a:latin typeface="Arial Unicode MS" pitchFamily="34" charset="-128"/>
                <a:ea typeface="Arial Unicode MS" pitchFamily="34" charset="-128"/>
                <a:cs typeface="Arial Unicode MS" pitchFamily="34" charset="-128"/>
              </a:rPr>
              <a:t>la chaleur, le bruit, tout le monde essayant d’attirer son attention à la fois</a:t>
            </a:r>
            <a:r>
              <a:rPr lang="fr-FR" sz="4800" dirty="0" smtClean="0">
                <a:solidFill>
                  <a:srgbClr val="C00000"/>
                </a:solidFill>
                <a:latin typeface="Arial Unicode MS" pitchFamily="34" charset="-128"/>
                <a:ea typeface="Arial Unicode MS" pitchFamily="34" charset="-128"/>
                <a:cs typeface="Arial Unicode MS" pitchFamily="34" charset="-128"/>
              </a:rPr>
              <a:t>.</a:t>
            </a:r>
            <a:endParaRPr lang="en-US" sz="48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Autofit/>
          </a:bodyPr>
          <a:lstStyle/>
          <a:p>
            <a:pPr lvl="0" algn="just"/>
            <a:r>
              <a:rPr lang="fr-FR" sz="5400" dirty="0" smtClean="0">
                <a:solidFill>
                  <a:schemeClr val="bg1"/>
                </a:solidFill>
                <a:latin typeface="Arial Unicode MS" pitchFamily="34" charset="-128"/>
                <a:ea typeface="Arial Unicode MS" pitchFamily="34" charset="-128"/>
                <a:cs typeface="Arial Unicode MS" pitchFamily="34" charset="-128"/>
              </a:rPr>
              <a:t>Le </a:t>
            </a:r>
            <a:r>
              <a:rPr lang="fr-FR" sz="5400" dirty="0" smtClean="0">
                <a:solidFill>
                  <a:schemeClr val="bg1"/>
                </a:solidFill>
                <a:latin typeface="Arial Unicode MS" pitchFamily="34" charset="-128"/>
                <a:ea typeface="Arial Unicode MS" pitchFamily="34" charset="-128"/>
                <a:cs typeface="Arial Unicode MS" pitchFamily="34" charset="-128"/>
              </a:rPr>
              <a:t>problème c’était que la salle était remplie de plus de curieux et d’observateurs qu’elle en était de personnes qui vivement étaient en nécessite de guérison</a:t>
            </a:r>
            <a:r>
              <a:rPr lang="fr-FR" sz="5400" dirty="0" smtClean="0">
                <a:solidFill>
                  <a:schemeClr val="bg1"/>
                </a:solidFill>
                <a:latin typeface="Arial Unicode MS" pitchFamily="34" charset="-128"/>
                <a:ea typeface="Arial Unicode MS" pitchFamily="34" charset="-128"/>
                <a:cs typeface="Arial Unicode MS" pitchFamily="34" charset="-128"/>
              </a:rPr>
              <a:t>.</a:t>
            </a:r>
            <a:endParaRPr lang="en-US" sz="5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Autofit/>
          </a:bodyPr>
          <a:lstStyle/>
          <a:p>
            <a:pPr lvl="0" algn="just"/>
            <a:r>
              <a:rPr lang="fr-FR" sz="4400" dirty="0" smtClean="0">
                <a:solidFill>
                  <a:schemeClr val="bg1"/>
                </a:solidFill>
                <a:latin typeface="Arial Unicode MS" pitchFamily="34" charset="-128"/>
                <a:ea typeface="Arial Unicode MS" pitchFamily="34" charset="-128"/>
                <a:cs typeface="Arial Unicode MS" pitchFamily="34" charset="-128"/>
              </a:rPr>
              <a:t>Si </a:t>
            </a:r>
            <a:r>
              <a:rPr lang="fr-FR" sz="4400" dirty="0" smtClean="0">
                <a:solidFill>
                  <a:schemeClr val="bg1"/>
                </a:solidFill>
                <a:latin typeface="Arial Unicode MS" pitchFamily="34" charset="-128"/>
                <a:ea typeface="Arial Unicode MS" pitchFamily="34" charset="-128"/>
                <a:cs typeface="Arial Unicode MS" pitchFamily="34" charset="-128"/>
              </a:rPr>
              <a:t>Jésus était en train de faire un tour missionnaire dans mon quartier et qu’il s était arrêté dans la maison de mon voisin, vous </a:t>
            </a:r>
            <a:r>
              <a:rPr lang="fr-FR" sz="4400" dirty="0" smtClean="0">
                <a:solidFill>
                  <a:schemeClr val="bg1"/>
                </a:solidFill>
                <a:latin typeface="Arial Unicode MS" pitchFamily="34" charset="-128"/>
                <a:ea typeface="Arial Unicode MS" pitchFamily="34" charset="-128"/>
                <a:cs typeface="Arial Unicode MS" pitchFamily="34" charset="-128"/>
              </a:rPr>
              <a:t>n’auriez </a:t>
            </a:r>
            <a:r>
              <a:rPr lang="fr-FR" sz="4400" dirty="0" smtClean="0">
                <a:solidFill>
                  <a:schemeClr val="bg1"/>
                </a:solidFill>
                <a:latin typeface="Arial Unicode MS" pitchFamily="34" charset="-128"/>
                <a:ea typeface="Arial Unicode MS" pitchFamily="34" charset="-128"/>
                <a:cs typeface="Arial Unicode MS" pitchFamily="34" charset="-128"/>
              </a:rPr>
              <a:t>pas avoir affaire avec un pasteur gentil et poli, qui aurait exhibé la maitrise de soi. </a:t>
            </a:r>
            <a:endParaRPr lang="fr-FR" sz="44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Je </a:t>
            </a:r>
            <a:r>
              <a:rPr lang="fr-FR" sz="4400" dirty="0" smtClean="0">
                <a:solidFill>
                  <a:srgbClr val="FFFF00"/>
                </a:solidFill>
                <a:latin typeface="Arial Unicode MS" pitchFamily="34" charset="-128"/>
                <a:ea typeface="Arial Unicode MS" pitchFamily="34" charset="-128"/>
                <a:cs typeface="Arial Unicode MS" pitchFamily="34" charset="-128"/>
              </a:rPr>
              <a:t>vous assure, je </a:t>
            </a:r>
            <a:r>
              <a:rPr lang="fr-FR" sz="4400" dirty="0" smtClean="0">
                <a:solidFill>
                  <a:srgbClr val="FFFF00"/>
                </a:solidFill>
                <a:latin typeface="Arial Unicode MS" pitchFamily="34" charset="-128"/>
                <a:ea typeface="Arial Unicode MS" pitchFamily="34" charset="-128"/>
                <a:cs typeface="Arial Unicode MS" pitchFamily="34" charset="-128"/>
              </a:rPr>
              <a:t>serais </a:t>
            </a:r>
            <a:r>
              <a:rPr lang="fr-FR" sz="4400" dirty="0" smtClean="0">
                <a:solidFill>
                  <a:srgbClr val="FFFF00"/>
                </a:solidFill>
                <a:latin typeface="Arial Unicode MS" pitchFamily="34" charset="-128"/>
                <a:ea typeface="Arial Unicode MS" pitchFamily="34" charset="-128"/>
                <a:cs typeface="Arial Unicode MS" pitchFamily="34" charset="-128"/>
              </a:rPr>
              <a:t>des plus violents de la foule en quête de </a:t>
            </a:r>
            <a:r>
              <a:rPr lang="fr-FR" sz="4400" dirty="0" smtClean="0">
                <a:solidFill>
                  <a:srgbClr val="FFFF00"/>
                </a:solidFill>
                <a:latin typeface="Arial Unicode MS" pitchFamily="34" charset="-128"/>
                <a:ea typeface="Arial Unicode MS" pitchFamily="34" charset="-128"/>
                <a:cs typeface="Arial Unicode MS" pitchFamily="34" charset="-128"/>
              </a:rPr>
              <a:t>ne pas rater l’attention de Jésus.</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Autofit/>
          </a:bodyPr>
          <a:lstStyle/>
          <a:p>
            <a:pPr lvl="0" algn="just"/>
            <a:r>
              <a:rPr lang="fr-FR" sz="4800" dirty="0" smtClean="0">
                <a:solidFill>
                  <a:schemeClr val="bg1"/>
                </a:solidFill>
                <a:latin typeface="Arial Unicode MS" pitchFamily="34" charset="-128"/>
                <a:ea typeface="Arial Unicode MS" pitchFamily="34" charset="-128"/>
                <a:cs typeface="Arial Unicode MS" pitchFamily="34" charset="-128"/>
              </a:rPr>
              <a:t>Trouver </a:t>
            </a:r>
            <a:r>
              <a:rPr lang="fr-FR" sz="4800" dirty="0" smtClean="0">
                <a:solidFill>
                  <a:schemeClr val="bg1"/>
                </a:solidFill>
                <a:latin typeface="Arial Unicode MS" pitchFamily="34" charset="-128"/>
                <a:ea typeface="Arial Unicode MS" pitchFamily="34" charset="-128"/>
                <a:cs typeface="Arial Unicode MS" pitchFamily="34" charset="-128"/>
              </a:rPr>
              <a:t>l’attention de Jésus peut nécessiter de la violence.</a:t>
            </a:r>
            <a:endParaRPr lang="en-US" sz="48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dirty="0" smtClean="0">
                <a:solidFill>
                  <a:srgbClr val="FFFF00"/>
                </a:solidFill>
                <a:latin typeface="Arial Unicode MS" pitchFamily="34" charset="-128"/>
                <a:ea typeface="Arial Unicode MS" pitchFamily="34" charset="-128"/>
                <a:cs typeface="Arial Unicode MS" pitchFamily="34" charset="-128"/>
              </a:rPr>
              <a:t>Quoique la présence de Jésus était indispensable dans cette narrative, mais les héros ici ne sont autres que les gens qui ont apporté le paralytique</a:t>
            </a:r>
            <a:r>
              <a:rPr lang="fr-FR" sz="4800" dirty="0" smtClean="0">
                <a:solidFill>
                  <a:srgbClr val="FFFF00"/>
                </a:solidFill>
                <a:latin typeface="Arial Unicode MS" pitchFamily="34" charset="-128"/>
                <a:ea typeface="Arial Unicode MS" pitchFamily="34" charset="-128"/>
                <a:cs typeface="Arial Unicode MS" pitchFamily="34" charset="-128"/>
              </a:rPr>
              <a:t>.</a:t>
            </a:r>
            <a:endParaRPr lang="en-US" sz="48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Autofit/>
          </a:bodyPr>
          <a:lstStyle/>
          <a:p>
            <a:pPr lvl="0" algn="just"/>
            <a:r>
              <a:rPr lang="fr-FR" sz="4000" dirty="0" smtClean="0">
                <a:solidFill>
                  <a:schemeClr val="bg1"/>
                </a:solidFill>
                <a:latin typeface="Arial Unicode MS" pitchFamily="34" charset="-128"/>
                <a:ea typeface="Arial Unicode MS" pitchFamily="34" charset="-128"/>
                <a:cs typeface="Arial Unicode MS" pitchFamily="34" charset="-128"/>
              </a:rPr>
              <a:t>Il </a:t>
            </a:r>
            <a:r>
              <a:rPr lang="fr-FR" sz="4000" dirty="0" smtClean="0">
                <a:solidFill>
                  <a:schemeClr val="bg1"/>
                </a:solidFill>
                <a:latin typeface="Arial Unicode MS" pitchFamily="34" charset="-128"/>
                <a:ea typeface="Arial Unicode MS" pitchFamily="34" charset="-128"/>
                <a:cs typeface="Arial Unicode MS" pitchFamily="34" charset="-128"/>
              </a:rPr>
              <a:t>ne s’agit pas de leur fils ou de leur fille, ou des membres chers de leur famille, si c’en était, la bible ne le mentionne pas</a:t>
            </a:r>
            <a:r>
              <a:rPr lang="fr-FR" sz="4000" dirty="0" smtClean="0">
                <a:solidFill>
                  <a:schemeClr val="bg1"/>
                </a:solidFill>
                <a:latin typeface="Arial Unicode MS" pitchFamily="34" charset="-128"/>
                <a:ea typeface="Arial Unicode MS" pitchFamily="34" charset="-128"/>
                <a:cs typeface="Arial Unicode MS" pitchFamily="34" charset="-128"/>
              </a:rPr>
              <a:t>.</a:t>
            </a:r>
          </a:p>
          <a:p>
            <a:pPr lvl="0" algn="just"/>
            <a:r>
              <a:rPr lang="fr-FR" sz="4000" dirty="0" smtClean="0">
                <a:solidFill>
                  <a:srgbClr val="FFFF00"/>
                </a:solidFill>
                <a:latin typeface="Arial Unicode MS" pitchFamily="34" charset="-128"/>
                <a:ea typeface="Arial Unicode MS" pitchFamily="34" charset="-128"/>
                <a:cs typeface="Arial Unicode MS" pitchFamily="34" charset="-128"/>
              </a:rPr>
              <a:t>Quatre hommes qui se disaient « aujourd’hui c’est le jour du paralytique. »</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dirty="0" smtClean="0">
                <a:solidFill>
                  <a:schemeClr val="bg1"/>
                </a:solidFill>
                <a:latin typeface="Arial Unicode MS" pitchFamily="34" charset="-128"/>
                <a:ea typeface="Arial Unicode MS" pitchFamily="34" charset="-128"/>
                <a:cs typeface="Arial Unicode MS" pitchFamily="34" charset="-128"/>
              </a:rPr>
              <a:t>Quatre hommes de bon cœur</a:t>
            </a:r>
            <a:endParaRPr lang="en-US" sz="40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dirty="0" smtClean="0">
                <a:solidFill>
                  <a:srgbClr val="FFFF00"/>
                </a:solidFill>
                <a:latin typeface="Arial Unicode MS" pitchFamily="34" charset="-128"/>
                <a:ea typeface="Arial Unicode MS" pitchFamily="34" charset="-128"/>
                <a:cs typeface="Arial Unicode MS" pitchFamily="34" charset="-128"/>
              </a:rPr>
              <a:t>Quatre hommes qui mettaient le souci d’un autre au devant des leurs.</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lvl="0" algn="just">
              <a:buNone/>
            </a:pPr>
            <a:endParaRPr lang="en-US" sz="40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fr-FR" sz="4400" dirty="0" smtClean="0">
                <a:solidFill>
                  <a:schemeClr val="bg1"/>
                </a:solidFill>
                <a:latin typeface="Arial Unicode MS" pitchFamily="34" charset="-128"/>
                <a:ea typeface="Arial Unicode MS" pitchFamily="34" charset="-128"/>
                <a:cs typeface="Arial Unicode MS" pitchFamily="34" charset="-128"/>
              </a:rPr>
              <a:t>Quatre </a:t>
            </a:r>
            <a:r>
              <a:rPr lang="fr-FR" sz="4400" dirty="0" smtClean="0">
                <a:solidFill>
                  <a:schemeClr val="bg1"/>
                </a:solidFill>
                <a:latin typeface="Arial Unicode MS" pitchFamily="34" charset="-128"/>
                <a:ea typeface="Arial Unicode MS" pitchFamily="34" charset="-128"/>
                <a:cs typeface="Arial Unicode MS" pitchFamily="34" charset="-128"/>
              </a:rPr>
              <a:t>hommes plein de foi.</a:t>
            </a:r>
            <a:endParaRPr lang="en-US" sz="44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Quatre hommes déterminés.</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dirty="0" smtClean="0">
                <a:solidFill>
                  <a:schemeClr val="bg1"/>
                </a:solidFill>
                <a:latin typeface="Arial Unicode MS" pitchFamily="34" charset="-128"/>
                <a:ea typeface="Arial Unicode MS" pitchFamily="34" charset="-128"/>
                <a:cs typeface="Arial Unicode MS" pitchFamily="34" charset="-128"/>
              </a:rPr>
              <a:t>Quatre hommes d’action</a:t>
            </a:r>
            <a:endParaRPr lang="en-US" sz="44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Quatre hommes de valeurs</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dirty="0" smtClean="0">
                <a:solidFill>
                  <a:schemeClr val="bg1"/>
                </a:solidFill>
                <a:latin typeface="Arial Unicode MS" pitchFamily="34" charset="-128"/>
                <a:ea typeface="Arial Unicode MS" pitchFamily="34" charset="-128"/>
                <a:cs typeface="Arial Unicode MS" pitchFamily="34" charset="-128"/>
              </a:rPr>
              <a:t>Sont-ils venus de loin pour qu’ils arrivassent si tard ? nous ne savons pas.</a:t>
            </a:r>
            <a:endParaRPr lang="en-US" sz="44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Ce qui dominait leur pensée, c’était la guérison de cet homme</a:t>
            </a:r>
            <a:r>
              <a:rPr lang="fr-FR" sz="4400" dirty="0" smtClean="0">
                <a:solidFill>
                  <a:srgbClr val="FFFF00"/>
                </a:solidFill>
                <a:latin typeface="Arial Unicode MS" pitchFamily="34" charset="-128"/>
                <a:ea typeface="Arial Unicode MS" pitchFamily="34" charset="-128"/>
                <a:cs typeface="Arial Unicode MS" pitchFamily="34" charset="-128"/>
              </a:rPr>
              <a:t>.</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lnSpcReduction="10000"/>
          </a:bodyPr>
          <a:lstStyle/>
          <a:p>
            <a:pPr lvl="0" algn="just"/>
            <a:r>
              <a:rPr lang="fr-FR" sz="4400" dirty="0" smtClean="0">
                <a:solidFill>
                  <a:schemeClr val="bg1"/>
                </a:solidFill>
                <a:latin typeface="Arial Unicode MS" pitchFamily="34" charset="-128"/>
                <a:ea typeface="Arial Unicode MS" pitchFamily="34" charset="-128"/>
                <a:cs typeface="Arial Unicode MS" pitchFamily="34" charset="-128"/>
              </a:rPr>
              <a:t>Tout </a:t>
            </a:r>
            <a:r>
              <a:rPr lang="fr-FR" sz="4400" dirty="0" smtClean="0">
                <a:solidFill>
                  <a:schemeClr val="bg1"/>
                </a:solidFill>
                <a:latin typeface="Arial Unicode MS" pitchFamily="34" charset="-128"/>
                <a:ea typeface="Arial Unicode MS" pitchFamily="34" charset="-128"/>
                <a:cs typeface="Arial Unicode MS" pitchFamily="34" charset="-128"/>
              </a:rPr>
              <a:t>comme on fait appel aux meilleurs avocats comme représentants pour cas compliqués, de même a-t-on besoin des intercesseurs redoutables, farouches, et violents pour des cas spéciaux.</a:t>
            </a:r>
            <a:endParaRPr lang="en-US" sz="44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Il y a des gens qui aiment sensibiliser les autres à aider </a:t>
            </a:r>
            <a:r>
              <a:rPr lang="fr-FR" sz="4400" dirty="0" smtClean="0">
                <a:solidFill>
                  <a:srgbClr val="FFFF00"/>
                </a:solidFill>
                <a:latin typeface="Arial Unicode MS" pitchFamily="34" charset="-128"/>
                <a:ea typeface="Arial Unicode MS" pitchFamily="34" charset="-128"/>
                <a:cs typeface="Arial Unicode MS" pitchFamily="34" charset="-128"/>
              </a:rPr>
              <a:t> </a:t>
            </a:r>
            <a:r>
              <a:rPr lang="fr-FR" sz="4400" dirty="0" smtClean="0">
                <a:solidFill>
                  <a:srgbClr val="FFFF00"/>
                </a:solidFill>
                <a:latin typeface="Arial Unicode MS" pitchFamily="34" charset="-128"/>
                <a:ea typeface="Arial Unicode MS" pitchFamily="34" charset="-128"/>
                <a:cs typeface="Arial Unicode MS" pitchFamily="34" charset="-128"/>
              </a:rPr>
              <a:t>pendant qu’ils se croisent les bras.</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buNone/>
            </a:pPr>
            <a:endParaRPr lang="en-US"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fr-FR" sz="5400" dirty="0" smtClean="0">
                <a:solidFill>
                  <a:schemeClr val="bg1"/>
                </a:solidFill>
                <a:latin typeface="Arial Unicode MS" pitchFamily="34" charset="-128"/>
                <a:ea typeface="Arial Unicode MS" pitchFamily="34" charset="-128"/>
                <a:cs typeface="Arial Unicode MS" pitchFamily="34" charset="-128"/>
              </a:rPr>
              <a:t>Il </a:t>
            </a:r>
            <a:r>
              <a:rPr lang="fr-FR" sz="5400" dirty="0" smtClean="0">
                <a:solidFill>
                  <a:schemeClr val="bg1"/>
                </a:solidFill>
                <a:latin typeface="Arial Unicode MS" pitchFamily="34" charset="-128"/>
                <a:ea typeface="Arial Unicode MS" pitchFamily="34" charset="-128"/>
                <a:cs typeface="Arial Unicode MS" pitchFamily="34" charset="-128"/>
              </a:rPr>
              <a:t>faut remarquer que Jésus n’a rien dit de la foi du paralique.</a:t>
            </a:r>
            <a:endParaRPr lang="en-US" sz="54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dirty="0" smtClean="0">
                <a:solidFill>
                  <a:srgbClr val="FFFF00"/>
                </a:solidFill>
                <a:latin typeface="Arial Unicode MS" pitchFamily="34" charset="-128"/>
                <a:ea typeface="Arial Unicode MS" pitchFamily="34" charset="-128"/>
                <a:cs typeface="Arial Unicode MS" pitchFamily="34" charset="-128"/>
              </a:rPr>
              <a:t>Peut être croyait-il que Jésus pourrait véritablement le guérir.</a:t>
            </a:r>
            <a:endParaRPr lang="en-US" sz="5400" dirty="0" smtClean="0">
              <a:solidFill>
                <a:srgbClr val="FFFF00"/>
              </a:solidFill>
              <a:latin typeface="Arial Unicode MS" pitchFamily="34" charset="-128"/>
              <a:ea typeface="Arial Unicode MS" pitchFamily="34" charset="-128"/>
              <a:cs typeface="Arial Unicode MS" pitchFamily="34" charset="-128"/>
            </a:endParaRP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fr-FR" sz="4800" dirty="0" smtClean="0">
                <a:solidFill>
                  <a:schemeClr val="bg1"/>
                </a:solidFill>
                <a:latin typeface="Arial Unicode MS" pitchFamily="34" charset="-128"/>
                <a:ea typeface="Arial Unicode MS" pitchFamily="34" charset="-128"/>
                <a:cs typeface="Arial Unicode MS" pitchFamily="34" charset="-128"/>
              </a:rPr>
              <a:t>Des </a:t>
            </a:r>
            <a:r>
              <a:rPr lang="fr-FR" sz="4800" dirty="0" smtClean="0">
                <a:solidFill>
                  <a:schemeClr val="bg1"/>
                </a:solidFill>
                <a:latin typeface="Arial Unicode MS" pitchFamily="34" charset="-128"/>
                <a:ea typeface="Arial Unicode MS" pitchFamily="34" charset="-128"/>
                <a:cs typeface="Arial Unicode MS" pitchFamily="34" charset="-128"/>
              </a:rPr>
              <a:t>fois les gens qui sont abattus sous le poids de la souffrance cessent d’espérer que le bonheur est encore à leur porté.</a:t>
            </a:r>
            <a:endParaRPr lang="en-US" sz="48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dirty="0" smtClean="0">
                <a:solidFill>
                  <a:srgbClr val="FFFF00"/>
                </a:solidFill>
                <a:latin typeface="Arial Unicode MS" pitchFamily="34" charset="-128"/>
                <a:ea typeface="Arial Unicode MS" pitchFamily="34" charset="-128"/>
                <a:cs typeface="Arial Unicode MS" pitchFamily="34" charset="-128"/>
              </a:rPr>
              <a:t>L’histoire ne déroule pas autour du paralytique, mais autour de ses compagnons qui voulaient l’aider.</a:t>
            </a:r>
            <a:endParaRPr lang="en-US" sz="4800" dirty="0" smtClean="0">
              <a:solidFill>
                <a:srgbClr val="FFFF00"/>
              </a:solidFill>
              <a:latin typeface="Arial Unicode MS" pitchFamily="34" charset="-128"/>
              <a:ea typeface="Arial Unicode MS" pitchFamily="34" charset="-128"/>
              <a:cs typeface="Arial Unicode MS" pitchFamily="34" charset="-128"/>
            </a:endParaRPr>
          </a:p>
          <a:p>
            <a:endParaRPr lang="en-US"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3800" b="1" dirty="0" smtClean="0">
                <a:latin typeface="Arial Unicode MS" pitchFamily="34" charset="-128"/>
                <a:ea typeface="Arial Unicode MS" pitchFamily="34" charset="-128"/>
                <a:cs typeface="Arial Unicode MS" pitchFamily="34" charset="-128"/>
              </a:rPr>
              <a:t>LES OBSTACLES ET LES INSISTENCES DES PORTEURS</a:t>
            </a:r>
            <a:endParaRPr lang="en-US" sz="3800" b="1" dirty="0" smtClean="0">
              <a:latin typeface="Arial Unicode MS" pitchFamily="34" charset="-128"/>
              <a:ea typeface="Arial Unicode MS" pitchFamily="34" charset="-128"/>
              <a:cs typeface="Arial Unicode MS" pitchFamily="34" charset="-128"/>
            </a:endParaRPr>
          </a:p>
          <a:p>
            <a:pPr lvl="0" algn="just"/>
            <a:r>
              <a:rPr lang="fr-FR" sz="3800" dirty="0" smtClean="0">
                <a:solidFill>
                  <a:srgbClr val="C00000"/>
                </a:solidFill>
                <a:latin typeface="Arial Unicode MS" pitchFamily="34" charset="-128"/>
                <a:ea typeface="Arial Unicode MS" pitchFamily="34" charset="-128"/>
                <a:cs typeface="Arial Unicode MS" pitchFamily="34" charset="-128"/>
              </a:rPr>
              <a:t>Quelle joie de franchir les derniers pas vers la maison ou se trouvait Jésus.</a:t>
            </a:r>
            <a:endParaRPr lang="en-US" sz="38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3800" dirty="0" smtClean="0">
                <a:latin typeface="Arial Unicode MS" pitchFamily="34" charset="-128"/>
                <a:ea typeface="Arial Unicode MS" pitchFamily="34" charset="-128"/>
                <a:cs typeface="Arial Unicode MS" pitchFamily="34" charset="-128"/>
              </a:rPr>
              <a:t>Leur joie se tourne en tristesse en apprenant que qu’ils ne pourront pas voir Jésus à cause de la foule.</a:t>
            </a:r>
            <a:endParaRPr lang="en-US" sz="3800" dirty="0" smtClean="0">
              <a:latin typeface="Arial Unicode MS" pitchFamily="34" charset="-128"/>
              <a:ea typeface="Arial Unicode MS" pitchFamily="34" charset="-128"/>
              <a:cs typeface="Arial Unicode MS" pitchFamily="34" charset="-128"/>
            </a:endParaRPr>
          </a:p>
          <a:p>
            <a:pPr lvl="0" algn="just"/>
            <a:r>
              <a:rPr lang="fr-FR" sz="3800" dirty="0" smtClean="0">
                <a:solidFill>
                  <a:srgbClr val="C00000"/>
                </a:solidFill>
                <a:latin typeface="Arial Unicode MS" pitchFamily="34" charset="-128"/>
                <a:ea typeface="Arial Unicode MS" pitchFamily="34" charset="-128"/>
                <a:cs typeface="Arial Unicode MS" pitchFamily="34" charset="-128"/>
              </a:rPr>
              <a:t>Nous pouvons remarquer que ces gens n’étaient pas des personnes de </a:t>
            </a:r>
            <a:r>
              <a:rPr lang="fr-FR" sz="3800" dirty="0" smtClean="0">
                <a:solidFill>
                  <a:srgbClr val="C00000"/>
                </a:solidFill>
                <a:latin typeface="Arial Unicode MS" pitchFamily="34" charset="-128"/>
                <a:ea typeface="Arial Unicode MS" pitchFamily="34" charset="-128"/>
                <a:cs typeface="Arial Unicode MS" pitchFamily="34" charset="-128"/>
              </a:rPr>
              <a:t>distinction aux yeux de la foule, </a:t>
            </a:r>
            <a:r>
              <a:rPr lang="fr-FR" sz="3800" dirty="0" smtClean="0">
                <a:solidFill>
                  <a:srgbClr val="C00000"/>
                </a:solidFill>
                <a:latin typeface="Arial Unicode MS" pitchFamily="34" charset="-128"/>
                <a:ea typeface="Arial Unicode MS" pitchFamily="34" charset="-128"/>
                <a:cs typeface="Arial Unicode MS" pitchFamily="34" charset="-128"/>
              </a:rPr>
              <a:t>voir le paralytique. </a:t>
            </a:r>
            <a:endParaRPr lang="en-US" sz="38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3800" dirty="0" smtClean="0">
                <a:latin typeface="Arial Unicode MS" pitchFamily="34" charset="-128"/>
                <a:ea typeface="Arial Unicode MS" pitchFamily="34" charset="-128"/>
                <a:cs typeface="Arial Unicode MS" pitchFamily="34" charset="-128"/>
              </a:rPr>
              <a:t>C’était </a:t>
            </a:r>
            <a:r>
              <a:rPr lang="fr-FR" sz="3800" dirty="0" smtClean="0">
                <a:latin typeface="Arial Unicode MS" pitchFamily="34" charset="-128"/>
                <a:ea typeface="Arial Unicode MS" pitchFamily="34" charset="-128"/>
                <a:cs typeface="Arial Unicode MS" pitchFamily="34" charset="-128"/>
              </a:rPr>
              <a:t>la fin de la gentillesse, et c’était le tour de la violence.</a:t>
            </a:r>
            <a:endParaRPr lang="en-US" sz="3800" dirty="0" smtClean="0">
              <a:latin typeface="Arial Unicode MS" pitchFamily="34" charset="-128"/>
              <a:ea typeface="Arial Unicode MS" pitchFamily="34" charset="-128"/>
              <a:cs typeface="Arial Unicode MS" pitchFamily="34" charset="-128"/>
            </a:endParaRPr>
          </a:p>
          <a:p>
            <a:pPr lvl="0" algn="just"/>
            <a:r>
              <a:rPr lang="fr-FR" sz="3800" dirty="0" smtClean="0">
                <a:solidFill>
                  <a:srgbClr val="C00000"/>
                </a:solidFill>
                <a:latin typeface="Arial Unicode MS" pitchFamily="34" charset="-128"/>
                <a:ea typeface="Arial Unicode MS" pitchFamily="34" charset="-128"/>
                <a:cs typeface="Arial Unicode MS" pitchFamily="34" charset="-128"/>
              </a:rPr>
              <a:t>Trop souvent, nous adhérons promptement au premier verdict et laisser tomber à l’eau tous nos efforts.  </a:t>
            </a:r>
            <a:endParaRPr lang="en-US" sz="38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3800" dirty="0" smtClean="0">
                <a:latin typeface="Arial Unicode MS" pitchFamily="34" charset="-128"/>
                <a:ea typeface="Arial Unicode MS" pitchFamily="34" charset="-128"/>
                <a:cs typeface="Arial Unicode MS" pitchFamily="34" charset="-128"/>
              </a:rPr>
              <a:t>Quoi ?</a:t>
            </a:r>
            <a:endParaRPr lang="en-US" sz="3800" dirty="0" smtClean="0">
              <a:latin typeface="Arial Unicode MS" pitchFamily="34" charset="-128"/>
              <a:ea typeface="Arial Unicode MS" pitchFamily="34" charset="-128"/>
              <a:cs typeface="Arial Unicode MS" pitchFamily="34" charset="-128"/>
            </a:endParaRPr>
          </a:p>
          <a:p>
            <a:pPr lvl="0" algn="just"/>
            <a:r>
              <a:rPr lang="fr-FR" sz="3800" dirty="0" smtClean="0">
                <a:solidFill>
                  <a:srgbClr val="C00000"/>
                </a:solidFill>
                <a:latin typeface="Arial Unicode MS" pitchFamily="34" charset="-128"/>
                <a:ea typeface="Arial Unicode MS" pitchFamily="34" charset="-128"/>
                <a:cs typeface="Arial Unicode MS" pitchFamily="34" charset="-128"/>
              </a:rPr>
              <a:t>Qu’est-ce que ça veut dire « la place est trop remplie ? »</a:t>
            </a:r>
            <a:endParaRPr lang="en-US" sz="38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3800" dirty="0" smtClean="0">
                <a:latin typeface="Arial Unicode MS" pitchFamily="34" charset="-128"/>
                <a:ea typeface="Arial Unicode MS" pitchFamily="34" charset="-128"/>
                <a:cs typeface="Arial Unicode MS" pitchFamily="34" charset="-128"/>
              </a:rPr>
              <a:t>Qu’est-ce que ça veut dire « vous arrivez trop tard ; retournez demain ? </a:t>
            </a:r>
            <a:r>
              <a:rPr lang="fr-FR" sz="3800" dirty="0" smtClean="0">
                <a:latin typeface="Arial Unicode MS" pitchFamily="34" charset="-128"/>
                <a:ea typeface="Arial Unicode MS" pitchFamily="34" charset="-128"/>
                <a:cs typeface="Arial Unicode MS" pitchFamily="34" charset="-128"/>
              </a:rPr>
              <a:t>»</a:t>
            </a:r>
            <a:endParaRPr lang="en-US" sz="3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Qu’est-ce </a:t>
            </a:r>
            <a:r>
              <a:rPr lang="fr-FR" sz="4400" dirty="0" smtClean="0">
                <a:latin typeface="Arial Unicode MS" pitchFamily="34" charset="-128"/>
                <a:ea typeface="Arial Unicode MS" pitchFamily="34" charset="-128"/>
                <a:cs typeface="Arial Unicode MS" pitchFamily="34" charset="-128"/>
              </a:rPr>
              <a:t>que ça veut dire « laissez le paralytique au dehors ?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C00000"/>
                </a:solidFill>
                <a:latin typeface="Arial Unicode MS" pitchFamily="34" charset="-128"/>
                <a:ea typeface="Arial Unicode MS" pitchFamily="34" charset="-128"/>
                <a:cs typeface="Arial Unicode MS" pitchFamily="34" charset="-128"/>
              </a:rPr>
              <a:t>Qu’est-ce que ça veut dire « pas de passage pour rentrer »</a:t>
            </a:r>
            <a:endParaRPr lang="en-US" sz="44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Qu’est-ce que ça veut dire « il y a déjà trop de malades dedans?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C00000"/>
                </a:solidFill>
                <a:latin typeface="Arial Unicode MS" pitchFamily="34" charset="-128"/>
                <a:ea typeface="Arial Unicode MS" pitchFamily="34" charset="-128"/>
                <a:cs typeface="Arial Unicode MS" pitchFamily="34" charset="-128"/>
              </a:rPr>
              <a:t>Qu’est-ce que ça veut dire « la maison va craquer ? </a:t>
            </a:r>
            <a:r>
              <a:rPr lang="fr-FR" sz="4400" dirty="0" smtClean="0">
                <a:solidFill>
                  <a:srgbClr val="C00000"/>
                </a:solidFill>
                <a:latin typeface="Arial Unicode MS" pitchFamily="34" charset="-128"/>
                <a:ea typeface="Arial Unicode MS" pitchFamily="34" charset="-128"/>
                <a:cs typeface="Arial Unicode MS" pitchFamily="34" charset="-128"/>
              </a:rPr>
              <a:t>»</a:t>
            </a:r>
            <a:endParaRPr lang="en-US" sz="44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algn="just"/>
            <a:r>
              <a:rPr lang="fr-FR" sz="4400" dirty="0" smtClean="0">
                <a:latin typeface="Arial Unicode MS" pitchFamily="34" charset="-128"/>
                <a:ea typeface="Arial Unicode MS" pitchFamily="34" charset="-128"/>
                <a:cs typeface="Arial Unicode MS" pitchFamily="34" charset="-128"/>
              </a:rPr>
              <a:t>Combien de nous avons cette détermination quand il s’agit d’aider une autre personne</a:t>
            </a:r>
            <a:r>
              <a:rPr lang="fr-FR" sz="4400" dirty="0" smtClean="0">
                <a:latin typeface="Arial Unicode MS" pitchFamily="34" charset="-128"/>
                <a:ea typeface="Arial Unicode MS" pitchFamily="34" charset="-128"/>
                <a:cs typeface="Arial Unicode MS" pitchFamily="34" charset="-128"/>
              </a:rPr>
              <a:t>.</a:t>
            </a:r>
          </a:p>
          <a:p>
            <a:pPr lvl="0" algn="just"/>
            <a:r>
              <a:rPr lang="fr-FR" sz="4400" dirty="0" smtClean="0">
                <a:solidFill>
                  <a:srgbClr val="C00000"/>
                </a:solidFill>
                <a:latin typeface="Arial Unicode MS" pitchFamily="34" charset="-128"/>
                <a:ea typeface="Arial Unicode MS" pitchFamily="34" charset="-128"/>
                <a:cs typeface="Arial Unicode MS" pitchFamily="34" charset="-128"/>
              </a:rPr>
              <a:t>Je </a:t>
            </a:r>
            <a:r>
              <a:rPr lang="fr-FR" sz="4400" dirty="0" smtClean="0">
                <a:solidFill>
                  <a:srgbClr val="C00000"/>
                </a:solidFill>
                <a:latin typeface="Arial Unicode MS" pitchFamily="34" charset="-128"/>
                <a:ea typeface="Arial Unicode MS" pitchFamily="34" charset="-128"/>
                <a:cs typeface="Arial Unicode MS" pitchFamily="34" charset="-128"/>
              </a:rPr>
              <a:t>sais que je ferais de pire s’il s’agissait de ma femme et de mes enfants, mais qu’en est-il quand le sacrifice est au profit de quelqu’un d’autre </a:t>
            </a:r>
            <a:r>
              <a:rPr lang="fr-FR" sz="4400" dirty="0" smtClean="0">
                <a:solidFill>
                  <a:srgbClr val="C00000"/>
                </a:solidFill>
                <a:latin typeface="Arial Unicode MS" pitchFamily="34" charset="-128"/>
                <a:ea typeface="Arial Unicode MS" pitchFamily="34" charset="-128"/>
                <a:cs typeface="Arial Unicode MS" pitchFamily="34" charset="-128"/>
              </a:rPr>
              <a:t>?</a:t>
            </a:r>
            <a:endParaRPr lang="en-US" sz="44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300" dirty="0" smtClean="0">
                <a:solidFill>
                  <a:schemeClr val="bg1"/>
                </a:solidFill>
                <a:latin typeface="Arial Unicode MS" pitchFamily="34" charset="-128"/>
                <a:ea typeface="Arial Unicode MS" pitchFamily="34" charset="-128"/>
                <a:cs typeface="Arial Unicode MS" pitchFamily="34" charset="-128"/>
              </a:rPr>
              <a:t>“Where </a:t>
            </a:r>
            <a:r>
              <a:rPr lang="en-US" sz="4300" dirty="0" smtClean="0">
                <a:solidFill>
                  <a:schemeClr val="bg1"/>
                </a:solidFill>
                <a:latin typeface="Arial Unicode MS" pitchFamily="34" charset="-128"/>
                <a:ea typeface="Arial Unicode MS" pitchFamily="34" charset="-128"/>
                <a:cs typeface="Arial Unicode MS" pitchFamily="34" charset="-128"/>
              </a:rPr>
              <a:t>there is a will, there’s always a way</a:t>
            </a:r>
            <a:r>
              <a:rPr lang="en-US" sz="4300" dirty="0" smtClean="0">
                <a:solidFill>
                  <a:schemeClr val="bg1"/>
                </a:solidFill>
                <a:latin typeface="Arial Unicode MS" pitchFamily="34" charset="-128"/>
                <a:ea typeface="Arial Unicode MS" pitchFamily="34" charset="-128"/>
                <a:cs typeface="Arial Unicode MS" pitchFamily="34" charset="-128"/>
              </a:rPr>
              <a:t>!”</a:t>
            </a:r>
            <a:endParaRPr lang="en-US" sz="4300"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300" dirty="0" smtClean="0">
                <a:solidFill>
                  <a:schemeClr val="accent6">
                    <a:lumMod val="75000"/>
                  </a:schemeClr>
                </a:solidFill>
                <a:latin typeface="Arial Unicode MS" pitchFamily="34" charset="-128"/>
                <a:ea typeface="Arial Unicode MS" pitchFamily="34" charset="-128"/>
                <a:cs typeface="Arial Unicode MS" pitchFamily="34" charset="-128"/>
              </a:rPr>
              <a:t>In the short meeting that the carriers of the paralyzed held together, they came to the conclusion that going back home was not an option.</a:t>
            </a:r>
          </a:p>
          <a:p>
            <a:pPr lvl="0" algn="just"/>
            <a:r>
              <a:rPr lang="en-US" sz="4300" dirty="0" smtClean="0">
                <a:solidFill>
                  <a:schemeClr val="bg1"/>
                </a:solidFill>
                <a:latin typeface="Arial Unicode MS" pitchFamily="34" charset="-128"/>
                <a:ea typeface="Arial Unicode MS" pitchFamily="34" charset="-128"/>
                <a:cs typeface="Arial Unicode MS" pitchFamily="34" charset="-128"/>
              </a:rPr>
              <a:t>While no one </a:t>
            </a:r>
            <a:r>
              <a:rPr lang="en-US" sz="4300" dirty="0" smtClean="0">
                <a:solidFill>
                  <a:schemeClr val="bg1"/>
                </a:solidFill>
                <a:latin typeface="Arial Unicode MS" pitchFamily="34" charset="-128"/>
                <a:ea typeface="Arial Unicode MS" pitchFamily="34" charset="-128"/>
                <a:cs typeface="Arial Unicode MS" pitchFamily="34" charset="-128"/>
              </a:rPr>
              <a:t>was </a:t>
            </a:r>
            <a:r>
              <a:rPr lang="en-US" sz="4300" dirty="0" smtClean="0">
                <a:solidFill>
                  <a:schemeClr val="bg1"/>
                </a:solidFill>
                <a:latin typeface="Arial Unicode MS" pitchFamily="34" charset="-128"/>
                <a:ea typeface="Arial Unicode MS" pitchFamily="34" charset="-128"/>
                <a:cs typeface="Arial Unicode MS" pitchFamily="34" charset="-128"/>
              </a:rPr>
              <a:t>paying mind to them, they came up with a Hail Mary plan</a:t>
            </a:r>
            <a:r>
              <a:rPr lang="en-US" sz="4300" dirty="0" smtClean="0">
                <a:solidFill>
                  <a:schemeClr val="bg1"/>
                </a:solidFill>
                <a:latin typeface="Arial Unicode MS" pitchFamily="34" charset="-128"/>
                <a:ea typeface="Arial Unicode MS" pitchFamily="34" charset="-128"/>
                <a:cs typeface="Arial Unicode MS" pitchFamily="34" charset="-128"/>
              </a:rPr>
              <a:t>.</a:t>
            </a:r>
            <a:endParaRPr lang="en-US" sz="43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en-US" sz="4400" dirty="0" smtClean="0">
                <a:solidFill>
                  <a:schemeClr val="bg1"/>
                </a:solidFill>
                <a:latin typeface="Arial Unicode MS" pitchFamily="34" charset="-128"/>
                <a:ea typeface="Arial Unicode MS" pitchFamily="34" charset="-128"/>
                <a:cs typeface="Arial Unicode MS" pitchFamily="34" charset="-128"/>
              </a:rPr>
              <a:t>Since all other approaches to seek the mercy of the door keepers have proven futile, they decided to take matters into their own hands.</a:t>
            </a:r>
          </a:p>
          <a:p>
            <a:pPr lvl="0" algn="just"/>
            <a:r>
              <a:rPr lang="en-US" sz="4400" dirty="0" smtClean="0">
                <a:solidFill>
                  <a:schemeClr val="accent6">
                    <a:lumMod val="75000"/>
                  </a:schemeClr>
                </a:solidFill>
                <a:latin typeface="Arial Unicode MS" pitchFamily="34" charset="-128"/>
                <a:ea typeface="Arial Unicode MS" pitchFamily="34" charset="-128"/>
                <a:cs typeface="Arial Unicode MS" pitchFamily="34" charset="-128"/>
              </a:rPr>
              <a:t>No more mister nice man</a:t>
            </a:r>
            <a:r>
              <a:rPr lang="en-US" sz="4400" dirty="0" smtClean="0">
                <a:solidFill>
                  <a:schemeClr val="accent6">
                    <a:lumMod val="75000"/>
                  </a:schemeClr>
                </a:solidFill>
                <a:latin typeface="Arial Unicode MS" pitchFamily="34" charset="-128"/>
                <a:ea typeface="Arial Unicode MS" pitchFamily="34" charset="-128"/>
                <a:cs typeface="Arial Unicode MS" pitchFamily="34" charset="-128"/>
              </a:rPr>
              <a:t>!</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The </a:t>
            </a:r>
            <a:r>
              <a:rPr lang="en-US" sz="4400" dirty="0" smtClean="0">
                <a:solidFill>
                  <a:schemeClr val="bg1"/>
                </a:solidFill>
                <a:latin typeface="Arial Unicode MS" pitchFamily="34" charset="-128"/>
                <a:ea typeface="Arial Unicode MS" pitchFamily="34" charset="-128"/>
                <a:cs typeface="Arial Unicode MS" pitchFamily="34" charset="-128"/>
              </a:rPr>
              <a:t>aggressiveness </a:t>
            </a:r>
            <a:r>
              <a:rPr lang="en-US" sz="4400" dirty="0" smtClean="0">
                <a:solidFill>
                  <a:schemeClr val="bg1"/>
                </a:solidFill>
                <a:latin typeface="Arial Unicode MS" pitchFamily="34" charset="-128"/>
                <a:ea typeface="Arial Unicode MS" pitchFamily="34" charset="-128"/>
                <a:cs typeface="Arial Unicode MS" pitchFamily="34" charset="-128"/>
              </a:rPr>
              <a:t>is sometime required </a:t>
            </a:r>
            <a:r>
              <a:rPr lang="en-US" sz="4400" dirty="0" smtClean="0">
                <a:solidFill>
                  <a:schemeClr val="bg1"/>
                </a:solidFill>
                <a:latin typeface="Arial Unicode MS" pitchFamily="34" charset="-128"/>
                <a:ea typeface="Arial Unicode MS" pitchFamily="34" charset="-128"/>
                <a:cs typeface="Arial Unicode MS" pitchFamily="34" charset="-128"/>
              </a:rPr>
              <a:t>in intercessory </a:t>
            </a:r>
            <a:r>
              <a:rPr lang="en-US" sz="4400" dirty="0" smtClean="0">
                <a:solidFill>
                  <a:schemeClr val="bg1"/>
                </a:solidFill>
                <a:latin typeface="Arial Unicode MS" pitchFamily="34" charset="-128"/>
                <a:ea typeface="Arial Unicode MS" pitchFamily="34" charset="-128"/>
                <a:cs typeface="Arial Unicode MS" pitchFamily="34" charset="-128"/>
              </a:rPr>
              <a:t>ministry</a:t>
            </a:r>
            <a:endParaRPr lang="en-US" sz="4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chemeClr val="accent6">
                    <a:lumMod val="75000"/>
                  </a:schemeClr>
                </a:solidFill>
                <a:latin typeface="Arial Unicode MS" pitchFamily="34" charset="-128"/>
                <a:ea typeface="Arial Unicode MS" pitchFamily="34" charset="-128"/>
                <a:cs typeface="Arial Unicode MS" pitchFamily="34" charset="-128"/>
              </a:rPr>
              <a:t>Up</a:t>
            </a:r>
            <a:r>
              <a:rPr lang="en-US" sz="4400" dirty="0" smtClean="0">
                <a:solidFill>
                  <a:schemeClr val="accent6">
                    <a:lumMod val="75000"/>
                  </a:schemeClr>
                </a:solidFill>
                <a:latin typeface="Arial Unicode MS" pitchFamily="34" charset="-128"/>
                <a:ea typeface="Arial Unicode MS" pitchFamily="34" charset="-128"/>
                <a:cs typeface="Arial Unicode MS" pitchFamily="34" charset="-128"/>
              </a:rPr>
              <a:t>, we go to the roof.</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Crack, we make to the house.</a:t>
            </a:r>
          </a:p>
          <a:p>
            <a:pPr lvl="0" algn="just"/>
            <a:r>
              <a:rPr lang="en-US" sz="4400" dirty="0" smtClean="0">
                <a:solidFill>
                  <a:schemeClr val="accent6">
                    <a:lumMod val="75000"/>
                  </a:schemeClr>
                </a:solidFill>
                <a:latin typeface="Arial Unicode MS" pitchFamily="34" charset="-128"/>
                <a:ea typeface="Arial Unicode MS" pitchFamily="34" charset="-128"/>
                <a:cs typeface="Arial Unicode MS" pitchFamily="34" charset="-128"/>
              </a:rPr>
              <a:t>Down, we lay our man to Jesus’ feet</a:t>
            </a:r>
            <a:r>
              <a:rPr lang="en-US" sz="4400" dirty="0" smtClean="0">
                <a:solidFill>
                  <a:schemeClr val="accent6">
                    <a:lumMod val="75000"/>
                  </a:schemeClr>
                </a:solidFill>
                <a:latin typeface="Arial Unicode MS" pitchFamily="34" charset="-128"/>
                <a:ea typeface="Arial Unicode MS" pitchFamily="34" charset="-128"/>
                <a:cs typeface="Arial Unicode MS" pitchFamily="34" charset="-128"/>
              </a:rPr>
              <a:t>.</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Expensive repair to the house is another subject.</a:t>
            </a:r>
          </a:p>
          <a:p>
            <a:pPr lvl="0" algn="just"/>
            <a:r>
              <a:rPr lang="en-US" sz="4400" dirty="0" smtClean="0">
                <a:solidFill>
                  <a:schemeClr val="accent6">
                    <a:lumMod val="75000"/>
                  </a:schemeClr>
                </a:solidFill>
                <a:latin typeface="Arial Unicode MS" pitchFamily="34" charset="-128"/>
                <a:ea typeface="Arial Unicode MS" pitchFamily="34" charset="-128"/>
                <a:cs typeface="Arial Unicode MS" pitchFamily="34" charset="-128"/>
              </a:rPr>
              <a:t>Being sued for trespassing is the problem of another day.</a:t>
            </a:r>
          </a:p>
          <a:p>
            <a:pPr lvl="0" algn="just">
              <a:buNone/>
            </a:pPr>
            <a:endParaRPr lang="en-US" sz="3600" dirty="0" smtClean="0">
              <a:solidFill>
                <a:schemeClr val="accent6">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en-US" sz="4800" dirty="0" smtClean="0">
                <a:solidFill>
                  <a:schemeClr val="bg1"/>
                </a:solidFill>
                <a:latin typeface="Arial Unicode MS" pitchFamily="34" charset="-128"/>
                <a:ea typeface="Arial Unicode MS" pitchFamily="34" charset="-128"/>
                <a:cs typeface="Arial Unicode MS" pitchFamily="34" charset="-128"/>
              </a:rPr>
              <a:t>“</a:t>
            </a:r>
            <a:r>
              <a:rPr lang="en-US" sz="4800" dirty="0" smtClean="0">
                <a:solidFill>
                  <a:schemeClr val="bg1"/>
                </a:solidFill>
                <a:latin typeface="Arial Unicode MS" pitchFamily="34" charset="-128"/>
                <a:ea typeface="Arial Unicode MS" pitchFamily="34" charset="-128"/>
                <a:cs typeface="Arial Unicode MS" pitchFamily="34" charset="-128"/>
              </a:rPr>
              <a:t>We’ve carried this man all the way here; we are also ready to cross the last frontier to see him well.</a:t>
            </a:r>
          </a:p>
          <a:p>
            <a:pPr lvl="0" algn="just"/>
            <a:r>
              <a:rPr lang="en-US" sz="4800" dirty="0" smtClean="0">
                <a:solidFill>
                  <a:schemeClr val="accent6">
                    <a:lumMod val="75000"/>
                  </a:schemeClr>
                </a:solidFill>
                <a:latin typeface="Arial Unicode MS" pitchFamily="34" charset="-128"/>
                <a:ea typeface="Arial Unicode MS" pitchFamily="34" charset="-128"/>
                <a:cs typeface="Arial Unicode MS" pitchFamily="34" charset="-128"/>
              </a:rPr>
              <a:t>How can this man get unnoticed, he came down with a loud noise and a lot of dust.</a:t>
            </a:r>
          </a:p>
          <a:p>
            <a:pPr lvl="0" algn="just"/>
            <a:r>
              <a:rPr lang="en-US" sz="4800" dirty="0" smtClean="0">
                <a:solidFill>
                  <a:schemeClr val="bg1"/>
                </a:solidFill>
                <a:latin typeface="Arial Unicode MS" pitchFamily="34" charset="-128"/>
                <a:ea typeface="Arial Unicode MS" pitchFamily="34" charset="-128"/>
                <a:cs typeface="Arial Unicode MS" pitchFamily="34" charset="-128"/>
              </a:rPr>
              <a:t>Mission accomplished for the four carriers</a:t>
            </a:r>
            <a:r>
              <a:rPr lang="en-US" sz="4800" dirty="0" smtClean="0">
                <a:solidFill>
                  <a:schemeClr val="bg1"/>
                </a:solidFill>
                <a:latin typeface="Arial Unicode MS" pitchFamily="34" charset="-128"/>
                <a:ea typeface="Arial Unicode MS" pitchFamily="34" charset="-128"/>
                <a:cs typeface="Arial Unicode MS" pitchFamily="34" charset="-128"/>
              </a:rPr>
              <a:t>.</a:t>
            </a:r>
            <a:endParaRPr lang="en-US" sz="48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chemeClr val="bg1"/>
                </a:solidFill>
                <a:latin typeface="Arial Unicode MS" pitchFamily="34" charset="-128"/>
                <a:ea typeface="Arial Unicode MS" pitchFamily="34" charset="-128"/>
                <a:cs typeface="Arial Unicode MS" pitchFamily="34" charset="-128"/>
              </a:rPr>
              <a:t>Now </a:t>
            </a:r>
            <a:r>
              <a:rPr lang="en-US" sz="4400" dirty="0" smtClean="0">
                <a:solidFill>
                  <a:schemeClr val="bg1"/>
                </a:solidFill>
                <a:latin typeface="Arial Unicode MS" pitchFamily="34" charset="-128"/>
                <a:ea typeface="Arial Unicode MS" pitchFamily="34" charset="-128"/>
                <a:cs typeface="Arial Unicode MS" pitchFamily="34" charset="-128"/>
              </a:rPr>
              <a:t>that they have done all that they could, they were willing to wait for the verdict from Jesus’ own mouth.</a:t>
            </a:r>
          </a:p>
          <a:p>
            <a:pPr lvl="0" algn="just"/>
            <a:r>
              <a:rPr lang="en-US" sz="4400" dirty="0" smtClean="0">
                <a:solidFill>
                  <a:schemeClr val="accent6">
                    <a:lumMod val="75000"/>
                  </a:schemeClr>
                </a:solidFill>
                <a:latin typeface="Arial Unicode MS" pitchFamily="34" charset="-128"/>
                <a:ea typeface="Arial Unicode MS" pitchFamily="34" charset="-128"/>
                <a:cs typeface="Arial Unicode MS" pitchFamily="34" charset="-128"/>
              </a:rPr>
              <a:t>If Jesus doesn’t want to see this man, let Him say </a:t>
            </a:r>
            <a:r>
              <a:rPr lang="en-US" sz="4400" dirty="0" smtClean="0">
                <a:solidFill>
                  <a:schemeClr val="accent6">
                    <a:lumMod val="75000"/>
                  </a:schemeClr>
                </a:solidFill>
                <a:latin typeface="Arial Unicode MS" pitchFamily="34" charset="-128"/>
                <a:ea typeface="Arial Unicode MS" pitchFamily="34" charset="-128"/>
                <a:cs typeface="Arial Unicode MS" pitchFamily="34" charset="-128"/>
              </a:rPr>
              <a:t>so himself.</a:t>
            </a:r>
            <a:endParaRPr lang="en-US" sz="4400" dirty="0" smtClean="0">
              <a:solidFill>
                <a:schemeClr val="accent6">
                  <a:lumMod val="75000"/>
                </a:schemeClr>
              </a:solidFill>
              <a:latin typeface="Arial Unicode MS" pitchFamily="34" charset="-128"/>
              <a:ea typeface="Arial Unicode MS" pitchFamily="34" charset="-128"/>
              <a:cs typeface="Arial Unicode MS" pitchFamily="34" charset="-128"/>
            </a:endParaRP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We will carry him back if that becomes necessary, but, after Jesus addresses the situation</a:t>
            </a:r>
            <a:r>
              <a:rPr lang="en-US" sz="4400" dirty="0" smtClean="0">
                <a:solidFill>
                  <a:schemeClr val="bg1"/>
                </a:solidFill>
                <a:latin typeface="Arial Unicode MS" pitchFamily="34" charset="-128"/>
                <a:ea typeface="Arial Unicode MS" pitchFamily="34" charset="-128"/>
                <a:cs typeface="Arial Unicode MS" pitchFamily="34" charset="-128"/>
              </a:rPr>
              <a:t>.</a:t>
            </a:r>
            <a:endParaRPr lang="en-US" sz="4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solidFill>
                  <a:schemeClr val="bg1"/>
                </a:solidFill>
                <a:latin typeface="Arial Unicode MS" pitchFamily="34" charset="-128"/>
                <a:ea typeface="Arial Unicode MS" pitchFamily="34" charset="-128"/>
                <a:cs typeface="Arial Unicode MS" pitchFamily="34" charset="-128"/>
              </a:rPr>
              <a:t>They </a:t>
            </a:r>
            <a:r>
              <a:rPr lang="en-US" sz="4800" dirty="0" smtClean="0">
                <a:solidFill>
                  <a:schemeClr val="bg1"/>
                </a:solidFill>
                <a:latin typeface="Arial Unicode MS" pitchFamily="34" charset="-128"/>
                <a:ea typeface="Arial Unicode MS" pitchFamily="34" charset="-128"/>
                <a:cs typeface="Arial Unicode MS" pitchFamily="34" charset="-128"/>
              </a:rPr>
              <a:t>knew that Jesus was compassionate.</a:t>
            </a:r>
          </a:p>
          <a:p>
            <a:pPr lvl="0" algn="just"/>
            <a:r>
              <a:rPr lang="en-US" sz="4800" dirty="0" smtClean="0">
                <a:solidFill>
                  <a:schemeClr val="accent6">
                    <a:lumMod val="75000"/>
                  </a:schemeClr>
                </a:solidFill>
                <a:latin typeface="Arial Unicode MS" pitchFamily="34" charset="-128"/>
                <a:ea typeface="Arial Unicode MS" pitchFamily="34" charset="-128"/>
                <a:cs typeface="Arial Unicode MS" pitchFamily="34" charset="-128"/>
              </a:rPr>
              <a:t>They may have witnessed some previous mighty deeds of Jesus.</a:t>
            </a:r>
          </a:p>
          <a:p>
            <a:pPr lvl="0" algn="just"/>
            <a:r>
              <a:rPr lang="en-US" sz="4800" dirty="0" smtClean="0">
                <a:solidFill>
                  <a:schemeClr val="bg1"/>
                </a:solidFill>
                <a:latin typeface="Arial Unicode MS" pitchFamily="34" charset="-128"/>
                <a:ea typeface="Arial Unicode MS" pitchFamily="34" charset="-128"/>
                <a:cs typeface="Arial Unicode MS" pitchFamily="34" charset="-128"/>
              </a:rPr>
              <a:t>They arrived late, yet they were the highlight of the day.</a:t>
            </a:r>
          </a:p>
          <a:p>
            <a:pPr lvl="0" algn="just"/>
            <a:r>
              <a:rPr lang="en-US" sz="4800" dirty="0" smtClean="0">
                <a:solidFill>
                  <a:schemeClr val="accent6">
                    <a:lumMod val="75000"/>
                  </a:schemeClr>
                </a:solidFill>
                <a:latin typeface="Arial Unicode MS" pitchFamily="34" charset="-128"/>
                <a:ea typeface="Arial Unicode MS" pitchFamily="34" charset="-128"/>
                <a:cs typeface="Arial Unicode MS" pitchFamily="34" charset="-128"/>
              </a:rPr>
              <a:t>Good and good have met</a:t>
            </a:r>
            <a:r>
              <a:rPr lang="en-US" sz="4800" dirty="0" smtClean="0">
                <a:solidFill>
                  <a:schemeClr val="accent6">
                    <a:lumMod val="75000"/>
                  </a:schemeClr>
                </a:solidFill>
                <a:latin typeface="Arial Unicode MS" pitchFamily="34" charset="-128"/>
                <a:ea typeface="Arial Unicode MS" pitchFamily="34" charset="-128"/>
                <a:cs typeface="Arial Unicode MS" pitchFamily="34" charset="-128"/>
              </a:rPr>
              <a:t>.</a:t>
            </a:r>
            <a:endParaRPr lang="en-US" sz="4800" dirty="0" smtClean="0">
              <a:solidFill>
                <a:schemeClr val="accent6">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chemeClr val="bg1"/>
                </a:solidFill>
                <a:latin typeface="Arial Unicode MS" pitchFamily="34" charset="-128"/>
                <a:ea typeface="Arial Unicode MS" pitchFamily="34" charset="-128"/>
                <a:cs typeface="Arial Unicode MS" pitchFamily="34" charset="-128"/>
              </a:rPr>
              <a:t>The </a:t>
            </a:r>
            <a:r>
              <a:rPr lang="en-US" sz="4000" dirty="0" smtClean="0">
                <a:solidFill>
                  <a:schemeClr val="bg1"/>
                </a:solidFill>
                <a:latin typeface="Arial Unicode MS" pitchFamily="34" charset="-128"/>
                <a:ea typeface="Arial Unicode MS" pitchFamily="34" charset="-128"/>
                <a:cs typeface="Arial Unicode MS" pitchFamily="34" charset="-128"/>
              </a:rPr>
              <a:t>good Lord who came down from heaven to bring salvation to mankind has met some good likeminded people who were willing to go to the extreme to see someone else get healed, regardless of the cost.</a:t>
            </a:r>
          </a:p>
          <a:p>
            <a:pPr lvl="0" algn="just"/>
            <a:r>
              <a:rPr lang="en-US" sz="4000" dirty="0" smtClean="0">
                <a:solidFill>
                  <a:schemeClr val="accent6">
                    <a:lumMod val="75000"/>
                  </a:schemeClr>
                </a:solidFill>
                <a:latin typeface="Arial Unicode MS" pitchFamily="34" charset="-128"/>
                <a:ea typeface="Arial Unicode MS" pitchFamily="34" charset="-128"/>
                <a:cs typeface="Arial Unicode MS" pitchFamily="34" charset="-128"/>
              </a:rPr>
              <a:t>Jesus honored them not only for carrying the sick man on their back, but more importantly, for carrying him with their faith.</a:t>
            </a:r>
            <a:endParaRPr lang="en-US" sz="4000" dirty="0">
              <a:solidFill>
                <a:schemeClr val="accent6">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chemeClr val="accent6">
                    <a:lumMod val="75000"/>
                  </a:schemeClr>
                </a:solidFill>
                <a:latin typeface="Arial Unicode MS" pitchFamily="34" charset="-128"/>
                <a:ea typeface="Arial Unicode MS" pitchFamily="34" charset="-128"/>
                <a:cs typeface="Arial Unicode MS" pitchFamily="34" charset="-128"/>
              </a:rPr>
              <a:t>5 Jésus, voyant leur foi, dit au paralytique: Mon enfant, tes péchés sont pardonnés.</a:t>
            </a:r>
            <a:endParaRPr lang="en-US" sz="4400" dirty="0" smtClean="0">
              <a:solidFill>
                <a:schemeClr val="accent6">
                  <a:lumMod val="75000"/>
                </a:schemeClr>
              </a:solidFill>
              <a:latin typeface="Arial Unicode MS" pitchFamily="34" charset="-128"/>
              <a:ea typeface="Arial Unicode MS" pitchFamily="34" charset="-128"/>
              <a:cs typeface="Arial Unicode MS" pitchFamily="34" charset="-128"/>
            </a:endParaRPr>
          </a:p>
          <a:p>
            <a:pPr lvl="0" algn="just"/>
            <a:r>
              <a:rPr lang="en-US" sz="4400" dirty="0" smtClean="0">
                <a:latin typeface="Arial Unicode MS" pitchFamily="34" charset="-128"/>
                <a:ea typeface="Arial Unicode MS" pitchFamily="34" charset="-128"/>
                <a:cs typeface="Arial Unicode MS" pitchFamily="34" charset="-128"/>
              </a:rPr>
              <a:t>The paralyzed man received a double jeopardy.</a:t>
            </a:r>
          </a:p>
          <a:p>
            <a:pPr lvl="0" algn="just"/>
            <a:r>
              <a:rPr lang="en-US" sz="4400" dirty="0" smtClean="0">
                <a:solidFill>
                  <a:schemeClr val="accent6">
                    <a:lumMod val="75000"/>
                  </a:schemeClr>
                </a:solidFill>
                <a:latin typeface="Arial Unicode MS" pitchFamily="34" charset="-128"/>
                <a:ea typeface="Arial Unicode MS" pitchFamily="34" charset="-128"/>
                <a:cs typeface="Arial Unicode MS" pitchFamily="34" charset="-128"/>
              </a:rPr>
              <a:t> Jesus dealt with the root of the problem.</a:t>
            </a:r>
          </a:p>
          <a:p>
            <a:pPr lvl="0" algn="just"/>
            <a:r>
              <a:rPr lang="en-US" sz="4400" dirty="0" smtClean="0">
                <a:latin typeface="Arial Unicode MS" pitchFamily="34" charset="-128"/>
                <a:ea typeface="Arial Unicode MS" pitchFamily="34" charset="-128"/>
                <a:cs typeface="Arial Unicode MS" pitchFamily="34" charset="-128"/>
              </a:rPr>
              <a:t>Jesus forgave the man of his sins.</a:t>
            </a:r>
          </a:p>
          <a:p>
            <a:pPr>
              <a:buNone/>
            </a:pPr>
            <a:endParaRPr lang="en-US"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5400" dirty="0" smtClean="0">
                <a:latin typeface="Arial Unicode MS" pitchFamily="34" charset="-128"/>
                <a:ea typeface="Arial Unicode MS" pitchFamily="34" charset="-128"/>
                <a:cs typeface="Arial Unicode MS" pitchFamily="34" charset="-128"/>
              </a:rPr>
              <a:t>The </a:t>
            </a:r>
            <a:r>
              <a:rPr lang="en-US" sz="5400" dirty="0" smtClean="0">
                <a:latin typeface="Arial Unicode MS" pitchFamily="34" charset="-128"/>
                <a:ea typeface="Arial Unicode MS" pitchFamily="34" charset="-128"/>
                <a:cs typeface="Arial Unicode MS" pitchFamily="34" charset="-128"/>
              </a:rPr>
              <a:t>sickness attained this man due to the sins in his life.</a:t>
            </a:r>
          </a:p>
          <a:p>
            <a:pPr lvl="0" algn="just"/>
            <a:r>
              <a:rPr lang="en-US" sz="5400" dirty="0" smtClean="0">
                <a:solidFill>
                  <a:schemeClr val="accent6">
                    <a:lumMod val="75000"/>
                  </a:schemeClr>
                </a:solidFill>
                <a:latin typeface="Arial Unicode MS" pitchFamily="34" charset="-128"/>
                <a:ea typeface="Arial Unicode MS" pitchFamily="34" charset="-128"/>
                <a:cs typeface="Arial Unicode MS" pitchFamily="34" charset="-128"/>
              </a:rPr>
              <a:t>The first treat is far greater than the miracle they came for, the man was forgiven of his sins.</a:t>
            </a:r>
          </a:p>
          <a:p>
            <a:pPr>
              <a:buNone/>
            </a:pPr>
            <a:endParaRPr lang="en-US" sz="2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algn="just"/>
            <a:r>
              <a:rPr lang="fr-FR" sz="3900" dirty="0" smtClean="0">
                <a:latin typeface="Arial Unicode MS" pitchFamily="34" charset="-128"/>
                <a:ea typeface="Arial Unicode MS" pitchFamily="34" charset="-128"/>
                <a:cs typeface="Arial Unicode MS" pitchFamily="34" charset="-128"/>
              </a:rPr>
              <a:t>6 Il y avait là quelques scribes, qui étaient assis, et qui se disaient au dedans d'eux:</a:t>
            </a:r>
            <a:endParaRPr lang="en-US" sz="3900" dirty="0" smtClean="0">
              <a:latin typeface="Arial Unicode MS" pitchFamily="34" charset="-128"/>
              <a:ea typeface="Arial Unicode MS" pitchFamily="34" charset="-128"/>
              <a:cs typeface="Arial Unicode MS" pitchFamily="34" charset="-128"/>
            </a:endParaRPr>
          </a:p>
          <a:p>
            <a:pPr algn="just"/>
            <a:r>
              <a:rPr lang="fr-FR" sz="3900" dirty="0" smtClean="0">
                <a:solidFill>
                  <a:srgbClr val="009900"/>
                </a:solidFill>
                <a:latin typeface="Arial Unicode MS" pitchFamily="34" charset="-128"/>
                <a:ea typeface="Arial Unicode MS" pitchFamily="34" charset="-128"/>
                <a:cs typeface="Arial Unicode MS" pitchFamily="34" charset="-128"/>
              </a:rPr>
              <a:t> 7 Comment cet homme parle-t-il ainsi? Il blasphème. Qui peut pardonner les péchés, si ce n'est Dieu seul?</a:t>
            </a:r>
            <a:endParaRPr lang="en-US" sz="3900" dirty="0" smtClean="0">
              <a:solidFill>
                <a:srgbClr val="009900"/>
              </a:solidFill>
              <a:latin typeface="Arial Unicode MS" pitchFamily="34" charset="-128"/>
              <a:ea typeface="Arial Unicode MS" pitchFamily="34" charset="-128"/>
              <a:cs typeface="Arial Unicode MS" pitchFamily="34" charset="-128"/>
            </a:endParaRPr>
          </a:p>
          <a:p>
            <a:pPr algn="just"/>
            <a:r>
              <a:rPr lang="fr-FR" sz="3900" dirty="0" smtClean="0">
                <a:latin typeface="Arial Unicode MS" pitchFamily="34" charset="-128"/>
                <a:ea typeface="Arial Unicode MS" pitchFamily="34" charset="-128"/>
                <a:cs typeface="Arial Unicode MS" pitchFamily="34" charset="-128"/>
              </a:rPr>
              <a:t> 8 Jésus, ayant aussitôt connu par son esprit ce qu'ils pensaient au dedans d'eux, leur dit: Pourquoi avez-vous de telles pensées dans vos cœurs</a:t>
            </a:r>
            <a:r>
              <a:rPr lang="fr-FR" sz="3900" dirty="0" smtClean="0">
                <a:latin typeface="Arial Unicode MS" pitchFamily="34" charset="-128"/>
                <a:ea typeface="Arial Unicode MS" pitchFamily="34" charset="-128"/>
                <a:cs typeface="Arial Unicode MS" pitchFamily="34" charset="-128"/>
              </a:rPr>
              <a:t>?</a:t>
            </a:r>
            <a:endParaRPr lang="en-US" sz="39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algn="just"/>
            <a:r>
              <a:rPr lang="fr-FR" sz="4300" dirty="0" smtClean="0">
                <a:latin typeface="Arial Unicode MS" pitchFamily="34" charset="-128"/>
                <a:ea typeface="Arial Unicode MS" pitchFamily="34" charset="-128"/>
                <a:cs typeface="Arial Unicode MS" pitchFamily="34" charset="-128"/>
              </a:rPr>
              <a:t>9 </a:t>
            </a:r>
            <a:r>
              <a:rPr lang="fr-FR" sz="4300" dirty="0" smtClean="0">
                <a:latin typeface="Arial Unicode MS" pitchFamily="34" charset="-128"/>
                <a:ea typeface="Arial Unicode MS" pitchFamily="34" charset="-128"/>
                <a:cs typeface="Arial Unicode MS" pitchFamily="34" charset="-128"/>
              </a:rPr>
              <a:t>Lequel est le plus aisé, de dire au paralytique: Tes péchés sont pardonnés, ou de dire: Lève-toi, prends ton lit, et marche?</a:t>
            </a:r>
            <a:endParaRPr lang="en-US" sz="4300" dirty="0" smtClean="0">
              <a:latin typeface="Arial Unicode MS" pitchFamily="34" charset="-128"/>
              <a:ea typeface="Arial Unicode MS" pitchFamily="34" charset="-128"/>
              <a:cs typeface="Arial Unicode MS" pitchFamily="34" charset="-128"/>
            </a:endParaRPr>
          </a:p>
          <a:p>
            <a:pPr lvl="0" algn="just"/>
            <a:r>
              <a:rPr lang="en-US" sz="4300" dirty="0" smtClean="0">
                <a:solidFill>
                  <a:srgbClr val="009900"/>
                </a:solidFill>
                <a:latin typeface="Arial Unicode MS" pitchFamily="34" charset="-128"/>
                <a:ea typeface="Arial Unicode MS" pitchFamily="34" charset="-128"/>
                <a:cs typeface="Arial Unicode MS" pitchFamily="34" charset="-128"/>
              </a:rPr>
              <a:t>The audience who blocked the way so that the sick person could not access Jesus, now has issues with Jesus uttering words of forgiveness to the man as assuming to be God</a:t>
            </a:r>
            <a:r>
              <a:rPr lang="en-US" sz="4300" dirty="0" smtClean="0">
                <a:solidFill>
                  <a:srgbClr val="009900"/>
                </a:solidFill>
                <a:latin typeface="Arial Unicode MS" pitchFamily="34" charset="-128"/>
                <a:ea typeface="Arial Unicode MS" pitchFamily="34" charset="-128"/>
                <a:cs typeface="Arial Unicode MS" pitchFamily="34" charset="-128"/>
              </a:rPr>
              <a:t>.</a:t>
            </a:r>
            <a:endParaRPr lang="en-US" sz="4300" dirty="0" smtClean="0">
              <a:solidFill>
                <a:srgbClr val="0099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They </a:t>
            </a:r>
            <a:r>
              <a:rPr lang="en-US" sz="4000" dirty="0" smtClean="0">
                <a:latin typeface="Arial Unicode MS" pitchFamily="34" charset="-128"/>
                <a:ea typeface="Arial Unicode MS" pitchFamily="34" charset="-128"/>
                <a:cs typeface="Arial Unicode MS" pitchFamily="34" charset="-128"/>
              </a:rPr>
              <a:t>did not dare to say it loud; yet they said it in their heart.</a:t>
            </a:r>
          </a:p>
          <a:p>
            <a:pPr lvl="0" algn="just"/>
            <a:r>
              <a:rPr lang="en-US" sz="4000" dirty="0" smtClean="0">
                <a:solidFill>
                  <a:srgbClr val="009900"/>
                </a:solidFill>
                <a:latin typeface="Arial Unicode MS" pitchFamily="34" charset="-128"/>
                <a:ea typeface="Arial Unicode MS" pitchFamily="34" charset="-128"/>
                <a:cs typeface="Arial Unicode MS" pitchFamily="34" charset="-128"/>
              </a:rPr>
              <a:t>They forgot that Jesus can read the heart.</a:t>
            </a:r>
          </a:p>
          <a:p>
            <a:pPr lvl="0" algn="just"/>
            <a:r>
              <a:rPr lang="en-US" sz="4000" dirty="0" smtClean="0">
                <a:latin typeface="Arial Unicode MS" pitchFamily="34" charset="-128"/>
                <a:ea typeface="Arial Unicode MS" pitchFamily="34" charset="-128"/>
                <a:cs typeface="Arial Unicode MS" pitchFamily="34" charset="-128"/>
              </a:rPr>
              <a:t>Jesus rebuked them for their thoughts.</a:t>
            </a:r>
          </a:p>
          <a:p>
            <a:pPr lvl="0" algn="just"/>
            <a:r>
              <a:rPr lang="en-US" sz="4000" dirty="0" smtClean="0">
                <a:solidFill>
                  <a:srgbClr val="009900"/>
                </a:solidFill>
                <a:latin typeface="Arial Unicode MS" pitchFamily="34" charset="-128"/>
                <a:ea typeface="Arial Unicode MS" pitchFamily="34" charset="-128"/>
                <a:cs typeface="Arial Unicode MS" pitchFamily="34" charset="-128"/>
              </a:rPr>
              <a:t>Saying “you are forgiven” can be mere words, but to say “pick up your bed and walk”, and for it to happen, is another story.</a:t>
            </a:r>
            <a:endParaRPr lang="en-US" sz="4000" dirty="0">
              <a:solidFill>
                <a:srgbClr val="0099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9900"/>
          </a:solidFill>
        </p:spPr>
        <p:style>
          <a:lnRef idx="0">
            <a:schemeClr val="accent5"/>
          </a:lnRef>
          <a:fillRef idx="3">
            <a:schemeClr val="accent5"/>
          </a:fillRef>
          <a:effectRef idx="3">
            <a:schemeClr val="accent5"/>
          </a:effectRef>
          <a:fontRef idx="minor">
            <a:schemeClr val="lt1"/>
          </a:fontRef>
        </p:style>
        <p:txBody>
          <a:bodyPr>
            <a:normAutofit/>
          </a:bodyPr>
          <a:lstStyle/>
          <a:p>
            <a:pPr algn="just"/>
            <a:r>
              <a:rPr lang="fr-FR" sz="4800" dirty="0" smtClean="0"/>
              <a:t>10 Or, afin que vous sachiez que le Fils de l'homme a sur la terre le pouvoir de pardonner les péchés:</a:t>
            </a:r>
            <a:endParaRPr lang="en-US" sz="4800" dirty="0" smtClean="0"/>
          </a:p>
          <a:p>
            <a:pPr algn="just"/>
            <a:r>
              <a:rPr lang="fr-FR" sz="4800" dirty="0" smtClean="0">
                <a:solidFill>
                  <a:schemeClr val="tx1"/>
                </a:solidFill>
              </a:rPr>
              <a:t> 11 Je te l'ordonne, dit-il au paralytique, lève-toi, prends ton lit, et va dans ta maison.</a:t>
            </a:r>
            <a:endParaRPr lang="en-US" sz="4800" dirty="0" smtClean="0">
              <a:solidFill>
                <a:schemeClr val="tx1"/>
              </a:solidFill>
            </a:endParaRPr>
          </a:p>
          <a:p>
            <a:pPr lvl="0" algn="just"/>
            <a:r>
              <a:rPr lang="en-US" sz="4800" dirty="0" smtClean="0"/>
              <a:t>Jesus is here maximizing on the occasion to display His divinity</a:t>
            </a:r>
            <a:r>
              <a:rPr lang="en-US" sz="4800" dirty="0" smtClean="0"/>
              <a:t>.</a:t>
            </a:r>
            <a:endParaRPr lang="en-US" sz="4800"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9900"/>
          </a:solidFill>
        </p:spPr>
        <p:style>
          <a:lnRef idx="0">
            <a:schemeClr val="accent5"/>
          </a:lnRef>
          <a:fillRef idx="3">
            <a:schemeClr val="accent5"/>
          </a:fillRef>
          <a:effectRef idx="3">
            <a:schemeClr val="accent5"/>
          </a:effectRef>
          <a:fontRef idx="minor">
            <a:schemeClr val="lt1"/>
          </a:fontRef>
        </p:style>
        <p:txBody>
          <a:bodyPr>
            <a:normAutofit/>
          </a:bodyPr>
          <a:lstStyle/>
          <a:p>
            <a:pPr lvl="0" algn="just"/>
            <a:r>
              <a:rPr lang="en-US" sz="4800" dirty="0" smtClean="0"/>
              <a:t>Yes</a:t>
            </a:r>
            <a:r>
              <a:rPr lang="en-US" sz="4800" dirty="0" smtClean="0"/>
              <a:t>, it is true that only God can forgive sins.</a:t>
            </a:r>
          </a:p>
          <a:p>
            <a:pPr lvl="0" algn="just"/>
            <a:r>
              <a:rPr lang="en-US" sz="4800" dirty="0" smtClean="0">
                <a:solidFill>
                  <a:schemeClr val="tx1"/>
                </a:solidFill>
              </a:rPr>
              <a:t>I forgave this man because I am God.</a:t>
            </a:r>
          </a:p>
          <a:p>
            <a:pPr lvl="0" algn="just"/>
            <a:r>
              <a:rPr lang="en-US" sz="4800" dirty="0" smtClean="0"/>
              <a:t>I and my Father are one.</a:t>
            </a:r>
          </a:p>
          <a:p>
            <a:pPr lvl="0" algn="just"/>
            <a:r>
              <a:rPr lang="en-US" sz="4800" dirty="0" smtClean="0">
                <a:solidFill>
                  <a:schemeClr val="tx1"/>
                </a:solidFill>
              </a:rPr>
              <a:t>This man will get up walk home by my command, because I am who I say I am.</a:t>
            </a:r>
            <a:endParaRPr lang="en-US" sz="4800" dirty="0">
              <a:solidFill>
                <a:schemeClr val="tx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ctr">
              <a:buNone/>
            </a:pPr>
            <a:r>
              <a:rPr lang="en-US" sz="4000" b="1" dirty="0" smtClean="0">
                <a:latin typeface="Arial Unicode MS" pitchFamily="34" charset="-128"/>
                <a:ea typeface="Arial Unicode MS" pitchFamily="34" charset="-128"/>
                <a:cs typeface="Arial Unicode MS" pitchFamily="34" charset="-128"/>
              </a:rPr>
              <a:t>THE MIRACLE</a:t>
            </a:r>
          </a:p>
          <a:p>
            <a:pPr lvl="0" algn="just"/>
            <a:r>
              <a:rPr lang="en-US" sz="4000" dirty="0" smtClean="0">
                <a:solidFill>
                  <a:srgbClr val="7030A0"/>
                </a:solidFill>
                <a:latin typeface="Arial Unicode MS" pitchFamily="34" charset="-128"/>
                <a:ea typeface="Arial Unicode MS" pitchFamily="34" charset="-128"/>
                <a:cs typeface="Arial Unicode MS" pitchFamily="34" charset="-128"/>
              </a:rPr>
              <a:t>The suspense must have been very high at that point.</a:t>
            </a:r>
          </a:p>
          <a:p>
            <a:pPr lvl="0" algn="just"/>
            <a:r>
              <a:rPr lang="en-US" sz="4000" dirty="0" smtClean="0">
                <a:latin typeface="Arial Unicode MS" pitchFamily="34" charset="-128"/>
                <a:ea typeface="Arial Unicode MS" pitchFamily="34" charset="-128"/>
                <a:cs typeface="Arial Unicode MS" pitchFamily="34" charset="-128"/>
              </a:rPr>
              <a:t>Jesus is either real or fake.</a:t>
            </a:r>
          </a:p>
          <a:p>
            <a:pPr lvl="0" algn="just"/>
            <a:r>
              <a:rPr lang="en-US" sz="4000" dirty="0" smtClean="0">
                <a:solidFill>
                  <a:srgbClr val="7030A0"/>
                </a:solidFill>
                <a:latin typeface="Arial Unicode MS" pitchFamily="34" charset="-128"/>
                <a:ea typeface="Arial Unicode MS" pitchFamily="34" charset="-128"/>
                <a:cs typeface="Arial Unicode MS" pitchFamily="34" charset="-128"/>
              </a:rPr>
              <a:t>It’s either that these men who brought the sick man to Jesus made a foul out of themselves, or they made the right decision</a:t>
            </a:r>
            <a:r>
              <a:rPr lang="en-US" sz="4000" dirty="0" smtClean="0">
                <a:solidFill>
                  <a:srgbClr val="7030A0"/>
                </a:solidFill>
                <a:latin typeface="Arial Unicode MS" pitchFamily="34" charset="-128"/>
                <a:ea typeface="Arial Unicode MS" pitchFamily="34" charset="-128"/>
                <a:cs typeface="Arial Unicode MS" pitchFamily="34" charset="-128"/>
              </a:rPr>
              <a:t>.</a:t>
            </a:r>
          </a:p>
          <a:p>
            <a:pPr lvl="0" algn="just"/>
            <a:r>
              <a:rPr lang="en-US" sz="4000" dirty="0" smtClean="0">
                <a:latin typeface="Arial Unicode MS" pitchFamily="34" charset="-128"/>
                <a:ea typeface="Arial Unicode MS" pitchFamily="34" charset="-128"/>
                <a:cs typeface="Arial Unicode MS" pitchFamily="34" charset="-128"/>
              </a:rPr>
              <a:t>They did all they did believing that this man was going to walk that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They </a:t>
            </a:r>
            <a:r>
              <a:rPr lang="en-US" sz="4000" dirty="0" smtClean="0">
                <a:latin typeface="Arial Unicode MS" pitchFamily="34" charset="-128"/>
                <a:ea typeface="Arial Unicode MS" pitchFamily="34" charset="-128"/>
                <a:cs typeface="Arial Unicode MS" pitchFamily="34" charset="-128"/>
              </a:rPr>
              <a:t>spared no effort to see it happen.</a:t>
            </a:r>
          </a:p>
          <a:p>
            <a:pPr lvl="0" algn="just"/>
            <a:r>
              <a:rPr lang="en-US" sz="4000" dirty="0" smtClean="0">
                <a:solidFill>
                  <a:srgbClr val="7030A0"/>
                </a:solidFill>
                <a:latin typeface="Arial Unicode MS" pitchFamily="34" charset="-128"/>
                <a:ea typeface="Arial Unicode MS" pitchFamily="34" charset="-128"/>
                <a:cs typeface="Arial Unicode MS" pitchFamily="34" charset="-128"/>
              </a:rPr>
              <a:t>They overcame all obstacles, and the moment they were waiting for </a:t>
            </a:r>
            <a:r>
              <a:rPr lang="en-US" sz="4000" dirty="0" smtClean="0">
                <a:solidFill>
                  <a:srgbClr val="7030A0"/>
                </a:solidFill>
                <a:latin typeface="Arial Unicode MS" pitchFamily="34" charset="-128"/>
                <a:ea typeface="Arial Unicode MS" pitchFamily="34" charset="-128"/>
                <a:cs typeface="Arial Unicode MS" pitchFamily="34" charset="-128"/>
              </a:rPr>
              <a:t>arrived</a:t>
            </a:r>
            <a:r>
              <a:rPr lang="en-US" sz="4000" dirty="0" smtClean="0">
                <a:solidFill>
                  <a:srgbClr val="7030A0"/>
                </a:solidFill>
                <a:latin typeface="Arial Unicode MS" pitchFamily="34" charset="-128"/>
                <a:ea typeface="Arial Unicode MS" pitchFamily="34" charset="-128"/>
                <a:cs typeface="Arial Unicode MS" pitchFamily="34" charset="-128"/>
              </a:rPr>
              <a:t>.</a:t>
            </a:r>
          </a:p>
          <a:p>
            <a:pPr algn="just"/>
            <a:r>
              <a:rPr lang="fr-FR" sz="4000" dirty="0" smtClean="0">
                <a:latin typeface="Arial Unicode MS" pitchFamily="34" charset="-128"/>
                <a:ea typeface="Arial Unicode MS" pitchFamily="34" charset="-128"/>
                <a:cs typeface="Arial Unicode MS" pitchFamily="34" charset="-128"/>
              </a:rPr>
              <a:t>12 Et, à l'instant, il se leva, prit son lit, et sortit en présence de tout le monde, de sorte qu'ils étaient tous dans l'étonnement et glorifiaient Dieu, disant: Nous n'avons jamais rien vu de pareil</a:t>
            </a:r>
            <a:r>
              <a:rPr lang="fr-FR" sz="4000" dirty="0" smtClean="0">
                <a:latin typeface="Arial Unicode MS" pitchFamily="34" charset="-128"/>
                <a:ea typeface="Arial Unicode MS" pitchFamily="34" charset="-128"/>
                <a:cs typeface="Arial Unicode MS" pitchFamily="34" charset="-128"/>
              </a:rPr>
              <a:t>.</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Case </a:t>
            </a:r>
            <a:r>
              <a:rPr lang="en-US" sz="4400" dirty="0" smtClean="0">
                <a:latin typeface="Arial Unicode MS" pitchFamily="34" charset="-128"/>
                <a:ea typeface="Arial Unicode MS" pitchFamily="34" charset="-128"/>
                <a:cs typeface="Arial Unicode MS" pitchFamily="34" charset="-128"/>
              </a:rPr>
              <a:t>closed, Jesus is God.</a:t>
            </a:r>
          </a:p>
          <a:p>
            <a:pPr lvl="0" algn="just"/>
            <a:r>
              <a:rPr lang="en-US" sz="4400" dirty="0" smtClean="0">
                <a:solidFill>
                  <a:srgbClr val="7030A0"/>
                </a:solidFill>
                <a:latin typeface="Arial Unicode MS" pitchFamily="34" charset="-128"/>
                <a:ea typeface="Arial Unicode MS" pitchFamily="34" charset="-128"/>
                <a:cs typeface="Arial Unicode MS" pitchFamily="34" charset="-128"/>
              </a:rPr>
              <a:t>Case closed, the man is walking on his own two feet like everyone else.</a:t>
            </a:r>
          </a:p>
          <a:p>
            <a:pPr lvl="0" algn="just"/>
            <a:r>
              <a:rPr lang="en-US" sz="4400" dirty="0" smtClean="0">
                <a:latin typeface="Arial Unicode MS" pitchFamily="34" charset="-128"/>
                <a:ea typeface="Arial Unicode MS" pitchFamily="34" charset="-128"/>
                <a:cs typeface="Arial Unicode MS" pitchFamily="34" charset="-128"/>
              </a:rPr>
              <a:t>What a joyful day for five guys. The effort was paid off.</a:t>
            </a:r>
          </a:p>
          <a:p>
            <a:pPr lvl="0" algn="just"/>
            <a:r>
              <a:rPr lang="en-US" sz="4400" dirty="0" smtClean="0">
                <a:solidFill>
                  <a:srgbClr val="7030A0"/>
                </a:solidFill>
                <a:latin typeface="Arial Unicode MS" pitchFamily="34" charset="-128"/>
                <a:ea typeface="Arial Unicode MS" pitchFamily="34" charset="-128"/>
                <a:cs typeface="Arial Unicode MS" pitchFamily="34" charset="-128"/>
              </a:rPr>
              <a:t>The man was checking out to return to his family on his own two feet.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I </a:t>
            </a:r>
            <a:r>
              <a:rPr lang="en-US" sz="4800" dirty="0" smtClean="0">
                <a:latin typeface="Arial Unicode MS" pitchFamily="34" charset="-128"/>
                <a:ea typeface="Arial Unicode MS" pitchFamily="34" charset="-128"/>
                <a:cs typeface="Arial Unicode MS" pitchFamily="34" charset="-128"/>
              </a:rPr>
              <a:t>don’t know who paid for the damages done to the house.</a:t>
            </a:r>
          </a:p>
          <a:p>
            <a:pPr lvl="0" algn="just"/>
            <a:r>
              <a:rPr lang="en-US" sz="4800" dirty="0" smtClean="0">
                <a:solidFill>
                  <a:srgbClr val="7030A0"/>
                </a:solidFill>
                <a:latin typeface="Arial Unicode MS" pitchFamily="34" charset="-128"/>
                <a:ea typeface="Arial Unicode MS" pitchFamily="34" charset="-128"/>
                <a:cs typeface="Arial Unicode MS" pitchFamily="34" charset="-128"/>
              </a:rPr>
              <a:t>Another “</a:t>
            </a:r>
            <a:r>
              <a:rPr lang="en-US" sz="4800" dirty="0" smtClean="0">
                <a:solidFill>
                  <a:srgbClr val="7030A0"/>
                </a:solidFill>
                <a:latin typeface="Arial Unicode MS" pitchFamily="34" charset="-128"/>
                <a:ea typeface="Arial Unicode MS" pitchFamily="34" charset="-128"/>
                <a:cs typeface="Arial Unicode MS" pitchFamily="34" charset="-128"/>
              </a:rPr>
              <a:t>wow!” </a:t>
            </a:r>
            <a:r>
              <a:rPr lang="en-US" sz="4800" dirty="0" smtClean="0">
                <a:solidFill>
                  <a:srgbClr val="7030A0"/>
                </a:solidFill>
                <a:latin typeface="Arial Unicode MS" pitchFamily="34" charset="-128"/>
                <a:ea typeface="Arial Unicode MS" pitchFamily="34" charset="-128"/>
                <a:cs typeface="Arial Unicode MS" pitchFamily="34" charset="-128"/>
              </a:rPr>
              <a:t>moment.</a:t>
            </a:r>
          </a:p>
          <a:p>
            <a:pPr lvl="0" algn="just"/>
            <a:r>
              <a:rPr lang="en-US" sz="4800" dirty="0" smtClean="0">
                <a:latin typeface="Arial Unicode MS" pitchFamily="34" charset="-128"/>
                <a:ea typeface="Arial Unicode MS" pitchFamily="34" charset="-128"/>
                <a:cs typeface="Arial Unicode MS" pitchFamily="34" charset="-128"/>
              </a:rPr>
              <a:t>Another, “I don’t know how to explain </a:t>
            </a:r>
            <a:r>
              <a:rPr lang="en-US" sz="4800" dirty="0" smtClean="0">
                <a:latin typeface="Arial Unicode MS" pitchFamily="34" charset="-128"/>
                <a:ea typeface="Arial Unicode MS" pitchFamily="34" charset="-128"/>
                <a:cs typeface="Arial Unicode MS" pitchFamily="34" charset="-128"/>
              </a:rPr>
              <a:t>this!” </a:t>
            </a:r>
            <a:r>
              <a:rPr lang="en-US" sz="4800" dirty="0" smtClean="0">
                <a:latin typeface="Arial Unicode MS" pitchFamily="34" charset="-128"/>
                <a:ea typeface="Arial Unicode MS" pitchFamily="34" charset="-128"/>
                <a:cs typeface="Arial Unicode MS" pitchFamily="34" charset="-128"/>
              </a:rPr>
              <a:t>moment.</a:t>
            </a:r>
          </a:p>
          <a:p>
            <a:pPr lvl="0" algn="just"/>
            <a:r>
              <a:rPr lang="en-US" sz="4800" dirty="0" smtClean="0">
                <a:solidFill>
                  <a:srgbClr val="7030A0"/>
                </a:solidFill>
                <a:latin typeface="Arial Unicode MS" pitchFamily="34" charset="-128"/>
                <a:ea typeface="Arial Unicode MS" pitchFamily="34" charset="-128"/>
                <a:cs typeface="Arial Unicode MS" pitchFamily="34" charset="-128"/>
              </a:rPr>
              <a:t>Another, “I am glad I was </a:t>
            </a:r>
            <a:r>
              <a:rPr lang="en-US" sz="4800" dirty="0" smtClean="0">
                <a:solidFill>
                  <a:srgbClr val="7030A0"/>
                </a:solidFill>
                <a:latin typeface="Arial Unicode MS" pitchFamily="34" charset="-128"/>
                <a:ea typeface="Arial Unicode MS" pitchFamily="34" charset="-128"/>
                <a:cs typeface="Arial Unicode MS" pitchFamily="34" charset="-128"/>
              </a:rPr>
              <a:t>here!” </a:t>
            </a:r>
            <a:r>
              <a:rPr lang="en-US" sz="4800" dirty="0" smtClean="0">
                <a:solidFill>
                  <a:srgbClr val="7030A0"/>
                </a:solidFill>
                <a:latin typeface="Arial Unicode MS" pitchFamily="34" charset="-128"/>
                <a:ea typeface="Arial Unicode MS" pitchFamily="34" charset="-128"/>
                <a:cs typeface="Arial Unicode MS" pitchFamily="34" charset="-128"/>
              </a:rPr>
              <a:t>moment.</a:t>
            </a:r>
          </a:p>
          <a:p>
            <a:pPr>
              <a:buNone/>
            </a:pPr>
            <a:endParaRPr lang="en-US"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buNone/>
            </a:pPr>
            <a:r>
              <a:rPr lang="en-US" sz="4000" b="1" dirty="0" smtClean="0">
                <a:solidFill>
                  <a:srgbClr val="92D050"/>
                </a:solidFill>
                <a:latin typeface="Arial Unicode MS" pitchFamily="34" charset="-128"/>
                <a:ea typeface="Arial Unicode MS" pitchFamily="34" charset="-128"/>
                <a:cs typeface="Arial Unicode MS" pitchFamily="34" charset="-128"/>
              </a:rPr>
              <a:t>CONCLUSION</a:t>
            </a:r>
          </a:p>
          <a:p>
            <a:pPr lvl="0" algn="just"/>
            <a:r>
              <a:rPr lang="en-US" sz="4100" dirty="0" smtClean="0">
                <a:latin typeface="Arial Unicode MS" pitchFamily="34" charset="-128"/>
                <a:ea typeface="Arial Unicode MS" pitchFamily="34" charset="-128"/>
                <a:cs typeface="Arial Unicode MS" pitchFamily="34" charset="-128"/>
              </a:rPr>
              <a:t>Let’s not forget that Jesus was not the main hero of the story but the four men who brought the sick man to Jesus.</a:t>
            </a:r>
          </a:p>
          <a:p>
            <a:pPr lvl="0" algn="just"/>
            <a:r>
              <a:rPr lang="en-US" sz="4100" dirty="0" smtClean="0">
                <a:solidFill>
                  <a:srgbClr val="92D050"/>
                </a:solidFill>
                <a:latin typeface="Arial Unicode MS" pitchFamily="34" charset="-128"/>
                <a:ea typeface="Arial Unicode MS" pitchFamily="34" charset="-128"/>
                <a:cs typeface="Arial Unicode MS" pitchFamily="34" charset="-128"/>
              </a:rPr>
              <a:t>Jesus was willing to turn the spotlight on them although it was all about Jesus.</a:t>
            </a:r>
          </a:p>
          <a:p>
            <a:pPr lvl="0" algn="just"/>
            <a:r>
              <a:rPr lang="en-US" sz="4100" dirty="0" smtClean="0">
                <a:latin typeface="Arial Unicode MS" pitchFamily="34" charset="-128"/>
                <a:ea typeface="Arial Unicode MS" pitchFamily="34" charset="-128"/>
                <a:cs typeface="Arial Unicode MS" pitchFamily="34" charset="-128"/>
              </a:rPr>
              <a:t>God is waiting for some determined carriers to bring this world to His feet but alas we are too busy with our own affairs</a:t>
            </a:r>
            <a:r>
              <a:rPr lang="en-US" sz="4100" dirty="0" smtClean="0">
                <a:latin typeface="Arial Unicode MS" pitchFamily="34" charset="-128"/>
                <a:ea typeface="Arial Unicode MS" pitchFamily="34" charset="-128"/>
                <a:cs typeface="Arial Unicode MS" pitchFamily="34" charset="-128"/>
              </a:rPr>
              <a:t>.</a:t>
            </a:r>
            <a:endParaRPr lang="en-US" sz="41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en-US" sz="4000" dirty="0" smtClean="0">
                <a:latin typeface="Arial Unicode MS" pitchFamily="34" charset="-128"/>
                <a:ea typeface="Arial Unicode MS" pitchFamily="34" charset="-128"/>
                <a:cs typeface="Arial Unicode MS" pitchFamily="34" charset="-128"/>
              </a:rPr>
              <a:t>Jesus </a:t>
            </a:r>
            <a:r>
              <a:rPr lang="en-US" sz="4000" dirty="0" smtClean="0">
                <a:latin typeface="Arial Unicode MS" pitchFamily="34" charset="-128"/>
                <a:ea typeface="Arial Unicode MS" pitchFamily="34" charset="-128"/>
                <a:cs typeface="Arial Unicode MS" pitchFamily="34" charset="-128"/>
              </a:rPr>
              <a:t>would do wonders if he could find selfless people like these four men.</a:t>
            </a:r>
          </a:p>
          <a:p>
            <a:pPr lvl="0" algn="just"/>
            <a:r>
              <a:rPr lang="en-US" sz="4000" dirty="0" smtClean="0">
                <a:solidFill>
                  <a:srgbClr val="92D050"/>
                </a:solidFill>
                <a:latin typeface="Arial Unicode MS" pitchFamily="34" charset="-128"/>
                <a:ea typeface="Arial Unicode MS" pitchFamily="34" charset="-128"/>
                <a:cs typeface="Arial Unicode MS" pitchFamily="34" charset="-128"/>
              </a:rPr>
              <a:t>There could </a:t>
            </a:r>
            <a:r>
              <a:rPr lang="en-US" sz="4000" dirty="0" smtClean="0">
                <a:solidFill>
                  <a:srgbClr val="92D050"/>
                </a:solidFill>
                <a:latin typeface="Arial Unicode MS" pitchFamily="34" charset="-128"/>
                <a:ea typeface="Arial Unicode MS" pitchFamily="34" charset="-128"/>
                <a:cs typeface="Arial Unicode MS" pitchFamily="34" charset="-128"/>
              </a:rPr>
              <a:t>be hope </a:t>
            </a:r>
            <a:r>
              <a:rPr lang="en-US" sz="4000" dirty="0" smtClean="0">
                <a:solidFill>
                  <a:srgbClr val="92D050"/>
                </a:solidFill>
                <a:latin typeface="Arial Unicode MS" pitchFamily="34" charset="-128"/>
                <a:ea typeface="Arial Unicode MS" pitchFamily="34" charset="-128"/>
                <a:cs typeface="Arial Unicode MS" pitchFamily="34" charset="-128"/>
              </a:rPr>
              <a:t>for the drunker you see down the street, but who is willing to make instances for him before the Lord.</a:t>
            </a:r>
          </a:p>
          <a:p>
            <a:pPr lvl="0" algn="just"/>
            <a:r>
              <a:rPr lang="en-US" sz="4000" dirty="0" smtClean="0">
                <a:latin typeface="Arial Unicode MS" pitchFamily="34" charset="-128"/>
                <a:ea typeface="Arial Unicode MS" pitchFamily="34" charset="-128"/>
                <a:cs typeface="Arial Unicode MS" pitchFamily="34" charset="-128"/>
              </a:rPr>
              <a:t>That prostitute could have had a changed life if some Christian ladies could focus just on rescuing her for a while.</a:t>
            </a:r>
          </a:p>
          <a:p>
            <a:pPr lvl="0" algn="just"/>
            <a:r>
              <a:rPr lang="en-US" sz="4000" dirty="0" smtClean="0">
                <a:solidFill>
                  <a:srgbClr val="92D050"/>
                </a:solidFill>
                <a:latin typeface="Arial Unicode MS" pitchFamily="34" charset="-128"/>
                <a:ea typeface="Arial Unicode MS" pitchFamily="34" charset="-128"/>
                <a:cs typeface="Arial Unicode MS" pitchFamily="34" charset="-128"/>
              </a:rPr>
              <a:t>The world is in a hopeless state because everyone is looking for his own </a:t>
            </a:r>
            <a:r>
              <a:rPr lang="en-US" sz="4000" dirty="0" err="1" smtClean="0">
                <a:solidFill>
                  <a:srgbClr val="92D050"/>
                </a:solidFill>
                <a:latin typeface="Arial Unicode MS" pitchFamily="34" charset="-128"/>
                <a:ea typeface="Arial Unicode MS" pitchFamily="34" charset="-128"/>
                <a:cs typeface="Arial Unicode MS" pitchFamily="34" charset="-128"/>
              </a:rPr>
              <a:t>welbeing</a:t>
            </a:r>
            <a:r>
              <a:rPr lang="en-US" sz="4000" dirty="0" smtClean="0">
                <a:solidFill>
                  <a:srgbClr val="92D050"/>
                </a:solidFill>
                <a:latin typeface="Arial Unicode MS" pitchFamily="34" charset="-128"/>
                <a:ea typeface="Arial Unicode MS" pitchFamily="34" charset="-128"/>
                <a:cs typeface="Arial Unicode MS" pitchFamily="34" charset="-128"/>
              </a:rPr>
              <a:t>.</a:t>
            </a:r>
            <a:endParaRPr lang="en-US" sz="4000" dirty="0" smtClean="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Ask </a:t>
            </a:r>
            <a:r>
              <a:rPr lang="en-US" sz="4000" dirty="0" smtClean="0">
                <a:latin typeface="Arial Unicode MS" pitchFamily="34" charset="-128"/>
                <a:ea typeface="Arial Unicode MS" pitchFamily="34" charset="-128"/>
                <a:cs typeface="Arial Unicode MS" pitchFamily="34" charset="-128"/>
              </a:rPr>
              <a:t>God to lead you to some people in need.</a:t>
            </a:r>
          </a:p>
          <a:p>
            <a:pPr lvl="0" algn="just"/>
            <a:r>
              <a:rPr lang="en-US" sz="4000" dirty="0" smtClean="0">
                <a:solidFill>
                  <a:srgbClr val="92D050"/>
                </a:solidFill>
                <a:latin typeface="Arial Unicode MS" pitchFamily="34" charset="-128"/>
                <a:ea typeface="Arial Unicode MS" pitchFamily="34" charset="-128"/>
                <a:cs typeface="Arial Unicode MS" pitchFamily="34" charset="-128"/>
              </a:rPr>
              <a:t>Team up with a few </a:t>
            </a:r>
            <a:r>
              <a:rPr lang="en-US" sz="4000" dirty="0" smtClean="0">
                <a:solidFill>
                  <a:srgbClr val="92D050"/>
                </a:solidFill>
                <a:latin typeface="Arial Unicode MS" pitchFamily="34" charset="-128"/>
                <a:ea typeface="Arial Unicode MS" pitchFamily="34" charset="-128"/>
                <a:cs typeface="Arial Unicode MS" pitchFamily="34" charset="-128"/>
              </a:rPr>
              <a:t>devoted </a:t>
            </a:r>
            <a:r>
              <a:rPr lang="en-US" sz="4000" dirty="0" smtClean="0">
                <a:solidFill>
                  <a:srgbClr val="92D050"/>
                </a:solidFill>
                <a:latin typeface="Arial Unicode MS" pitchFamily="34" charset="-128"/>
                <a:ea typeface="Arial Unicode MS" pitchFamily="34" charset="-128"/>
                <a:cs typeface="Arial Unicode MS" pitchFamily="34" charset="-128"/>
              </a:rPr>
              <a:t>Christians like </a:t>
            </a:r>
            <a:r>
              <a:rPr lang="en-US" sz="4000" dirty="0" smtClean="0">
                <a:solidFill>
                  <a:srgbClr val="92D050"/>
                </a:solidFill>
                <a:latin typeface="Arial Unicode MS" pitchFamily="34" charset="-128"/>
                <a:ea typeface="Arial Unicode MS" pitchFamily="34" charset="-128"/>
                <a:cs typeface="Arial Unicode MS" pitchFamily="34" charset="-128"/>
              </a:rPr>
              <a:t>you and put that </a:t>
            </a:r>
            <a:r>
              <a:rPr lang="en-US" sz="4000" dirty="0" smtClean="0">
                <a:solidFill>
                  <a:srgbClr val="92D050"/>
                </a:solidFill>
                <a:latin typeface="Arial Unicode MS" pitchFamily="34" charset="-128"/>
                <a:ea typeface="Arial Unicode MS" pitchFamily="34" charset="-128"/>
                <a:cs typeface="Arial Unicode MS" pitchFamily="34" charset="-128"/>
              </a:rPr>
              <a:t>sick person, that casted out person on </a:t>
            </a:r>
            <a:r>
              <a:rPr lang="en-US" sz="4000" dirty="0" smtClean="0">
                <a:solidFill>
                  <a:srgbClr val="92D050"/>
                </a:solidFill>
                <a:latin typeface="Arial Unicode MS" pitchFamily="34" charset="-128"/>
                <a:ea typeface="Arial Unicode MS" pitchFamily="34" charset="-128"/>
                <a:cs typeface="Arial Unicode MS" pitchFamily="34" charset="-128"/>
              </a:rPr>
              <a:t>your back and head over to Jesus.</a:t>
            </a:r>
          </a:p>
          <a:p>
            <a:pPr lvl="0" algn="just"/>
            <a:r>
              <a:rPr lang="en-US" sz="4000" dirty="0" smtClean="0">
                <a:latin typeface="Arial Unicode MS" pitchFamily="34" charset="-128"/>
                <a:ea typeface="Arial Unicode MS" pitchFamily="34" charset="-128"/>
                <a:cs typeface="Arial Unicode MS" pitchFamily="34" charset="-128"/>
              </a:rPr>
              <a:t>Prepare to be </a:t>
            </a:r>
            <a:r>
              <a:rPr lang="en-US" sz="4000" dirty="0" smtClean="0">
                <a:latin typeface="Arial Unicode MS" pitchFamily="34" charset="-128"/>
                <a:ea typeface="Arial Unicode MS" pitchFamily="34" charset="-128"/>
                <a:cs typeface="Arial Unicode MS" pitchFamily="34" charset="-128"/>
              </a:rPr>
              <a:t>persistent, for, </a:t>
            </a:r>
            <a:r>
              <a:rPr lang="en-US" sz="4000" dirty="0" smtClean="0">
                <a:latin typeface="Arial Unicode MS" pitchFamily="34" charset="-128"/>
                <a:ea typeface="Arial Unicode MS" pitchFamily="34" charset="-128"/>
                <a:cs typeface="Arial Unicode MS" pitchFamily="34" charset="-128"/>
              </a:rPr>
              <a:t>Jesus may not be easily accessible.</a:t>
            </a:r>
          </a:p>
          <a:p>
            <a:pPr lvl="0" algn="just"/>
            <a:r>
              <a:rPr lang="en-US" sz="4000" dirty="0" smtClean="0">
                <a:solidFill>
                  <a:srgbClr val="92D050"/>
                </a:solidFill>
                <a:latin typeface="Arial Unicode MS" pitchFamily="34" charset="-128"/>
                <a:ea typeface="Arial Unicode MS" pitchFamily="34" charset="-128"/>
                <a:cs typeface="Arial Unicode MS" pitchFamily="34" charset="-128"/>
              </a:rPr>
              <a:t>Demons will fight you for stripping their prisoners out their hands</a:t>
            </a:r>
            <a:r>
              <a:rPr lang="en-US" sz="4000" dirty="0" smtClean="0">
                <a:solidFill>
                  <a:srgbClr val="92D050"/>
                </a:solidFill>
                <a:latin typeface="Arial Unicode MS" pitchFamily="34" charset="-128"/>
                <a:ea typeface="Arial Unicode MS" pitchFamily="34" charset="-128"/>
                <a:cs typeface="Arial Unicode MS" pitchFamily="34" charset="-128"/>
              </a:rPr>
              <a:t>.</a:t>
            </a:r>
            <a:endParaRPr lang="en-US" sz="4000" dirty="0" smtClean="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Look </a:t>
            </a:r>
            <a:r>
              <a:rPr lang="en-US" sz="4400" dirty="0" smtClean="0">
                <a:latin typeface="Arial Unicode MS" pitchFamily="34" charset="-128"/>
                <a:ea typeface="Arial Unicode MS" pitchFamily="34" charset="-128"/>
                <a:cs typeface="Arial Unicode MS" pitchFamily="34" charset="-128"/>
              </a:rPr>
              <a:t>for a ladder; find the steps to the roof.</a:t>
            </a:r>
          </a:p>
          <a:p>
            <a:pPr lvl="0" algn="just"/>
            <a:r>
              <a:rPr lang="en-US" sz="4400" dirty="0" smtClean="0">
                <a:solidFill>
                  <a:srgbClr val="92D050"/>
                </a:solidFill>
                <a:latin typeface="Arial Unicode MS" pitchFamily="34" charset="-128"/>
                <a:ea typeface="Arial Unicode MS" pitchFamily="34" charset="-128"/>
                <a:cs typeface="Arial Unicode MS" pitchFamily="34" charset="-128"/>
              </a:rPr>
              <a:t>The last lifting before the miracle will require more efforts.</a:t>
            </a:r>
          </a:p>
          <a:p>
            <a:pPr lvl="0" algn="just"/>
            <a:r>
              <a:rPr lang="en-US" sz="4400" dirty="0" smtClean="0">
                <a:latin typeface="Arial Unicode MS" pitchFamily="34" charset="-128"/>
                <a:ea typeface="Arial Unicode MS" pitchFamily="34" charset="-128"/>
                <a:cs typeface="Arial Unicode MS" pitchFamily="34" charset="-128"/>
              </a:rPr>
              <a:t>You might have to break things to create an opening.</a:t>
            </a:r>
          </a:p>
          <a:p>
            <a:pPr lvl="0" algn="just"/>
            <a:r>
              <a:rPr lang="en-US" sz="4400" dirty="0" smtClean="0">
                <a:solidFill>
                  <a:srgbClr val="92D050"/>
                </a:solidFill>
                <a:latin typeface="Arial Unicode MS" pitchFamily="34" charset="-128"/>
                <a:ea typeface="Arial Unicode MS" pitchFamily="34" charset="-128"/>
                <a:cs typeface="Arial Unicode MS" pitchFamily="34" charset="-128"/>
              </a:rPr>
              <a:t>Locate Jesus yourselves and drop your </a:t>
            </a:r>
            <a:r>
              <a:rPr lang="en-US" sz="4400" dirty="0" smtClean="0">
                <a:solidFill>
                  <a:srgbClr val="92D050"/>
                </a:solidFill>
                <a:latin typeface="Arial Unicode MS" pitchFamily="34" charset="-128"/>
                <a:ea typeface="Arial Unicode MS" pitchFamily="34" charset="-128"/>
                <a:cs typeface="Arial Unicode MS" pitchFamily="34" charset="-128"/>
              </a:rPr>
              <a:t>load </a:t>
            </a:r>
            <a:r>
              <a:rPr lang="en-US" sz="4400" dirty="0" smtClean="0">
                <a:solidFill>
                  <a:srgbClr val="92D050"/>
                </a:solidFill>
                <a:latin typeface="Arial Unicode MS" pitchFamily="34" charset="-128"/>
                <a:ea typeface="Arial Unicode MS" pitchFamily="34" charset="-128"/>
                <a:cs typeface="Arial Unicode MS" pitchFamily="34" charset="-128"/>
              </a:rPr>
              <a:t>at the feet of Jesus.</a:t>
            </a:r>
          </a:p>
          <a:p>
            <a:pPr lvl="0" algn="just">
              <a:buNone/>
            </a:pPr>
            <a:r>
              <a:rPr lang="en-US" sz="4000" dirty="0" smtClean="0">
                <a:latin typeface="Arial Unicode MS" pitchFamily="34" charset="-128"/>
                <a:ea typeface="Arial Unicode MS" pitchFamily="34" charset="-128"/>
                <a:cs typeface="Arial Unicode MS" pitchFamily="34" charset="-128"/>
              </a:rPr>
              <a:t>   </a:t>
            </a:r>
            <a:endParaRPr lang="en-US" sz="4000" dirty="0" smtClean="0">
              <a:latin typeface="Arial Unicode MS" pitchFamily="34" charset="-128"/>
              <a:ea typeface="Arial Unicode MS" pitchFamily="34" charset="-128"/>
              <a:cs typeface="Arial Unicode MS" pitchFamily="34" charset="-128"/>
            </a:endParaRPr>
          </a:p>
          <a:p>
            <a:pPr>
              <a:buNone/>
            </a:pPr>
            <a:endParaRPr lang="en-US"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Wonders </a:t>
            </a:r>
            <a:r>
              <a:rPr lang="en-US" sz="4000" dirty="0" smtClean="0">
                <a:latin typeface="Arial Unicode MS" pitchFamily="34" charset="-128"/>
                <a:ea typeface="Arial Unicode MS" pitchFamily="34" charset="-128"/>
                <a:cs typeface="Arial Unicode MS" pitchFamily="34" charset="-128"/>
              </a:rPr>
              <a:t>will happen.</a:t>
            </a:r>
          </a:p>
          <a:p>
            <a:pPr lvl="0" algn="just"/>
            <a:r>
              <a:rPr lang="en-US" sz="4000" dirty="0" smtClean="0">
                <a:solidFill>
                  <a:srgbClr val="92D050"/>
                </a:solidFill>
                <a:latin typeface="Arial Unicode MS" pitchFamily="34" charset="-128"/>
                <a:ea typeface="Arial Unicode MS" pitchFamily="34" charset="-128"/>
                <a:cs typeface="Arial Unicode MS" pitchFamily="34" charset="-128"/>
              </a:rPr>
              <a:t>God will honor your faith.</a:t>
            </a:r>
          </a:p>
          <a:p>
            <a:pPr lvl="0" algn="just"/>
            <a:r>
              <a:rPr lang="en-US" sz="4000" dirty="0" smtClean="0">
                <a:latin typeface="Arial Unicode MS" pitchFamily="34" charset="-128"/>
                <a:ea typeface="Arial Unicode MS" pitchFamily="34" charset="-128"/>
                <a:cs typeface="Arial Unicode MS" pitchFamily="34" charset="-128"/>
              </a:rPr>
              <a:t>A life will be changed forever.</a:t>
            </a:r>
          </a:p>
          <a:p>
            <a:pPr lvl="0" algn="just"/>
            <a:r>
              <a:rPr lang="en-US" sz="4000" dirty="0" smtClean="0">
                <a:solidFill>
                  <a:srgbClr val="92D050"/>
                </a:solidFill>
                <a:latin typeface="Arial Unicode MS" pitchFamily="34" charset="-128"/>
                <a:ea typeface="Arial Unicode MS" pitchFamily="34" charset="-128"/>
                <a:cs typeface="Arial Unicode MS" pitchFamily="34" charset="-128"/>
              </a:rPr>
              <a:t>The testimony will go a long way.</a:t>
            </a:r>
          </a:p>
          <a:p>
            <a:pPr lvl="0" algn="just"/>
            <a:r>
              <a:rPr lang="en-US" sz="4000" dirty="0" smtClean="0">
                <a:latin typeface="Arial Unicode MS" pitchFamily="34" charset="-128"/>
                <a:ea typeface="Arial Unicode MS" pitchFamily="34" charset="-128"/>
                <a:cs typeface="Arial Unicode MS" pitchFamily="34" charset="-128"/>
              </a:rPr>
              <a:t>And the name of God will be glorified!</a:t>
            </a:r>
          </a:p>
          <a:p>
            <a:pPr lvl="0" algn="just"/>
            <a:endParaRPr lang="en-US" sz="4000" dirty="0" smtClean="0">
              <a:solidFill>
                <a:srgbClr val="92D050"/>
              </a:solidFill>
              <a:latin typeface="Arial Unicode MS" pitchFamily="34" charset="-128"/>
              <a:ea typeface="Arial Unicode MS" pitchFamily="34" charset="-128"/>
              <a:cs typeface="Arial Unicode MS" pitchFamily="34" charset="-128"/>
            </a:endParaRPr>
          </a:p>
          <a:p>
            <a:pPr lvl="0" algn="just"/>
            <a:r>
              <a:rPr lang="en-US" sz="4000" dirty="0" smtClean="0">
                <a:solidFill>
                  <a:srgbClr val="00B0F0"/>
                </a:solidFill>
                <a:latin typeface="Arial Unicode MS" pitchFamily="34" charset="-128"/>
                <a:ea typeface="Arial Unicode MS" pitchFamily="34" charset="-128"/>
                <a:cs typeface="Arial Unicode MS" pitchFamily="34" charset="-128"/>
              </a:rPr>
              <a:t>May </a:t>
            </a:r>
            <a:r>
              <a:rPr lang="en-US" sz="4000" dirty="0" smtClean="0">
                <a:solidFill>
                  <a:srgbClr val="00B0F0"/>
                </a:solidFill>
                <a:latin typeface="Arial Unicode MS" pitchFamily="34" charset="-128"/>
                <a:ea typeface="Arial Unicode MS" pitchFamily="34" charset="-128"/>
                <a:cs typeface="Arial Unicode MS" pitchFamily="34" charset="-128"/>
              </a:rPr>
              <a:t>God add His blessing unto His Word!</a:t>
            </a:r>
          </a:p>
          <a:p>
            <a:pPr lvl="0" algn="r">
              <a:buNone/>
            </a:pPr>
            <a:r>
              <a:rPr lang="en-US" sz="4000" dirty="0" smtClean="0">
                <a:solidFill>
                  <a:srgbClr val="FFC000"/>
                </a:solidFill>
                <a:latin typeface="Arial Unicode MS" pitchFamily="34" charset="-128"/>
                <a:ea typeface="Arial Unicode MS" pitchFamily="34" charset="-128"/>
                <a:cs typeface="Arial Unicode MS" pitchFamily="34" charset="-128"/>
              </a:rPr>
              <a:t>AMEN</a:t>
            </a:r>
            <a:r>
              <a:rPr lang="en-US" sz="4000" dirty="0" smtClean="0">
                <a:latin typeface="Arial Unicode MS" pitchFamily="34" charset="-128"/>
                <a:ea typeface="Arial Unicode MS" pitchFamily="34" charset="-128"/>
                <a:cs typeface="Arial Unicode MS" pitchFamily="34" charset="-128"/>
              </a:rPr>
              <a:t>!     </a:t>
            </a:r>
          </a:p>
          <a:p>
            <a:pPr>
              <a:buNone/>
            </a:pP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2613</TotalTime>
  <Words>2267</Words>
  <Application>Microsoft Office PowerPoint</Application>
  <PresentationFormat>On-screen Show (4:3)</PresentationFormat>
  <Paragraphs>156</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CHRIST THE ROCK CONGREGATION SUNDAY MARCH 14TH 2021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MAY 10TH 2020  Sermon by Pastor Marc E Simeon</dc:title>
  <dc:creator>MARC EDOUARD SIMEON</dc:creator>
  <cp:lastModifiedBy>MARC EDOUARD SIMEON</cp:lastModifiedBy>
  <cp:revision>7</cp:revision>
  <dcterms:created xsi:type="dcterms:W3CDTF">2020-05-09T15:06:37Z</dcterms:created>
  <dcterms:modified xsi:type="dcterms:W3CDTF">2021-03-14T03:51:44Z</dcterms:modified>
</cp:coreProperties>
</file>