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81" r:id="rId4"/>
    <p:sldId id="266" r:id="rId5"/>
    <p:sldId id="282" r:id="rId6"/>
    <p:sldId id="283" r:id="rId7"/>
    <p:sldId id="284" r:id="rId8"/>
    <p:sldId id="267" r:id="rId9"/>
    <p:sldId id="285" r:id="rId10"/>
    <p:sldId id="268" r:id="rId11"/>
    <p:sldId id="286" r:id="rId12"/>
    <p:sldId id="269" r:id="rId13"/>
    <p:sldId id="287" r:id="rId14"/>
    <p:sldId id="270" r:id="rId15"/>
    <p:sldId id="271" r:id="rId16"/>
    <p:sldId id="272" r:id="rId17"/>
    <p:sldId id="288" r:id="rId18"/>
    <p:sldId id="259" r:id="rId19"/>
    <p:sldId id="289" r:id="rId20"/>
    <p:sldId id="260" r:id="rId21"/>
    <p:sldId id="261" r:id="rId22"/>
    <p:sldId id="262" r:id="rId23"/>
    <p:sldId id="263" r:id="rId24"/>
    <p:sldId id="290" r:id="rId25"/>
    <p:sldId id="264" r:id="rId26"/>
    <p:sldId id="291" r:id="rId27"/>
    <p:sldId id="273" r:id="rId28"/>
    <p:sldId id="274" r:id="rId29"/>
    <p:sldId id="275" r:id="rId30"/>
    <p:sldId id="276" r:id="rId31"/>
    <p:sldId id="277" r:id="rId32"/>
    <p:sldId id="278" r:id="rId33"/>
    <p:sldId id="279" r:id="rId34"/>
    <p:sldId id="280" r:id="rId35"/>
    <p:sldId id="292" r:id="rId36"/>
    <p:sldId id="297" r:id="rId37"/>
    <p:sldId id="293" r:id="rId38"/>
    <p:sldId id="294" r:id="rId39"/>
    <p:sldId id="295"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t>7/18/2020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t>7/18/2020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F178B1-B40F-4CDA-9C0C-6979941DAE8E}" type="datetimeFigureOut">
              <a:rPr lang="en-US" smtClean="0"/>
              <a:t>7/18/2020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F178B1-B40F-4CDA-9C0C-6979941DAE8E}" type="datetimeFigureOut">
              <a:rPr lang="en-US" smtClean="0"/>
              <a:t>7/18/2020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F178B1-B40F-4CDA-9C0C-6979941DAE8E}" type="datetimeFigureOut">
              <a:rPr lang="en-US" smtClean="0"/>
              <a:t>7/18/2020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F178B1-B40F-4CDA-9C0C-6979941DAE8E}" type="datetimeFigureOut">
              <a:rPr lang="en-US" smtClean="0"/>
              <a:t>7/18/2020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F178B1-B40F-4CDA-9C0C-6979941DAE8E}" type="datetimeFigureOut">
              <a:rPr lang="en-US" smtClean="0"/>
              <a:t>7/18/2020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F178B1-B40F-4CDA-9C0C-6979941DAE8E}" type="datetimeFigureOut">
              <a:rPr lang="en-US" smtClean="0"/>
              <a:t>7/18/2020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F178B1-B40F-4CDA-9C0C-6979941DAE8E}" type="datetimeFigureOut">
              <a:rPr lang="en-US" smtClean="0"/>
              <a:t>7/18/2020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t>7/18/2020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t>7/18/2020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F178B1-B40F-4CDA-9C0C-6979941DAE8E}" type="datetimeFigureOut">
              <a:rPr lang="en-US" smtClean="0"/>
              <a:t>7/18/2020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66AAC-50C9-4A95-90F4-6E51775620C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p:spPr>
        <p:txBody>
          <a:bodyPr>
            <a:normAutofit fontScale="90000"/>
          </a:bodyPr>
          <a:lstStyle/>
          <a:p>
            <a:r>
              <a:rPr lang="en-US" b="1" dirty="0">
                <a:solidFill>
                  <a:srgbClr val="C000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JULY </a:t>
            </a:r>
            <a:r>
              <a:rPr lang="en-US" b="1" dirty="0" smtClean="0">
                <a:solidFill>
                  <a:srgbClr val="002060"/>
                </a:solidFill>
              </a:rPr>
              <a:t>19</a:t>
            </a:r>
            <a:r>
              <a:rPr lang="en-US" b="1" baseline="30000" dirty="0" smtClean="0">
                <a:solidFill>
                  <a:srgbClr val="002060"/>
                </a:solidFill>
              </a:rPr>
              <a:t>TH</a:t>
            </a:r>
            <a:r>
              <a:rPr lang="en-US" b="1" dirty="0" smtClean="0">
                <a:solidFill>
                  <a:srgbClr val="002060"/>
                </a:solidFill>
              </a:rPr>
              <a:t>  </a:t>
            </a:r>
            <a:r>
              <a:rPr lang="en-US" b="1" dirty="0" smtClean="0">
                <a:solidFill>
                  <a:srgbClr val="002060"/>
                </a:solidFill>
              </a:rPr>
              <a:t>2020 </a:t>
            </a:r>
            <a:r>
              <a:rPr lang="en-US" b="1" dirty="0"/>
              <a:t/>
            </a:r>
            <a:br>
              <a:rPr lang="en-US" b="1" dirty="0"/>
            </a:br>
            <a:r>
              <a:rPr lang="en-US" b="1" dirty="0">
                <a:solidFill>
                  <a:srgbClr val="C00000"/>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002060"/>
          </a:solidFill>
        </p:spPr>
        <p:txBody>
          <a:bodyPr>
            <a:normAutofit fontScale="92500"/>
          </a:bodyPr>
          <a:lstStyle/>
          <a:p>
            <a:r>
              <a:rPr lang="fr-FR" sz="4800" b="1" dirty="0">
                <a:solidFill>
                  <a:schemeClr val="bg1"/>
                </a:solidFill>
              </a:rPr>
              <a:t>NE TOUCHEZ PAS A MES OINTS ;  ET NE FAITES PAS DE MAL A MES PROPHETES</a:t>
            </a:r>
            <a:endParaRPr lang="en-US" sz="4800" dirty="0">
              <a:solidFill>
                <a:schemeClr val="bg1"/>
              </a:solidFill>
            </a:endParaRPr>
          </a:p>
          <a:p>
            <a:r>
              <a:rPr lang="en-US" sz="4800" b="1" dirty="0">
                <a:solidFill>
                  <a:schemeClr val="accent6">
                    <a:lumMod val="40000"/>
                    <a:lumOff val="60000"/>
                  </a:schemeClr>
                </a:solidFill>
              </a:rPr>
              <a:t>DO NOT TOUCH MY ANOINTED ONES, AND DO MY PROPHETS NO HARM</a:t>
            </a:r>
            <a:endParaRPr lang="en-US" sz="4800" dirty="0">
              <a:solidFill>
                <a:schemeClr val="accent6">
                  <a:lumMod val="40000"/>
                  <a:lumOff val="6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algn="ctr"/>
            <a:r>
              <a:rPr lang="fr-FR" b="1" dirty="0">
                <a:solidFill>
                  <a:srgbClr val="7030A0"/>
                </a:solidFill>
              </a:rPr>
              <a:t>LECTURE : 1 CHRONIQUES 16 : 13-22</a:t>
            </a:r>
            <a:endParaRPr lang="en-US" dirty="0">
              <a:solidFill>
                <a:srgbClr val="7030A0"/>
              </a:solidFill>
            </a:endParaRPr>
          </a:p>
          <a:p>
            <a:pPr algn="just"/>
            <a:r>
              <a:rPr lang="fr-FR" dirty="0" smtClean="0">
                <a:latin typeface="Arial Rounded MT Bold" pitchFamily="34" charset="0"/>
              </a:rPr>
              <a:t>13 </a:t>
            </a:r>
            <a:r>
              <a:rPr lang="fr-FR" dirty="0">
                <a:latin typeface="Arial Rounded MT Bold" pitchFamily="34" charset="0"/>
              </a:rPr>
              <a:t>Race d'Israël, son serviteur, Enfants de Jacob, ses élus!</a:t>
            </a:r>
            <a:endParaRPr lang="en-US" dirty="0">
              <a:latin typeface="Arial Rounded MT Bold" pitchFamily="34" charset="0"/>
            </a:endParaRPr>
          </a:p>
          <a:p>
            <a:pPr algn="just"/>
            <a:r>
              <a:rPr lang="fr-FR" dirty="0">
                <a:solidFill>
                  <a:srgbClr val="FF0000"/>
                </a:solidFill>
                <a:latin typeface="Arial Rounded MT Bold" pitchFamily="34" charset="0"/>
              </a:rPr>
              <a:t> 14 L'Éternel est notre Dieu; Ses jugements s'exercent sur toute la terre.</a:t>
            </a:r>
            <a:endParaRPr lang="en-US" dirty="0">
              <a:solidFill>
                <a:srgbClr val="FF0000"/>
              </a:solidFill>
              <a:latin typeface="Arial Rounded MT Bold" pitchFamily="34" charset="0"/>
            </a:endParaRPr>
          </a:p>
          <a:p>
            <a:pPr algn="just"/>
            <a:r>
              <a:rPr lang="fr-FR" dirty="0">
                <a:latin typeface="Arial Rounded MT Bold" pitchFamily="34" charset="0"/>
              </a:rPr>
              <a:t> 15 Rappelez-vous à toujours son alliance, Ses promesses pour mille générations,</a:t>
            </a:r>
            <a:endParaRPr lang="en-US" dirty="0">
              <a:latin typeface="Arial Rounded MT Bold" pitchFamily="34" charset="0"/>
            </a:endParaRPr>
          </a:p>
          <a:p>
            <a:pPr algn="just"/>
            <a:r>
              <a:rPr lang="fr-FR" dirty="0">
                <a:solidFill>
                  <a:srgbClr val="FF0000"/>
                </a:solidFill>
                <a:latin typeface="Arial Rounded MT Bold" pitchFamily="34" charset="0"/>
              </a:rPr>
              <a:t> 16 L'alliance qu'il a traitée avec Abraham, Et le serment qu'il a fait à Isaac;</a:t>
            </a:r>
            <a:endParaRPr lang="en-US" dirty="0">
              <a:solidFill>
                <a:srgbClr val="FF0000"/>
              </a:solidFill>
              <a:latin typeface="Arial Rounded MT Bold" pitchFamily="34" charset="0"/>
            </a:endParaRPr>
          </a:p>
          <a:p>
            <a:pPr algn="just"/>
            <a:r>
              <a:rPr lang="fr-FR" dirty="0">
                <a:latin typeface="Arial Rounded MT Bold" pitchFamily="34" charset="0"/>
              </a:rPr>
              <a:t> 17 Il l'a érigée pour Jacob en loi, Pour Israël en alliance éternelle,</a:t>
            </a:r>
            <a:endParaRPr lang="en-US" dirty="0">
              <a:latin typeface="Arial Rounded MT Bold" pitchFamily="34" charset="0"/>
            </a:endParaRP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fontScale="92500"/>
          </a:bodyPr>
          <a:lstStyle/>
          <a:p>
            <a:pPr algn="just"/>
            <a:r>
              <a:rPr lang="fr-FR" sz="3600" dirty="0" smtClean="0">
                <a:solidFill>
                  <a:srgbClr val="FF0000"/>
                </a:solidFill>
                <a:latin typeface="Arial Rounded MT Bold" pitchFamily="34" charset="0"/>
              </a:rPr>
              <a:t>18 </a:t>
            </a:r>
            <a:r>
              <a:rPr lang="fr-FR" sz="3600" dirty="0">
                <a:solidFill>
                  <a:srgbClr val="FF0000"/>
                </a:solidFill>
                <a:latin typeface="Arial Rounded MT Bold" pitchFamily="34" charset="0"/>
              </a:rPr>
              <a:t>Disant: Je te donnerai le pays de Canaan Comme l'héritage qui vous est échu.</a:t>
            </a:r>
            <a:endParaRPr lang="en-US" sz="3600" dirty="0">
              <a:solidFill>
                <a:srgbClr val="FF0000"/>
              </a:solidFill>
              <a:latin typeface="Arial Rounded MT Bold" pitchFamily="34" charset="0"/>
            </a:endParaRPr>
          </a:p>
          <a:p>
            <a:pPr algn="just"/>
            <a:r>
              <a:rPr lang="fr-FR" sz="3600" dirty="0">
                <a:latin typeface="Arial Rounded MT Bold" pitchFamily="34" charset="0"/>
              </a:rPr>
              <a:t> 19 Ils étaient alors peu nombreux, Très peu nombreux, et étrangers dans le pays,</a:t>
            </a:r>
            <a:endParaRPr lang="en-US" sz="3600" dirty="0">
              <a:latin typeface="Arial Rounded MT Bold" pitchFamily="34" charset="0"/>
            </a:endParaRPr>
          </a:p>
          <a:p>
            <a:pPr algn="just"/>
            <a:r>
              <a:rPr lang="fr-FR" sz="3600" dirty="0">
                <a:latin typeface="Arial Rounded MT Bold" pitchFamily="34" charset="0"/>
              </a:rPr>
              <a:t> </a:t>
            </a:r>
            <a:r>
              <a:rPr lang="fr-FR" sz="3600" dirty="0">
                <a:solidFill>
                  <a:srgbClr val="FF0000"/>
                </a:solidFill>
                <a:latin typeface="Arial Rounded MT Bold" pitchFamily="34" charset="0"/>
              </a:rPr>
              <a:t>20 Et ils allaient d'une nation à l'autre Et d'un royaume vers un autre peuple;</a:t>
            </a:r>
            <a:endParaRPr lang="en-US" sz="3600" dirty="0">
              <a:solidFill>
                <a:srgbClr val="FF0000"/>
              </a:solidFill>
              <a:latin typeface="Arial Rounded MT Bold" pitchFamily="34" charset="0"/>
            </a:endParaRPr>
          </a:p>
          <a:p>
            <a:pPr algn="just"/>
            <a:r>
              <a:rPr lang="fr-FR" sz="3600" dirty="0">
                <a:latin typeface="Arial Rounded MT Bold" pitchFamily="34" charset="0"/>
              </a:rPr>
              <a:t> 21 Mais il ne permit à personne de les opprimer, Et il châtia des rois à cause d'eux:</a:t>
            </a:r>
            <a:endParaRPr lang="en-US" sz="3600" dirty="0">
              <a:latin typeface="Arial Rounded MT Bold" pitchFamily="34" charset="0"/>
            </a:endParaRPr>
          </a:p>
          <a:p>
            <a:pPr algn="just"/>
            <a:r>
              <a:rPr lang="fr-FR" sz="3600" dirty="0">
                <a:latin typeface="Arial Rounded MT Bold" pitchFamily="34" charset="0"/>
              </a:rPr>
              <a:t> </a:t>
            </a:r>
            <a:r>
              <a:rPr lang="fr-FR" sz="3600" dirty="0">
                <a:solidFill>
                  <a:srgbClr val="FF0000"/>
                </a:solidFill>
                <a:latin typeface="Arial Rounded MT Bold" pitchFamily="34" charset="0"/>
              </a:rPr>
              <a:t>22 Ne touchez pas à mes oints, Et ne faites pas de mal à mes prophètes!</a:t>
            </a:r>
            <a:endParaRPr lang="en-US" sz="3600" dirty="0">
              <a:solidFill>
                <a:srgbClr val="FF0000"/>
              </a:solidFill>
              <a:latin typeface="Arial Rounded MT Bold" pitchFamily="34" charset="0"/>
            </a:endParaRPr>
          </a:p>
          <a:p>
            <a:pPr algn="just">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dirty="0">
                <a:solidFill>
                  <a:srgbClr val="00B0F0"/>
                </a:solidFill>
                <a:latin typeface="Arial Rounded MT Bold" pitchFamily="34" charset="0"/>
              </a:rPr>
              <a:t>INTRODUCTION</a:t>
            </a:r>
            <a:endParaRPr lang="en-US" dirty="0">
              <a:solidFill>
                <a:srgbClr val="00B0F0"/>
              </a:solidFill>
              <a:latin typeface="Arial Rounded MT Bold" pitchFamily="34" charset="0"/>
            </a:endParaRPr>
          </a:p>
          <a:p>
            <a:pPr lvl="0" algn="just"/>
            <a:r>
              <a:rPr lang="fr-FR" dirty="0">
                <a:latin typeface="Arial Rounded MT Bold" pitchFamily="34" charset="0"/>
              </a:rPr>
              <a:t>Les enfants d’Israël avaient cette habitude de composer un chant de louange ou un psaume ou une prière spéciale après chaque grande intervention de la part de Dieu.</a:t>
            </a:r>
            <a:endParaRPr lang="en-US" dirty="0">
              <a:latin typeface="Arial Rounded MT Bold" pitchFamily="34" charset="0"/>
            </a:endParaRPr>
          </a:p>
          <a:p>
            <a:pPr lvl="0" algn="just"/>
            <a:r>
              <a:rPr lang="fr-FR" dirty="0">
                <a:solidFill>
                  <a:srgbClr val="FFFF00"/>
                </a:solidFill>
                <a:latin typeface="Arial Rounded MT Bold" pitchFamily="34" charset="0"/>
              </a:rPr>
              <a:t>Après la traversée de la mer Rouge, Marie la sœur de Moise a composé une très belle chanson pour témoigner la grandeur de Dieu.</a:t>
            </a:r>
            <a:endParaRPr lang="en-US" dirty="0">
              <a:solidFill>
                <a:srgbClr val="FFFF00"/>
              </a:solidFill>
              <a:latin typeface="Arial Rounded MT Bold" pitchFamily="34" charset="0"/>
            </a:endParaRPr>
          </a:p>
          <a:p>
            <a:pPr lvl="0" algn="just"/>
            <a:r>
              <a:rPr lang="fr-FR" dirty="0">
                <a:latin typeface="Arial Rounded MT Bold" pitchFamily="34" charset="0"/>
              </a:rPr>
              <a:t>Moise en a fait de même</a:t>
            </a:r>
            <a:endParaRPr lang="en-US" dirty="0">
              <a:latin typeface="Arial Rounded MT Bold" pitchFamily="34" charset="0"/>
            </a:endParaRPr>
          </a:p>
          <a:p>
            <a:pPr lvl="0" algn="just"/>
            <a:r>
              <a:rPr lang="fr-FR" dirty="0">
                <a:solidFill>
                  <a:srgbClr val="FFFF00"/>
                </a:solidFill>
                <a:latin typeface="Arial Rounded MT Bold" pitchFamily="34" charset="0"/>
              </a:rPr>
              <a:t>Josué en a fait de même après la traversée du Jourdain</a:t>
            </a:r>
            <a:r>
              <a:rPr lang="fr-FR" dirty="0" smtClean="0">
                <a:solidFill>
                  <a:srgbClr val="FFFF00"/>
                </a:solidFill>
                <a:latin typeface="Arial Rounded MT Bold" pitchFamily="34" charset="0"/>
              </a:rPr>
              <a:t>.</a:t>
            </a:r>
            <a:endParaRPr lang="en-US" dirty="0">
              <a:solidFill>
                <a:srgbClr val="FFFF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endParaRPr lang="fr-FR" dirty="0" smtClean="0">
              <a:latin typeface="Arial Rounded MT Bold" pitchFamily="34" charset="0"/>
            </a:endParaRPr>
          </a:p>
          <a:p>
            <a:pPr lvl="0" algn="just"/>
            <a:r>
              <a:rPr lang="fr-FR" dirty="0" smtClean="0">
                <a:latin typeface="Arial Rounded MT Bold" pitchFamily="34" charset="0"/>
              </a:rPr>
              <a:t>Néhémie </a:t>
            </a:r>
            <a:r>
              <a:rPr lang="fr-FR" dirty="0">
                <a:latin typeface="Arial Rounded MT Bold" pitchFamily="34" charset="0"/>
              </a:rPr>
              <a:t>en a fait de même après la réparation de la muraille de Jérusalem 42 ou 52 jours</a:t>
            </a:r>
            <a:endParaRPr lang="en-US" dirty="0">
              <a:latin typeface="Arial Rounded MT Bold" pitchFamily="34" charset="0"/>
            </a:endParaRPr>
          </a:p>
          <a:p>
            <a:pPr lvl="0" algn="just"/>
            <a:r>
              <a:rPr lang="fr-FR" dirty="0">
                <a:solidFill>
                  <a:srgbClr val="FFFF00"/>
                </a:solidFill>
                <a:latin typeface="Arial Rounded MT Bold" pitchFamily="34" charset="0"/>
              </a:rPr>
              <a:t>Anne la mère de Samuel a écrit une prière de circonstance pour dire merci à Dieu qui a eu pitié d’elle.</a:t>
            </a:r>
            <a:endParaRPr lang="en-US" dirty="0">
              <a:solidFill>
                <a:srgbClr val="FFFF00"/>
              </a:solidFill>
              <a:latin typeface="Arial Rounded MT Bold" pitchFamily="34" charset="0"/>
            </a:endParaRPr>
          </a:p>
          <a:p>
            <a:pPr lvl="0" algn="just"/>
            <a:r>
              <a:rPr lang="fr-FR" dirty="0">
                <a:latin typeface="Arial Rounded MT Bold" pitchFamily="34" charset="0"/>
              </a:rPr>
              <a:t>David était un adorateur de Dieu passionné, Il ne manqua guère de composer des psaumes pour remercier Dieu après chaque grande intervention dans sa vie</a:t>
            </a:r>
            <a:r>
              <a:rPr lang="fr-FR" dirty="0" smtClean="0">
                <a:latin typeface="Arial Rounded MT Bold" pitchFamily="34" charset="0"/>
              </a:rPr>
              <a:t>.</a:t>
            </a:r>
            <a:endParaRPr lang="en-US"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3600" dirty="0" smtClean="0">
                <a:solidFill>
                  <a:srgbClr val="FFFF00"/>
                </a:solidFill>
                <a:latin typeface="Arial Rounded MT Bold" pitchFamily="34" charset="0"/>
              </a:rPr>
              <a:t>Dans </a:t>
            </a:r>
            <a:r>
              <a:rPr lang="fr-FR" sz="3600" dirty="0">
                <a:solidFill>
                  <a:srgbClr val="FFFF00"/>
                </a:solidFill>
                <a:latin typeface="Arial Rounded MT Bold" pitchFamily="34" charset="0"/>
              </a:rPr>
              <a:t>I Chroniques 16, David écrivit un </a:t>
            </a:r>
            <a:r>
              <a:rPr lang="fr-FR" sz="3600" dirty="0" smtClean="0">
                <a:solidFill>
                  <a:srgbClr val="FFFF00"/>
                </a:solidFill>
                <a:latin typeface="Arial Rounded MT Bold" pitchFamily="34" charset="0"/>
              </a:rPr>
              <a:t>très </a:t>
            </a:r>
            <a:r>
              <a:rPr lang="fr-FR" sz="3600" dirty="0">
                <a:solidFill>
                  <a:srgbClr val="FFFF00"/>
                </a:solidFill>
                <a:latin typeface="Arial Rounded MT Bold" pitchFamily="34" charset="0"/>
              </a:rPr>
              <a:t>beau psaume pour une occasion spéciale. </a:t>
            </a:r>
            <a:endParaRPr lang="en-US" sz="3600" dirty="0">
              <a:solidFill>
                <a:srgbClr val="FFFF00"/>
              </a:solidFill>
              <a:latin typeface="Arial Rounded MT Bold" pitchFamily="34" charset="0"/>
            </a:endParaRPr>
          </a:p>
          <a:p>
            <a:pPr lvl="0" algn="just"/>
            <a:r>
              <a:rPr lang="fr-FR" sz="3600" dirty="0">
                <a:latin typeface="Arial Rounded MT Bold" pitchFamily="34" charset="0"/>
              </a:rPr>
              <a:t>Par l’effort consenti de David, l’Arche de l’Eternel était finalement placée à Jérusalem.</a:t>
            </a:r>
            <a:endParaRPr lang="en-US" sz="3600" dirty="0">
              <a:latin typeface="Arial Rounded MT Bold" pitchFamily="34" charset="0"/>
            </a:endParaRPr>
          </a:p>
          <a:p>
            <a:pPr lvl="0" algn="just"/>
            <a:r>
              <a:rPr lang="fr-FR" sz="3600" dirty="0">
                <a:solidFill>
                  <a:srgbClr val="FFFF00"/>
                </a:solidFill>
                <a:latin typeface="Arial Rounded MT Bold" pitchFamily="34" charset="0"/>
              </a:rPr>
              <a:t>Quelques années plutôt, un incident malheureux s’était déroulé quand Asa fut frappé de mort quand il essaya de soutenir l’arche qui failli de tomber, parce l’arche ne pouvait être touché que par les Lévites</a:t>
            </a:r>
            <a:r>
              <a:rPr lang="fr-FR" sz="3600" dirty="0" smtClean="0">
                <a:solidFill>
                  <a:srgbClr val="FFFF00"/>
                </a:solidFill>
                <a:latin typeface="Arial Rounded MT Bold" pitchFamily="34" charset="0"/>
              </a:rPr>
              <a:t>.</a:t>
            </a:r>
            <a:endParaRPr lang="en-US" sz="3600" dirty="0">
              <a:solidFill>
                <a:srgbClr val="FFFF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endParaRPr lang="fr-FR" dirty="0" smtClean="0">
              <a:latin typeface="Arial Rounded MT Bold" pitchFamily="34" charset="0"/>
            </a:endParaRPr>
          </a:p>
          <a:p>
            <a:pPr lvl="0" algn="just"/>
            <a:r>
              <a:rPr lang="fr-FR" sz="4000" dirty="0" smtClean="0">
                <a:latin typeface="Arial Rounded MT Bold" pitchFamily="34" charset="0"/>
              </a:rPr>
              <a:t>Désolé </a:t>
            </a:r>
            <a:r>
              <a:rPr lang="fr-FR" sz="4000" dirty="0">
                <a:latin typeface="Arial Rounded MT Bold" pitchFamily="34" charset="0"/>
              </a:rPr>
              <a:t>de l’incident David se mit en colère contre Dieu.</a:t>
            </a:r>
            <a:endParaRPr lang="en-US" sz="4000" dirty="0">
              <a:latin typeface="Arial Rounded MT Bold" pitchFamily="34" charset="0"/>
            </a:endParaRPr>
          </a:p>
          <a:p>
            <a:pPr lvl="0" algn="just"/>
            <a:endParaRPr lang="fr-FR" sz="4000" dirty="0" smtClean="0">
              <a:solidFill>
                <a:srgbClr val="FFFF00"/>
              </a:solidFill>
              <a:latin typeface="Arial Rounded MT Bold" pitchFamily="34" charset="0"/>
            </a:endParaRPr>
          </a:p>
          <a:p>
            <a:pPr lvl="0" algn="just"/>
            <a:r>
              <a:rPr lang="fr-FR" sz="4000" dirty="0" smtClean="0">
                <a:solidFill>
                  <a:srgbClr val="FFFF00"/>
                </a:solidFill>
                <a:latin typeface="Arial Rounded MT Bold" pitchFamily="34" charset="0"/>
              </a:rPr>
              <a:t>Dans cette dernière tentative, le voyage est réussit sans aucun obstacle, et au milieu des jubilations et des actions de grâce.</a:t>
            </a:r>
            <a:endParaRPr lang="en-US" sz="4000" dirty="0" smtClean="0">
              <a:solidFill>
                <a:srgbClr val="FFFF00"/>
              </a:solidFill>
              <a:latin typeface="Arial Rounded MT Bold" pitchFamily="34" charset="0"/>
            </a:endParaRPr>
          </a:p>
          <a:p>
            <a:pPr lvl="0" algn="just"/>
            <a:endParaRPr lang="fr-FR" sz="4000" dirty="0" smtClean="0">
              <a:latin typeface="Arial Rounded MT Bold" pitchFamily="34" charset="0"/>
            </a:endParaRPr>
          </a:p>
          <a:p>
            <a:pPr lvl="0" algn="just"/>
            <a:r>
              <a:rPr lang="fr-FR" sz="4000" dirty="0" smtClean="0">
                <a:latin typeface="Arial Rounded MT Bold" pitchFamily="34" charset="0"/>
              </a:rPr>
              <a:t>Une </a:t>
            </a:r>
            <a:r>
              <a:rPr lang="fr-FR" sz="4000" dirty="0">
                <a:latin typeface="Arial Rounded MT Bold" pitchFamily="34" charset="0"/>
              </a:rPr>
              <a:t>reforme spirituelle fut aussi mise sur pieds.</a:t>
            </a:r>
            <a:endParaRPr lang="en-US" sz="4000" dirty="0">
              <a:latin typeface="Arial Rounded MT Bold" pitchFamily="34" charset="0"/>
            </a:endParaRPr>
          </a:p>
          <a:p>
            <a:pPr algn="just">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r>
              <a:rPr lang="fr-FR" sz="3600" dirty="0">
                <a:latin typeface="Arial Unicode MS" pitchFamily="34" charset="-128"/>
                <a:ea typeface="Arial Unicode MS" pitchFamily="34" charset="-128"/>
                <a:cs typeface="Arial Unicode MS" pitchFamily="34" charset="-128"/>
              </a:rPr>
              <a:t>1Ch 16:7 ¶ Ce fut en ce jour que David chargea pour la première fois </a:t>
            </a:r>
            <a:r>
              <a:rPr lang="fr-FR" sz="3600" dirty="0" err="1">
                <a:latin typeface="Arial Unicode MS" pitchFamily="34" charset="-128"/>
                <a:ea typeface="Arial Unicode MS" pitchFamily="34" charset="-128"/>
                <a:cs typeface="Arial Unicode MS" pitchFamily="34" charset="-128"/>
              </a:rPr>
              <a:t>Asaph</a:t>
            </a:r>
            <a:r>
              <a:rPr lang="fr-FR" sz="3600" dirty="0">
                <a:latin typeface="Arial Unicode MS" pitchFamily="34" charset="-128"/>
                <a:ea typeface="Arial Unicode MS" pitchFamily="34" charset="-128"/>
                <a:cs typeface="Arial Unicode MS" pitchFamily="34" charset="-128"/>
              </a:rPr>
              <a:t> et ses frères de célébrer les louanges de l'Éternel.</a:t>
            </a:r>
            <a:endParaRPr lang="en-US" sz="3600" dirty="0">
              <a:latin typeface="Arial Unicode MS" pitchFamily="34" charset="-128"/>
              <a:ea typeface="Arial Unicode MS" pitchFamily="34" charset="-128"/>
              <a:cs typeface="Arial Unicode MS" pitchFamily="34" charset="-128"/>
            </a:endParaRPr>
          </a:p>
          <a:p>
            <a:pPr lvl="0" algn="just"/>
            <a:r>
              <a:rPr lang="fr-FR" sz="3600" dirty="0">
                <a:latin typeface="Arial Unicode MS" pitchFamily="34" charset="-128"/>
                <a:ea typeface="Arial Unicode MS" pitchFamily="34" charset="-128"/>
                <a:cs typeface="Arial Unicode MS" pitchFamily="34" charset="-128"/>
              </a:rPr>
              <a:t>Etant un musicien adroit, David sentait que les services d’adoration étaient blasés et sans vie.</a:t>
            </a:r>
            <a:endParaRPr lang="en-US" sz="3600" dirty="0">
              <a:latin typeface="Arial Unicode MS" pitchFamily="34" charset="-128"/>
              <a:ea typeface="Arial Unicode MS" pitchFamily="34" charset="-128"/>
              <a:cs typeface="Arial Unicode MS" pitchFamily="34" charset="-128"/>
            </a:endParaRPr>
          </a:p>
          <a:p>
            <a:pPr lvl="0" algn="just"/>
            <a:r>
              <a:rPr lang="fr-FR" sz="3600" dirty="0">
                <a:latin typeface="Arial Unicode MS" pitchFamily="34" charset="-128"/>
                <a:ea typeface="Arial Unicode MS" pitchFamily="34" charset="-128"/>
                <a:cs typeface="Arial Unicode MS" pitchFamily="34" charset="-128"/>
              </a:rPr>
              <a:t>De même que Dieu avait mis à part la tribu de Levi pour le sacerdoce, David remit la charge d’animation des services à la famille  d’</a:t>
            </a:r>
            <a:r>
              <a:rPr lang="fr-FR" sz="3600" dirty="0" err="1">
                <a:latin typeface="Arial Unicode MS" pitchFamily="34" charset="-128"/>
                <a:ea typeface="Arial Unicode MS" pitchFamily="34" charset="-128"/>
                <a:cs typeface="Arial Unicode MS" pitchFamily="34" charset="-128"/>
              </a:rPr>
              <a:t>Asaph</a:t>
            </a:r>
            <a:r>
              <a:rPr lang="fr-FR" sz="3600" dirty="0">
                <a:latin typeface="Arial Unicode MS" pitchFamily="34" charset="-128"/>
                <a:ea typeface="Arial Unicode MS" pitchFamily="34" charset="-128"/>
                <a:cs typeface="Arial Unicode MS" pitchFamily="34" charset="-128"/>
              </a:rPr>
              <a:t>. </a:t>
            </a:r>
            <a:endParaRPr lang="en-US" sz="3600" dirty="0">
              <a:latin typeface="Arial Unicode MS" pitchFamily="34" charset="-128"/>
              <a:ea typeface="Arial Unicode MS" pitchFamily="34" charset="-128"/>
              <a:cs typeface="Arial Unicode MS" pitchFamily="34" charset="-128"/>
            </a:endParaRPr>
          </a:p>
          <a:p>
            <a:pPr algn="just">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fr-FR" sz="3600" dirty="0" smtClean="0">
                <a:latin typeface="Arial Unicode MS" pitchFamily="34" charset="-128"/>
                <a:ea typeface="Arial Unicode MS" pitchFamily="34" charset="-128"/>
                <a:cs typeface="Arial Unicode MS" pitchFamily="34" charset="-128"/>
              </a:rPr>
              <a:t>Le </a:t>
            </a:r>
            <a:r>
              <a:rPr lang="fr-FR" sz="3600" dirty="0">
                <a:latin typeface="Arial Unicode MS" pitchFamily="34" charset="-128"/>
                <a:ea typeface="Arial Unicode MS" pitchFamily="34" charset="-128"/>
                <a:cs typeface="Arial Unicode MS" pitchFamily="34" charset="-128"/>
              </a:rPr>
              <a:t>service d’adoration à Dieu est d’une importance capitale, les responsables doivent prendre à cœur cette tâche sacrée.</a:t>
            </a:r>
            <a:endParaRPr lang="en-US" sz="3600" dirty="0">
              <a:latin typeface="Arial Unicode MS" pitchFamily="34" charset="-128"/>
              <a:ea typeface="Arial Unicode MS" pitchFamily="34" charset="-128"/>
              <a:cs typeface="Arial Unicode MS" pitchFamily="34" charset="-128"/>
            </a:endParaRPr>
          </a:p>
          <a:p>
            <a:pPr lvl="0" algn="just"/>
            <a:r>
              <a:rPr lang="fr-FR" sz="3600" dirty="0">
                <a:latin typeface="Arial Unicode MS" pitchFamily="34" charset="-128"/>
                <a:ea typeface="Arial Unicode MS" pitchFamily="34" charset="-128"/>
                <a:cs typeface="Arial Unicode MS" pitchFamily="34" charset="-128"/>
              </a:rPr>
              <a:t>1 Chronique 16 : 8 à 36 contient un Psaume de louange et de reconnaissance à Dieu qui ressemblent aux paroles des psaumes, 150, 96, et 106. </a:t>
            </a:r>
            <a:endParaRPr lang="en-US" sz="3600" dirty="0">
              <a:latin typeface="Arial Unicode MS" pitchFamily="34" charset="-128"/>
              <a:ea typeface="Arial Unicode MS" pitchFamily="34" charset="-128"/>
              <a:cs typeface="Arial Unicode MS" pitchFamily="34" charset="-128"/>
            </a:endParaRPr>
          </a:p>
          <a:p>
            <a:pPr lvl="0" algn="just"/>
            <a:endParaRPr lang="fr-FR" sz="36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3600" dirty="0" smtClean="0">
                <a:solidFill>
                  <a:srgbClr val="FFFF00"/>
                </a:solidFill>
                <a:latin typeface="Arial Unicode MS" pitchFamily="34" charset="-128"/>
                <a:ea typeface="Arial Unicode MS" pitchFamily="34" charset="-128"/>
                <a:cs typeface="Arial Unicode MS" pitchFamily="34" charset="-128"/>
              </a:rPr>
              <a:t>Nous </a:t>
            </a:r>
            <a:r>
              <a:rPr lang="fr-FR" sz="3600" dirty="0">
                <a:solidFill>
                  <a:srgbClr val="FFFF00"/>
                </a:solidFill>
                <a:latin typeface="Arial Unicode MS" pitchFamily="34" charset="-128"/>
                <a:ea typeface="Arial Unicode MS" pitchFamily="34" charset="-128"/>
                <a:cs typeface="Arial Unicode MS" pitchFamily="34" charset="-128"/>
              </a:rPr>
              <a:t>allons considérer les versets 13-22</a:t>
            </a:r>
            <a:endParaRPr lang="en-US" sz="3600" dirty="0">
              <a:solidFill>
                <a:srgbClr val="FFFF00"/>
              </a:solidFill>
              <a:latin typeface="Arial Unicode MS" pitchFamily="34" charset="-128"/>
              <a:ea typeface="Arial Unicode MS" pitchFamily="34" charset="-128"/>
              <a:cs typeface="Arial Unicode MS" pitchFamily="34" charset="-128"/>
            </a:endParaRPr>
          </a:p>
          <a:p>
            <a:pPr algn="just">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r>
              <a:rPr lang="fr-FR" sz="4000" i="1" dirty="0">
                <a:solidFill>
                  <a:srgbClr val="FF0000"/>
                </a:solidFill>
              </a:rPr>
              <a:t>13 Race d'Israël, son serviteur, Enfants de Jacob, ses élus! David rappelle au peuple de leur identité</a:t>
            </a:r>
            <a:endParaRPr lang="en-US" sz="4000" dirty="0">
              <a:solidFill>
                <a:srgbClr val="FF0000"/>
              </a:solidFill>
            </a:endParaRPr>
          </a:p>
          <a:p>
            <a:pPr lvl="0" algn="just"/>
            <a:r>
              <a:rPr lang="fr-FR" sz="4000" dirty="0">
                <a:solidFill>
                  <a:srgbClr val="002060"/>
                </a:solidFill>
              </a:rPr>
              <a:t>Race d’Israël l’un des patriarches petit fils d’Abraham l’ami de Dieu.</a:t>
            </a:r>
            <a:endParaRPr lang="en-US" sz="4000" dirty="0">
              <a:solidFill>
                <a:srgbClr val="002060"/>
              </a:solidFill>
            </a:endParaRPr>
          </a:p>
          <a:p>
            <a:pPr lvl="0" algn="just"/>
            <a:r>
              <a:rPr lang="fr-FR" sz="4000" dirty="0">
                <a:solidFill>
                  <a:srgbClr val="00B050"/>
                </a:solidFill>
              </a:rPr>
              <a:t>La seule race de la terre qui était en alliance avec le grand Dieu de l’univers.</a:t>
            </a:r>
            <a:endParaRPr lang="en-US" sz="4000" dirty="0">
              <a:solidFill>
                <a:srgbClr val="00B050"/>
              </a:solidFill>
            </a:endParaRPr>
          </a:p>
          <a:p>
            <a:pPr lvl="0" algn="just"/>
            <a:r>
              <a:rPr lang="fr-FR" sz="4000" dirty="0">
                <a:solidFill>
                  <a:srgbClr val="002060"/>
                </a:solidFill>
              </a:rPr>
              <a:t>Jacob était l’enfant principal de la promesse.</a:t>
            </a:r>
            <a:endParaRPr lang="en-US" sz="4000" dirty="0">
              <a:solidFill>
                <a:srgbClr val="002060"/>
              </a:solidFill>
            </a:endParaRPr>
          </a:p>
          <a:p>
            <a:pPr algn="just">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lvl="0" algn="just"/>
            <a:r>
              <a:rPr lang="fr-FR" sz="4400" dirty="0" smtClean="0">
                <a:solidFill>
                  <a:srgbClr val="00B050"/>
                </a:solidFill>
              </a:rPr>
              <a:t>A </a:t>
            </a:r>
            <a:r>
              <a:rPr lang="fr-FR" sz="4400" dirty="0">
                <a:solidFill>
                  <a:srgbClr val="00B050"/>
                </a:solidFill>
              </a:rPr>
              <a:t>partir de Jacob Dieu alla débuter une nation.</a:t>
            </a:r>
            <a:endParaRPr lang="en-US" sz="4400" dirty="0">
              <a:solidFill>
                <a:srgbClr val="00B050"/>
              </a:solidFill>
            </a:endParaRPr>
          </a:p>
          <a:p>
            <a:pPr lvl="0" algn="just"/>
            <a:r>
              <a:rPr lang="fr-FR" sz="4400" dirty="0">
                <a:solidFill>
                  <a:srgbClr val="002060"/>
                </a:solidFill>
              </a:rPr>
              <a:t>Tous les 12 fils de Jacob étaient inclus dans la promesse.</a:t>
            </a:r>
            <a:endParaRPr lang="en-US" sz="4400" dirty="0">
              <a:solidFill>
                <a:srgbClr val="002060"/>
              </a:solidFill>
            </a:endParaRPr>
          </a:p>
          <a:p>
            <a:pPr lvl="0" algn="just"/>
            <a:r>
              <a:rPr lang="fr-FR" sz="4400" dirty="0">
                <a:solidFill>
                  <a:srgbClr val="00B050"/>
                </a:solidFill>
              </a:rPr>
              <a:t>Tous les descendants de Jacob étaient inclus dans l’alliance.</a:t>
            </a:r>
            <a:endParaRPr lang="en-US" sz="4400" dirty="0">
              <a:solidFill>
                <a:srgbClr val="00B050"/>
              </a:solidFill>
            </a:endParaRPr>
          </a:p>
          <a:p>
            <a:pPr lvl="0" algn="just"/>
            <a:r>
              <a:rPr lang="fr-FR" sz="4400" dirty="0">
                <a:solidFill>
                  <a:srgbClr val="002060"/>
                </a:solidFill>
              </a:rPr>
              <a:t>Race d’Israël, son serviteur.  </a:t>
            </a:r>
            <a:endParaRPr lang="en-US" sz="4400" dirty="0">
              <a:solidFill>
                <a:srgbClr val="002060"/>
              </a:solidFill>
            </a:endParaRPr>
          </a:p>
          <a:p>
            <a:pPr lvl="0" algn="just"/>
            <a:r>
              <a:rPr lang="fr-FR" sz="4400" dirty="0">
                <a:solidFill>
                  <a:srgbClr val="002060"/>
                </a:solidFill>
              </a:rPr>
              <a:t>Enfants de Jacob ses élus. </a:t>
            </a:r>
            <a:endParaRPr lang="en-US" sz="4400" dirty="0">
              <a:solidFill>
                <a:srgbClr val="002060"/>
              </a:solidFill>
            </a:endParaRPr>
          </a:p>
          <a:p>
            <a:pPr algn="just">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a:bodyPr>
          <a:lstStyle/>
          <a:p>
            <a:r>
              <a:rPr lang="fr-FR" dirty="0">
                <a:solidFill>
                  <a:srgbClr val="FFC000"/>
                </a:solidFill>
              </a:rPr>
              <a:t>14 L'Éternel est notre Dieu; Ses jugements s'exercent sur toute la terre.</a:t>
            </a:r>
            <a:endParaRPr lang="en-US" dirty="0">
              <a:solidFill>
                <a:srgbClr val="FFC000"/>
              </a:solidFill>
            </a:endParaRPr>
          </a:p>
          <a:p>
            <a:pPr lvl="0" algn="just"/>
            <a:r>
              <a:rPr lang="fr-FR" sz="3600" dirty="0">
                <a:solidFill>
                  <a:schemeClr val="bg1"/>
                </a:solidFill>
              </a:rPr>
              <a:t>L’eternel est notre Dieu</a:t>
            </a:r>
            <a:endParaRPr lang="en-US" sz="3600" dirty="0">
              <a:solidFill>
                <a:schemeClr val="bg1"/>
              </a:solidFill>
            </a:endParaRPr>
          </a:p>
          <a:p>
            <a:pPr lvl="0" algn="just"/>
            <a:r>
              <a:rPr lang="fr-FR" sz="3600" dirty="0">
                <a:solidFill>
                  <a:srgbClr val="FFC000"/>
                </a:solidFill>
              </a:rPr>
              <a:t>Chaque nation avait son dieu patronal, David rappela au peuple d’Israël que L’</a:t>
            </a:r>
            <a:r>
              <a:rPr lang="fr-FR" sz="3600" b="1" dirty="0">
                <a:solidFill>
                  <a:srgbClr val="FFC000"/>
                </a:solidFill>
              </a:rPr>
              <a:t>Eternel</a:t>
            </a:r>
            <a:r>
              <a:rPr lang="fr-FR" sz="3600" dirty="0">
                <a:solidFill>
                  <a:srgbClr val="FFC000"/>
                </a:solidFill>
              </a:rPr>
              <a:t> était leur Dieu.</a:t>
            </a:r>
            <a:endParaRPr lang="en-US" sz="3600" dirty="0">
              <a:solidFill>
                <a:srgbClr val="FFC000"/>
              </a:solidFill>
            </a:endParaRPr>
          </a:p>
          <a:p>
            <a:pPr lvl="0" algn="just"/>
            <a:r>
              <a:rPr lang="fr-FR" sz="3600" dirty="0">
                <a:solidFill>
                  <a:schemeClr val="bg1"/>
                </a:solidFill>
              </a:rPr>
              <a:t>Quelle fierté pour une nation dont l’Eternel est le Dieu.</a:t>
            </a:r>
            <a:endParaRPr lang="en-US" sz="3600" dirty="0">
              <a:solidFill>
                <a:schemeClr val="bg1"/>
              </a:solidFill>
            </a:endParaRPr>
          </a:p>
          <a:p>
            <a:pPr lvl="0" algn="just"/>
            <a:r>
              <a:rPr lang="fr-FR" sz="3600" dirty="0">
                <a:solidFill>
                  <a:srgbClr val="FFC000"/>
                </a:solidFill>
              </a:rPr>
              <a:t>Regardez dans quelle confusion notre petite nation D’Haïti se trouve-elle à cause de son début ombreux avec le vaudou</a:t>
            </a:r>
            <a:r>
              <a:rPr lang="fr-FR" sz="3600" dirty="0" smtClean="0">
                <a:solidFill>
                  <a:srgbClr val="FFC000"/>
                </a:solidFill>
              </a:rPr>
              <a:t>.</a:t>
            </a:r>
            <a:endParaRPr lang="en-US" sz="3600" dirty="0">
              <a:solidFill>
                <a:srgbClr val="FFC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lnSpcReduction="10000"/>
          </a:bodyPr>
          <a:lstStyle/>
          <a:p>
            <a:pPr lvl="0" algn="just"/>
            <a:r>
              <a:rPr lang="fr-FR" sz="4000" dirty="0" smtClean="0">
                <a:solidFill>
                  <a:schemeClr val="bg1"/>
                </a:solidFill>
              </a:rPr>
              <a:t>Il </a:t>
            </a:r>
            <a:r>
              <a:rPr lang="fr-FR" sz="4000" dirty="0">
                <a:solidFill>
                  <a:schemeClr val="bg1"/>
                </a:solidFill>
              </a:rPr>
              <a:t>y a certains qui veulent imposer la nation entière sous la domination de ces démons.</a:t>
            </a:r>
            <a:endParaRPr lang="en-US" sz="4000" dirty="0">
              <a:solidFill>
                <a:schemeClr val="bg1"/>
              </a:solidFill>
            </a:endParaRPr>
          </a:p>
          <a:p>
            <a:pPr lvl="0" algn="just"/>
            <a:r>
              <a:rPr lang="fr-FR" sz="4000" dirty="0">
                <a:solidFill>
                  <a:srgbClr val="FFC000"/>
                </a:solidFill>
              </a:rPr>
              <a:t>Il y a nous autres Chrétiens Haïtiens qui aimerions placer le pays sous la garde du Dieu des cieux, mais cette tache n’est pas facile.</a:t>
            </a:r>
            <a:endParaRPr lang="en-US" sz="4000" dirty="0">
              <a:solidFill>
                <a:srgbClr val="FFC000"/>
              </a:solidFill>
            </a:endParaRPr>
          </a:p>
          <a:p>
            <a:pPr lvl="0" algn="just"/>
            <a:r>
              <a:rPr lang="fr-FR" sz="4000" dirty="0">
                <a:solidFill>
                  <a:schemeClr val="bg1"/>
                </a:solidFill>
              </a:rPr>
              <a:t>Quelle joie, quelle félicité si nous pourrions dire autant que David, « L’Eternel est le Dieu patronal de notre nation. »</a:t>
            </a:r>
            <a:endParaRPr lang="en-US" sz="4000" dirty="0">
              <a:solidFill>
                <a:schemeClr val="bg1"/>
              </a:solidFill>
            </a:endParaRPr>
          </a:p>
          <a:p>
            <a:pPr algn="just">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2060"/>
          </a:solidFill>
        </p:spPr>
        <p:txBody>
          <a:bodyPr>
            <a:normAutofit/>
          </a:bodyPr>
          <a:lstStyle/>
          <a:p>
            <a:pPr algn="just"/>
            <a:r>
              <a:rPr lang="fr-FR" sz="4400" dirty="0">
                <a:solidFill>
                  <a:srgbClr val="FFC000"/>
                </a:solidFill>
                <a:latin typeface="Arial Unicode MS" pitchFamily="34" charset="-128"/>
                <a:ea typeface="Arial Unicode MS" pitchFamily="34" charset="-128"/>
                <a:cs typeface="Arial Unicode MS" pitchFamily="34" charset="-128"/>
              </a:rPr>
              <a:t>Ses jugements s'exercent sur toute la terre.</a:t>
            </a:r>
            <a:endParaRPr lang="en-US" sz="4400" dirty="0">
              <a:solidFill>
                <a:srgbClr val="FFC000"/>
              </a:solidFill>
              <a:latin typeface="Arial Unicode MS" pitchFamily="34" charset="-128"/>
              <a:ea typeface="Arial Unicode MS" pitchFamily="34" charset="-128"/>
              <a:cs typeface="Arial Unicode MS" pitchFamily="34" charset="-128"/>
            </a:endParaRPr>
          </a:p>
          <a:p>
            <a:pPr lvl="0" algn="just"/>
            <a:r>
              <a:rPr lang="fr-FR" sz="4400" dirty="0">
                <a:solidFill>
                  <a:schemeClr val="bg1"/>
                </a:solidFill>
                <a:latin typeface="Arial Unicode MS" pitchFamily="34" charset="-128"/>
                <a:ea typeface="Arial Unicode MS" pitchFamily="34" charset="-128"/>
                <a:cs typeface="Arial Unicode MS" pitchFamily="34" charset="-128"/>
              </a:rPr>
              <a:t>Quelle joie de servir le Dieu qui a une juridiction globale.</a:t>
            </a:r>
            <a:endParaRPr lang="en-US" sz="4400" dirty="0">
              <a:solidFill>
                <a:schemeClr val="bg1"/>
              </a:solidFill>
              <a:latin typeface="Arial Unicode MS" pitchFamily="34" charset="-128"/>
              <a:ea typeface="Arial Unicode MS" pitchFamily="34" charset="-128"/>
              <a:cs typeface="Arial Unicode MS" pitchFamily="34" charset="-128"/>
            </a:endParaRPr>
          </a:p>
          <a:p>
            <a:pPr lvl="0" algn="just"/>
            <a:r>
              <a:rPr lang="fr-FR" sz="4400" dirty="0">
                <a:solidFill>
                  <a:srgbClr val="FFC000"/>
                </a:solidFill>
                <a:latin typeface="Arial Unicode MS" pitchFamily="34" charset="-128"/>
                <a:ea typeface="Arial Unicode MS" pitchFamily="34" charset="-128"/>
                <a:cs typeface="Arial Unicode MS" pitchFamily="34" charset="-128"/>
              </a:rPr>
              <a:t>Le Dieu qui est au dessus de tous les autres.</a:t>
            </a:r>
            <a:endParaRPr lang="en-US" sz="4400" dirty="0">
              <a:solidFill>
                <a:srgbClr val="FFC000"/>
              </a:solidFill>
              <a:latin typeface="Arial Unicode MS" pitchFamily="34" charset="-128"/>
              <a:ea typeface="Arial Unicode MS" pitchFamily="34" charset="-128"/>
              <a:cs typeface="Arial Unicode MS" pitchFamily="34" charset="-128"/>
            </a:endParaRPr>
          </a:p>
          <a:p>
            <a:pPr lvl="0" algn="just"/>
            <a:r>
              <a:rPr lang="fr-FR" sz="4400" dirty="0">
                <a:solidFill>
                  <a:schemeClr val="bg1"/>
                </a:solidFill>
                <a:latin typeface="Arial Unicode MS" pitchFamily="34" charset="-128"/>
                <a:ea typeface="Arial Unicode MS" pitchFamily="34" charset="-128"/>
                <a:cs typeface="Arial Unicode MS" pitchFamily="34" charset="-128"/>
              </a:rPr>
              <a:t>Le Dieu devant qui tout l’univers se soumet. </a:t>
            </a:r>
            <a:endParaRPr lang="en-US" sz="4400" dirty="0">
              <a:solidFill>
                <a:schemeClr val="bg1"/>
              </a:solidFill>
              <a:latin typeface="Arial Unicode MS" pitchFamily="34" charset="-128"/>
              <a:ea typeface="Arial Unicode MS" pitchFamily="34" charset="-128"/>
              <a:cs typeface="Arial Unicode MS" pitchFamily="34" charset="-128"/>
            </a:endParaRPr>
          </a:p>
          <a:p>
            <a:pPr algn="just">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algn="just"/>
            <a:r>
              <a:rPr lang="fr-FR" sz="3600" dirty="0" smtClean="0">
                <a:solidFill>
                  <a:srgbClr val="FF0000"/>
                </a:solidFill>
              </a:rPr>
              <a:t>15 Rappelez-vous à toujours son alliance, Ses promesses pour mille générations,</a:t>
            </a:r>
            <a:endParaRPr lang="en-US" sz="3600" dirty="0" smtClean="0">
              <a:solidFill>
                <a:srgbClr val="FF0000"/>
              </a:solidFill>
            </a:endParaRPr>
          </a:p>
          <a:p>
            <a:pPr lvl="0" algn="just"/>
            <a:r>
              <a:rPr lang="fr-FR" sz="3600" dirty="0" smtClean="0">
                <a:solidFill>
                  <a:schemeClr val="tx2">
                    <a:lumMod val="60000"/>
                    <a:lumOff val="40000"/>
                  </a:schemeClr>
                </a:solidFill>
              </a:rPr>
              <a:t>Rappelez-vous que vous êtes un peuple mis appart.</a:t>
            </a:r>
            <a:endParaRPr lang="en-US" sz="3600" dirty="0" smtClean="0">
              <a:solidFill>
                <a:schemeClr val="tx2">
                  <a:lumMod val="60000"/>
                  <a:lumOff val="40000"/>
                </a:schemeClr>
              </a:solidFill>
            </a:endParaRPr>
          </a:p>
          <a:p>
            <a:pPr lvl="0" algn="just"/>
            <a:r>
              <a:rPr lang="fr-FR" sz="3600" dirty="0" smtClean="0">
                <a:solidFill>
                  <a:srgbClr val="00B050"/>
                </a:solidFill>
              </a:rPr>
              <a:t>Rappelez-vous que vous êtes un peuple saint.</a:t>
            </a:r>
            <a:endParaRPr lang="en-US" sz="3600" dirty="0" smtClean="0">
              <a:solidFill>
                <a:srgbClr val="00B050"/>
              </a:solidFill>
            </a:endParaRPr>
          </a:p>
          <a:p>
            <a:pPr lvl="0" algn="just"/>
            <a:r>
              <a:rPr lang="fr-FR" sz="3600" dirty="0" smtClean="0">
                <a:solidFill>
                  <a:schemeClr val="tx2">
                    <a:lumMod val="60000"/>
                    <a:lumOff val="40000"/>
                  </a:schemeClr>
                </a:solidFill>
              </a:rPr>
              <a:t>Rappelez-vous à toujours son alliance pour vivre de manière pour lui plaire. </a:t>
            </a:r>
            <a:endParaRPr lang="en-US" sz="3600" dirty="0" smtClean="0">
              <a:solidFill>
                <a:schemeClr val="tx2">
                  <a:lumMod val="60000"/>
                  <a:lumOff val="40000"/>
                </a:schemeClr>
              </a:solidFill>
            </a:endParaRPr>
          </a:p>
          <a:p>
            <a:pPr lvl="0" algn="just"/>
            <a:r>
              <a:rPr lang="fr-FR" sz="3600" dirty="0" smtClean="0">
                <a:solidFill>
                  <a:srgbClr val="00B050"/>
                </a:solidFill>
              </a:rPr>
              <a:t>Rappelez-vous que ses promesses durent pour mille générations.</a:t>
            </a:r>
            <a:endParaRPr lang="en-US" sz="3600" dirty="0" smtClean="0">
              <a:solidFill>
                <a:srgbClr val="00B050"/>
              </a:solidFill>
            </a:endParaRPr>
          </a:p>
          <a:p>
            <a:pPr lvl="0" algn="just"/>
            <a:r>
              <a:rPr lang="fr-FR" sz="3600" dirty="0" smtClean="0">
                <a:solidFill>
                  <a:schemeClr val="tx2">
                    <a:lumMod val="60000"/>
                    <a:lumOff val="40000"/>
                  </a:schemeClr>
                </a:solidFill>
              </a:rPr>
              <a:t>Rappelez-vous que le Dieu que vous servez est fidèle.</a:t>
            </a:r>
            <a:endParaRPr lang="en-US" sz="3600" dirty="0" smtClean="0">
              <a:solidFill>
                <a:schemeClr val="tx2">
                  <a:lumMod val="60000"/>
                  <a:lumOff val="40000"/>
                </a:schemeClr>
              </a:solidFill>
            </a:endParaRPr>
          </a:p>
          <a:p>
            <a:pPr algn="just">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a:solidFill>
                  <a:schemeClr val="accent6">
                    <a:lumMod val="50000"/>
                  </a:schemeClr>
                </a:solidFill>
              </a:rPr>
              <a:t>16 L'alliance qu'il a traitée avec Abraham, Et le serment qu'il a fait à Isaac; </a:t>
            </a:r>
            <a:endParaRPr lang="fr-FR" sz="4400" dirty="0" smtClean="0">
              <a:solidFill>
                <a:schemeClr val="accent6">
                  <a:lumMod val="50000"/>
                </a:schemeClr>
              </a:solidFill>
            </a:endParaRPr>
          </a:p>
          <a:p>
            <a:pPr algn="just"/>
            <a:r>
              <a:rPr lang="fr-FR" sz="4400" dirty="0" smtClean="0">
                <a:solidFill>
                  <a:schemeClr val="accent6">
                    <a:lumMod val="50000"/>
                  </a:schemeClr>
                </a:solidFill>
              </a:rPr>
              <a:t>17 </a:t>
            </a:r>
            <a:r>
              <a:rPr lang="fr-FR" sz="4400" dirty="0">
                <a:solidFill>
                  <a:schemeClr val="accent6">
                    <a:lumMod val="50000"/>
                  </a:schemeClr>
                </a:solidFill>
              </a:rPr>
              <a:t>Il l'a érigée pour Jacob en loi, Pour Israël en alliance éternelle, </a:t>
            </a:r>
            <a:endParaRPr lang="fr-FR" sz="4400" dirty="0" smtClean="0">
              <a:solidFill>
                <a:schemeClr val="accent6">
                  <a:lumMod val="50000"/>
                </a:schemeClr>
              </a:solidFill>
            </a:endParaRPr>
          </a:p>
          <a:p>
            <a:pPr algn="just"/>
            <a:r>
              <a:rPr lang="fr-FR" sz="4400" dirty="0" smtClean="0">
                <a:solidFill>
                  <a:schemeClr val="accent6">
                    <a:lumMod val="50000"/>
                  </a:schemeClr>
                </a:solidFill>
              </a:rPr>
              <a:t>18 </a:t>
            </a:r>
            <a:r>
              <a:rPr lang="fr-FR" sz="4400" dirty="0">
                <a:solidFill>
                  <a:schemeClr val="accent6">
                    <a:lumMod val="50000"/>
                  </a:schemeClr>
                </a:solidFill>
              </a:rPr>
              <a:t>Disant : Je te donnerai le pays de Canaan Comme l’héritage qui vous est échu</a:t>
            </a:r>
            <a:r>
              <a:rPr lang="fr-FR" sz="4400" dirty="0" smtClean="0">
                <a:solidFill>
                  <a:schemeClr val="accent6">
                    <a:lumMod val="50000"/>
                  </a:schemeClr>
                </a:solidFill>
              </a:rPr>
              <a:t>.</a:t>
            </a:r>
            <a:endParaRPr lang="en-US" sz="4400" dirty="0">
              <a:solidFill>
                <a:schemeClr val="accent6">
                  <a:lumMod val="5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t>David </a:t>
            </a:r>
            <a:r>
              <a:rPr lang="fr-FR" sz="4400" dirty="0"/>
              <a:t>rappela aux Juifs de la fidélité de leur Dieu.</a:t>
            </a:r>
            <a:endParaRPr lang="en-US" sz="4400" dirty="0"/>
          </a:p>
          <a:p>
            <a:pPr lvl="0" algn="just"/>
            <a:r>
              <a:rPr lang="fr-FR" sz="4400" dirty="0"/>
              <a:t>Dieu avait </a:t>
            </a:r>
            <a:r>
              <a:rPr lang="fr-FR" sz="4400" b="1" dirty="0"/>
              <a:t>prévu</a:t>
            </a:r>
            <a:r>
              <a:rPr lang="fr-FR" sz="4400" dirty="0"/>
              <a:t> la nation d’Israël alors qu’Abraham était fort avancé en âge et n’avait point d’enfant, et que sa femme était stérile.</a:t>
            </a:r>
            <a:endParaRPr lang="en-US" sz="4400" dirty="0"/>
          </a:p>
          <a:p>
            <a:pPr lvl="0" algn="just"/>
            <a:r>
              <a:rPr lang="fr-FR" sz="4400" dirty="0"/>
              <a:t>Dieu avait signé l’alliance en passant à travers le feu, qui était le plus grand serment de l’époque.</a:t>
            </a:r>
            <a:endParaRPr lang="en-US" sz="4400" dirty="0"/>
          </a:p>
          <a:p>
            <a:pPr algn="just">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lnSpcReduction="10000"/>
          </a:bodyPr>
          <a:lstStyle/>
          <a:p>
            <a:pPr algn="just"/>
            <a:r>
              <a:rPr lang="fr-FR" sz="4000" dirty="0">
                <a:solidFill>
                  <a:srgbClr val="FF0000"/>
                </a:solidFill>
              </a:rPr>
              <a:t>Ge 15:8 </a:t>
            </a:r>
            <a:r>
              <a:rPr lang="fr-FR" sz="4000" dirty="0" err="1">
                <a:solidFill>
                  <a:srgbClr val="FF0000"/>
                </a:solidFill>
              </a:rPr>
              <a:t>Abram</a:t>
            </a:r>
            <a:r>
              <a:rPr lang="fr-FR" sz="4000" dirty="0">
                <a:solidFill>
                  <a:srgbClr val="FF0000"/>
                </a:solidFill>
              </a:rPr>
              <a:t> répondit: Seigneur Éternel, à quoi connaîtrai-je que je le posséderai?</a:t>
            </a:r>
            <a:endParaRPr lang="en-US" sz="4000" dirty="0">
              <a:solidFill>
                <a:srgbClr val="FF0000"/>
              </a:solidFill>
            </a:endParaRPr>
          </a:p>
          <a:p>
            <a:pPr algn="just"/>
            <a:r>
              <a:rPr lang="fr-FR" sz="4000" dirty="0">
                <a:solidFill>
                  <a:srgbClr val="FF0000"/>
                </a:solidFill>
              </a:rPr>
              <a:t> 9 Et l'Éternel lui dit: Prends une génisse de trois ans, une chèvre de trois ans, un bélier de trois ans, une tourterelle et une jeune colombe.</a:t>
            </a:r>
            <a:endParaRPr lang="en-US" sz="4000" dirty="0">
              <a:solidFill>
                <a:srgbClr val="FF0000"/>
              </a:solidFill>
            </a:endParaRPr>
          </a:p>
          <a:p>
            <a:pPr algn="just"/>
            <a:r>
              <a:rPr lang="fr-FR" sz="4000" dirty="0">
                <a:solidFill>
                  <a:srgbClr val="FF0000"/>
                </a:solidFill>
              </a:rPr>
              <a:t> 10 </a:t>
            </a:r>
            <a:r>
              <a:rPr lang="fr-FR" sz="4000" dirty="0" err="1">
                <a:solidFill>
                  <a:srgbClr val="FF0000"/>
                </a:solidFill>
              </a:rPr>
              <a:t>Abram</a:t>
            </a:r>
            <a:r>
              <a:rPr lang="fr-FR" sz="4000" dirty="0">
                <a:solidFill>
                  <a:srgbClr val="FF0000"/>
                </a:solidFill>
              </a:rPr>
              <a:t> prit tous ces animaux, les coupa par le milieu, et mit chaque morceau l'un vis-à-vis de l'autre; mais il ne partagea point les oiseaux.</a:t>
            </a:r>
            <a:endParaRPr lang="en-US" sz="4000" dirty="0">
              <a:solidFill>
                <a:srgbClr val="FF0000"/>
              </a:solidFill>
            </a:endParaRPr>
          </a:p>
          <a:p>
            <a:pPr algn="just">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lnSpcReduction="10000"/>
          </a:bodyPr>
          <a:lstStyle/>
          <a:p>
            <a:pPr algn="just"/>
            <a:r>
              <a:rPr lang="fr-FR" dirty="0" smtClean="0">
                <a:solidFill>
                  <a:srgbClr val="FF0000"/>
                </a:solidFill>
              </a:rPr>
              <a:t>17 </a:t>
            </a:r>
            <a:r>
              <a:rPr lang="fr-FR" dirty="0">
                <a:solidFill>
                  <a:srgbClr val="FF0000"/>
                </a:solidFill>
              </a:rPr>
              <a:t>¶ Quand le soleil fut couché, il y eut une obscurité profonde; et voici, ce fut une fournaise fumante, et des flammes passèrent entre les animaux partagés.</a:t>
            </a:r>
            <a:endParaRPr lang="en-US" dirty="0">
              <a:solidFill>
                <a:srgbClr val="FF0000"/>
              </a:solidFill>
            </a:endParaRPr>
          </a:p>
          <a:p>
            <a:pPr algn="just"/>
            <a:r>
              <a:rPr lang="fr-FR" dirty="0">
                <a:solidFill>
                  <a:srgbClr val="FF0000"/>
                </a:solidFill>
              </a:rPr>
              <a:t> 18 En ce jour-là, l'Éternel fit alliance avec </a:t>
            </a:r>
            <a:r>
              <a:rPr lang="fr-FR" dirty="0" err="1">
                <a:solidFill>
                  <a:srgbClr val="FF0000"/>
                </a:solidFill>
              </a:rPr>
              <a:t>Abram</a:t>
            </a:r>
            <a:r>
              <a:rPr lang="fr-FR" dirty="0">
                <a:solidFill>
                  <a:srgbClr val="FF0000"/>
                </a:solidFill>
              </a:rPr>
              <a:t>, et dit: Je donne ce pays à ta postérité, depuis le fleuve d'Égypte jusqu'au grand fleuve, au fleuve d'Euphrate,</a:t>
            </a:r>
            <a:endParaRPr lang="en-US" dirty="0">
              <a:solidFill>
                <a:srgbClr val="FF0000"/>
              </a:solidFill>
            </a:endParaRPr>
          </a:p>
          <a:p>
            <a:pPr algn="just"/>
            <a:r>
              <a:rPr lang="fr-FR" dirty="0">
                <a:solidFill>
                  <a:srgbClr val="FF0000"/>
                </a:solidFill>
              </a:rPr>
              <a:t> 19 le pays des </a:t>
            </a:r>
            <a:r>
              <a:rPr lang="fr-FR" dirty="0" err="1">
                <a:solidFill>
                  <a:srgbClr val="FF0000"/>
                </a:solidFill>
              </a:rPr>
              <a:t>Kéniens</a:t>
            </a:r>
            <a:r>
              <a:rPr lang="fr-FR" dirty="0">
                <a:solidFill>
                  <a:srgbClr val="FF0000"/>
                </a:solidFill>
              </a:rPr>
              <a:t>, des </a:t>
            </a:r>
            <a:r>
              <a:rPr lang="fr-FR" dirty="0" err="1">
                <a:solidFill>
                  <a:srgbClr val="FF0000"/>
                </a:solidFill>
              </a:rPr>
              <a:t>Keniziens</a:t>
            </a:r>
            <a:r>
              <a:rPr lang="fr-FR" dirty="0">
                <a:solidFill>
                  <a:srgbClr val="FF0000"/>
                </a:solidFill>
              </a:rPr>
              <a:t>, des </a:t>
            </a:r>
            <a:r>
              <a:rPr lang="fr-FR" dirty="0" err="1">
                <a:solidFill>
                  <a:srgbClr val="FF0000"/>
                </a:solidFill>
              </a:rPr>
              <a:t>Kadmoniens</a:t>
            </a:r>
            <a:r>
              <a:rPr lang="fr-FR" dirty="0">
                <a:solidFill>
                  <a:srgbClr val="FF0000"/>
                </a:solidFill>
              </a:rPr>
              <a:t>,</a:t>
            </a:r>
            <a:endParaRPr lang="en-US" dirty="0">
              <a:solidFill>
                <a:srgbClr val="FF0000"/>
              </a:solidFill>
            </a:endParaRPr>
          </a:p>
          <a:p>
            <a:pPr algn="just"/>
            <a:r>
              <a:rPr lang="fr-FR" dirty="0">
                <a:solidFill>
                  <a:srgbClr val="FF0000"/>
                </a:solidFill>
              </a:rPr>
              <a:t> 20 des </a:t>
            </a:r>
            <a:r>
              <a:rPr lang="fr-FR" dirty="0" err="1">
                <a:solidFill>
                  <a:srgbClr val="FF0000"/>
                </a:solidFill>
              </a:rPr>
              <a:t>Héthiens</a:t>
            </a:r>
            <a:r>
              <a:rPr lang="fr-FR" dirty="0">
                <a:solidFill>
                  <a:srgbClr val="FF0000"/>
                </a:solidFill>
              </a:rPr>
              <a:t>, des </a:t>
            </a:r>
            <a:r>
              <a:rPr lang="fr-FR" dirty="0" err="1">
                <a:solidFill>
                  <a:srgbClr val="FF0000"/>
                </a:solidFill>
              </a:rPr>
              <a:t>Phéréziens</a:t>
            </a:r>
            <a:r>
              <a:rPr lang="fr-FR" dirty="0">
                <a:solidFill>
                  <a:srgbClr val="FF0000"/>
                </a:solidFill>
              </a:rPr>
              <a:t>, des </a:t>
            </a:r>
            <a:r>
              <a:rPr lang="fr-FR" dirty="0" err="1">
                <a:solidFill>
                  <a:srgbClr val="FF0000"/>
                </a:solidFill>
              </a:rPr>
              <a:t>Rephaïm</a:t>
            </a:r>
            <a:r>
              <a:rPr lang="fr-FR" dirty="0">
                <a:solidFill>
                  <a:srgbClr val="FF0000"/>
                </a:solidFill>
              </a:rPr>
              <a:t>,</a:t>
            </a:r>
            <a:endParaRPr lang="en-US" dirty="0">
              <a:solidFill>
                <a:srgbClr val="FF0000"/>
              </a:solidFill>
            </a:endParaRPr>
          </a:p>
          <a:p>
            <a:pPr algn="just"/>
            <a:r>
              <a:rPr lang="fr-FR" dirty="0">
                <a:solidFill>
                  <a:srgbClr val="FF0000"/>
                </a:solidFill>
              </a:rPr>
              <a:t> 21 des </a:t>
            </a:r>
            <a:r>
              <a:rPr lang="fr-FR" dirty="0" err="1">
                <a:solidFill>
                  <a:srgbClr val="FF0000"/>
                </a:solidFill>
              </a:rPr>
              <a:t>Amoréens</a:t>
            </a:r>
            <a:r>
              <a:rPr lang="fr-FR" dirty="0">
                <a:solidFill>
                  <a:srgbClr val="FF0000"/>
                </a:solidFill>
              </a:rPr>
              <a:t>, des Cananéens, des </a:t>
            </a:r>
            <a:r>
              <a:rPr lang="fr-FR" dirty="0" err="1">
                <a:solidFill>
                  <a:srgbClr val="FF0000"/>
                </a:solidFill>
              </a:rPr>
              <a:t>Guirgasiens</a:t>
            </a:r>
            <a:r>
              <a:rPr lang="fr-FR" dirty="0">
                <a:solidFill>
                  <a:srgbClr val="FF0000"/>
                </a:solidFill>
              </a:rPr>
              <a:t> et des </a:t>
            </a:r>
            <a:r>
              <a:rPr lang="fr-FR" dirty="0" err="1">
                <a:solidFill>
                  <a:srgbClr val="FF0000"/>
                </a:solidFill>
              </a:rPr>
              <a:t>Jébusiens</a:t>
            </a:r>
            <a:r>
              <a:rPr lang="fr-FR" dirty="0">
                <a:solidFill>
                  <a:srgbClr val="FF0000"/>
                </a:solidFill>
              </a:rPr>
              <a:t>.</a:t>
            </a:r>
            <a:endParaRPr lang="en-US" dirty="0">
              <a:solidFill>
                <a:srgbClr val="FF0000"/>
              </a:solidFill>
            </a:endParaRPr>
          </a:p>
          <a:p>
            <a:pPr algn="just">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dirty="0">
                <a:solidFill>
                  <a:srgbClr val="00B0F0"/>
                </a:solidFill>
              </a:rPr>
              <a:t>Dieu a </a:t>
            </a:r>
            <a:r>
              <a:rPr lang="fr-FR" b="1" dirty="0">
                <a:solidFill>
                  <a:srgbClr val="00B0F0"/>
                </a:solidFill>
              </a:rPr>
              <a:t>prévu</a:t>
            </a:r>
            <a:r>
              <a:rPr lang="fr-FR" dirty="0">
                <a:solidFill>
                  <a:srgbClr val="00B0F0"/>
                </a:solidFill>
              </a:rPr>
              <a:t> la nation d’Israël </a:t>
            </a:r>
            <a:r>
              <a:rPr lang="fr-FR" dirty="0"/>
              <a:t>alors que Rebecca la femme d’Isaac était stérile</a:t>
            </a:r>
            <a:endParaRPr lang="en-US" dirty="0"/>
          </a:p>
          <a:p>
            <a:pPr lvl="0" algn="just"/>
            <a:r>
              <a:rPr lang="fr-FR" dirty="0">
                <a:solidFill>
                  <a:srgbClr val="00B0F0"/>
                </a:solidFill>
              </a:rPr>
              <a:t>Dieu a </a:t>
            </a:r>
            <a:r>
              <a:rPr lang="fr-FR" b="1" dirty="0">
                <a:solidFill>
                  <a:srgbClr val="00B0F0"/>
                </a:solidFill>
              </a:rPr>
              <a:t>prévu</a:t>
            </a:r>
            <a:r>
              <a:rPr lang="fr-FR" dirty="0">
                <a:solidFill>
                  <a:srgbClr val="00B0F0"/>
                </a:solidFill>
              </a:rPr>
              <a:t> la nation d’Israël </a:t>
            </a:r>
            <a:r>
              <a:rPr lang="fr-FR" dirty="0"/>
              <a:t>alors que Jacob l’enfant de la destinée n’était pas l’ainé de la famille.</a:t>
            </a:r>
            <a:endParaRPr lang="en-US" dirty="0"/>
          </a:p>
          <a:p>
            <a:pPr lvl="0" algn="just"/>
            <a:r>
              <a:rPr lang="fr-FR" dirty="0">
                <a:solidFill>
                  <a:srgbClr val="00B0F0"/>
                </a:solidFill>
              </a:rPr>
              <a:t>Dieu a </a:t>
            </a:r>
            <a:r>
              <a:rPr lang="fr-FR" b="1" dirty="0">
                <a:solidFill>
                  <a:srgbClr val="00B0F0"/>
                </a:solidFill>
              </a:rPr>
              <a:t>prévu</a:t>
            </a:r>
            <a:r>
              <a:rPr lang="fr-FR" dirty="0">
                <a:solidFill>
                  <a:srgbClr val="00B0F0"/>
                </a:solidFill>
              </a:rPr>
              <a:t> la nation d’Israël </a:t>
            </a:r>
            <a:r>
              <a:rPr lang="fr-FR" dirty="0"/>
              <a:t>alors que Rachel la femme aimée de Jacob qui devait enfanter Joseph qui alla être un type de Christ était stérile et ne pouvait concevoir  d’enfant.</a:t>
            </a:r>
            <a:endParaRPr lang="en-US" dirty="0"/>
          </a:p>
          <a:p>
            <a:pPr lvl="0" algn="just"/>
            <a:r>
              <a:rPr lang="fr-FR" dirty="0">
                <a:solidFill>
                  <a:srgbClr val="00B0F0"/>
                </a:solidFill>
              </a:rPr>
              <a:t>Dieu a </a:t>
            </a:r>
            <a:r>
              <a:rPr lang="fr-FR" b="1" dirty="0">
                <a:solidFill>
                  <a:srgbClr val="00B0F0"/>
                </a:solidFill>
              </a:rPr>
              <a:t>prévu</a:t>
            </a:r>
            <a:r>
              <a:rPr lang="fr-FR" dirty="0">
                <a:solidFill>
                  <a:srgbClr val="00B0F0"/>
                </a:solidFill>
              </a:rPr>
              <a:t> la nation d’Israël </a:t>
            </a:r>
            <a:r>
              <a:rPr lang="fr-FR" dirty="0"/>
              <a:t>alors Joseph l’étoile de la famille était vendu en esclavage loin de sa famille.</a:t>
            </a:r>
            <a:endParaRPr lang="en-US" dirty="0"/>
          </a:p>
          <a:p>
            <a:pPr algn="just">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r>
              <a:rPr lang="fr-FR" dirty="0">
                <a:solidFill>
                  <a:srgbClr val="00B0F0"/>
                </a:solidFill>
              </a:rPr>
              <a:t>Dieu a prévu la nation d’Israël </a:t>
            </a:r>
            <a:r>
              <a:rPr lang="fr-FR" dirty="0"/>
              <a:t>alors que toute la famille de Jacob se rendit en Egypte pour passer 432 ans.</a:t>
            </a:r>
            <a:endParaRPr lang="en-US" dirty="0"/>
          </a:p>
          <a:p>
            <a:pPr lvl="0"/>
            <a:r>
              <a:rPr lang="fr-FR" dirty="0">
                <a:solidFill>
                  <a:srgbClr val="00B0F0"/>
                </a:solidFill>
              </a:rPr>
              <a:t>Dieu a prévu la nation d’Israël </a:t>
            </a:r>
            <a:r>
              <a:rPr lang="fr-FR" dirty="0"/>
              <a:t>alors que le peuple Juifs devint réduit en esclavage par la nation la plus </a:t>
            </a:r>
            <a:r>
              <a:rPr lang="fr-FR" dirty="0">
                <a:solidFill>
                  <a:srgbClr val="00B0F0"/>
                </a:solidFill>
              </a:rPr>
              <a:t>puissante de l’ère.</a:t>
            </a:r>
            <a:endParaRPr lang="en-US" dirty="0">
              <a:solidFill>
                <a:srgbClr val="00B0F0"/>
              </a:solidFill>
            </a:endParaRPr>
          </a:p>
          <a:p>
            <a:pPr lvl="0"/>
            <a:r>
              <a:rPr lang="fr-FR" dirty="0">
                <a:solidFill>
                  <a:srgbClr val="00B0F0"/>
                </a:solidFill>
              </a:rPr>
              <a:t>Dieu a prévu la nation d’Israël </a:t>
            </a:r>
            <a:r>
              <a:rPr lang="fr-FR" dirty="0"/>
              <a:t>alors que Moise le libérateur choisi par Dieu fut en exil loin de l’Egypte pendant 40 ans.</a:t>
            </a:r>
            <a:endParaRPr lang="en-US" dirty="0"/>
          </a:p>
          <a:p>
            <a:pPr lvl="0"/>
            <a:r>
              <a:rPr lang="fr-FR" dirty="0">
                <a:solidFill>
                  <a:srgbClr val="00B0F0"/>
                </a:solidFill>
              </a:rPr>
              <a:t>Dieu a prévu la nation d’Israël </a:t>
            </a:r>
            <a:r>
              <a:rPr lang="fr-FR" dirty="0"/>
              <a:t>alors que Pharaon jura qu’il n’alla laisser partir le peuple.</a:t>
            </a:r>
            <a:endParaRPr lang="en-US" dirty="0"/>
          </a:p>
          <a:p>
            <a:pPr algn="just">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dirty="0">
                <a:solidFill>
                  <a:srgbClr val="00B0F0"/>
                </a:solidFill>
              </a:rPr>
              <a:t>Dieu a prévu la nation d’Israël </a:t>
            </a:r>
            <a:r>
              <a:rPr lang="fr-FR" sz="3600" dirty="0"/>
              <a:t>alors que la Mer Rouge était devant eux et l’armée de Pharaon les poursuivit pour les faire retourner en Egypte.</a:t>
            </a:r>
            <a:endParaRPr lang="en-US" sz="3600" dirty="0"/>
          </a:p>
          <a:p>
            <a:pPr lvl="0" algn="just"/>
            <a:r>
              <a:rPr lang="fr-FR" sz="3600" dirty="0">
                <a:solidFill>
                  <a:srgbClr val="00B0F0"/>
                </a:solidFill>
              </a:rPr>
              <a:t>Dieu a prévu la nation d’Israël </a:t>
            </a:r>
            <a:r>
              <a:rPr lang="fr-FR" sz="3600" dirty="0"/>
              <a:t>alors qu’il y eu des rois puissants qui allèrent les défendre de faire le pèlerinage paisible vers Canaan.</a:t>
            </a:r>
            <a:endParaRPr lang="en-US" sz="3600" dirty="0"/>
          </a:p>
          <a:p>
            <a:pPr lvl="0" algn="just"/>
            <a:r>
              <a:rPr lang="fr-FR" sz="3600" dirty="0">
                <a:solidFill>
                  <a:srgbClr val="00B0F0"/>
                </a:solidFill>
              </a:rPr>
              <a:t>Dieu a prévu la nation d’Israël </a:t>
            </a:r>
            <a:r>
              <a:rPr lang="fr-FR" sz="3600" dirty="0"/>
              <a:t>alors que le territoire était habité par des géants où Israël ressembla comme des sauterelles à en comparaison </a:t>
            </a:r>
            <a:r>
              <a:rPr lang="fr-FR" sz="3600" dirty="0" smtClean="0"/>
              <a:t>d’eux</a:t>
            </a:r>
            <a:r>
              <a:rPr lang="fr-FR" sz="3600" dirty="0"/>
              <a:t>.</a:t>
            </a:r>
            <a:endParaRPr lang="en-US" sz="3600" dirty="0"/>
          </a:p>
          <a:p>
            <a:pPr algn="just">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0000"/>
          </a:solidFill>
        </p:spPr>
        <p:txBody>
          <a:bodyPr>
            <a:normAutofit/>
          </a:bodyPr>
          <a:lstStyle/>
          <a:p>
            <a:pPr algn="just"/>
            <a:r>
              <a:rPr lang="fr-FR" sz="4000" dirty="0">
                <a:solidFill>
                  <a:schemeClr val="bg1"/>
                </a:solidFill>
              </a:rPr>
              <a:t>19 Ils étaient alors peu nombreux, Très peu nombreux, et étrangers dans le pays. 21 Mais il ne permit à personne de les opprimer, Et il châtia des rois à cause d'eux:</a:t>
            </a:r>
            <a:endParaRPr lang="en-US" sz="4000" dirty="0">
              <a:solidFill>
                <a:schemeClr val="bg1"/>
              </a:solidFill>
            </a:endParaRPr>
          </a:p>
          <a:p>
            <a:pPr lvl="0" algn="just"/>
            <a:r>
              <a:rPr lang="fr-FR" sz="4000" dirty="0">
                <a:solidFill>
                  <a:srgbClr val="00B0F0"/>
                </a:solidFill>
              </a:rPr>
              <a:t>Pour Dieu </a:t>
            </a:r>
            <a:r>
              <a:rPr lang="fr-FR" sz="4000" dirty="0">
                <a:solidFill>
                  <a:schemeClr val="bg1"/>
                </a:solidFill>
              </a:rPr>
              <a:t>ce n’est pas la quantité qui compte.</a:t>
            </a:r>
            <a:endParaRPr lang="en-US" sz="4000" dirty="0">
              <a:solidFill>
                <a:schemeClr val="bg1"/>
              </a:solidFill>
            </a:endParaRPr>
          </a:p>
          <a:p>
            <a:pPr lvl="0" algn="just"/>
            <a:r>
              <a:rPr lang="fr-FR" sz="4000" dirty="0">
                <a:solidFill>
                  <a:srgbClr val="00B0F0"/>
                </a:solidFill>
              </a:rPr>
              <a:t>Pour Dieu</a:t>
            </a:r>
            <a:r>
              <a:rPr lang="fr-FR" sz="4000" dirty="0">
                <a:solidFill>
                  <a:schemeClr val="bg1"/>
                </a:solidFill>
              </a:rPr>
              <a:t>, ce n’est pas le début qui compte</a:t>
            </a:r>
            <a:endParaRPr lang="en-US" sz="4000" dirty="0">
              <a:solidFill>
                <a:schemeClr val="bg1"/>
              </a:solidFill>
            </a:endParaRPr>
          </a:p>
          <a:p>
            <a:pPr algn="just">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0000"/>
          </a:solidFill>
        </p:spPr>
        <p:txBody>
          <a:bodyPr>
            <a:normAutofit/>
          </a:bodyPr>
          <a:lstStyle/>
          <a:p>
            <a:pPr lvl="0" algn="just"/>
            <a:r>
              <a:rPr lang="fr-FR" sz="4000" dirty="0" smtClean="0">
                <a:solidFill>
                  <a:srgbClr val="FFFF00"/>
                </a:solidFill>
              </a:rPr>
              <a:t>L’existence </a:t>
            </a:r>
            <a:r>
              <a:rPr lang="fr-FR" sz="4000" dirty="0">
                <a:solidFill>
                  <a:srgbClr val="FFFF00"/>
                </a:solidFill>
              </a:rPr>
              <a:t>de la nation d’Israël ne fut autre qu’une preuve tangible de la fidélité de Dieu.</a:t>
            </a:r>
            <a:endParaRPr lang="en-US" sz="4000" dirty="0">
              <a:solidFill>
                <a:srgbClr val="FFFF00"/>
              </a:solidFill>
            </a:endParaRPr>
          </a:p>
          <a:p>
            <a:pPr lvl="0" algn="just"/>
            <a:r>
              <a:rPr lang="fr-FR" sz="4000" dirty="0">
                <a:solidFill>
                  <a:schemeClr val="bg1"/>
                </a:solidFill>
              </a:rPr>
              <a:t>Israël était Un peuple faible qui vivait sous la protection du Dieu tout puissant.</a:t>
            </a:r>
            <a:endParaRPr lang="en-US" sz="4000" dirty="0">
              <a:solidFill>
                <a:schemeClr val="bg1"/>
              </a:solidFill>
            </a:endParaRPr>
          </a:p>
          <a:p>
            <a:pPr lvl="0" algn="just"/>
            <a:r>
              <a:rPr lang="fr-FR" sz="4000" dirty="0">
                <a:solidFill>
                  <a:srgbClr val="FFFF00"/>
                </a:solidFill>
              </a:rPr>
              <a:t>Israël subsistait à de 99.9%  de la force de Dieu et 0.01 de leur capacité humaine</a:t>
            </a:r>
            <a:endParaRPr lang="en-US" sz="4000" dirty="0">
              <a:solidFill>
                <a:srgbClr val="FFFF00"/>
              </a:solidFill>
            </a:endParaRPr>
          </a:p>
          <a:p>
            <a:pPr lvl="0" algn="just"/>
            <a:r>
              <a:rPr lang="fr-FR" sz="4000" dirty="0">
                <a:solidFill>
                  <a:schemeClr val="bg1"/>
                </a:solidFill>
              </a:rPr>
              <a:t>Les conditions actuelles et les épreuves ne peuvent dissoudre le plan de Dieu dans la vie d’un homme.</a:t>
            </a:r>
            <a:endParaRPr lang="en-US" sz="4000" dirty="0">
              <a:solidFill>
                <a:schemeClr val="bg1"/>
              </a:solidFill>
            </a:endParaRPr>
          </a:p>
          <a:p>
            <a:pPr algn="just">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a:solidFill>
                  <a:srgbClr val="FF0000"/>
                </a:solidFill>
              </a:rPr>
              <a:t>Le peuple était </a:t>
            </a:r>
            <a:r>
              <a:rPr lang="fr-FR" sz="4000" dirty="0" smtClean="0">
                <a:solidFill>
                  <a:srgbClr val="FF0000"/>
                </a:solidFill>
              </a:rPr>
              <a:t>très </a:t>
            </a:r>
            <a:r>
              <a:rPr lang="fr-FR" sz="4000" dirty="0">
                <a:solidFill>
                  <a:srgbClr val="FF0000"/>
                </a:solidFill>
              </a:rPr>
              <a:t>peu nombreux, et étranger ;  sans force et sans patrie.</a:t>
            </a:r>
            <a:endParaRPr lang="en-US" sz="4000" dirty="0">
              <a:solidFill>
                <a:srgbClr val="FF0000"/>
              </a:solidFill>
            </a:endParaRPr>
          </a:p>
          <a:p>
            <a:pPr lvl="0" algn="just"/>
            <a:r>
              <a:rPr lang="fr-FR" sz="4000" dirty="0"/>
              <a:t>Quand une nation a Dieu à tète, elle a tout. </a:t>
            </a:r>
            <a:endParaRPr lang="en-US" sz="4000" dirty="0"/>
          </a:p>
          <a:p>
            <a:pPr lvl="0" algn="just"/>
            <a:r>
              <a:rPr lang="fr-FR" sz="4000" dirty="0"/>
              <a:t>Peu nombreux, pas de problème !</a:t>
            </a:r>
            <a:endParaRPr lang="en-US" sz="4000" dirty="0"/>
          </a:p>
          <a:p>
            <a:pPr lvl="0" algn="just"/>
            <a:r>
              <a:rPr lang="fr-FR" sz="4000" dirty="0"/>
              <a:t>Etranger, pas de problème !</a:t>
            </a:r>
            <a:endParaRPr lang="en-US" sz="4000" dirty="0"/>
          </a:p>
          <a:p>
            <a:pPr lvl="0" algn="just"/>
            <a:r>
              <a:rPr lang="fr-FR" sz="4000" dirty="0"/>
              <a:t>Sans force, pas de problème !</a:t>
            </a:r>
            <a:endParaRPr lang="en-US" sz="4000" dirty="0"/>
          </a:p>
          <a:p>
            <a:pPr lvl="0" algn="just"/>
            <a:r>
              <a:rPr lang="fr-FR" sz="4000" dirty="0"/>
              <a:t>Sans patrie, pas de Problème !</a:t>
            </a:r>
            <a:endParaRPr lang="en-US" sz="4000" dirty="0"/>
          </a:p>
          <a:p>
            <a:pPr algn="just">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dirty="0" smtClean="0">
                <a:solidFill>
                  <a:srgbClr val="FF0000"/>
                </a:solidFill>
              </a:rPr>
              <a:t>Le </a:t>
            </a:r>
            <a:r>
              <a:rPr lang="fr-FR" dirty="0">
                <a:solidFill>
                  <a:srgbClr val="FF0000"/>
                </a:solidFill>
              </a:rPr>
              <a:t>peuple d’Israël</a:t>
            </a:r>
            <a:r>
              <a:rPr lang="fr-FR" dirty="0"/>
              <a:t> avait la faveur de Dieu.</a:t>
            </a:r>
            <a:endParaRPr lang="en-US" dirty="0"/>
          </a:p>
          <a:p>
            <a:pPr lvl="0" algn="just"/>
            <a:r>
              <a:rPr lang="fr-FR" dirty="0">
                <a:solidFill>
                  <a:srgbClr val="FF0000"/>
                </a:solidFill>
              </a:rPr>
              <a:t>Le peuple d’Israël </a:t>
            </a:r>
            <a:r>
              <a:rPr lang="fr-FR" dirty="0"/>
              <a:t>avait l’alliance avec Dieu</a:t>
            </a:r>
            <a:endParaRPr lang="en-US" dirty="0"/>
          </a:p>
          <a:p>
            <a:pPr lvl="0" algn="just"/>
            <a:r>
              <a:rPr lang="fr-FR" dirty="0">
                <a:solidFill>
                  <a:srgbClr val="FF0000"/>
                </a:solidFill>
              </a:rPr>
              <a:t>Le peuple d’Israël </a:t>
            </a:r>
            <a:r>
              <a:rPr lang="fr-FR" dirty="0"/>
              <a:t>avait la protection de Dieu</a:t>
            </a:r>
            <a:endParaRPr lang="en-US" dirty="0"/>
          </a:p>
          <a:p>
            <a:pPr lvl="0" algn="just"/>
            <a:r>
              <a:rPr lang="fr-FR" dirty="0">
                <a:solidFill>
                  <a:srgbClr val="FF0000"/>
                </a:solidFill>
              </a:rPr>
              <a:t>Le peuple d’Israël </a:t>
            </a:r>
            <a:r>
              <a:rPr lang="fr-FR" dirty="0"/>
              <a:t>avait la promesse de Dieu.</a:t>
            </a:r>
            <a:endParaRPr lang="en-US" dirty="0"/>
          </a:p>
          <a:p>
            <a:pPr lvl="0" algn="just"/>
            <a:r>
              <a:rPr lang="fr-FR" dirty="0"/>
              <a:t>Quand on a Dieu à son coté, la réalité du Jour ne veut rien dire, c’est la promesse du lendemain qui conte.</a:t>
            </a:r>
            <a:endParaRPr lang="en-US" dirty="0"/>
          </a:p>
          <a:p>
            <a:pPr lvl="0" algn="just"/>
            <a:r>
              <a:rPr lang="fr-FR" dirty="0" err="1">
                <a:solidFill>
                  <a:srgbClr val="FF0000"/>
                </a:solidFill>
              </a:rPr>
              <a:t>Jer</a:t>
            </a:r>
            <a:r>
              <a:rPr lang="fr-FR" dirty="0">
                <a:solidFill>
                  <a:srgbClr val="FF0000"/>
                </a:solidFill>
              </a:rPr>
              <a:t> 29:11 Car je connais les projets que j'ai formés sur vous, dit l'Éternel, projets de paix et non de malheur, afin de vous donner un avenir et de l'espérance.</a:t>
            </a:r>
            <a:endParaRPr lang="en-US" dirty="0">
              <a:solidFill>
                <a:srgbClr val="FF0000"/>
              </a:solidFill>
            </a:endParaRPr>
          </a:p>
          <a:p>
            <a:pPr algn="just">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pPr algn="just"/>
            <a:r>
              <a:rPr lang="fr-FR" dirty="0">
                <a:solidFill>
                  <a:srgbClr val="FF0000"/>
                </a:solidFill>
              </a:rPr>
              <a:t>20 Et ils allaient d'une nation à l'autre Et d'un royaume vers un autre peuple;</a:t>
            </a:r>
            <a:endParaRPr lang="en-US" dirty="0">
              <a:solidFill>
                <a:srgbClr val="FF0000"/>
              </a:solidFill>
            </a:endParaRPr>
          </a:p>
          <a:p>
            <a:pPr lvl="0" algn="just"/>
            <a:r>
              <a:rPr lang="fr-FR" dirty="0"/>
              <a:t>Ils furent des nomades </a:t>
            </a:r>
            <a:endParaRPr lang="en-US" dirty="0"/>
          </a:p>
          <a:p>
            <a:pPr lvl="0" algn="just"/>
            <a:r>
              <a:rPr lang="fr-FR" dirty="0">
                <a:solidFill>
                  <a:srgbClr val="00B0F0"/>
                </a:solidFill>
              </a:rPr>
              <a:t>En deux reprises on a arraché Sara de la main d’Abraham sans qu’il ne puisse rien dire.</a:t>
            </a:r>
            <a:endParaRPr lang="en-US" dirty="0">
              <a:solidFill>
                <a:srgbClr val="00B0F0"/>
              </a:solidFill>
            </a:endParaRPr>
          </a:p>
          <a:p>
            <a:pPr lvl="0" algn="just"/>
            <a:r>
              <a:rPr lang="fr-FR" dirty="0"/>
              <a:t>Abraham n’avait qu’un lieu de sépulture pour enterrer sa famille en Canaan.</a:t>
            </a:r>
            <a:endParaRPr lang="en-US" dirty="0"/>
          </a:p>
          <a:p>
            <a:pPr lvl="0" algn="just"/>
            <a:r>
              <a:rPr lang="fr-FR" dirty="0">
                <a:solidFill>
                  <a:srgbClr val="00B0F0"/>
                </a:solidFill>
              </a:rPr>
              <a:t>Isaac étant un homme de paix, se trouva constamment sous les menaces des peuples où il séjourna.</a:t>
            </a:r>
            <a:endParaRPr lang="en-US" dirty="0">
              <a:solidFill>
                <a:srgbClr val="00B0F0"/>
              </a:solidFill>
            </a:endParaRPr>
          </a:p>
          <a:p>
            <a:pPr algn="just"/>
            <a:r>
              <a:rPr lang="fr-FR" dirty="0"/>
              <a:t>A chaque fois que sa paix fut menacée, il se déménagea vers un autre peuple.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txBody>
          <a:bodyPr>
            <a:normAutofit lnSpcReduction="10000"/>
          </a:bodyPr>
          <a:lstStyle/>
          <a:p>
            <a:pPr algn="just"/>
            <a:r>
              <a:rPr lang="fr-FR" sz="4400" dirty="0">
                <a:solidFill>
                  <a:schemeClr val="accent6">
                    <a:lumMod val="20000"/>
                    <a:lumOff val="80000"/>
                  </a:schemeClr>
                </a:solidFill>
              </a:rPr>
              <a:t>22 Ne touchez pas à mes oints, Et ne faites pas de mal à mes prophètes!</a:t>
            </a:r>
            <a:endParaRPr lang="en-US" sz="4400" dirty="0">
              <a:solidFill>
                <a:schemeClr val="accent6">
                  <a:lumMod val="20000"/>
                  <a:lumOff val="80000"/>
                </a:schemeClr>
              </a:solidFill>
            </a:endParaRPr>
          </a:p>
          <a:p>
            <a:pPr lvl="0" algn="just"/>
            <a:r>
              <a:rPr lang="fr-FR" sz="4400" dirty="0">
                <a:solidFill>
                  <a:srgbClr val="FFFF00"/>
                </a:solidFill>
              </a:rPr>
              <a:t>La seule chose que les patriarches avaient pour certain, ce fut la protection infaillible de Dieu.</a:t>
            </a:r>
            <a:endParaRPr lang="en-US" sz="4400" dirty="0">
              <a:solidFill>
                <a:srgbClr val="FFFF00"/>
              </a:solidFill>
            </a:endParaRPr>
          </a:p>
          <a:p>
            <a:pPr lvl="0" algn="just"/>
            <a:r>
              <a:rPr lang="fr-FR" sz="4400" dirty="0">
                <a:solidFill>
                  <a:schemeClr val="bg1"/>
                </a:solidFill>
              </a:rPr>
              <a:t>A Chaque fois qu’Abraham fut menacé, Dieu se tint debout pour le défendre</a:t>
            </a:r>
            <a:r>
              <a:rPr lang="fr-FR" sz="4400" dirty="0">
                <a:solidFill>
                  <a:srgbClr val="FFFF00"/>
                </a:solidFill>
              </a:rPr>
              <a:t>.</a:t>
            </a:r>
            <a:endParaRPr lang="en-US" sz="4400" dirty="0">
              <a:solidFill>
                <a:srgbClr val="FFFF00"/>
              </a:solidFill>
            </a:endParaRPr>
          </a:p>
          <a:p>
            <a:pPr lvl="0" algn="just"/>
            <a:r>
              <a:rPr lang="fr-FR" sz="4400" dirty="0">
                <a:solidFill>
                  <a:srgbClr val="FFFF00"/>
                </a:solidFill>
              </a:rPr>
              <a:t>Sans être dans sa patrie, Abraham combattit 5 rois avec son armée.</a:t>
            </a:r>
            <a:endParaRPr lang="en-US" sz="4400" dirty="0">
              <a:solidFill>
                <a:srgbClr val="FFFF00"/>
              </a:solidFill>
            </a:endParaRPr>
          </a:p>
          <a:p>
            <a:pPr algn="just">
              <a:buNone/>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algn="just"/>
            <a:r>
              <a:rPr lang="fr-FR" sz="4000" dirty="0">
                <a:solidFill>
                  <a:srgbClr val="FFFF00"/>
                </a:solidFill>
              </a:rPr>
              <a:t>Ne touchez pas mes oints !</a:t>
            </a:r>
            <a:endParaRPr lang="en-US" sz="4000" dirty="0">
              <a:solidFill>
                <a:srgbClr val="FFFF00"/>
              </a:solidFill>
            </a:endParaRPr>
          </a:p>
          <a:p>
            <a:pPr lvl="0" algn="just"/>
            <a:r>
              <a:rPr lang="fr-FR" sz="4000" dirty="0"/>
              <a:t>Dieu n’aime pas qu’on menace ses enfants.</a:t>
            </a:r>
            <a:endParaRPr lang="en-US" sz="4000" dirty="0"/>
          </a:p>
          <a:p>
            <a:pPr lvl="0" algn="just"/>
            <a:r>
              <a:rPr lang="fr-FR" sz="4000" dirty="0">
                <a:solidFill>
                  <a:srgbClr val="FFC000"/>
                </a:solidFill>
              </a:rPr>
              <a:t>Dieu dit : « A moi la vengeance, a moi la rétribution.</a:t>
            </a:r>
            <a:endParaRPr lang="en-US" sz="4000" dirty="0">
              <a:solidFill>
                <a:srgbClr val="FFC000"/>
              </a:solidFill>
            </a:endParaRPr>
          </a:p>
          <a:p>
            <a:pPr lvl="0" algn="just"/>
            <a:r>
              <a:rPr lang="fr-FR" sz="4000" dirty="0"/>
              <a:t>Tout comme Abraham, les serviteurs de Dieu ont toujours de longs pèlerinages devant eux.</a:t>
            </a:r>
            <a:endParaRPr lang="en-US" sz="4000" dirty="0"/>
          </a:p>
          <a:p>
            <a:pPr lvl="0" algn="just"/>
            <a:r>
              <a:rPr lang="fr-FR" sz="4000" dirty="0">
                <a:solidFill>
                  <a:srgbClr val="FFC000"/>
                </a:solidFill>
              </a:rPr>
              <a:t>Comme le peuple Juif à son début, les appelés du Seigneurs sont souvent vulnérables aux attaques et au mépris.</a:t>
            </a:r>
            <a:endParaRPr lang="en-US" sz="4000" dirty="0">
              <a:solidFill>
                <a:srgbClr val="FFC000"/>
              </a:solidFill>
            </a:endParaRPr>
          </a:p>
          <a:p>
            <a:pPr algn="just">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a:solidFill>
                  <a:srgbClr val="FFFF00"/>
                </a:solidFill>
              </a:rPr>
              <a:t>Tous ceux qui veulent vivre pieusement en Jésus Christ seront persécutés.</a:t>
            </a:r>
            <a:endParaRPr lang="en-US" sz="4000" dirty="0">
              <a:solidFill>
                <a:srgbClr val="FFFF00"/>
              </a:solidFill>
            </a:endParaRPr>
          </a:p>
          <a:p>
            <a:pPr lvl="0" algn="just"/>
            <a:r>
              <a:rPr lang="fr-FR" sz="4000" dirty="0">
                <a:solidFill>
                  <a:schemeClr val="accent1">
                    <a:lumMod val="20000"/>
                    <a:lumOff val="80000"/>
                  </a:schemeClr>
                </a:solidFill>
              </a:rPr>
              <a:t>Très souvent, des gens profitent de leur apparente faiblesse pour les persécuter, oubliant qu’ils ont un Maître.</a:t>
            </a:r>
            <a:endParaRPr lang="en-US" sz="4000" dirty="0">
              <a:solidFill>
                <a:schemeClr val="accent1">
                  <a:lumMod val="20000"/>
                  <a:lumOff val="80000"/>
                </a:schemeClr>
              </a:solidFill>
            </a:endParaRPr>
          </a:p>
          <a:p>
            <a:pPr lvl="0" algn="just"/>
            <a:r>
              <a:rPr lang="fr-FR" sz="4000" dirty="0">
                <a:solidFill>
                  <a:srgbClr val="FFFF00"/>
                </a:solidFill>
              </a:rPr>
              <a:t>Tous ceux qui touchent les serviteurs de Dieu pour les faire du mal se rendent odieux à leur Chef Suprême.</a:t>
            </a:r>
            <a:endParaRPr lang="en-US" sz="4000" dirty="0">
              <a:solidFill>
                <a:srgbClr val="FFFF00"/>
              </a:solidFill>
            </a:endParaRPr>
          </a:p>
          <a:p>
            <a:pPr lvl="0" algn="just"/>
            <a:r>
              <a:rPr lang="fr-FR" sz="4000" dirty="0">
                <a:solidFill>
                  <a:schemeClr val="accent1">
                    <a:lumMod val="20000"/>
                    <a:lumOff val="80000"/>
                  </a:schemeClr>
                </a:solidFill>
              </a:rPr>
              <a:t>Jésus reprit Saul de Tarse en disant : Saul, Saul, pourquoi me persécutes-tu ?</a:t>
            </a:r>
            <a:endParaRPr lang="en-US" sz="4000" dirty="0">
              <a:solidFill>
                <a:schemeClr val="accent1">
                  <a:lumMod val="20000"/>
                  <a:lumOff val="80000"/>
                </a:schemeClr>
              </a:solidFill>
            </a:endParaRPr>
          </a:p>
          <a:p>
            <a:pPr algn="just">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fontScale="92500" lnSpcReduction="10000"/>
          </a:bodyPr>
          <a:lstStyle/>
          <a:p>
            <a:pPr algn="just"/>
            <a:r>
              <a:rPr lang="fr-FR" dirty="0" err="1">
                <a:solidFill>
                  <a:srgbClr val="7030A0"/>
                </a:solidFill>
                <a:latin typeface="Arial Rounded MT Bold" pitchFamily="34" charset="0"/>
              </a:rPr>
              <a:t>Ac</a:t>
            </a:r>
            <a:r>
              <a:rPr lang="fr-FR" dirty="0">
                <a:solidFill>
                  <a:srgbClr val="7030A0"/>
                </a:solidFill>
                <a:latin typeface="Arial Rounded MT Bold" pitchFamily="34" charset="0"/>
              </a:rPr>
              <a:t> 9:3 </a:t>
            </a:r>
            <a:r>
              <a:rPr lang="fr-FR" dirty="0">
                <a:solidFill>
                  <a:srgbClr val="FF0000"/>
                </a:solidFill>
                <a:latin typeface="Arial Rounded MT Bold" pitchFamily="34" charset="0"/>
              </a:rPr>
              <a:t>Comme il était en chemin, et qu'il approchait de Damas, tout à coup une lumière venant du ciel resplendit autour de lui.</a:t>
            </a:r>
            <a:endParaRPr lang="en-US" dirty="0">
              <a:solidFill>
                <a:srgbClr val="FF0000"/>
              </a:solidFill>
              <a:latin typeface="Arial Rounded MT Bold" pitchFamily="34" charset="0"/>
            </a:endParaRPr>
          </a:p>
          <a:p>
            <a:pPr algn="just"/>
            <a:r>
              <a:rPr lang="fr-FR" dirty="0">
                <a:solidFill>
                  <a:srgbClr val="7030A0"/>
                </a:solidFill>
                <a:latin typeface="Arial Rounded MT Bold" pitchFamily="34" charset="0"/>
              </a:rPr>
              <a:t> 4 Il tomba par terre, et il entendit une voix qui lui disait: Saul, Saul, pourquoi me persécutes-tu?</a:t>
            </a:r>
            <a:endParaRPr lang="en-US" dirty="0">
              <a:solidFill>
                <a:srgbClr val="7030A0"/>
              </a:solidFill>
              <a:latin typeface="Arial Rounded MT Bold" pitchFamily="34" charset="0"/>
            </a:endParaRPr>
          </a:p>
          <a:p>
            <a:pPr algn="just"/>
            <a:r>
              <a:rPr lang="fr-FR" dirty="0">
                <a:solidFill>
                  <a:srgbClr val="FF0000"/>
                </a:solidFill>
                <a:latin typeface="Arial Rounded MT Bold" pitchFamily="34" charset="0"/>
              </a:rPr>
              <a:t> 5 Il répondit: Qui es-tu, Seigneur? Et le Seigneur dit: Je suis Jésus que tu persécutes. Il te serait dur de regimber contre les aiguillons.</a:t>
            </a:r>
            <a:endParaRPr lang="en-US" dirty="0">
              <a:solidFill>
                <a:srgbClr val="FF0000"/>
              </a:solidFill>
              <a:latin typeface="Arial Rounded MT Bold" pitchFamily="34" charset="0"/>
            </a:endParaRPr>
          </a:p>
          <a:p>
            <a:pPr algn="just"/>
            <a:r>
              <a:rPr lang="fr-FR" dirty="0">
                <a:solidFill>
                  <a:srgbClr val="7030A0"/>
                </a:solidFill>
                <a:latin typeface="Arial Rounded MT Bold" pitchFamily="34" charset="0"/>
              </a:rPr>
              <a:t> 6 Tremblant et saisi d'effroi, il dit: Seigneur, que veux-tu que je fasse? Et le Seigneur lui dit: Lève-toi, entre dans la ville, et on te dira ce que tu dois faire</a:t>
            </a:r>
            <a:r>
              <a:rPr lang="fr-FR" dirty="0">
                <a:solidFill>
                  <a:srgbClr val="7030A0"/>
                </a:solidFill>
              </a:rPr>
              <a:t>.</a:t>
            </a:r>
            <a:endParaRPr lang="en-US" dirty="0">
              <a:solidFill>
                <a:srgbClr val="7030A0"/>
              </a:solidFill>
            </a:endParaRPr>
          </a:p>
          <a:p>
            <a:pPr algn="just">
              <a:buNone/>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C00000"/>
          </a:solidFill>
        </p:spPr>
        <p:txBody>
          <a:bodyPr>
            <a:normAutofit/>
          </a:bodyPr>
          <a:lstStyle/>
          <a:p>
            <a:pPr lvl="0" algn="just"/>
            <a:r>
              <a:rPr lang="fr-FR" sz="3600" dirty="0">
                <a:solidFill>
                  <a:srgbClr val="FFFF00"/>
                </a:solidFill>
                <a:latin typeface="Arial Rounded MT Bold" pitchFamily="34" charset="0"/>
              </a:rPr>
              <a:t>Saul ne savait pas que de persécuter les chrétiens était de persécuter Dieu.</a:t>
            </a:r>
            <a:endParaRPr lang="en-US" sz="3600" dirty="0">
              <a:solidFill>
                <a:srgbClr val="FFFF00"/>
              </a:solidFill>
              <a:latin typeface="Arial Rounded MT Bold" pitchFamily="34" charset="0"/>
            </a:endParaRPr>
          </a:p>
          <a:p>
            <a:pPr algn="just"/>
            <a:r>
              <a:rPr lang="fr-FR" sz="3600" dirty="0">
                <a:solidFill>
                  <a:schemeClr val="bg1"/>
                </a:solidFill>
                <a:latin typeface="Arial Rounded MT Bold" pitchFamily="34" charset="0"/>
              </a:rPr>
              <a:t>Ne faites pas de mal a mes prophètes.</a:t>
            </a:r>
            <a:endParaRPr lang="en-US" sz="3600" dirty="0">
              <a:solidFill>
                <a:schemeClr val="bg1"/>
              </a:solidFill>
              <a:latin typeface="Arial Rounded MT Bold" pitchFamily="34" charset="0"/>
            </a:endParaRPr>
          </a:p>
          <a:p>
            <a:pPr lvl="0" algn="just"/>
            <a:r>
              <a:rPr lang="fr-FR" sz="3600" dirty="0">
                <a:solidFill>
                  <a:srgbClr val="FFFF00"/>
                </a:solidFill>
                <a:latin typeface="Arial Rounded MT Bold" pitchFamily="34" charset="0"/>
              </a:rPr>
              <a:t>Ce principe reste authentique pour tout vrai serviteur de Dieu.</a:t>
            </a:r>
            <a:endParaRPr lang="en-US" sz="3600" dirty="0">
              <a:solidFill>
                <a:srgbClr val="FFFF00"/>
              </a:solidFill>
              <a:latin typeface="Arial Rounded MT Bold" pitchFamily="34" charset="0"/>
            </a:endParaRPr>
          </a:p>
          <a:p>
            <a:pPr lvl="0" algn="just"/>
            <a:r>
              <a:rPr lang="fr-FR" sz="3600" dirty="0">
                <a:solidFill>
                  <a:schemeClr val="bg1"/>
                </a:solidFill>
                <a:latin typeface="Arial Rounded MT Bold" pitchFamily="34" charset="0"/>
              </a:rPr>
              <a:t>De nombreux témoignages nous viennent des ex-satanistes qui ont expérimenté le jugement terrible de Dieu en essayant  à attaquer les enfants de Dieu.</a:t>
            </a:r>
            <a:endParaRPr lang="en-US" sz="3600" dirty="0">
              <a:solidFill>
                <a:schemeClr val="bg1"/>
              </a:solidFill>
              <a:latin typeface="Arial Rounded MT Bold" pitchFamily="34" charset="0"/>
            </a:endParaRPr>
          </a:p>
          <a:p>
            <a:pPr algn="just">
              <a:buNone/>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solidFill>
                  <a:srgbClr val="FF0000"/>
                </a:solidFill>
                <a:latin typeface="Arial Rounded MT Bold" pitchFamily="34" charset="0"/>
              </a:rPr>
              <a:t>CONCLUSION</a:t>
            </a:r>
            <a:endParaRPr lang="en-US" sz="3600" dirty="0">
              <a:solidFill>
                <a:srgbClr val="FF0000"/>
              </a:solidFill>
              <a:latin typeface="Arial Rounded MT Bold" pitchFamily="34" charset="0"/>
            </a:endParaRPr>
          </a:p>
          <a:p>
            <a:pPr lvl="0" algn="just"/>
            <a:r>
              <a:rPr lang="fr-FR" sz="3600" dirty="0">
                <a:solidFill>
                  <a:srgbClr val="7030A0"/>
                </a:solidFill>
                <a:latin typeface="Arial Rounded MT Bold" pitchFamily="34" charset="0"/>
              </a:rPr>
              <a:t>Rappelons-nous de l’occasion de ce beau cantique.</a:t>
            </a:r>
            <a:endParaRPr lang="en-US" sz="3600" dirty="0">
              <a:solidFill>
                <a:srgbClr val="7030A0"/>
              </a:solidFill>
              <a:latin typeface="Arial Rounded MT Bold" pitchFamily="34" charset="0"/>
            </a:endParaRPr>
          </a:p>
          <a:p>
            <a:pPr lvl="0" algn="just"/>
            <a:r>
              <a:rPr lang="fr-FR" sz="3600" dirty="0">
                <a:solidFill>
                  <a:srgbClr val="7030A0"/>
                </a:solidFill>
                <a:latin typeface="Arial Rounded MT Bold" pitchFamily="34" charset="0"/>
              </a:rPr>
              <a:t>David a voulu éveiller la mémoire des enfants d’Israël sur la fidélité de leur Dieu en signe commémoratif à l’arrivé de l’arche de l’Eternel qui désormais alla avoir une demeure honorable à Jérusalem , la capitale du pays.</a:t>
            </a:r>
            <a:endParaRPr lang="en-US" sz="3600" dirty="0">
              <a:solidFill>
                <a:srgbClr val="7030A0"/>
              </a:solidFill>
              <a:latin typeface="Arial Rounded MT Bold" pitchFamily="34" charset="0"/>
            </a:endParaRPr>
          </a:p>
          <a:p>
            <a:pPr lvl="0" algn="just"/>
            <a:r>
              <a:rPr lang="fr-FR" sz="3600" dirty="0">
                <a:solidFill>
                  <a:srgbClr val="7030A0"/>
                </a:solidFill>
                <a:latin typeface="Arial Rounded MT Bold" pitchFamily="34" charset="0"/>
              </a:rPr>
              <a:t>Dieu aime beaucoup les actions de grâce.</a:t>
            </a:r>
            <a:endParaRPr lang="en-US" sz="3600" dirty="0">
              <a:solidFill>
                <a:srgbClr val="7030A0"/>
              </a:solidFill>
              <a:latin typeface="Arial Rounded MT Bold" pitchFamily="34" charset="0"/>
            </a:endParaRPr>
          </a:p>
          <a:p>
            <a:pPr algn="just">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3600" dirty="0">
                <a:solidFill>
                  <a:srgbClr val="7030A0"/>
                </a:solidFill>
                <a:latin typeface="Arial Rounded MT Bold" pitchFamily="34" charset="0"/>
              </a:rPr>
              <a:t>Dieu aime beaucoup quand nous nous rappelons des parcours qu’Il a pris avec nous avant de nous mettre au dessus.</a:t>
            </a:r>
            <a:endParaRPr lang="en-US" sz="3600" dirty="0">
              <a:solidFill>
                <a:srgbClr val="7030A0"/>
              </a:solidFill>
              <a:latin typeface="Arial Rounded MT Bold" pitchFamily="34" charset="0"/>
            </a:endParaRPr>
          </a:p>
          <a:p>
            <a:pPr lvl="0" algn="just"/>
            <a:r>
              <a:rPr lang="fr-FR" sz="3600" dirty="0">
                <a:solidFill>
                  <a:srgbClr val="7030A0"/>
                </a:solidFill>
                <a:latin typeface="Arial Rounded MT Bold" pitchFamily="34" charset="0"/>
              </a:rPr>
              <a:t>David fut très émotionnel en jour, passant outre aux protocoles réclamés du roi de la nation. </a:t>
            </a:r>
            <a:endParaRPr lang="fr-FR" sz="3600" dirty="0" smtClean="0">
              <a:solidFill>
                <a:srgbClr val="7030A0"/>
              </a:solidFill>
              <a:latin typeface="Arial Rounded MT Bold" pitchFamily="34" charset="0"/>
            </a:endParaRPr>
          </a:p>
          <a:p>
            <a:pPr lvl="0" algn="just"/>
            <a:r>
              <a:rPr lang="fr-FR" sz="3600" dirty="0" smtClean="0">
                <a:solidFill>
                  <a:srgbClr val="7030A0"/>
                </a:solidFill>
                <a:latin typeface="Arial Rounded MT Bold" pitchFamily="34" charset="0"/>
              </a:rPr>
              <a:t>A </a:t>
            </a:r>
            <a:r>
              <a:rPr lang="fr-FR" sz="3600" dirty="0">
                <a:solidFill>
                  <a:srgbClr val="7030A0"/>
                </a:solidFill>
                <a:latin typeface="Arial Rounded MT Bold" pitchFamily="34" charset="0"/>
              </a:rPr>
              <a:t>nu corps, David dansa dans les rues à la tète de l’orchestre qui s’approcha vers Jérusalem.</a:t>
            </a:r>
            <a:endParaRPr lang="en-US" sz="3600" dirty="0">
              <a:solidFill>
                <a:srgbClr val="7030A0"/>
              </a:solidFill>
              <a:latin typeface="Arial Rounded MT Bold" pitchFamily="34" charset="0"/>
            </a:endParaRPr>
          </a:p>
          <a:p>
            <a:pPr algn="just">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r>
              <a:rPr lang="fr-FR" sz="4400" dirty="0" smtClean="0">
                <a:solidFill>
                  <a:schemeClr val="tx1"/>
                </a:solidFill>
              </a:rPr>
              <a:t>Rappelez-vous </a:t>
            </a:r>
            <a:r>
              <a:rPr lang="fr-FR" sz="4400" dirty="0">
                <a:solidFill>
                  <a:schemeClr val="tx1"/>
                </a:solidFill>
              </a:rPr>
              <a:t>que les promesses de Dieu sur votre vie restent vraies malgré et même si les circonstances présentes semblent dire le contraire.</a:t>
            </a:r>
            <a:endParaRPr lang="en-US" sz="4400" dirty="0">
              <a:solidFill>
                <a:schemeClr val="tx1"/>
              </a:solidFill>
            </a:endParaRPr>
          </a:p>
          <a:p>
            <a:r>
              <a:rPr lang="fr-FR" sz="4400" dirty="0">
                <a:solidFill>
                  <a:schemeClr val="tx1"/>
                </a:solidFill>
              </a:rPr>
              <a:t>NE TOUCHEZ PAS A MES OINTS ET NE FAITES PAS DE MAL A MES PROPHETES</a:t>
            </a:r>
            <a:endParaRPr lang="en-US" sz="4400" dirty="0">
              <a:solidFill>
                <a:schemeClr val="tx1"/>
              </a:solidFill>
            </a:endParaRPr>
          </a:p>
          <a:p>
            <a:pPr algn="r"/>
            <a:r>
              <a:rPr lang="fr-FR" sz="4400" dirty="0">
                <a:solidFill>
                  <a:schemeClr val="tx1"/>
                </a:solidFill>
              </a:rPr>
              <a:t>AMEN !</a:t>
            </a:r>
            <a:endParaRPr lang="en-US" sz="4400" dirty="0">
              <a:solidFill>
                <a:schemeClr val="tx1"/>
              </a:solidFill>
            </a:endParaRPr>
          </a:p>
          <a:p>
            <a:pPr algn="just">
              <a:buNone/>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400288" cy="6324600"/>
          </a:xfrm>
        </p:spPr>
        <p:txBody>
          <a:bodyPr>
            <a:normAutofit lnSpcReduction="10000"/>
          </a:bodyPr>
          <a:lstStyle/>
          <a:p>
            <a:pPr algn="ctr">
              <a:buNone/>
            </a:pPr>
            <a:r>
              <a:rPr lang="en-US" sz="4800" b="1" dirty="0" smtClean="0">
                <a:solidFill>
                  <a:srgbClr val="002060"/>
                </a:solidFill>
                <a:latin typeface="Eras Medium ITC" pitchFamily="34" charset="0"/>
              </a:rPr>
              <a:t>When we walk with the Lord </a:t>
            </a:r>
          </a:p>
          <a:p>
            <a:pPr algn="ctr">
              <a:buNone/>
            </a:pPr>
            <a:r>
              <a:rPr lang="en-US" sz="4800" b="1" dirty="0" smtClean="0">
                <a:solidFill>
                  <a:srgbClr val="002060"/>
                </a:solidFill>
                <a:latin typeface="Eras Medium ITC" pitchFamily="34" charset="0"/>
              </a:rPr>
              <a:t>In the light of his Word</a:t>
            </a:r>
            <a:br>
              <a:rPr lang="en-US" sz="4800" b="1" dirty="0" smtClean="0">
                <a:solidFill>
                  <a:srgbClr val="002060"/>
                </a:solidFill>
                <a:latin typeface="Eras Medium ITC" pitchFamily="34" charset="0"/>
              </a:rPr>
            </a:br>
            <a:r>
              <a:rPr lang="en-US" sz="4800" b="1" dirty="0" smtClean="0">
                <a:solidFill>
                  <a:srgbClr val="002060"/>
                </a:solidFill>
                <a:latin typeface="Eras Medium ITC" pitchFamily="34" charset="0"/>
              </a:rPr>
              <a:t>What a glory he sheds on our way!</a:t>
            </a:r>
            <a:br>
              <a:rPr lang="en-US" sz="4800" b="1" dirty="0" smtClean="0">
                <a:solidFill>
                  <a:srgbClr val="002060"/>
                </a:solidFill>
                <a:latin typeface="Eras Medium ITC" pitchFamily="34" charset="0"/>
              </a:rPr>
            </a:br>
            <a:r>
              <a:rPr lang="en-US" sz="4800" b="1" dirty="0" smtClean="0">
                <a:solidFill>
                  <a:srgbClr val="002060"/>
                </a:solidFill>
                <a:latin typeface="Eras Medium ITC" pitchFamily="34" charset="0"/>
              </a:rPr>
              <a:t>While we do his good will, </a:t>
            </a:r>
          </a:p>
          <a:p>
            <a:pPr algn="ctr">
              <a:buNone/>
            </a:pPr>
            <a:r>
              <a:rPr lang="en-US" sz="4800" b="1" dirty="0" smtClean="0">
                <a:solidFill>
                  <a:srgbClr val="002060"/>
                </a:solidFill>
                <a:latin typeface="Eras Medium ITC" pitchFamily="34" charset="0"/>
              </a:rPr>
              <a:t>he abides with us still,</a:t>
            </a:r>
            <a:br>
              <a:rPr lang="en-US" sz="4800" b="1" dirty="0" smtClean="0">
                <a:solidFill>
                  <a:srgbClr val="002060"/>
                </a:solidFill>
                <a:latin typeface="Eras Medium ITC" pitchFamily="34" charset="0"/>
              </a:rPr>
            </a:br>
            <a:r>
              <a:rPr lang="en-US" sz="4800" b="1" dirty="0" smtClean="0">
                <a:solidFill>
                  <a:srgbClr val="002060"/>
                </a:solidFill>
                <a:latin typeface="Eras Medium ITC" pitchFamily="34" charset="0"/>
              </a:rPr>
              <a:t>And with all who will trust and obey.</a:t>
            </a:r>
            <a:r>
              <a:rPr lang="en-US" b="1" dirty="0" smtClean="0">
                <a:latin typeface="Eras Medium ITC" pitchFamily="34" charset="0"/>
              </a:rPr>
              <a:t/>
            </a:r>
            <a:br>
              <a:rPr lang="en-US" b="1" dirty="0" smtClean="0">
                <a:latin typeface="Eras Medium ITC" pitchFamily="34" charset="0"/>
              </a:rPr>
            </a:br>
            <a:endParaRPr lang="en-US" b="1" dirty="0">
              <a:solidFill>
                <a:srgbClr val="002060"/>
              </a:solidFill>
              <a:latin typeface="Eras Medium ITC"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552688" cy="6324600"/>
          </a:xfrm>
        </p:spPr>
        <p:txBody>
          <a:bodyPr>
            <a:normAutofit/>
          </a:bodyPr>
          <a:lstStyle/>
          <a:p>
            <a:pPr algn="ctr">
              <a:buNone/>
            </a:pPr>
            <a:r>
              <a:rPr lang="en-US" b="1" dirty="0" smtClean="0">
                <a:latin typeface="Eras Medium ITC" pitchFamily="34" charset="0"/>
              </a:rPr>
              <a:t/>
            </a:r>
            <a:br>
              <a:rPr lang="en-US" b="1" dirty="0" smtClean="0">
                <a:latin typeface="Eras Medium ITC" pitchFamily="34" charset="0"/>
              </a:rPr>
            </a:br>
            <a:r>
              <a:rPr lang="en-US" sz="6000" b="1" dirty="0" smtClean="0">
                <a:solidFill>
                  <a:srgbClr val="FF0000"/>
                </a:solidFill>
                <a:latin typeface="Eras Medium ITC" pitchFamily="34" charset="0"/>
              </a:rPr>
              <a:t>Trust and obey, </a:t>
            </a:r>
          </a:p>
          <a:p>
            <a:pPr algn="ctr">
              <a:buNone/>
            </a:pPr>
            <a:r>
              <a:rPr lang="en-US" sz="6000" b="1" dirty="0" smtClean="0">
                <a:solidFill>
                  <a:srgbClr val="FF0000"/>
                </a:solidFill>
                <a:latin typeface="Eras Medium ITC" pitchFamily="34" charset="0"/>
              </a:rPr>
              <a:t>for there's no other way</a:t>
            </a:r>
            <a:br>
              <a:rPr lang="en-US" sz="6000" b="1" dirty="0" smtClean="0">
                <a:solidFill>
                  <a:srgbClr val="FF0000"/>
                </a:solidFill>
                <a:latin typeface="Eras Medium ITC" pitchFamily="34" charset="0"/>
              </a:rPr>
            </a:br>
            <a:r>
              <a:rPr lang="en-US" sz="6000" b="1" dirty="0" smtClean="0">
                <a:solidFill>
                  <a:srgbClr val="FF0000"/>
                </a:solidFill>
                <a:latin typeface="Eras Medium ITC" pitchFamily="34" charset="0"/>
              </a:rPr>
              <a:t>To be happy in Jesus, </a:t>
            </a:r>
          </a:p>
          <a:p>
            <a:pPr algn="ctr">
              <a:buNone/>
            </a:pPr>
            <a:r>
              <a:rPr lang="en-US" sz="6000" b="1" dirty="0" smtClean="0">
                <a:solidFill>
                  <a:srgbClr val="FF0000"/>
                </a:solidFill>
                <a:latin typeface="Eras Medium ITC" pitchFamily="34" charset="0"/>
              </a:rPr>
              <a:t>but to trust and obey.</a:t>
            </a:r>
            <a:r>
              <a:rPr lang="en-US" b="1" dirty="0" smtClean="0">
                <a:latin typeface="Eras Medium ITC" pitchFamily="34" charset="0"/>
              </a:rPr>
              <a:t/>
            </a:r>
            <a:br>
              <a:rPr lang="en-US" b="1" dirty="0" smtClean="0">
                <a:latin typeface="Eras Medium ITC" pitchFamily="34" charset="0"/>
              </a:rPr>
            </a:br>
            <a:endParaRPr lang="en-US" b="1" dirty="0">
              <a:solidFill>
                <a:srgbClr val="002060"/>
              </a:solidFill>
              <a:latin typeface="Eras Medium ITC"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28888" cy="6324600"/>
          </a:xfrm>
        </p:spPr>
        <p:txBody>
          <a:bodyPr>
            <a:normAutofit fontScale="92500"/>
          </a:bodyPr>
          <a:lstStyle/>
          <a:p>
            <a:pPr algn="ctr">
              <a:buNone/>
            </a:pPr>
            <a:r>
              <a:rPr lang="en-US" b="1" dirty="0" smtClean="0">
                <a:latin typeface="Eras Medium ITC" pitchFamily="34" charset="0"/>
              </a:rPr>
              <a:t>2</a:t>
            </a:r>
            <a:br>
              <a:rPr lang="en-US" b="1" dirty="0" smtClean="0">
                <a:latin typeface="Eras Medium ITC" pitchFamily="34" charset="0"/>
              </a:rPr>
            </a:br>
            <a:r>
              <a:rPr lang="en-US" sz="4400" b="1" dirty="0" smtClean="0">
                <a:solidFill>
                  <a:srgbClr val="002060"/>
                </a:solidFill>
                <a:latin typeface="Eras Medium ITC" pitchFamily="34" charset="0"/>
              </a:rPr>
              <a:t>Not a shadow can rise, </a:t>
            </a:r>
          </a:p>
          <a:p>
            <a:pPr algn="ctr">
              <a:buNone/>
            </a:pPr>
            <a:r>
              <a:rPr lang="en-US" sz="4400" b="1" dirty="0" smtClean="0">
                <a:solidFill>
                  <a:srgbClr val="002060"/>
                </a:solidFill>
                <a:latin typeface="Eras Medium ITC" pitchFamily="34" charset="0"/>
              </a:rPr>
              <a:t>not a cloud in the skies,</a:t>
            </a:r>
            <a:br>
              <a:rPr lang="en-US" sz="4400" b="1" dirty="0" smtClean="0">
                <a:solidFill>
                  <a:srgbClr val="002060"/>
                </a:solidFill>
                <a:latin typeface="Eras Medium ITC" pitchFamily="34" charset="0"/>
              </a:rPr>
            </a:br>
            <a:r>
              <a:rPr lang="en-US" sz="4400" b="1" dirty="0" smtClean="0">
                <a:solidFill>
                  <a:srgbClr val="002060"/>
                </a:solidFill>
                <a:latin typeface="Eras Medium ITC" pitchFamily="34" charset="0"/>
              </a:rPr>
              <a:t>But his smile quickly drives it away;</a:t>
            </a:r>
            <a:br>
              <a:rPr lang="en-US" sz="4400" b="1" dirty="0" smtClean="0">
                <a:solidFill>
                  <a:srgbClr val="002060"/>
                </a:solidFill>
                <a:latin typeface="Eras Medium ITC" pitchFamily="34" charset="0"/>
              </a:rPr>
            </a:br>
            <a:r>
              <a:rPr lang="en-US" sz="4400" b="1" dirty="0" smtClean="0">
                <a:solidFill>
                  <a:srgbClr val="002060"/>
                </a:solidFill>
                <a:latin typeface="Eras Medium ITC" pitchFamily="34" charset="0"/>
              </a:rPr>
              <a:t>Not a doubt or a fear, </a:t>
            </a:r>
          </a:p>
          <a:p>
            <a:pPr algn="ctr">
              <a:buNone/>
            </a:pPr>
            <a:r>
              <a:rPr lang="en-US" sz="4400" b="1" dirty="0" smtClean="0">
                <a:solidFill>
                  <a:srgbClr val="002060"/>
                </a:solidFill>
                <a:latin typeface="Eras Medium ITC" pitchFamily="34" charset="0"/>
              </a:rPr>
              <a:t>not a sigh nor a tear,</a:t>
            </a:r>
            <a:br>
              <a:rPr lang="en-US" sz="4400" b="1" dirty="0" smtClean="0">
                <a:solidFill>
                  <a:srgbClr val="002060"/>
                </a:solidFill>
                <a:latin typeface="Eras Medium ITC" pitchFamily="34" charset="0"/>
              </a:rPr>
            </a:br>
            <a:r>
              <a:rPr lang="en-US" sz="4400" b="1" dirty="0" smtClean="0">
                <a:solidFill>
                  <a:srgbClr val="002060"/>
                </a:solidFill>
                <a:latin typeface="Eras Medium ITC" pitchFamily="34" charset="0"/>
              </a:rPr>
              <a:t>Can abide while we trust and obey.</a:t>
            </a:r>
            <a:r>
              <a:rPr lang="en-US" sz="3600" b="1" dirty="0" smtClean="0">
                <a:solidFill>
                  <a:srgbClr val="002060"/>
                </a:solidFill>
                <a:latin typeface="Eras Medium ITC" pitchFamily="34" charset="0"/>
              </a:rPr>
              <a:t/>
            </a:r>
            <a:br>
              <a:rPr lang="en-US" sz="3600" b="1" dirty="0" smtClean="0">
                <a:solidFill>
                  <a:srgbClr val="002060"/>
                </a:solidFill>
                <a:latin typeface="Eras Medium ITC" pitchFamily="34" charset="0"/>
              </a:rPr>
            </a:br>
            <a:r>
              <a:rPr lang="en-US" b="1" dirty="0" smtClean="0">
                <a:latin typeface="Eras Medium ITC" pitchFamily="34" charset="0"/>
              </a:rPr>
              <a:t/>
            </a:r>
            <a:br>
              <a:rPr lang="en-US" b="1" dirty="0" smtClean="0">
                <a:latin typeface="Eras Medium ITC" pitchFamily="34" charset="0"/>
              </a:rPr>
            </a:br>
            <a:endParaRPr lang="en-US" b="1" dirty="0">
              <a:solidFill>
                <a:srgbClr val="002060"/>
              </a:solidFill>
              <a:latin typeface="Eras Medium ITC"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552688" cy="6324600"/>
          </a:xfrm>
        </p:spPr>
        <p:txBody>
          <a:bodyPr>
            <a:normAutofit/>
          </a:bodyPr>
          <a:lstStyle/>
          <a:p>
            <a:pPr algn="ctr">
              <a:buNone/>
            </a:pPr>
            <a:r>
              <a:rPr lang="en-US" b="1" dirty="0" smtClean="0">
                <a:latin typeface="Eras Medium ITC" pitchFamily="34" charset="0"/>
              </a:rPr>
              <a:t/>
            </a:r>
            <a:br>
              <a:rPr lang="en-US" b="1" dirty="0" smtClean="0">
                <a:latin typeface="Eras Medium ITC" pitchFamily="34" charset="0"/>
              </a:rPr>
            </a:br>
            <a:r>
              <a:rPr lang="en-US" sz="6000" b="1" dirty="0" smtClean="0">
                <a:solidFill>
                  <a:srgbClr val="FF0000"/>
                </a:solidFill>
                <a:latin typeface="Eras Medium ITC" pitchFamily="34" charset="0"/>
              </a:rPr>
              <a:t>Trust and obey, </a:t>
            </a:r>
          </a:p>
          <a:p>
            <a:pPr algn="ctr">
              <a:buNone/>
            </a:pPr>
            <a:r>
              <a:rPr lang="en-US" sz="6000" b="1" dirty="0" smtClean="0">
                <a:solidFill>
                  <a:srgbClr val="FF0000"/>
                </a:solidFill>
                <a:latin typeface="Eras Medium ITC" pitchFamily="34" charset="0"/>
              </a:rPr>
              <a:t>for there's no other way</a:t>
            </a:r>
            <a:br>
              <a:rPr lang="en-US" sz="6000" b="1" dirty="0" smtClean="0">
                <a:solidFill>
                  <a:srgbClr val="FF0000"/>
                </a:solidFill>
                <a:latin typeface="Eras Medium ITC" pitchFamily="34" charset="0"/>
              </a:rPr>
            </a:br>
            <a:r>
              <a:rPr lang="en-US" sz="6000" b="1" dirty="0" smtClean="0">
                <a:solidFill>
                  <a:srgbClr val="FF0000"/>
                </a:solidFill>
                <a:latin typeface="Eras Medium ITC" pitchFamily="34" charset="0"/>
              </a:rPr>
              <a:t>To be happy in Jesus, </a:t>
            </a:r>
          </a:p>
          <a:p>
            <a:pPr algn="ctr">
              <a:buNone/>
            </a:pPr>
            <a:r>
              <a:rPr lang="en-US" sz="6000" b="1" dirty="0" smtClean="0">
                <a:solidFill>
                  <a:srgbClr val="FF0000"/>
                </a:solidFill>
                <a:latin typeface="Eras Medium ITC" pitchFamily="34" charset="0"/>
              </a:rPr>
              <a:t>but to trust and obey.</a:t>
            </a:r>
            <a:r>
              <a:rPr lang="en-US" b="1" dirty="0" smtClean="0">
                <a:latin typeface="Eras Medium ITC" pitchFamily="34" charset="0"/>
              </a:rPr>
              <a:t/>
            </a:r>
            <a:br>
              <a:rPr lang="en-US" b="1" dirty="0" smtClean="0">
                <a:latin typeface="Eras Medium ITC" pitchFamily="34" charset="0"/>
              </a:rPr>
            </a:br>
            <a:endParaRPr lang="en-US" b="1" dirty="0">
              <a:solidFill>
                <a:srgbClr val="002060"/>
              </a:solidFill>
              <a:latin typeface="Eras Medium ITC"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2137</Words>
  <Application>Microsoft Office PowerPoint</Application>
  <PresentationFormat>On-screen Show (4:3)</PresentationFormat>
  <Paragraphs>162</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CHRIST THE ROCK CONGREGATION SUNDAY JULY 19TH  2020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19TH  2020  Sermon by Pastor Marc E Simeon</dc:title>
  <dc:creator>MARC EDOUARD SIMEON</dc:creator>
  <cp:lastModifiedBy>MARC EDOUARD SIMEON</cp:lastModifiedBy>
  <cp:revision>4</cp:revision>
  <dcterms:created xsi:type="dcterms:W3CDTF">2020-07-18T15:32:49Z</dcterms:created>
  <dcterms:modified xsi:type="dcterms:W3CDTF">2020-07-18T17:26:09Z</dcterms:modified>
</cp:coreProperties>
</file>