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7" r:id="rId2"/>
    <p:sldId id="258" r:id="rId3"/>
    <p:sldId id="308" r:id="rId4"/>
    <p:sldId id="294" r:id="rId5"/>
    <p:sldId id="309" r:id="rId6"/>
    <p:sldId id="295" r:id="rId7"/>
    <p:sldId id="310" r:id="rId8"/>
    <p:sldId id="263" r:id="rId9"/>
    <p:sldId id="296" r:id="rId10"/>
    <p:sldId id="311" r:id="rId11"/>
    <p:sldId id="285" r:id="rId12"/>
    <p:sldId id="312" r:id="rId13"/>
    <p:sldId id="286" r:id="rId14"/>
    <p:sldId id="287" r:id="rId15"/>
    <p:sldId id="298" r:id="rId16"/>
    <p:sldId id="313" r:id="rId17"/>
    <p:sldId id="297" r:id="rId18"/>
    <p:sldId id="314" r:id="rId19"/>
    <p:sldId id="288" r:id="rId20"/>
    <p:sldId id="315" r:id="rId21"/>
    <p:sldId id="299" r:id="rId22"/>
    <p:sldId id="300" r:id="rId23"/>
    <p:sldId id="316" r:id="rId24"/>
    <p:sldId id="289" r:id="rId25"/>
    <p:sldId id="317" r:id="rId26"/>
    <p:sldId id="301" r:id="rId27"/>
    <p:sldId id="318" r:id="rId28"/>
    <p:sldId id="302" r:id="rId29"/>
    <p:sldId id="319" r:id="rId30"/>
    <p:sldId id="264" r:id="rId31"/>
    <p:sldId id="303" r:id="rId32"/>
    <p:sldId id="320" r:id="rId33"/>
    <p:sldId id="265" r:id="rId34"/>
    <p:sldId id="321" r:id="rId35"/>
    <p:sldId id="305" r:id="rId36"/>
    <p:sldId id="322" r:id="rId37"/>
    <p:sldId id="304" r:id="rId38"/>
    <p:sldId id="323" r:id="rId39"/>
    <p:sldId id="306" r:id="rId40"/>
    <p:sldId id="324" r:id="rId41"/>
    <p:sldId id="290" r:id="rId42"/>
    <p:sldId id="307" r:id="rId43"/>
    <p:sldId id="325" r:id="rId44"/>
    <p:sldId id="326" r:id="rId45"/>
    <p:sldId id="327"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104"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955A26-4F35-46A2-B689-7F5AB082BC09}" type="datetimeFigureOut">
              <a:rPr lang="en-US" smtClean="0"/>
              <a:pPr/>
              <a:t>5/24/2020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868222-9A90-43D0-8E8E-3E76B5BBD69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F868222-9A90-43D0-8E8E-3E76B5BBD696}" type="slidenum">
              <a:rPr lang="en-US" smtClean="0"/>
              <a:pPr/>
              <a:t>41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F868222-9A90-43D0-8E8E-3E76B5BBD696}" type="slidenum">
              <a:rPr lang="en-US" smtClean="0"/>
              <a:pPr/>
              <a:t>42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F868222-9A90-43D0-8E8E-3E76B5BBD696}" type="slidenum">
              <a:rPr lang="en-US" smtClean="0"/>
              <a:pPr/>
              <a:t>43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F868222-9A90-43D0-8E8E-3E76B5BBD696}" type="slidenum">
              <a:rPr lang="en-US" smtClean="0"/>
              <a:pPr/>
              <a:t>44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F868222-9A90-43D0-8E8E-3E76B5BBD696}" type="slidenum">
              <a:rPr lang="en-US" smtClean="0"/>
              <a:pPr/>
              <a:t>45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BD94AE-C29B-4D63-B011-4079D5310D6E}"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BD94AE-C29B-4D63-B011-4079D5310D6E}" type="datetimeFigureOut">
              <a:rPr lang="en-US" smtClean="0"/>
              <a:pPr/>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BD94AE-C29B-4D63-B011-4079D5310D6E}" type="datetimeFigureOut">
              <a:rPr lang="en-US" smtClean="0"/>
              <a:pPr/>
              <a:t>5/24/2020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BD94AE-C29B-4D63-B011-4079D5310D6E}" type="datetimeFigureOut">
              <a:rPr lang="en-US" smtClean="0"/>
              <a:pPr/>
              <a:t>5/24/2020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BD94AE-C29B-4D63-B011-4079D5310D6E}" type="datetimeFigureOut">
              <a:rPr lang="en-US" smtClean="0"/>
              <a:pPr/>
              <a:t>5/24/2020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D94AE-C29B-4D63-B011-4079D5310D6E}" type="datetimeFigureOut">
              <a:rPr lang="en-US" smtClean="0"/>
              <a:pPr/>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D94AE-C29B-4D63-B011-4079D5310D6E}" type="datetimeFigureOut">
              <a:rPr lang="en-US" smtClean="0"/>
              <a:pPr/>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BD94AE-C29B-4D63-B011-4079D5310D6E}" type="datetimeFigureOut">
              <a:rPr lang="en-US" smtClean="0"/>
              <a:pPr/>
              <a:t>5/24/2020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C3E18E-4159-46C4-930C-0CBA503181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chantsdesperanceonline.com/124-fcd-la-foi-fait-tomber-sous-nos-yeux"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6">
              <a:lumMod val="75000"/>
            </a:schemeClr>
          </a:solidFill>
        </p:spPr>
        <p:txBody>
          <a:bodyPr>
            <a:normAutofit fontScale="90000"/>
          </a:bodyPr>
          <a:lstStyle/>
          <a:p>
            <a:r>
              <a:rPr lang="en-US" dirty="0">
                <a:solidFill>
                  <a:schemeClr val="accent6">
                    <a:lumMod val="40000"/>
                    <a:lumOff val="60000"/>
                  </a:schemeClr>
                </a:solidFill>
              </a:rPr>
              <a:t>CHRIST THE ROCK CONGREGATION</a:t>
            </a:r>
            <a:r>
              <a:rPr lang="en-US" dirty="0"/>
              <a:t/>
            </a:r>
            <a:br>
              <a:rPr lang="en-US" dirty="0"/>
            </a:br>
            <a:r>
              <a:rPr lang="en-US" dirty="0">
                <a:solidFill>
                  <a:schemeClr val="accent1">
                    <a:lumMod val="40000"/>
                    <a:lumOff val="60000"/>
                  </a:schemeClr>
                </a:solidFill>
              </a:rPr>
              <a:t>SUNDAY MAY </a:t>
            </a:r>
            <a:r>
              <a:rPr lang="en-US" dirty="0" smtClean="0">
                <a:solidFill>
                  <a:schemeClr val="accent1">
                    <a:lumMod val="40000"/>
                    <a:lumOff val="60000"/>
                  </a:schemeClr>
                </a:solidFill>
              </a:rPr>
              <a:t>31</a:t>
            </a:r>
            <a:r>
              <a:rPr lang="en-US" baseline="30000" dirty="0" smtClean="0">
                <a:solidFill>
                  <a:schemeClr val="accent1">
                    <a:lumMod val="40000"/>
                    <a:lumOff val="60000"/>
                  </a:schemeClr>
                </a:solidFill>
              </a:rPr>
              <a:t>ST</a:t>
            </a:r>
            <a:r>
              <a:rPr lang="en-US" dirty="0" smtClean="0">
                <a:solidFill>
                  <a:schemeClr val="accent1">
                    <a:lumMod val="40000"/>
                    <a:lumOff val="60000"/>
                  </a:schemeClr>
                </a:solidFill>
              </a:rPr>
              <a:t> </a:t>
            </a:r>
            <a:r>
              <a:rPr lang="en-US" dirty="0" smtClean="0">
                <a:solidFill>
                  <a:schemeClr val="accent1">
                    <a:lumMod val="40000"/>
                    <a:lumOff val="60000"/>
                  </a:schemeClr>
                </a:solidFill>
              </a:rPr>
              <a:t>2020 </a:t>
            </a:r>
            <a:r>
              <a:rPr lang="en-US" dirty="0"/>
              <a:t/>
            </a:r>
            <a:br>
              <a:rPr lang="en-US" dirty="0"/>
            </a:br>
            <a:r>
              <a:rPr lang="en-US" dirty="0">
                <a:solidFill>
                  <a:schemeClr val="bg1"/>
                </a:solidFill>
              </a:rPr>
              <a:t>Sermon by Pastor Marc E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solidFill>
            <a:srgbClr val="002060"/>
          </a:solidFill>
        </p:spPr>
        <p:txBody>
          <a:bodyPr>
            <a:normAutofit fontScale="92500" lnSpcReduction="10000"/>
          </a:bodyPr>
          <a:lstStyle/>
          <a:p>
            <a:r>
              <a:rPr lang="fr-FR" sz="4800" b="1" dirty="0" smtClean="0">
                <a:solidFill>
                  <a:srgbClr val="FFFF00"/>
                </a:solidFill>
              </a:rPr>
              <a:t>Or, à chacun la manifestation de l'Esprit est donnée pour l'utilité commune</a:t>
            </a:r>
            <a:endParaRPr lang="en-US" sz="4800" dirty="0" smtClean="0">
              <a:solidFill>
                <a:srgbClr val="FFFF00"/>
              </a:solidFill>
            </a:endParaRPr>
          </a:p>
          <a:p>
            <a:r>
              <a:rPr lang="en-US" sz="4800" b="1" dirty="0" smtClean="0">
                <a:solidFill>
                  <a:schemeClr val="bg1"/>
                </a:solidFill>
              </a:rPr>
              <a:t>But the manifestation of the Spirit is given to each one for the profit of all:</a:t>
            </a:r>
            <a:endParaRPr lang="en-US" sz="4800" dirty="0" smtClean="0">
              <a:solidFill>
                <a:schemeClr val="bg1"/>
              </a:solidFill>
            </a:endParaRPr>
          </a:p>
          <a:p>
            <a:r>
              <a:rPr lang="fr-FR" sz="4800" b="1" dirty="0" smtClean="0"/>
              <a:t> </a:t>
            </a:r>
            <a:endParaRPr lang="en-US" sz="4800" dirty="0" smtClean="0"/>
          </a:p>
          <a:p>
            <a:endParaRPr lang="en-US" sz="4000"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r>
              <a:rPr lang="fr-FR" sz="3600" b="1" dirty="0" smtClean="0"/>
              <a:t>1 Corinthiens 12 :7-12</a:t>
            </a:r>
            <a:endParaRPr lang="en-US" sz="3600" dirty="0" smtClean="0"/>
          </a:p>
          <a:p>
            <a:pPr algn="just"/>
            <a:r>
              <a:rPr lang="fr-FR" sz="4000" i="1" dirty="0" smtClean="0"/>
              <a:t>1Co 12:7 Or, à </a:t>
            </a:r>
            <a:r>
              <a:rPr lang="fr-FR" sz="4000" b="1" i="1" u="sng" dirty="0" smtClean="0"/>
              <a:t>chacun</a:t>
            </a:r>
            <a:r>
              <a:rPr lang="fr-FR" sz="4000" i="1" dirty="0" smtClean="0"/>
              <a:t> la </a:t>
            </a:r>
            <a:r>
              <a:rPr lang="fr-FR" sz="4000" b="1" i="1" u="sng" dirty="0" smtClean="0"/>
              <a:t>manifestation de l'Esprit</a:t>
            </a:r>
            <a:r>
              <a:rPr lang="fr-FR" sz="4000" i="1" dirty="0" smtClean="0"/>
              <a:t> est </a:t>
            </a:r>
            <a:r>
              <a:rPr lang="fr-FR" sz="4000" b="1" i="1" u="sng" dirty="0" smtClean="0"/>
              <a:t>donnée</a:t>
            </a:r>
            <a:r>
              <a:rPr lang="fr-FR" sz="4000" i="1" dirty="0" smtClean="0"/>
              <a:t> pour </a:t>
            </a:r>
            <a:r>
              <a:rPr lang="fr-FR" sz="4000" b="1" i="1" dirty="0" smtClean="0"/>
              <a:t>l'utilité commune.</a:t>
            </a:r>
            <a:endParaRPr lang="en-US" sz="4000" dirty="0" smtClean="0"/>
          </a:p>
          <a:p>
            <a:pPr algn="just"/>
            <a:r>
              <a:rPr lang="fr-FR" sz="4000" i="1" dirty="0" smtClean="0">
                <a:solidFill>
                  <a:srgbClr val="FF0000"/>
                </a:solidFill>
              </a:rPr>
              <a:t> 8 En effet, à l'un est donnée par l'Esprit une parole de sagesse; à un autre, une parole de connaissance, selon le même Esprit;</a:t>
            </a:r>
            <a:endParaRPr lang="en-US" sz="4000" dirty="0" smtClean="0">
              <a:solidFill>
                <a:srgbClr val="FF0000"/>
              </a:solidFill>
            </a:endParaRPr>
          </a:p>
          <a:p>
            <a:pPr algn="just"/>
            <a:r>
              <a:rPr lang="fr-FR" sz="4000" i="1" dirty="0" smtClean="0"/>
              <a:t> 9 à un autre, la foi, par le même Esprit; à un autre, le don des guérisons, par le même Esprit</a:t>
            </a:r>
            <a:r>
              <a:rPr lang="fr-FR" sz="4000" i="1" dirty="0" smtClean="0"/>
              <a:t>;</a:t>
            </a:r>
            <a:endParaRPr lang="en-US" sz="40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fr-FR" sz="3600" i="1" dirty="0" smtClean="0">
                <a:solidFill>
                  <a:srgbClr val="FF0000"/>
                </a:solidFill>
              </a:rPr>
              <a:t>10 </a:t>
            </a:r>
            <a:r>
              <a:rPr lang="fr-FR" sz="3600" i="1" dirty="0" smtClean="0">
                <a:solidFill>
                  <a:srgbClr val="FF0000"/>
                </a:solidFill>
              </a:rPr>
              <a:t>à un autre, le don d'opérer des miracles; à un autre, la prophétie; à un autre, le discernement des esprits; à un autre, la diversité des langues; à un autre, l'interprétation des langues.</a:t>
            </a:r>
            <a:endParaRPr lang="en-US" sz="3600" dirty="0" smtClean="0">
              <a:solidFill>
                <a:srgbClr val="FF0000"/>
              </a:solidFill>
            </a:endParaRPr>
          </a:p>
          <a:p>
            <a:pPr algn="just"/>
            <a:r>
              <a:rPr lang="fr-FR" sz="3600" i="1" dirty="0" smtClean="0"/>
              <a:t> 11 Un seul et même Esprit opère toutes ces choses, les distribuant à chacun en particulier comme il veut.</a:t>
            </a:r>
            <a:endParaRPr lang="en-US" sz="3600" dirty="0" smtClean="0"/>
          </a:p>
          <a:p>
            <a:pPr algn="just"/>
            <a:r>
              <a:rPr lang="fr-FR" sz="3600" i="1" dirty="0" smtClean="0">
                <a:solidFill>
                  <a:srgbClr val="FF0000"/>
                </a:solidFill>
              </a:rPr>
              <a:t> 12 ¶ Car, comme le corps est un et a plusieurs membres, et comme tous les membres du corps, malgré leur nombre, ne forment qu'un seul corps, ainsi en est-il de Christ.</a:t>
            </a:r>
            <a:endParaRPr lang="en-US" sz="3600" dirty="0" smtClean="0">
              <a:solidFill>
                <a:srgbClr val="FF0000"/>
              </a:solidFill>
            </a:endParaRPr>
          </a:p>
          <a:p>
            <a:pPr>
              <a:buNone/>
            </a:pPr>
            <a:endParaRPr lang="en-US" sz="40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a:bodyPr>
          <a:lstStyle/>
          <a:p>
            <a:r>
              <a:rPr lang="fr-FR" sz="3600" b="1" dirty="0" smtClean="0">
                <a:solidFill>
                  <a:schemeClr val="accent2">
                    <a:lumMod val="75000"/>
                  </a:schemeClr>
                </a:solidFill>
              </a:rPr>
              <a:t>INTRODUCTION</a:t>
            </a:r>
            <a:endParaRPr lang="en-US" sz="3600" dirty="0" smtClean="0">
              <a:solidFill>
                <a:schemeClr val="accent2">
                  <a:lumMod val="75000"/>
                </a:schemeClr>
              </a:solidFill>
            </a:endParaRPr>
          </a:p>
          <a:p>
            <a:pPr lvl="0" algn="just"/>
            <a:r>
              <a:rPr lang="en-US" sz="3600" dirty="0" smtClean="0">
                <a:solidFill>
                  <a:srgbClr val="002060"/>
                </a:solidFill>
                <a:latin typeface="Arial Rounded MT Bold" pitchFamily="34" charset="0"/>
              </a:rPr>
              <a:t>When I think of the work and the indispensability of the Holy Spirit to the church, I compare it to the indispensability of electricity in our world.</a:t>
            </a:r>
          </a:p>
          <a:p>
            <a:pPr lvl="0" algn="just"/>
            <a:r>
              <a:rPr lang="en-US" sz="3600" dirty="0" smtClean="0">
                <a:solidFill>
                  <a:schemeClr val="accent2">
                    <a:lumMod val="75000"/>
                  </a:schemeClr>
                </a:solidFill>
                <a:latin typeface="Arial Rounded MT Bold" pitchFamily="34" charset="0"/>
              </a:rPr>
              <a:t>The church began in the day of Pentecost with the coming of the Holy Spirit</a:t>
            </a:r>
            <a:r>
              <a:rPr lang="en-US" sz="3600" dirty="0" smtClean="0">
                <a:solidFill>
                  <a:schemeClr val="accent2">
                    <a:lumMod val="75000"/>
                  </a:schemeClr>
                </a:solidFill>
                <a:latin typeface="Arial Rounded MT Bold" pitchFamily="34" charset="0"/>
              </a:rPr>
              <a:t>.</a:t>
            </a:r>
            <a:endParaRPr lang="en-US" sz="3600" dirty="0" smtClean="0">
              <a:solidFill>
                <a:schemeClr val="accent2">
                  <a:lumMod val="75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3600" dirty="0" smtClean="0">
                <a:solidFill>
                  <a:srgbClr val="002060"/>
                </a:solidFill>
                <a:latin typeface="Arial Rounded MT Bold" pitchFamily="34" charset="0"/>
              </a:rPr>
              <a:t>The </a:t>
            </a:r>
            <a:r>
              <a:rPr lang="en-US" sz="3600" dirty="0" smtClean="0">
                <a:solidFill>
                  <a:srgbClr val="002060"/>
                </a:solidFill>
                <a:latin typeface="Arial Rounded MT Bold" pitchFamily="34" charset="0"/>
              </a:rPr>
              <a:t>Holy Spirit is the power by which the church functions, the very blood that flows in the veins of the church.</a:t>
            </a:r>
          </a:p>
          <a:p>
            <a:pPr lvl="0" algn="just"/>
            <a:r>
              <a:rPr lang="en-US" sz="3600" dirty="0" smtClean="0">
                <a:solidFill>
                  <a:schemeClr val="accent2">
                    <a:lumMod val="75000"/>
                  </a:schemeClr>
                </a:solidFill>
                <a:latin typeface="Arial Rounded MT Bold" pitchFamily="34" charset="0"/>
              </a:rPr>
              <a:t>The church was never intended to operate by the power of human intellect or skills.</a:t>
            </a:r>
          </a:p>
          <a:p>
            <a:pPr lvl="0" algn="just"/>
            <a:r>
              <a:rPr lang="en-US" sz="3600" dirty="0" smtClean="0">
                <a:solidFill>
                  <a:srgbClr val="002060"/>
                </a:solidFill>
                <a:latin typeface="Arial Rounded MT Bold" pitchFamily="34" charset="0"/>
              </a:rPr>
              <a:t>There are several inventions that have alternated the history and behavior of mankind every since their apparitions in our world. </a:t>
            </a:r>
            <a:endParaRPr lang="en-US" sz="3600"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4000" b="1" dirty="0" smtClean="0">
                <a:solidFill>
                  <a:srgbClr val="FFFF00"/>
                </a:solidFill>
              </a:rPr>
              <a:t>The Printing Press</a:t>
            </a:r>
            <a:endParaRPr lang="en-US" sz="4000" dirty="0" smtClean="0">
              <a:solidFill>
                <a:srgbClr val="FFFF00"/>
              </a:solidFill>
            </a:endParaRPr>
          </a:p>
          <a:p>
            <a:pPr lvl="0" algn="just"/>
            <a:r>
              <a:rPr lang="en-US" sz="4000" dirty="0" smtClean="0">
                <a:solidFill>
                  <a:schemeClr val="bg1"/>
                </a:solidFill>
              </a:rPr>
              <a:t>In Germany, around </a:t>
            </a:r>
            <a:r>
              <a:rPr lang="en-US" sz="4000" b="1" u="sng" dirty="0" smtClean="0">
                <a:solidFill>
                  <a:schemeClr val="bg1"/>
                </a:solidFill>
              </a:rPr>
              <a:t>1440</a:t>
            </a:r>
            <a:r>
              <a:rPr lang="en-US" sz="4000" dirty="0" smtClean="0">
                <a:solidFill>
                  <a:schemeClr val="bg1"/>
                </a:solidFill>
              </a:rPr>
              <a:t>, goldsmith Johann Gutenberg invented the </a:t>
            </a:r>
            <a:r>
              <a:rPr lang="en-US" sz="4000" b="1" dirty="0" smtClean="0">
                <a:solidFill>
                  <a:schemeClr val="bg1"/>
                </a:solidFill>
              </a:rPr>
              <a:t>printing press</a:t>
            </a:r>
            <a:r>
              <a:rPr lang="en-US" sz="4000" dirty="0" smtClean="0">
                <a:solidFill>
                  <a:schemeClr val="bg1"/>
                </a:solidFill>
              </a:rPr>
              <a:t>, which started the </a:t>
            </a:r>
            <a:r>
              <a:rPr lang="en-US" sz="4000" b="1" dirty="0" smtClean="0">
                <a:solidFill>
                  <a:schemeClr val="bg1"/>
                </a:solidFill>
              </a:rPr>
              <a:t>Printing</a:t>
            </a:r>
            <a:r>
              <a:rPr lang="en-US" sz="4000" dirty="0" smtClean="0">
                <a:solidFill>
                  <a:schemeClr val="bg1"/>
                </a:solidFill>
              </a:rPr>
              <a:t> Revolution; which also led to the age of renaissance</a:t>
            </a:r>
            <a:r>
              <a:rPr lang="en-US" sz="4000" dirty="0" smtClean="0">
                <a:solidFill>
                  <a:schemeClr val="bg1"/>
                </a:solidFill>
              </a:rPr>
              <a:t>.</a:t>
            </a:r>
            <a:endParaRPr lang="en-US" sz="4000" dirty="0" smtClean="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4000" b="1" dirty="0" smtClean="0">
                <a:solidFill>
                  <a:schemeClr val="bg1"/>
                </a:solidFill>
              </a:rPr>
              <a:t>Electricity</a:t>
            </a:r>
            <a:endParaRPr lang="en-US" sz="4000" dirty="0" smtClean="0">
              <a:solidFill>
                <a:schemeClr val="bg1"/>
              </a:solidFill>
            </a:endParaRPr>
          </a:p>
          <a:p>
            <a:pPr lvl="0" algn="just"/>
            <a:r>
              <a:rPr lang="en-US" sz="4000" b="1" dirty="0" smtClean="0">
                <a:solidFill>
                  <a:srgbClr val="FFFF00"/>
                </a:solidFill>
              </a:rPr>
              <a:t>Electricity</a:t>
            </a:r>
            <a:r>
              <a:rPr lang="en-US" sz="4000" dirty="0" smtClean="0">
                <a:solidFill>
                  <a:srgbClr val="FFFF00"/>
                </a:solidFill>
              </a:rPr>
              <a:t> has been one of the greatest discoveries of all times.</a:t>
            </a:r>
          </a:p>
          <a:p>
            <a:pPr lvl="0" algn="just"/>
            <a:r>
              <a:rPr lang="en-US" sz="4000" dirty="0" smtClean="0">
                <a:solidFill>
                  <a:schemeClr val="bg1"/>
                </a:solidFill>
              </a:rPr>
              <a:t>Benjamin Franklin laid the foundation and the understanding of static electricity early in the 19</a:t>
            </a:r>
            <a:r>
              <a:rPr lang="en-US" sz="4000" baseline="30000" dirty="0" smtClean="0">
                <a:solidFill>
                  <a:schemeClr val="bg1"/>
                </a:solidFill>
              </a:rPr>
              <a:t>th</a:t>
            </a:r>
            <a:r>
              <a:rPr lang="en-US" sz="4000" dirty="0" smtClean="0">
                <a:solidFill>
                  <a:schemeClr val="bg1"/>
                </a:solidFill>
              </a:rPr>
              <a:t> century.  </a:t>
            </a:r>
          </a:p>
          <a:p>
            <a:pPr lvl="0" algn="just"/>
            <a:r>
              <a:rPr lang="en-US" sz="4000" dirty="0" smtClean="0">
                <a:solidFill>
                  <a:schemeClr val="bg1"/>
                </a:solidFill>
              </a:rPr>
              <a:t>In 1879 Thomas Edison discovered the light bulb and took electricity to another level for common usage.</a:t>
            </a:r>
            <a:endParaRPr lang="en-US" sz="4000"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a:ln>
            <a:solidFill>
              <a:srgbClr val="0070C0"/>
            </a:solidFill>
          </a:ln>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4000" b="1" dirty="0" smtClean="0">
                <a:solidFill>
                  <a:srgbClr val="FFC000"/>
                </a:solidFill>
              </a:rPr>
              <a:t>The Telephone</a:t>
            </a:r>
            <a:endParaRPr lang="en-US" sz="4000" dirty="0" smtClean="0">
              <a:solidFill>
                <a:srgbClr val="FFC000"/>
              </a:solidFill>
            </a:endParaRPr>
          </a:p>
          <a:p>
            <a:pPr lvl="0" algn="just"/>
            <a:r>
              <a:rPr lang="en-US" sz="4000" dirty="0" smtClean="0">
                <a:solidFill>
                  <a:schemeClr val="bg1"/>
                </a:solidFill>
              </a:rPr>
              <a:t>In 1876 Alexander Graham Bell invented the </a:t>
            </a:r>
            <a:r>
              <a:rPr lang="en-US" sz="4000" b="1" dirty="0" smtClean="0">
                <a:solidFill>
                  <a:schemeClr val="bg1"/>
                </a:solidFill>
              </a:rPr>
              <a:t>telephone</a:t>
            </a:r>
            <a:endParaRPr lang="en-US" sz="4000" dirty="0" smtClean="0">
              <a:solidFill>
                <a:schemeClr val="bg1"/>
              </a:solidFill>
            </a:endParaRPr>
          </a:p>
          <a:p>
            <a:pPr lvl="0" algn="just"/>
            <a:r>
              <a:rPr lang="en-US" sz="4000" dirty="0" smtClean="0">
                <a:solidFill>
                  <a:srgbClr val="FFC000"/>
                </a:solidFill>
              </a:rPr>
              <a:t>Now, when you look around you, just about everything you see has been affected by these inventions.</a:t>
            </a:r>
          </a:p>
          <a:p>
            <a:pPr lvl="0" algn="just"/>
            <a:r>
              <a:rPr lang="en-US" sz="4000" dirty="0" smtClean="0">
                <a:solidFill>
                  <a:schemeClr val="bg1"/>
                </a:solidFill>
              </a:rPr>
              <a:t>The modern man wonders how life was possible without electricity and these other inventions.</a:t>
            </a:r>
            <a:endParaRPr lang="en-US" sz="4000"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a:ln>
            <a:solidFill>
              <a:srgbClr val="0070C0"/>
            </a:solidFill>
          </a:ln>
        </p:spPr>
        <p:style>
          <a:lnRef idx="1">
            <a:schemeClr val="accent4"/>
          </a:lnRef>
          <a:fillRef idx="2">
            <a:schemeClr val="accent4"/>
          </a:fillRef>
          <a:effectRef idx="1">
            <a:schemeClr val="accent4"/>
          </a:effectRef>
          <a:fontRef idx="minor">
            <a:schemeClr val="dk1"/>
          </a:fontRef>
        </p:style>
        <p:txBody>
          <a:bodyPr>
            <a:noAutofit/>
          </a:bodyPr>
          <a:lstStyle/>
          <a:p>
            <a:r>
              <a:rPr lang="en-US" sz="4000" b="1" dirty="0" smtClean="0">
                <a:solidFill>
                  <a:schemeClr val="bg1"/>
                </a:solidFill>
              </a:rPr>
              <a:t>The Indispensability of the Holy Spirit in the Christian Church</a:t>
            </a:r>
            <a:endParaRPr lang="en-US" sz="4000" dirty="0" smtClean="0">
              <a:solidFill>
                <a:schemeClr val="bg1"/>
              </a:solidFill>
            </a:endParaRPr>
          </a:p>
          <a:p>
            <a:pPr lvl="0" algn="just"/>
            <a:r>
              <a:rPr lang="en-US" sz="4000" dirty="0" smtClean="0">
                <a:solidFill>
                  <a:schemeClr val="bg1"/>
                </a:solidFill>
              </a:rPr>
              <a:t>The Holy Spirit is indispensable to the livelihood and the survival of the church.</a:t>
            </a:r>
          </a:p>
          <a:p>
            <a:pPr lvl="0" algn="just"/>
            <a:r>
              <a:rPr lang="en-US" sz="4000" dirty="0" smtClean="0">
                <a:solidFill>
                  <a:schemeClr val="bg1"/>
                </a:solidFill>
              </a:rPr>
              <a:t>He recruits the sinner even before regeneration.</a:t>
            </a:r>
          </a:p>
          <a:p>
            <a:pPr lvl="0" algn="just"/>
            <a:r>
              <a:rPr lang="en-US" sz="4000" dirty="0" smtClean="0">
                <a:solidFill>
                  <a:schemeClr val="bg1"/>
                </a:solidFill>
              </a:rPr>
              <a:t>He prompts the evangelists to herald the good news of </a:t>
            </a:r>
            <a:r>
              <a:rPr lang="en-US" sz="4000" dirty="0" smtClean="0">
                <a:solidFill>
                  <a:schemeClr val="bg1"/>
                </a:solidFill>
              </a:rPr>
              <a:t>salvation</a:t>
            </a:r>
            <a:endParaRPr lang="en-US" sz="4000" dirty="0" smtClean="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a:ln>
            <a:solidFill>
              <a:srgbClr val="0070C0"/>
            </a:solidFill>
          </a:ln>
        </p:spPr>
        <p:style>
          <a:lnRef idx="1">
            <a:schemeClr val="accent4"/>
          </a:lnRef>
          <a:fillRef idx="2">
            <a:schemeClr val="accent4"/>
          </a:fillRef>
          <a:effectRef idx="1">
            <a:schemeClr val="accent4"/>
          </a:effectRef>
          <a:fontRef idx="minor">
            <a:schemeClr val="dk1"/>
          </a:fontRef>
        </p:style>
        <p:txBody>
          <a:bodyPr>
            <a:noAutofit/>
          </a:bodyPr>
          <a:lstStyle/>
          <a:p>
            <a:pPr lvl="0" algn="just"/>
            <a:r>
              <a:rPr lang="en-US" sz="4400" dirty="0" smtClean="0">
                <a:solidFill>
                  <a:schemeClr val="bg1"/>
                </a:solidFill>
              </a:rPr>
              <a:t>He </a:t>
            </a:r>
            <a:r>
              <a:rPr lang="en-US" sz="4400" dirty="0" smtClean="0">
                <a:solidFill>
                  <a:schemeClr val="bg1"/>
                </a:solidFill>
              </a:rPr>
              <a:t>prepares the heart for salvation</a:t>
            </a:r>
          </a:p>
          <a:p>
            <a:pPr lvl="0" algn="just"/>
            <a:endParaRPr lang="en-US" sz="4400" dirty="0" smtClean="0">
              <a:solidFill>
                <a:schemeClr val="bg1"/>
              </a:solidFill>
            </a:endParaRPr>
          </a:p>
          <a:p>
            <a:pPr lvl="0" algn="just"/>
            <a:r>
              <a:rPr lang="en-US" sz="4400" dirty="0" smtClean="0">
                <a:solidFill>
                  <a:schemeClr val="bg1"/>
                </a:solidFill>
              </a:rPr>
              <a:t>He </a:t>
            </a:r>
            <a:r>
              <a:rPr lang="en-US" sz="4400" dirty="0" smtClean="0">
                <a:solidFill>
                  <a:schemeClr val="bg1"/>
                </a:solidFill>
              </a:rPr>
              <a:t>does the work of regeneration to cause the repentant sinner to be born in the spirit and in the family of God</a:t>
            </a:r>
          </a:p>
          <a:p>
            <a:pPr lvl="0" algn="just"/>
            <a:endParaRPr lang="en-US" sz="4400" dirty="0" smtClean="0">
              <a:solidFill>
                <a:schemeClr val="bg1"/>
              </a:solidFill>
            </a:endParaRPr>
          </a:p>
          <a:p>
            <a:pPr lvl="0" algn="just"/>
            <a:r>
              <a:rPr lang="en-US" sz="4400" dirty="0" smtClean="0">
                <a:solidFill>
                  <a:schemeClr val="bg1"/>
                </a:solidFill>
              </a:rPr>
              <a:t>He </a:t>
            </a:r>
            <a:r>
              <a:rPr lang="en-US" sz="4400" dirty="0" smtClean="0">
                <a:solidFill>
                  <a:schemeClr val="bg1"/>
                </a:solidFill>
              </a:rPr>
              <a:t>equips the new born believer with special abilities to be useful in the body of Christ.</a:t>
            </a:r>
            <a:endParaRPr lang="en-US" sz="4400"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t>He creates the platforms for Christians to minister their gifts.</a:t>
            </a:r>
          </a:p>
          <a:p>
            <a:pPr lvl="0" algn="just"/>
            <a:endParaRPr lang="en-US" sz="4000" dirty="0" smtClean="0"/>
          </a:p>
          <a:p>
            <a:pPr lvl="0" algn="just"/>
            <a:r>
              <a:rPr lang="en-US" sz="4000" dirty="0" smtClean="0">
                <a:solidFill>
                  <a:srgbClr val="FFC000"/>
                </a:solidFill>
              </a:rPr>
              <a:t>He </a:t>
            </a:r>
            <a:r>
              <a:rPr lang="en-US" sz="4000" dirty="0" smtClean="0">
                <a:solidFill>
                  <a:srgbClr val="FFC000"/>
                </a:solidFill>
              </a:rPr>
              <a:t>orchestrates the body of Christ so that there can be harmony and efficiency.</a:t>
            </a:r>
          </a:p>
          <a:p>
            <a:pPr lvl="0" algn="just"/>
            <a:endParaRPr lang="en-US" sz="4000" dirty="0" smtClean="0"/>
          </a:p>
          <a:p>
            <a:pPr lvl="0" algn="just"/>
            <a:r>
              <a:rPr lang="en-US" sz="4000" dirty="0" smtClean="0"/>
              <a:t>He </a:t>
            </a:r>
            <a:r>
              <a:rPr lang="en-US" sz="4000" dirty="0" smtClean="0"/>
              <a:t>distributes the spiritual gifts according to His own judgment</a:t>
            </a:r>
            <a:r>
              <a:rPr lang="en-US" sz="4000" dirty="0" smtClean="0"/>
              <a:t>.</a:t>
            </a:r>
            <a:endParaRPr lang="en-US" sz="4000"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solidFill>
                  <a:srgbClr val="FFC000"/>
                </a:solidFill>
              </a:rPr>
              <a:t>He </a:t>
            </a:r>
            <a:r>
              <a:rPr lang="en-US" sz="4000" dirty="0" smtClean="0">
                <a:solidFill>
                  <a:srgbClr val="FFC000"/>
                </a:solidFill>
              </a:rPr>
              <a:t>creates interdependence among the saints so that no one gets rejected or feels unimportant.</a:t>
            </a:r>
          </a:p>
          <a:p>
            <a:pPr lvl="0" algn="just"/>
            <a:r>
              <a:rPr lang="en-US" sz="4000" dirty="0" smtClean="0"/>
              <a:t>The Holy Spirit chooses whoever He wishes to bestow whatever gift He desires according to His own purpose.</a:t>
            </a:r>
          </a:p>
          <a:p>
            <a:pPr lvl="0" algn="just"/>
            <a:r>
              <a:rPr lang="en-US" sz="4000" dirty="0" smtClean="0">
                <a:solidFill>
                  <a:srgbClr val="FFC000"/>
                </a:solidFill>
              </a:rPr>
              <a:t>With the distribution of the gifts, the Holy orchestrates all the believers to form one functioning body called the Bride of Christ. </a:t>
            </a:r>
            <a:endParaRPr lang="en-US" sz="4000" dirty="0">
              <a:solidFill>
                <a:srgbClr val="FFC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a:bodyPr>
          <a:lstStyle/>
          <a:p>
            <a:r>
              <a:rPr lang="en-US" sz="4000" dirty="0" smtClean="0"/>
              <a:t>1 COR 12 : 17-31</a:t>
            </a:r>
          </a:p>
          <a:p>
            <a:r>
              <a:rPr lang="en-US" sz="4000" i="1" dirty="0" smtClean="0">
                <a:solidFill>
                  <a:srgbClr val="FF0000"/>
                </a:solidFill>
              </a:rPr>
              <a:t>7 </a:t>
            </a:r>
            <a:r>
              <a:rPr lang="en-US" sz="4000" i="1" dirty="0" smtClean="0">
                <a:solidFill>
                  <a:srgbClr val="FF0000"/>
                </a:solidFill>
              </a:rPr>
              <a:t>Or, à </a:t>
            </a:r>
            <a:r>
              <a:rPr lang="en-US" sz="4000" i="1" dirty="0" err="1" smtClean="0">
                <a:solidFill>
                  <a:srgbClr val="FF0000"/>
                </a:solidFill>
              </a:rPr>
              <a:t>chacun</a:t>
            </a:r>
            <a:r>
              <a:rPr lang="en-US" sz="4000" i="1" dirty="0" smtClean="0">
                <a:solidFill>
                  <a:srgbClr val="FF0000"/>
                </a:solidFill>
              </a:rPr>
              <a:t> la </a:t>
            </a:r>
            <a:r>
              <a:rPr lang="en-US" sz="4000" i="1" dirty="0" err="1" smtClean="0">
                <a:solidFill>
                  <a:srgbClr val="FF0000"/>
                </a:solidFill>
              </a:rPr>
              <a:t>manifestat</a:t>
            </a:r>
            <a:r>
              <a:rPr lang="fr-FR" sz="4000" i="1" dirty="0" smtClean="0">
                <a:solidFill>
                  <a:srgbClr val="FF0000"/>
                </a:solidFill>
              </a:rPr>
              <a:t>ion de l'Esprit est donnée pour l'utilité commune.</a:t>
            </a:r>
            <a:endParaRPr lang="en-US" sz="4000" i="1" dirty="0" smtClean="0">
              <a:solidFill>
                <a:srgbClr val="FF0000"/>
              </a:solidFill>
            </a:endParaRPr>
          </a:p>
          <a:p>
            <a:pPr algn="just"/>
            <a:r>
              <a:rPr lang="fr-FR" sz="4000" dirty="0" smtClean="0"/>
              <a:t>Or à chacun</a:t>
            </a:r>
            <a:endParaRPr lang="en-US" sz="4000" dirty="0" smtClean="0"/>
          </a:p>
          <a:p>
            <a:pPr lvl="0" algn="just"/>
            <a:r>
              <a:rPr lang="fr-FR" sz="4000" dirty="0" smtClean="0"/>
              <a:t>Or, à chaque croyant sans distinction</a:t>
            </a:r>
            <a:endParaRPr lang="en-US" sz="4000" dirty="0" smtClean="0"/>
          </a:p>
          <a:p>
            <a:pPr lvl="0" algn="just"/>
            <a:r>
              <a:rPr lang="fr-FR" sz="4000" dirty="0" smtClean="0"/>
              <a:t>Or à chaque personne née de nouveau dans le corps de Christ.</a:t>
            </a:r>
            <a:endParaRPr lang="en-US" sz="4000" dirty="0" smtClean="0"/>
          </a:p>
          <a:p>
            <a:pPr lvl="0" algn="just"/>
            <a:r>
              <a:rPr lang="fr-FR" sz="4000" dirty="0" smtClean="0"/>
              <a:t>Or à chaque membre de la famille de Dieu.</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r>
              <a:rPr lang="fr-FR" sz="4400" dirty="0" smtClean="0"/>
              <a:t>La manifestation de L’Esprit est donnée.</a:t>
            </a:r>
            <a:endParaRPr lang="en-US" sz="4400" dirty="0" smtClean="0"/>
          </a:p>
          <a:p>
            <a:pPr lvl="0"/>
            <a:r>
              <a:rPr lang="fr-FR" sz="4400" dirty="0" smtClean="0"/>
              <a:t>L’œuvre opératrice du Saint Esprit est évidente.</a:t>
            </a:r>
            <a:endParaRPr lang="en-US" sz="4400" dirty="0" smtClean="0"/>
          </a:p>
          <a:p>
            <a:pPr lvl="0"/>
            <a:r>
              <a:rPr lang="fr-FR" sz="4400" dirty="0" smtClean="0"/>
              <a:t>Un don particulier est donné par le st Esprit</a:t>
            </a:r>
            <a:endParaRPr lang="en-US" sz="4400" dirty="0" smtClean="0"/>
          </a:p>
          <a:p>
            <a:pPr lvl="0"/>
            <a:r>
              <a:rPr lang="fr-FR" sz="4400" dirty="0" smtClean="0"/>
              <a:t>Une grâce particulière est conférée a chaque croyant de la part du St Esprit</a:t>
            </a:r>
            <a:endParaRPr lang="en-US" sz="4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algn="just"/>
            <a:r>
              <a:rPr lang="fr-FR" sz="4000" dirty="0" smtClean="0"/>
              <a:t>Pour l’utilité commune</a:t>
            </a:r>
            <a:endParaRPr lang="en-US" sz="4000" dirty="0" smtClean="0"/>
          </a:p>
          <a:p>
            <a:pPr lvl="0" algn="just"/>
            <a:r>
              <a:rPr lang="fr-FR" sz="4000" dirty="0" smtClean="0"/>
              <a:t>Pour la bonne allure de l’Eglise.</a:t>
            </a:r>
            <a:endParaRPr lang="en-US" sz="4000" dirty="0" smtClean="0"/>
          </a:p>
          <a:p>
            <a:pPr lvl="0" algn="just"/>
            <a:r>
              <a:rPr lang="fr-FR" sz="4000" dirty="0" smtClean="0"/>
              <a:t>Pour la survie de l’Eglise</a:t>
            </a:r>
            <a:endParaRPr lang="en-US" sz="4000" dirty="0" smtClean="0"/>
          </a:p>
          <a:p>
            <a:pPr lvl="0" algn="just"/>
            <a:r>
              <a:rPr lang="fr-FR" sz="4000" dirty="0" smtClean="0"/>
              <a:t>Pour le plus grand bien des frères et sœurs en Christ.</a:t>
            </a:r>
            <a:endParaRPr lang="en-US" sz="4000" dirty="0" smtClean="0"/>
          </a:p>
          <a:p>
            <a:pPr lvl="0" algn="just"/>
            <a:r>
              <a:rPr lang="fr-FR" sz="4000" dirty="0" smtClean="0"/>
              <a:t>Pour le grand épanouissement de l’Eglise. </a:t>
            </a:r>
            <a:endParaRPr lang="en-US" sz="4000" dirty="0" smtClean="0"/>
          </a:p>
          <a:p>
            <a:pPr lvl="0" algn="just"/>
            <a:r>
              <a:rPr lang="fr-FR" sz="4000" dirty="0" smtClean="0"/>
              <a:t>Afin que l’Église de Christ soit complète</a:t>
            </a:r>
            <a:endParaRPr lang="en-US" sz="4000" dirty="0" smtClean="0"/>
          </a:p>
          <a:p>
            <a:pPr lvl="0" algn="just"/>
            <a:r>
              <a:rPr lang="fr-FR" sz="4000" dirty="0" smtClean="0"/>
              <a:t>Afin que l’Église de Christ soit bien </a:t>
            </a:r>
            <a:r>
              <a:rPr lang="fr-FR" sz="4000" dirty="0" smtClean="0"/>
              <a:t>équipée</a:t>
            </a:r>
            <a:endParaRPr lang="en-US" sz="40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fr-FR" sz="4000" dirty="0" smtClean="0"/>
              <a:t>Afin </a:t>
            </a:r>
            <a:r>
              <a:rPr lang="fr-FR" sz="4000" dirty="0" smtClean="0"/>
              <a:t>que l’Église de Christ soit bien alimentée</a:t>
            </a:r>
            <a:endParaRPr lang="en-US" sz="4000" dirty="0" smtClean="0"/>
          </a:p>
          <a:p>
            <a:pPr lvl="0" algn="just"/>
            <a:r>
              <a:rPr lang="fr-FR" sz="4000" dirty="0" smtClean="0"/>
              <a:t>Afin que l’Église de Christ soit bien balancée</a:t>
            </a:r>
            <a:endParaRPr lang="en-US" sz="4000" dirty="0" smtClean="0"/>
          </a:p>
          <a:p>
            <a:pPr lvl="0" algn="just"/>
            <a:r>
              <a:rPr lang="fr-FR" sz="4000" dirty="0" smtClean="0"/>
              <a:t>Afin que l’Église de Christ soit bien fonctionnée</a:t>
            </a:r>
            <a:endParaRPr lang="en-US" sz="4000" dirty="0" smtClean="0"/>
          </a:p>
          <a:p>
            <a:pPr lvl="0" algn="just"/>
            <a:r>
              <a:rPr lang="fr-FR" sz="4000" dirty="0" smtClean="0"/>
              <a:t>Afin que l’Église de Christ soit bien équilibrée.</a:t>
            </a:r>
            <a:endParaRPr lang="en-US" sz="4000" dirty="0" smtClean="0"/>
          </a:p>
          <a:p>
            <a:pPr lvl="0" algn="just" fontAlgn="base">
              <a:buNone/>
            </a:pPr>
            <a:endParaRPr lang="en-US" sz="36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dirty="0" smtClean="0"/>
              <a:t>The greatest problem of the church in the 21</a:t>
            </a:r>
            <a:r>
              <a:rPr lang="en-US" sz="4000" baseline="30000" dirty="0" smtClean="0"/>
              <a:t>st</a:t>
            </a:r>
            <a:r>
              <a:rPr lang="en-US" sz="4000" dirty="0" smtClean="0"/>
              <a:t> century, is that we have developed a consumer mentality, whereby we come to church to be served instead to serve</a:t>
            </a:r>
            <a:r>
              <a:rPr lang="en-US" sz="4000" dirty="0" smtClean="0"/>
              <a:t>.</a:t>
            </a:r>
            <a:endParaRPr lang="en-US" sz="4000" dirty="0" smtClean="0"/>
          </a:p>
          <a:p>
            <a:pPr lvl="0" algn="just"/>
            <a:r>
              <a:rPr lang="en-US" sz="4000" dirty="0" smtClean="0"/>
              <a:t>You ask some people, “Where do you go to church?” After they answer, you ask them, “What do you do there?” And most of the times, there is no answer that fallows</a:t>
            </a:r>
            <a:r>
              <a:rPr lang="en-US" sz="4000" dirty="0" smtClean="0"/>
              <a:t>.</a:t>
            </a:r>
            <a:endParaRPr lang="en-US" sz="40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3600" dirty="0" smtClean="0"/>
              <a:t>The </a:t>
            </a:r>
            <a:r>
              <a:rPr lang="en-US" sz="3600" dirty="0" smtClean="0"/>
              <a:t>average Christian of our days views the church in the same manner of a restaurant, or a movie theatre. You pay your money and you get served</a:t>
            </a:r>
            <a:r>
              <a:rPr lang="en-US" sz="3600" dirty="0" smtClean="0"/>
              <a:t>.</a:t>
            </a:r>
          </a:p>
          <a:p>
            <a:pPr lvl="0" algn="just"/>
            <a:endParaRPr lang="en-US" sz="3600" dirty="0" smtClean="0"/>
          </a:p>
          <a:p>
            <a:r>
              <a:rPr lang="en-US" sz="3600" dirty="0" smtClean="0"/>
              <a:t>THE FIRST NINE CATHEGORIES OF GIFTS DISTRIBUTION BY THE HOLY SPIRIT TO THE CHURCH</a:t>
            </a:r>
          </a:p>
          <a:p>
            <a:pPr lvl="0"/>
            <a:r>
              <a:rPr lang="fr-FR" sz="3600" dirty="0" smtClean="0"/>
              <a:t>Trois dons de </a:t>
            </a:r>
            <a:r>
              <a:rPr lang="fr-FR" sz="3600" b="1" u="sng" dirty="0" smtClean="0"/>
              <a:t>relation</a:t>
            </a:r>
            <a:endParaRPr lang="en-US" sz="3600" dirty="0" smtClean="0"/>
          </a:p>
          <a:p>
            <a:pPr lvl="0"/>
            <a:r>
              <a:rPr lang="fr-FR" sz="3600" dirty="0" smtClean="0"/>
              <a:t>trois dons de </a:t>
            </a:r>
            <a:r>
              <a:rPr lang="fr-FR" sz="3600" b="1" u="sng" dirty="0" smtClean="0"/>
              <a:t>puissance</a:t>
            </a:r>
            <a:endParaRPr lang="en-US" sz="3600" dirty="0" smtClean="0"/>
          </a:p>
          <a:p>
            <a:pPr lvl="0"/>
            <a:r>
              <a:rPr lang="fr-FR" sz="3600" dirty="0" smtClean="0"/>
              <a:t>trois dons </a:t>
            </a:r>
            <a:r>
              <a:rPr lang="fr-FR" sz="3600" b="1" u="sng" dirty="0" smtClean="0"/>
              <a:t>d’inspiration</a:t>
            </a:r>
            <a:endParaRPr lang="en-US" sz="3600" dirty="0" smtClean="0"/>
          </a:p>
          <a:p>
            <a:pPr lvl="0" algn="just">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r>
              <a:rPr lang="fr-FR" sz="3600" dirty="0" smtClean="0"/>
              <a:t>8 En effet, </a:t>
            </a:r>
            <a:endParaRPr lang="en-US" sz="3600" dirty="0" smtClean="0"/>
          </a:p>
          <a:p>
            <a:pPr lvl="0"/>
            <a:r>
              <a:rPr lang="fr-FR" sz="4000" dirty="0" smtClean="0"/>
              <a:t>à l'</a:t>
            </a:r>
            <a:r>
              <a:rPr lang="fr-FR" sz="4000" u="sng" dirty="0" smtClean="0"/>
              <a:t>un</a:t>
            </a:r>
            <a:r>
              <a:rPr lang="fr-FR" sz="4000" dirty="0" smtClean="0"/>
              <a:t> est donnée par l'Esprit une </a:t>
            </a:r>
            <a:r>
              <a:rPr lang="fr-FR" sz="4000" b="1" dirty="0" smtClean="0"/>
              <a:t>parole de sagesse</a:t>
            </a:r>
            <a:r>
              <a:rPr lang="fr-FR" sz="4000" dirty="0" smtClean="0"/>
              <a:t>; </a:t>
            </a:r>
            <a:endParaRPr lang="en-US" sz="4000" dirty="0" smtClean="0"/>
          </a:p>
          <a:p>
            <a:pPr lvl="0"/>
            <a:r>
              <a:rPr lang="fr-FR" sz="4000" dirty="0" smtClean="0"/>
              <a:t>à </a:t>
            </a:r>
            <a:r>
              <a:rPr lang="fr-FR" sz="4000" u="sng" dirty="0" smtClean="0"/>
              <a:t>un autre</a:t>
            </a:r>
            <a:r>
              <a:rPr lang="fr-FR" sz="4000" dirty="0" smtClean="0"/>
              <a:t>, une </a:t>
            </a:r>
            <a:r>
              <a:rPr lang="fr-FR" sz="4000" b="1" dirty="0" smtClean="0"/>
              <a:t>parole de connaissance</a:t>
            </a:r>
            <a:r>
              <a:rPr lang="fr-FR" sz="4000" dirty="0" smtClean="0"/>
              <a:t>, selon le même Esprit;</a:t>
            </a:r>
            <a:endParaRPr lang="en-US" sz="4000" dirty="0" smtClean="0"/>
          </a:p>
          <a:p>
            <a:r>
              <a:rPr lang="fr-FR" sz="4000" dirty="0" smtClean="0"/>
              <a:t> </a:t>
            </a:r>
            <a:endParaRPr lang="en-US" sz="4000" dirty="0" smtClean="0"/>
          </a:p>
          <a:p>
            <a:pPr lvl="0"/>
            <a:r>
              <a:rPr lang="fr-FR" sz="4000" dirty="0" smtClean="0"/>
              <a:t>9 à </a:t>
            </a:r>
            <a:r>
              <a:rPr lang="fr-FR" sz="4000" u="sng" dirty="0" smtClean="0"/>
              <a:t>un autre</a:t>
            </a:r>
            <a:r>
              <a:rPr lang="fr-FR" sz="4000" dirty="0" smtClean="0"/>
              <a:t>, </a:t>
            </a:r>
            <a:r>
              <a:rPr lang="fr-FR" sz="4000" b="1" dirty="0" smtClean="0"/>
              <a:t>la foi</a:t>
            </a:r>
            <a:r>
              <a:rPr lang="fr-FR" sz="4000" dirty="0" smtClean="0"/>
              <a:t>, par le même Esprit; </a:t>
            </a:r>
            <a:endParaRPr lang="en-US" sz="4000" dirty="0" smtClean="0"/>
          </a:p>
          <a:p>
            <a:pPr lvl="0"/>
            <a:r>
              <a:rPr lang="fr-FR" sz="4000" dirty="0" smtClean="0"/>
              <a:t>à </a:t>
            </a:r>
            <a:r>
              <a:rPr lang="fr-FR" sz="4000" u="sng" dirty="0" smtClean="0"/>
              <a:t>un autre</a:t>
            </a:r>
            <a:r>
              <a:rPr lang="fr-FR" sz="4000" dirty="0" smtClean="0"/>
              <a:t>, </a:t>
            </a:r>
            <a:r>
              <a:rPr lang="fr-FR" sz="4000" b="1" dirty="0" smtClean="0"/>
              <a:t>le don des guérisons</a:t>
            </a:r>
            <a:r>
              <a:rPr lang="fr-FR" sz="4000" dirty="0" smtClean="0"/>
              <a:t>, par le même Esprit</a:t>
            </a:r>
            <a:r>
              <a:rPr lang="fr-FR" sz="4000" dirty="0" smtClean="0"/>
              <a:t>;</a:t>
            </a:r>
            <a:endParaRPr lang="en-US" sz="4000"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t> </a:t>
            </a:r>
            <a:r>
              <a:rPr lang="fr-FR" sz="4400" dirty="0" smtClean="0"/>
              <a:t>10 </a:t>
            </a:r>
            <a:r>
              <a:rPr lang="fr-FR" sz="4400" dirty="0" smtClean="0"/>
              <a:t>à </a:t>
            </a:r>
            <a:r>
              <a:rPr lang="fr-FR" sz="4400" u="sng" dirty="0" smtClean="0"/>
              <a:t>un autre</a:t>
            </a:r>
            <a:r>
              <a:rPr lang="fr-FR" sz="4400" dirty="0" smtClean="0"/>
              <a:t>, </a:t>
            </a:r>
            <a:r>
              <a:rPr lang="fr-FR" sz="4400" b="1" dirty="0" smtClean="0"/>
              <a:t>le don d'opérer des miracles</a:t>
            </a:r>
            <a:r>
              <a:rPr lang="fr-FR" sz="4400" dirty="0" smtClean="0"/>
              <a:t>; </a:t>
            </a:r>
            <a:endParaRPr lang="en-US" sz="4400" dirty="0" smtClean="0"/>
          </a:p>
          <a:p>
            <a:pPr lvl="0" algn="just"/>
            <a:r>
              <a:rPr lang="fr-FR" sz="4400" dirty="0" smtClean="0"/>
              <a:t>à </a:t>
            </a:r>
            <a:r>
              <a:rPr lang="fr-FR" sz="4400" u="sng" dirty="0" smtClean="0"/>
              <a:t>un autre</a:t>
            </a:r>
            <a:r>
              <a:rPr lang="fr-FR" sz="4400" dirty="0" smtClean="0"/>
              <a:t>, </a:t>
            </a:r>
            <a:r>
              <a:rPr lang="fr-FR" sz="4400" b="1" dirty="0" smtClean="0"/>
              <a:t>la prophétie</a:t>
            </a:r>
            <a:r>
              <a:rPr lang="fr-FR" sz="4400" dirty="0" smtClean="0"/>
              <a:t>; </a:t>
            </a:r>
            <a:endParaRPr lang="en-US" sz="4400" dirty="0" smtClean="0"/>
          </a:p>
          <a:p>
            <a:pPr lvl="0" algn="just"/>
            <a:r>
              <a:rPr lang="fr-FR" sz="4400" dirty="0" smtClean="0"/>
              <a:t>à </a:t>
            </a:r>
            <a:r>
              <a:rPr lang="fr-FR" sz="4400" u="sng" dirty="0" smtClean="0"/>
              <a:t>un autre</a:t>
            </a:r>
            <a:r>
              <a:rPr lang="fr-FR" sz="4400" dirty="0" smtClean="0"/>
              <a:t>, </a:t>
            </a:r>
            <a:r>
              <a:rPr lang="fr-FR" sz="4400" b="1" dirty="0" smtClean="0"/>
              <a:t>le discernement des esprits</a:t>
            </a:r>
            <a:r>
              <a:rPr lang="fr-FR" sz="4400" dirty="0" smtClean="0"/>
              <a:t>; </a:t>
            </a:r>
            <a:endParaRPr lang="en-US" sz="4400" dirty="0" smtClean="0"/>
          </a:p>
          <a:p>
            <a:pPr lvl="0" algn="just"/>
            <a:r>
              <a:rPr lang="fr-FR" sz="4400" dirty="0" smtClean="0"/>
              <a:t>à </a:t>
            </a:r>
            <a:r>
              <a:rPr lang="fr-FR" sz="4400" u="sng" dirty="0" smtClean="0"/>
              <a:t>un autre</a:t>
            </a:r>
            <a:r>
              <a:rPr lang="fr-FR" sz="4400" dirty="0" smtClean="0"/>
              <a:t>, </a:t>
            </a:r>
            <a:r>
              <a:rPr lang="fr-FR" sz="4400" b="1" dirty="0" smtClean="0"/>
              <a:t>la diversité des langues</a:t>
            </a:r>
            <a:r>
              <a:rPr lang="fr-FR" sz="4400" dirty="0" smtClean="0"/>
              <a:t>; </a:t>
            </a:r>
            <a:endParaRPr lang="en-US" sz="4400" dirty="0" smtClean="0"/>
          </a:p>
          <a:p>
            <a:pPr lvl="0" algn="just"/>
            <a:r>
              <a:rPr lang="fr-FR" sz="4400" dirty="0" smtClean="0"/>
              <a:t>à </a:t>
            </a:r>
            <a:r>
              <a:rPr lang="fr-FR" sz="4400" u="sng" dirty="0" smtClean="0"/>
              <a:t>un autre</a:t>
            </a:r>
            <a:r>
              <a:rPr lang="fr-FR" sz="4400" dirty="0" smtClean="0"/>
              <a:t>, </a:t>
            </a:r>
            <a:r>
              <a:rPr lang="fr-FR" sz="4400" b="1" dirty="0" smtClean="0"/>
              <a:t>l'interprétation des langues</a:t>
            </a:r>
            <a:r>
              <a:rPr lang="fr-FR" sz="4400" dirty="0" smtClean="0"/>
              <a:t>.</a:t>
            </a:r>
            <a:endParaRPr lang="en-US" sz="4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r>
              <a:rPr lang="fr-FR" sz="3600" dirty="0" smtClean="0"/>
              <a:t> </a:t>
            </a:r>
            <a:r>
              <a:rPr lang="fr-FR" sz="3600" b="1" dirty="0" smtClean="0"/>
              <a:t>Parole </a:t>
            </a:r>
            <a:r>
              <a:rPr lang="fr-FR" sz="3600" b="1" dirty="0" smtClean="0"/>
              <a:t>de sagesse, </a:t>
            </a:r>
            <a:endParaRPr lang="fr-FR" sz="3600" b="1" dirty="0" smtClean="0"/>
          </a:p>
          <a:p>
            <a:r>
              <a:rPr lang="fr-FR" sz="3600" b="1" dirty="0" smtClean="0"/>
              <a:t>parole </a:t>
            </a:r>
            <a:r>
              <a:rPr lang="fr-FR" sz="3600" b="1" dirty="0" smtClean="0"/>
              <a:t>de connaissance,  </a:t>
            </a:r>
            <a:endParaRPr lang="fr-FR" sz="3600" b="1" dirty="0" smtClean="0"/>
          </a:p>
          <a:p>
            <a:r>
              <a:rPr lang="fr-FR" sz="3600" b="1" dirty="0" smtClean="0"/>
              <a:t>le </a:t>
            </a:r>
            <a:r>
              <a:rPr lang="fr-FR" sz="3600" b="1" dirty="0" smtClean="0"/>
              <a:t>don des guérisons,  </a:t>
            </a:r>
            <a:endParaRPr lang="fr-FR" sz="3600" b="1" dirty="0" smtClean="0"/>
          </a:p>
          <a:p>
            <a:r>
              <a:rPr lang="fr-FR" sz="3600" b="1" dirty="0" smtClean="0"/>
              <a:t>le </a:t>
            </a:r>
            <a:r>
              <a:rPr lang="fr-FR" sz="3600" b="1" dirty="0" smtClean="0"/>
              <a:t>don d'opérer des miracles, </a:t>
            </a:r>
            <a:endParaRPr lang="fr-FR" sz="3600" b="1" dirty="0" smtClean="0"/>
          </a:p>
          <a:p>
            <a:r>
              <a:rPr lang="fr-FR" sz="3600" b="1" dirty="0" smtClean="0"/>
              <a:t>la </a:t>
            </a:r>
            <a:r>
              <a:rPr lang="fr-FR" sz="3600" b="1" dirty="0" smtClean="0"/>
              <a:t>prophétie, </a:t>
            </a:r>
            <a:endParaRPr lang="fr-FR" sz="3600" b="1" dirty="0" smtClean="0"/>
          </a:p>
          <a:p>
            <a:r>
              <a:rPr lang="fr-FR" sz="3600" b="1" dirty="0" smtClean="0"/>
              <a:t>la </a:t>
            </a:r>
            <a:r>
              <a:rPr lang="fr-FR" sz="3600" b="1" dirty="0" smtClean="0"/>
              <a:t>diversité des langues, </a:t>
            </a:r>
            <a:endParaRPr lang="fr-FR" sz="3600" b="1" dirty="0" smtClean="0"/>
          </a:p>
          <a:p>
            <a:r>
              <a:rPr lang="fr-FR" sz="3600" b="1" dirty="0" smtClean="0"/>
              <a:t>l'interprétation </a:t>
            </a:r>
            <a:r>
              <a:rPr lang="fr-FR" sz="3600" b="1" dirty="0" smtClean="0"/>
              <a:t>des langues.</a:t>
            </a:r>
            <a:endParaRPr lang="en-US" sz="3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r>
              <a:rPr lang="en-US" sz="4000" b="1" dirty="0" smtClean="0"/>
              <a:t>(Parole de </a:t>
            </a:r>
            <a:r>
              <a:rPr lang="en-US" sz="4000" b="1" dirty="0" err="1" smtClean="0"/>
              <a:t>Sagesse</a:t>
            </a:r>
            <a:r>
              <a:rPr lang="en-US" sz="4000" b="1" dirty="0" smtClean="0"/>
              <a:t>)</a:t>
            </a:r>
            <a:r>
              <a:rPr lang="en-US" sz="4000" dirty="0" smtClean="0"/>
              <a:t> </a:t>
            </a:r>
          </a:p>
          <a:p>
            <a:pPr lvl="0"/>
            <a:r>
              <a:rPr lang="en-US" sz="4000" dirty="0" smtClean="0"/>
              <a:t>I don’t know how many times I stay on my knees asking God to show me what to say and how to address a certain situation.</a:t>
            </a:r>
          </a:p>
          <a:p>
            <a:pPr lvl="0"/>
            <a:r>
              <a:rPr lang="fr-FR" sz="4000" dirty="0" smtClean="0"/>
              <a:t>Une parole de sagesse peut changer la situation.</a:t>
            </a:r>
            <a:endParaRPr lang="en-US" sz="4000" dirty="0" smtClean="0"/>
          </a:p>
          <a:p>
            <a:pPr lvl="0"/>
            <a:r>
              <a:rPr lang="fr-FR" sz="4000" dirty="0" smtClean="0"/>
              <a:t>La division de la nation d’Israël fut cautionnée par une réponse de folie de la part du nouveau roi Roboam</a:t>
            </a:r>
            <a:r>
              <a:rPr lang="fr-FR" sz="4000" dirty="0" smtClean="0"/>
              <a:t>.</a:t>
            </a:r>
            <a:endParaRPr lang="en-US" sz="4000"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r>
              <a:rPr lang="fr-FR" sz="4000" dirty="0" smtClean="0"/>
              <a:t>Dans </a:t>
            </a:r>
            <a:r>
              <a:rPr lang="fr-FR" sz="4000" dirty="0" smtClean="0"/>
              <a:t>une parole de sagesse, on voit clarté de communication ; prudence, discernement, bonne orchestration des mots. </a:t>
            </a:r>
            <a:endParaRPr lang="en-US" sz="4000" dirty="0" smtClean="0"/>
          </a:p>
          <a:p>
            <a:pPr lvl="0"/>
            <a:r>
              <a:rPr lang="fr-FR" sz="4000" dirty="0" smtClean="0"/>
              <a:t>Une parole de sagesse confère l’amour fraternel et génère : la paix, l’unité, la réconciliation, la joie et la bonne volonté.</a:t>
            </a:r>
            <a:endParaRPr lang="en-US" sz="4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b="1" dirty="0" smtClean="0">
                <a:solidFill>
                  <a:schemeClr val="bg1"/>
                </a:solidFill>
              </a:rPr>
              <a:t>(Parole de Connaissance)</a:t>
            </a:r>
            <a:endParaRPr lang="en-US" dirty="0" smtClean="0">
              <a:solidFill>
                <a:schemeClr val="bg1"/>
              </a:solidFill>
            </a:endParaRPr>
          </a:p>
          <a:p>
            <a:pPr lvl="0" algn="just"/>
            <a:r>
              <a:rPr lang="fr-FR" sz="3600" dirty="0" smtClean="0">
                <a:solidFill>
                  <a:schemeClr val="bg1"/>
                </a:solidFill>
                <a:latin typeface="Arial Rounded MT Bold" pitchFamily="34" charset="0"/>
              </a:rPr>
              <a:t>Parler avec l’aide du St esprit pour toucher le problème précis. </a:t>
            </a:r>
            <a:endParaRPr lang="en-US" sz="3600" dirty="0" smtClean="0">
              <a:solidFill>
                <a:schemeClr val="bg1"/>
              </a:solidFill>
              <a:latin typeface="Arial Rounded MT Bold" pitchFamily="34" charset="0"/>
            </a:endParaRPr>
          </a:p>
          <a:p>
            <a:pPr lvl="0" algn="just"/>
            <a:r>
              <a:rPr lang="fr-FR" sz="3600" dirty="0" smtClean="0">
                <a:solidFill>
                  <a:schemeClr val="bg1"/>
                </a:solidFill>
                <a:latin typeface="Arial Rounded MT Bold" pitchFamily="34" charset="0"/>
              </a:rPr>
              <a:t>Mettre à jour ce qui est caché avec l’aide du St Esprit.</a:t>
            </a:r>
            <a:endParaRPr lang="en-US" sz="3600" dirty="0" smtClean="0">
              <a:solidFill>
                <a:schemeClr val="bg1"/>
              </a:solidFill>
              <a:latin typeface="Arial Rounded MT Bold" pitchFamily="34" charset="0"/>
            </a:endParaRPr>
          </a:p>
          <a:p>
            <a:pPr lvl="0" algn="just"/>
            <a:r>
              <a:rPr lang="fr-FR" sz="3600" dirty="0" smtClean="0">
                <a:solidFill>
                  <a:schemeClr val="bg1"/>
                </a:solidFill>
                <a:latin typeface="Arial Rounded MT Bold" pitchFamily="34" charset="0"/>
              </a:rPr>
              <a:t>Tout comme Pierre révèle à Jésus qu’il était le Christ, le Fils du Dieu vivant.</a:t>
            </a:r>
            <a:endParaRPr lang="en-US" sz="3600" dirty="0" smtClean="0">
              <a:solidFill>
                <a:schemeClr val="bg1"/>
              </a:solidFill>
              <a:latin typeface="Arial Rounded MT Bold" pitchFamily="34" charset="0"/>
            </a:endParaRPr>
          </a:p>
          <a:p>
            <a:pPr lvl="0" algn="just"/>
            <a:r>
              <a:rPr lang="fr-FR" sz="3600" dirty="0" smtClean="0">
                <a:solidFill>
                  <a:schemeClr val="bg1"/>
                </a:solidFill>
                <a:latin typeface="Arial Rounded MT Bold" pitchFamily="34" charset="0"/>
              </a:rPr>
              <a:t>Jésus a son ton lui dit « Ce ne sont pas la chair et le sang qui t’ont révélé ces chose mais Dieu Lui-même</a:t>
            </a:r>
            <a:r>
              <a:rPr lang="fr-FR" dirty="0" smtClean="0">
                <a:solidFill>
                  <a:schemeClr val="bg1"/>
                </a:solidFill>
              </a:rPr>
              <a:t>.</a:t>
            </a:r>
            <a:endParaRPr lang="en-US" dirty="0" smtClean="0">
              <a:solidFill>
                <a:schemeClr val="bg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000" dirty="0" smtClean="0">
                <a:solidFill>
                  <a:schemeClr val="bg1"/>
                </a:solidFill>
                <a:latin typeface="Arial Rounded MT Bold" pitchFamily="34" charset="0"/>
              </a:rPr>
              <a:t>Une </a:t>
            </a:r>
            <a:r>
              <a:rPr lang="fr-FR" sz="4000" dirty="0" smtClean="0">
                <a:solidFill>
                  <a:schemeClr val="bg1"/>
                </a:solidFill>
                <a:latin typeface="Arial Rounded MT Bold" pitchFamily="34" charset="0"/>
              </a:rPr>
              <a:t>parole de connaissance donne évidence que l’auteur a été fusionné par la sagesse de Dieu.</a:t>
            </a:r>
            <a:endParaRPr lang="en-US" sz="4000" dirty="0" smtClean="0">
              <a:solidFill>
                <a:schemeClr val="bg1"/>
              </a:solidFill>
              <a:latin typeface="Arial Rounded MT Bold" pitchFamily="34" charset="0"/>
            </a:endParaRPr>
          </a:p>
          <a:p>
            <a:pPr lvl="0" algn="just"/>
            <a:r>
              <a:rPr lang="fr-FR" sz="4000" dirty="0" smtClean="0">
                <a:solidFill>
                  <a:schemeClr val="bg1"/>
                </a:solidFill>
                <a:latin typeface="Arial Rounded MT Bold" pitchFamily="34" charset="0"/>
              </a:rPr>
              <a:t>C’est pouvoir dévoiler un mystère sous l’inspiration du St Esprit.</a:t>
            </a:r>
            <a:endParaRPr lang="en-US" sz="4000" dirty="0" smtClean="0">
              <a:solidFill>
                <a:schemeClr val="bg1"/>
              </a:solidFill>
              <a:latin typeface="Arial Rounded MT Bold" pitchFamily="34" charset="0"/>
            </a:endParaRPr>
          </a:p>
          <a:p>
            <a:pPr lvl="0" algn="just"/>
            <a:r>
              <a:rPr lang="fr-FR" sz="4000" dirty="0" smtClean="0">
                <a:solidFill>
                  <a:schemeClr val="bg1"/>
                </a:solidFill>
                <a:latin typeface="Arial Rounded MT Bold" pitchFamily="34" charset="0"/>
              </a:rPr>
              <a:t>Chaque vraie prédication contient cet élément caché où l’orateur fonctionne et dit des choses au delà et en dehors de ses propres facultés.</a:t>
            </a:r>
            <a:endParaRPr lang="en-US" sz="4000" dirty="0">
              <a:solidFill>
                <a:schemeClr val="bg1"/>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b="1" dirty="0" smtClean="0">
                <a:latin typeface="Arial Rounded MT Bold" pitchFamily="34" charset="0"/>
              </a:rPr>
              <a:t>Le </a:t>
            </a:r>
            <a:r>
              <a:rPr lang="en-US" b="1" dirty="0" err="1" smtClean="0">
                <a:latin typeface="Arial Rounded MT Bold" pitchFamily="34" charset="0"/>
              </a:rPr>
              <a:t>Discernement</a:t>
            </a:r>
            <a:r>
              <a:rPr lang="en-US" b="1" dirty="0" smtClean="0">
                <a:latin typeface="Arial Rounded MT Bold" pitchFamily="34" charset="0"/>
              </a:rPr>
              <a:t> des </a:t>
            </a:r>
            <a:r>
              <a:rPr lang="en-US" b="1" dirty="0" err="1" smtClean="0">
                <a:latin typeface="Arial Rounded MT Bold" pitchFamily="34" charset="0"/>
              </a:rPr>
              <a:t>Esprits</a:t>
            </a:r>
            <a:r>
              <a:rPr lang="en-US" dirty="0" smtClean="0">
                <a:latin typeface="Arial Rounded MT Bold" pitchFamily="34" charset="0"/>
              </a:rPr>
              <a:t> </a:t>
            </a:r>
            <a:endParaRPr lang="en-US" sz="2400" dirty="0" smtClean="0">
              <a:latin typeface="Arial Rounded MT Bold" pitchFamily="34" charset="0"/>
            </a:endParaRPr>
          </a:p>
          <a:p>
            <a:pPr lvl="0" algn="just"/>
            <a:r>
              <a:rPr lang="fr-FR" sz="3600" dirty="0" smtClean="0">
                <a:latin typeface="Arial Rounded MT Bold" pitchFamily="34" charset="0"/>
              </a:rPr>
              <a:t>Il y a bien de manifestations spirituelles qui ne sont pas animées par le Saint Esprit.</a:t>
            </a:r>
            <a:endParaRPr lang="en-US" sz="3600" dirty="0" smtClean="0">
              <a:latin typeface="Arial Rounded MT Bold" pitchFamily="34" charset="0"/>
            </a:endParaRPr>
          </a:p>
          <a:p>
            <a:pPr lvl="0" algn="just"/>
            <a:r>
              <a:rPr lang="fr-FR" sz="3600" dirty="0" smtClean="0">
                <a:latin typeface="Arial Rounded MT Bold" pitchFamily="34" charset="0"/>
              </a:rPr>
              <a:t>Jésus chassa Pierre disant retire-toi de moi Satan, alors que Pierre dans son intérieur cherchait à protéger Jésus.  </a:t>
            </a:r>
            <a:endParaRPr lang="en-US" sz="3600" dirty="0" smtClean="0">
              <a:latin typeface="Arial Rounded MT Bold" pitchFamily="34" charset="0"/>
            </a:endParaRPr>
          </a:p>
          <a:p>
            <a:pPr lvl="0" algn="just"/>
            <a:r>
              <a:rPr lang="fr-FR" sz="3600" dirty="0" smtClean="0">
                <a:latin typeface="Arial Rounded MT Bold" pitchFamily="34" charset="0"/>
              </a:rPr>
              <a:t>La Bible nous dit de sonder les esprits pour savoir s’ils sont de Dieu</a:t>
            </a:r>
            <a:r>
              <a:rPr lang="fr-FR" sz="3600" dirty="0" smtClean="0">
                <a:latin typeface="Arial Rounded MT Bold" pitchFamily="34" charset="0"/>
              </a:rPr>
              <a:t>.</a:t>
            </a:r>
            <a:endParaRPr lang="en-US" sz="36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dirty="0" smtClean="0">
                <a:latin typeface="Arial Rounded MT Bold" pitchFamily="34" charset="0"/>
              </a:rPr>
              <a:t>Discerner </a:t>
            </a:r>
            <a:r>
              <a:rPr lang="fr-FR" dirty="0" smtClean="0">
                <a:latin typeface="Arial Rounded MT Bold" pitchFamily="34" charset="0"/>
              </a:rPr>
              <a:t>les esprits, c’est de pouvoir sonder la source de la manifestation avec l’aide du Saint Esprit.</a:t>
            </a:r>
            <a:endParaRPr lang="en-US" sz="2400" dirty="0" smtClean="0">
              <a:latin typeface="Arial Rounded MT Bold" pitchFamily="34" charset="0"/>
            </a:endParaRPr>
          </a:p>
          <a:p>
            <a:pPr lvl="0" algn="just"/>
            <a:r>
              <a:rPr lang="fr-FR" dirty="0" smtClean="0">
                <a:latin typeface="Arial Rounded MT Bold" pitchFamily="34" charset="0"/>
              </a:rPr>
              <a:t>C’est l’habilité de pouvoir distinguer le faux du vrai.</a:t>
            </a:r>
            <a:endParaRPr lang="en-US" sz="2400" dirty="0" smtClean="0">
              <a:latin typeface="Arial Rounded MT Bold" pitchFamily="34" charset="0"/>
            </a:endParaRPr>
          </a:p>
          <a:p>
            <a:pPr lvl="0" algn="just"/>
            <a:r>
              <a:rPr lang="fr-FR" dirty="0" smtClean="0">
                <a:latin typeface="Arial Rounded MT Bold" pitchFamily="34" charset="0"/>
              </a:rPr>
              <a:t>Le don de discernement permet de découvrir les inconsistances provenant de la personne qui parle au nom du Saint Esprit. Soit de sa conduite ou de ses paroles.</a:t>
            </a:r>
            <a:endParaRPr lang="en-US" sz="2400" dirty="0" smtClean="0">
              <a:latin typeface="Arial Rounded MT Bold" pitchFamily="34" charset="0"/>
            </a:endParaRPr>
          </a:p>
          <a:p>
            <a:pPr>
              <a:buNone/>
            </a:pPr>
            <a:endParaRPr lang="en-US"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50000"/>
            </a:schemeClr>
          </a:solidFill>
        </p:spPr>
        <p:style>
          <a:lnRef idx="1">
            <a:schemeClr val="accent4"/>
          </a:lnRef>
          <a:fillRef idx="2">
            <a:schemeClr val="accent4"/>
          </a:fillRef>
          <a:effectRef idx="1">
            <a:schemeClr val="accent4"/>
          </a:effectRef>
          <a:fontRef idx="minor">
            <a:schemeClr val="dk1"/>
          </a:fontRef>
        </p:style>
        <p:txBody>
          <a:bodyPr>
            <a:normAutofit/>
          </a:bodyPr>
          <a:lstStyle/>
          <a:p>
            <a:r>
              <a:rPr lang="en-US" b="1" dirty="0" smtClean="0">
                <a:solidFill>
                  <a:schemeClr val="bg1"/>
                </a:solidFill>
              </a:rPr>
              <a:t>La </a:t>
            </a:r>
            <a:r>
              <a:rPr lang="en-US" b="1" dirty="0" err="1" smtClean="0">
                <a:solidFill>
                  <a:schemeClr val="bg1"/>
                </a:solidFill>
              </a:rPr>
              <a:t>Foi</a:t>
            </a:r>
            <a:r>
              <a:rPr lang="en-US" dirty="0" smtClean="0">
                <a:solidFill>
                  <a:schemeClr val="bg1"/>
                </a:solidFill>
              </a:rPr>
              <a:t> </a:t>
            </a:r>
            <a:endParaRPr lang="en-US" sz="2400" dirty="0" smtClean="0">
              <a:solidFill>
                <a:schemeClr val="bg1"/>
              </a:solidFill>
            </a:endParaRPr>
          </a:p>
          <a:p>
            <a:pPr lvl="0" algn="just"/>
            <a:r>
              <a:rPr lang="fr-FR" sz="4000" dirty="0" smtClean="0">
                <a:solidFill>
                  <a:schemeClr val="bg1"/>
                </a:solidFill>
                <a:latin typeface="Arial Rounded MT Bold" pitchFamily="34" charset="0"/>
              </a:rPr>
              <a:t>Ici, il s’agit d’une foi qui va au delà de la foi salvatrice pour la rédemption de nos âmes, mais une capacité supérieure de pouvoir croire en Dieu jusqu’a rendre tangible ce qui était abstrait</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50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400" dirty="0" smtClean="0">
                <a:solidFill>
                  <a:schemeClr val="bg1"/>
                </a:solidFill>
                <a:latin typeface="Arial Rounded MT Bold" pitchFamily="34" charset="0"/>
              </a:rPr>
              <a:t>Une </a:t>
            </a:r>
            <a:r>
              <a:rPr lang="fr-FR" sz="4400" dirty="0" smtClean="0">
                <a:solidFill>
                  <a:schemeClr val="bg1"/>
                </a:solidFill>
                <a:latin typeface="Arial Rounded MT Bold" pitchFamily="34" charset="0"/>
              </a:rPr>
              <a:t>dépendance élevée sur la toute puissance de Dieu. Une audace qui fait questionner même l’impossible. </a:t>
            </a:r>
            <a:endParaRPr lang="en-US" sz="4400" dirty="0" smtClean="0">
              <a:solidFill>
                <a:schemeClr val="bg1"/>
              </a:solidFill>
              <a:latin typeface="Arial Rounded MT Bold" pitchFamily="34" charset="0"/>
            </a:endParaRPr>
          </a:p>
          <a:p>
            <a:pPr lvl="0" algn="just"/>
            <a:r>
              <a:rPr lang="fr-FR" sz="4400" dirty="0" smtClean="0">
                <a:solidFill>
                  <a:schemeClr val="bg1"/>
                </a:solidFill>
                <a:latin typeface="Arial Rounded MT Bold" pitchFamily="34" charset="0"/>
              </a:rPr>
              <a:t>Quand on parle de la foi, on voit : pertinence, persistance, assurance, persuasion, assiduité, et conviction. </a:t>
            </a:r>
            <a:endParaRPr lang="en-US" sz="4400" dirty="0">
              <a:solidFill>
                <a:schemeClr val="bg1"/>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70000" lnSpcReduction="20000"/>
          </a:bodyPr>
          <a:lstStyle/>
          <a:p>
            <a:pPr algn="ctr">
              <a:buNone/>
            </a:pPr>
            <a:r>
              <a:rPr lang="fr-FR" sz="4000" b="1" u="sng" dirty="0" smtClean="0">
                <a:latin typeface="Arial Rounded MT Bold" pitchFamily="34" charset="0"/>
                <a:hlinkClick r:id="rId2" tooltip="Permanent Link to 124 FCD – La foi fait tomber sous nos yeux"/>
              </a:rPr>
              <a:t>124 FCD – La foi fait tomber sous nos yeux</a:t>
            </a:r>
            <a:endParaRPr lang="en-US" sz="4000" dirty="0" smtClean="0">
              <a:latin typeface="Arial Rounded MT Bold" pitchFamily="34" charset="0"/>
            </a:endParaRPr>
          </a:p>
          <a:p>
            <a:pPr algn="ctr">
              <a:buNone/>
            </a:pPr>
            <a:r>
              <a:rPr lang="fr-FR" sz="4000" dirty="0" smtClean="0">
                <a:latin typeface="Arial Rounded MT Bold" pitchFamily="34" charset="0"/>
              </a:rPr>
              <a:t>1.</a:t>
            </a:r>
            <a:endParaRPr lang="en-US" sz="4000" dirty="0" smtClean="0">
              <a:latin typeface="Arial Rounded MT Bold" pitchFamily="34" charset="0"/>
            </a:endParaRPr>
          </a:p>
          <a:p>
            <a:pPr algn="ctr">
              <a:buNone/>
            </a:pPr>
            <a:r>
              <a:rPr lang="fr-FR" sz="4000" dirty="0" smtClean="0">
                <a:latin typeface="Arial Rounded MT Bold" pitchFamily="34" charset="0"/>
              </a:rPr>
              <a:t>La foi fait tomber sous nos yeux Les plus fortes murailles ;La foi nous rend victorieux Et gagne les batailles. (bis)</a:t>
            </a:r>
            <a:endParaRPr lang="en-US" sz="4000" dirty="0" smtClean="0">
              <a:latin typeface="Arial Rounded MT Bold" pitchFamily="34" charset="0"/>
            </a:endParaRPr>
          </a:p>
          <a:p>
            <a:pPr algn="ctr">
              <a:buNone/>
            </a:pPr>
            <a:r>
              <a:rPr lang="fr-FR" sz="4000" dirty="0" smtClean="0">
                <a:latin typeface="Arial Rounded MT Bold" pitchFamily="34" charset="0"/>
              </a:rPr>
              <a:t>2.</a:t>
            </a:r>
            <a:endParaRPr lang="en-US" sz="4000" dirty="0" smtClean="0">
              <a:latin typeface="Arial Rounded MT Bold" pitchFamily="34" charset="0"/>
            </a:endParaRPr>
          </a:p>
          <a:p>
            <a:pPr algn="ctr">
              <a:buNone/>
            </a:pPr>
            <a:r>
              <a:rPr lang="fr-FR" sz="4000" dirty="0" smtClean="0">
                <a:solidFill>
                  <a:srgbClr val="FF0000"/>
                </a:solidFill>
                <a:latin typeface="Arial Rounded MT Bold" pitchFamily="34" charset="0"/>
              </a:rPr>
              <a:t>La foi nous ouvre les trésors De la toute-puissance ; Les plus faibles deviennent forts Sous sa sainte influence. (bis)</a:t>
            </a:r>
            <a:endParaRPr lang="en-US" sz="4000" dirty="0" smtClean="0">
              <a:solidFill>
                <a:srgbClr val="FF0000"/>
              </a:solidFill>
              <a:latin typeface="Arial Rounded MT Bold" pitchFamily="34" charset="0"/>
            </a:endParaRPr>
          </a:p>
          <a:p>
            <a:pPr algn="ctr">
              <a:buNone/>
            </a:pPr>
            <a:r>
              <a:rPr lang="fr-FR" sz="4000" dirty="0" smtClean="0">
                <a:latin typeface="Arial Rounded MT Bold" pitchFamily="34" charset="0"/>
              </a:rPr>
              <a:t>3.</a:t>
            </a:r>
            <a:endParaRPr lang="en-US" sz="4000" dirty="0" smtClean="0">
              <a:latin typeface="Arial Rounded MT Bold" pitchFamily="34" charset="0"/>
            </a:endParaRPr>
          </a:p>
          <a:p>
            <a:pPr algn="ctr">
              <a:buNone/>
            </a:pPr>
            <a:r>
              <a:rPr lang="fr-FR" sz="4000" dirty="0" smtClean="0">
                <a:latin typeface="Arial Rounded MT Bold" pitchFamily="34" charset="0"/>
              </a:rPr>
              <a:t>Protégés par ce bouclier, Nous n’avons nulle crainte. Qui soit en Dieu se confier Du mal brave l’atteinte. (bis)</a:t>
            </a:r>
            <a:endParaRPr lang="en-US" sz="4000" dirty="0" smtClean="0">
              <a:latin typeface="Arial Rounded MT Bold" pitchFamily="34" charset="0"/>
            </a:endParaRPr>
          </a:p>
          <a:p>
            <a:pPr algn="ctr">
              <a:buNone/>
            </a:pPr>
            <a:r>
              <a:rPr lang="fr-FR" sz="4000" dirty="0" smtClean="0">
                <a:latin typeface="Arial Rounded MT Bold" pitchFamily="34" charset="0"/>
              </a:rPr>
              <a:t>5.</a:t>
            </a:r>
            <a:endParaRPr lang="en-US" sz="4000" dirty="0" smtClean="0">
              <a:latin typeface="Arial Rounded MT Bold" pitchFamily="34" charset="0"/>
            </a:endParaRPr>
          </a:p>
          <a:p>
            <a:pPr algn="ctr">
              <a:buNone/>
            </a:pPr>
            <a:r>
              <a:rPr lang="fr-FR" sz="4000" dirty="0" smtClean="0">
                <a:solidFill>
                  <a:srgbClr val="FF0000"/>
                </a:solidFill>
                <a:latin typeface="Arial Rounded MT Bold" pitchFamily="34" charset="0"/>
              </a:rPr>
              <a:t>Quand la foi vit au fond de cœur Et nourrit l’espérance, On est, par l’amour de Sauveur, Joyeux dans la souffrance. (bis)</a:t>
            </a:r>
            <a:endParaRPr lang="en-US" sz="4000" dirty="0">
              <a:solidFill>
                <a:srgbClr val="FF000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style>
          <a:lnRef idx="3">
            <a:schemeClr val="lt1"/>
          </a:lnRef>
          <a:fillRef idx="1">
            <a:schemeClr val="accent4"/>
          </a:fillRef>
          <a:effectRef idx="1">
            <a:schemeClr val="accent4"/>
          </a:effectRef>
          <a:fontRef idx="minor">
            <a:schemeClr val="lt1"/>
          </a:fontRef>
        </p:style>
        <p:txBody>
          <a:bodyPr>
            <a:normAutofit fontScale="92500" lnSpcReduction="10000"/>
          </a:bodyPr>
          <a:lstStyle/>
          <a:p>
            <a:pPr algn="just"/>
            <a:r>
              <a:rPr lang="fr-FR" sz="3600" b="1" dirty="0" smtClean="0">
                <a:latin typeface="Arial Rounded MT Bold" pitchFamily="34" charset="0"/>
              </a:rPr>
              <a:t>Le Don des Guérisons</a:t>
            </a:r>
            <a:r>
              <a:rPr lang="en-US" sz="3600" dirty="0" smtClean="0">
                <a:latin typeface="Arial Rounded MT Bold" pitchFamily="34" charset="0"/>
              </a:rPr>
              <a:t> </a:t>
            </a:r>
          </a:p>
          <a:p>
            <a:pPr lvl="0" algn="just"/>
            <a:r>
              <a:rPr lang="fr-FR" sz="3600" dirty="0" smtClean="0">
                <a:latin typeface="Arial Rounded MT Bold" pitchFamily="34" charset="0"/>
              </a:rPr>
              <a:t>Quelqu’un que Dieu utilise de manière répétée dans l’exercice de la guérison des malades.</a:t>
            </a:r>
            <a:endParaRPr lang="en-US" sz="3600" dirty="0" smtClean="0">
              <a:latin typeface="Arial Rounded MT Bold" pitchFamily="34" charset="0"/>
            </a:endParaRPr>
          </a:p>
          <a:p>
            <a:pPr lvl="0" algn="just"/>
            <a:r>
              <a:rPr lang="fr-FR" sz="3600" dirty="0" smtClean="0">
                <a:latin typeface="Arial Rounded MT Bold" pitchFamily="34" charset="0"/>
              </a:rPr>
              <a:t>Cette personne peut aussi avoir une compréhension surnaturelle de la maladie en question et en parvenir à suggérer le remède nécessaire.</a:t>
            </a:r>
            <a:endParaRPr lang="en-US" sz="3600" dirty="0" smtClean="0">
              <a:latin typeface="Arial Rounded MT Bold" pitchFamily="34" charset="0"/>
            </a:endParaRPr>
          </a:p>
          <a:p>
            <a:pPr lvl="0" algn="just"/>
            <a:r>
              <a:rPr lang="fr-FR" sz="3600" dirty="0" smtClean="0">
                <a:latin typeface="Arial Rounded MT Bold" pitchFamily="34" charset="0"/>
              </a:rPr>
              <a:t>Quelqu’un qui a une foi redoutable en Dieu pour prier pour les malades.</a:t>
            </a:r>
            <a:endParaRPr lang="en-US" sz="3600" dirty="0" smtClean="0">
              <a:latin typeface="Arial Rounded MT Bold" pitchFamily="34" charset="0"/>
            </a:endParaRPr>
          </a:p>
          <a:p>
            <a:pPr lvl="0" algn="just"/>
            <a:r>
              <a:rPr lang="fr-FR" sz="3600" dirty="0" smtClean="0">
                <a:latin typeface="Arial Rounded MT Bold" pitchFamily="34" charset="0"/>
              </a:rPr>
              <a:t>La Bible le fait paraitre comme une chose qui devrait être au quotidien dans la maison de Dieu</a:t>
            </a:r>
            <a:r>
              <a:rPr lang="fr-FR" sz="3600" dirty="0" smtClean="0">
                <a:latin typeface="Arial Rounded MT Bold" pitchFamily="34" charset="0"/>
              </a:rPr>
              <a:t>.</a:t>
            </a:r>
            <a:endParaRPr lang="en-US" sz="3600" dirty="0" smtClean="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style>
          <a:lnRef idx="3">
            <a:schemeClr val="lt1"/>
          </a:lnRef>
          <a:fillRef idx="1">
            <a:schemeClr val="accent4"/>
          </a:fillRef>
          <a:effectRef idx="1">
            <a:schemeClr val="accent4"/>
          </a:effectRef>
          <a:fontRef idx="minor">
            <a:schemeClr val="lt1"/>
          </a:fontRef>
        </p:style>
        <p:txBody>
          <a:bodyPr>
            <a:normAutofit fontScale="92500"/>
          </a:bodyPr>
          <a:lstStyle/>
          <a:p>
            <a:pPr algn="just"/>
            <a:r>
              <a:rPr lang="fr-FR" sz="3600" i="1" dirty="0" smtClean="0">
                <a:latin typeface="Arial Rounded MT Bold" pitchFamily="34" charset="0"/>
              </a:rPr>
              <a:t>Jas </a:t>
            </a:r>
            <a:r>
              <a:rPr lang="fr-FR" sz="3600" i="1" dirty="0" smtClean="0">
                <a:latin typeface="Arial Rounded MT Bold" pitchFamily="34" charset="0"/>
              </a:rPr>
              <a:t>5:14 Quelqu'un parmi vous est-il malade? Qu'il appelle les anciens de l'Église, et que les anciens prient pour lui, en l'oignant d'huile au nom du Seigneur;</a:t>
            </a:r>
            <a:endParaRPr lang="en-US" sz="3600" dirty="0" smtClean="0">
              <a:latin typeface="Arial Rounded MT Bold" pitchFamily="34" charset="0"/>
            </a:endParaRPr>
          </a:p>
          <a:p>
            <a:pPr algn="just"/>
            <a:r>
              <a:rPr lang="fr-FR" sz="3600" i="1" dirty="0" smtClean="0">
                <a:latin typeface="Arial Rounded MT Bold" pitchFamily="34" charset="0"/>
              </a:rPr>
              <a:t> 15 la prière de la foi sauvera le malade, et le Seigneur le relèvera; et s'il a commis des péchés, il lui sera pardonné.</a:t>
            </a:r>
            <a:endParaRPr lang="en-US" sz="3600" dirty="0" smtClean="0">
              <a:latin typeface="Arial Rounded MT Bold" pitchFamily="34" charset="0"/>
            </a:endParaRPr>
          </a:p>
          <a:p>
            <a:pPr algn="just"/>
            <a:r>
              <a:rPr lang="fr-FR" sz="3600" i="1" dirty="0" smtClean="0">
                <a:latin typeface="Arial Rounded MT Bold" pitchFamily="34" charset="0"/>
              </a:rPr>
              <a:t> 16 Confessez donc vos péchés les uns aux autres, et priez les uns pour les autres, afin que vous soyez guéris. La prière fervente du juste a une grande efficace.</a:t>
            </a:r>
            <a:endParaRPr lang="en-US" sz="3600" dirty="0" smtClean="0">
              <a:latin typeface="Arial Rounded MT Bold" pitchFamily="34" charset="0"/>
            </a:endParaRPr>
          </a:p>
          <a:p>
            <a:pPr>
              <a:buNone/>
            </a:pPr>
            <a:endParaRPr lang="en-US"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normAutofit lnSpcReduction="10000"/>
          </a:bodyPr>
          <a:lstStyle/>
          <a:p>
            <a:pPr algn="just"/>
            <a:r>
              <a:rPr lang="fr-FR" sz="3600" b="1" dirty="0" smtClean="0">
                <a:latin typeface="Arial Rounded MT Bold" pitchFamily="34" charset="0"/>
              </a:rPr>
              <a:t>Le don d'opérer des miracles</a:t>
            </a:r>
            <a:r>
              <a:rPr lang="fr-FR" sz="3600" dirty="0" smtClean="0">
                <a:latin typeface="Arial Rounded MT Bold" pitchFamily="34" charset="0"/>
              </a:rPr>
              <a:t> </a:t>
            </a:r>
            <a:endParaRPr lang="en-US" sz="3600" dirty="0" smtClean="0">
              <a:latin typeface="Arial Rounded MT Bold" pitchFamily="34" charset="0"/>
            </a:endParaRPr>
          </a:p>
          <a:p>
            <a:pPr lvl="0" algn="just"/>
            <a:r>
              <a:rPr lang="fr-FR" sz="3600" dirty="0" smtClean="0">
                <a:latin typeface="Arial Rounded MT Bold" pitchFamily="34" charset="0"/>
              </a:rPr>
              <a:t>Nous nous attendons trop souvent pour que le Pasteur ait ce don, mais Dieu peut conférer ce don à qui Il veut.</a:t>
            </a:r>
            <a:endParaRPr lang="en-US" sz="3600" dirty="0" smtClean="0">
              <a:latin typeface="Arial Rounded MT Bold" pitchFamily="34" charset="0"/>
            </a:endParaRPr>
          </a:p>
          <a:p>
            <a:pPr lvl="0" algn="just"/>
            <a:r>
              <a:rPr lang="fr-FR" sz="3600" dirty="0" smtClean="0">
                <a:latin typeface="Arial Rounded MT Bold" pitchFamily="34" charset="0"/>
              </a:rPr>
              <a:t>Dieu opère encore des miracles à longueur de journée, mais nous cherchons souvent des explications logiques pour expliquer ces phénomènes.</a:t>
            </a:r>
            <a:endParaRPr lang="en-US" sz="3600" dirty="0" smtClean="0">
              <a:latin typeface="Arial Rounded MT Bold" pitchFamily="34" charset="0"/>
            </a:endParaRPr>
          </a:p>
          <a:p>
            <a:pPr lvl="0" algn="just"/>
            <a:r>
              <a:rPr lang="fr-FR" sz="3600" dirty="0" smtClean="0">
                <a:latin typeface="Arial Rounded MT Bold" pitchFamily="34" charset="0"/>
              </a:rPr>
              <a:t>Prier pour que Dieu ajoute de la nourriture ou du carburant. Demander a Dieu une intervention immédiate et tout de suite l’aide est arrivée</a:t>
            </a:r>
            <a:r>
              <a:rPr lang="fr-FR" sz="3600" dirty="0" smtClean="0">
                <a:latin typeface="Arial Rounded MT Bold" pitchFamily="34" charset="0"/>
              </a:rPr>
              <a:t>.</a:t>
            </a:r>
            <a:endParaRPr lang="en-US" sz="3600" dirty="0" smtClean="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accent2">
              <a:shade val="50000"/>
            </a:schemeClr>
          </a:lnRef>
          <a:fillRef idx="1">
            <a:schemeClr val="accent2"/>
          </a:fillRef>
          <a:effectRef idx="0">
            <a:schemeClr val="accent2"/>
          </a:effectRef>
          <a:fontRef idx="minor">
            <a:schemeClr val="lt1"/>
          </a:fontRef>
        </p:style>
        <p:txBody>
          <a:bodyPr>
            <a:normAutofit lnSpcReduction="10000"/>
          </a:bodyPr>
          <a:lstStyle/>
          <a:p>
            <a:pPr lvl="0" algn="just"/>
            <a:r>
              <a:rPr lang="fr-FR" sz="3600" dirty="0" smtClean="0">
                <a:latin typeface="Arial Rounded MT Bold" pitchFamily="34" charset="0"/>
              </a:rPr>
              <a:t>C’est </a:t>
            </a:r>
            <a:r>
              <a:rPr lang="fr-FR" sz="3600" dirty="0" smtClean="0">
                <a:latin typeface="Arial Rounded MT Bold" pitchFamily="34" charset="0"/>
              </a:rPr>
              <a:t>de pouvoir cultiver une compréhension élevée et une foi agissante sur la souveraineté et sur la providence de Dieu. </a:t>
            </a:r>
            <a:endParaRPr lang="en-US" sz="3600" dirty="0" smtClean="0">
              <a:latin typeface="Arial Rounded MT Bold" pitchFamily="34" charset="0"/>
            </a:endParaRPr>
          </a:p>
          <a:p>
            <a:pPr lvl="0" algn="just"/>
            <a:r>
              <a:rPr lang="fr-FR" sz="3600" dirty="0" smtClean="0">
                <a:latin typeface="Arial Rounded MT Bold" pitchFamily="34" charset="0"/>
              </a:rPr>
              <a:t>L’exercice du don d’opérer des miracles c’est de pouvoir prononcer ce que Dieu a l’intention d’exécuter. Exemple : le vieux prophète Elie qui arrêta la pluie de tomber en Israël pendant 3 ans et 6 mois.</a:t>
            </a:r>
            <a:endParaRPr lang="en-US" sz="3600" dirty="0" smtClean="0">
              <a:latin typeface="Arial Rounded MT Bold" pitchFamily="34" charset="0"/>
            </a:endParaRPr>
          </a:p>
          <a:p>
            <a:pPr lvl="0" algn="just"/>
            <a:r>
              <a:rPr lang="fr-FR" sz="3600" dirty="0" smtClean="0">
                <a:latin typeface="Arial Rounded MT Bold" pitchFamily="34" charset="0"/>
              </a:rPr>
              <a:t>Il le fit par une poussée de Dieu et non pour son propre gré.  </a:t>
            </a:r>
            <a:endParaRPr lang="en-US" sz="3600" dirty="0">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b="1" dirty="0" smtClean="0">
                <a:solidFill>
                  <a:schemeClr val="bg1"/>
                </a:solidFill>
                <a:latin typeface="Arial Rounded MT Bold" pitchFamily="34" charset="0"/>
              </a:rPr>
              <a:t>La prophétie</a:t>
            </a:r>
            <a:r>
              <a:rPr lang="fr-FR" sz="4400" dirty="0" smtClean="0">
                <a:solidFill>
                  <a:schemeClr val="bg1"/>
                </a:solidFill>
                <a:latin typeface="Arial Rounded MT Bold" pitchFamily="34" charset="0"/>
              </a:rPr>
              <a:t> </a:t>
            </a:r>
            <a:endParaRPr lang="en-US" sz="4400" dirty="0" smtClean="0">
              <a:solidFill>
                <a:schemeClr val="bg1"/>
              </a:solidFill>
              <a:latin typeface="Arial Rounded MT Bold" pitchFamily="34" charset="0"/>
            </a:endParaRPr>
          </a:p>
          <a:p>
            <a:pPr lvl="0" algn="just"/>
            <a:r>
              <a:rPr lang="en-US" sz="4400" dirty="0" smtClean="0">
                <a:solidFill>
                  <a:schemeClr val="bg1"/>
                </a:solidFill>
                <a:latin typeface="Arial Rounded MT Bold" pitchFamily="34" charset="0"/>
              </a:rPr>
              <a:t>Prophecy can be a special insight to understand the revealed truth, or a transfer of knowledge from God concerning the future.</a:t>
            </a:r>
          </a:p>
          <a:p>
            <a:pPr lvl="0" algn="just"/>
            <a:r>
              <a:rPr lang="en-US" sz="4400" dirty="0" smtClean="0">
                <a:solidFill>
                  <a:schemeClr val="bg1"/>
                </a:solidFill>
                <a:latin typeface="Arial Rounded MT Bold" pitchFamily="34" charset="0"/>
              </a:rPr>
              <a:t>The ability to hear God’s latest update relating to the matters of the time you live in.</a:t>
            </a:r>
          </a:p>
          <a:p>
            <a:pPr lvl="0" algn="just"/>
            <a:r>
              <a:rPr lang="en-US" sz="4400" dirty="0" smtClean="0">
                <a:solidFill>
                  <a:schemeClr val="bg1"/>
                </a:solidFill>
                <a:latin typeface="Arial Rounded MT Bold" pitchFamily="34" charset="0"/>
              </a:rPr>
              <a:t>God still uses His servants in this fashion, mostly in preaching, or by intrusion, or by revelation, or by dream</a:t>
            </a:r>
            <a:r>
              <a:rPr lang="en-US"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lvl="0" algn="just"/>
            <a:r>
              <a:rPr lang="en-US" sz="4400" dirty="0" smtClean="0">
                <a:solidFill>
                  <a:schemeClr val="bg1"/>
                </a:solidFill>
                <a:latin typeface="Arial Rounded MT Bold" pitchFamily="34" charset="0"/>
              </a:rPr>
              <a:t>If </a:t>
            </a:r>
            <a:r>
              <a:rPr lang="en-US" sz="4400" dirty="0" smtClean="0">
                <a:solidFill>
                  <a:schemeClr val="bg1"/>
                </a:solidFill>
                <a:latin typeface="Arial Rounded MT Bold" pitchFamily="34" charset="0"/>
              </a:rPr>
              <a:t>you shot a communication door by your unbelief, God will never use that means to communicate with you.</a:t>
            </a:r>
          </a:p>
          <a:p>
            <a:pPr lvl="0" algn="just"/>
            <a:r>
              <a:rPr lang="en-US" sz="4400" dirty="0" smtClean="0">
                <a:solidFill>
                  <a:schemeClr val="bg1"/>
                </a:solidFill>
                <a:latin typeface="Arial Rounded MT Bold" pitchFamily="34" charset="0"/>
              </a:rPr>
              <a:t>When Paul was in his last trip to Jerusalem, several prophets prophesied what was going to happen to him. </a:t>
            </a:r>
            <a:endParaRPr lang="en-US" sz="4400" dirty="0" smtClean="0">
              <a:solidFill>
                <a:schemeClr val="bg1"/>
              </a:solidFill>
              <a:latin typeface="Arial Rounded MT Bold" pitchFamily="34" charset="0"/>
            </a:endParaRPr>
          </a:p>
          <a:p>
            <a:pPr lvl="0" algn="just"/>
            <a:r>
              <a:rPr lang="en-US" sz="4400" dirty="0" smtClean="0">
                <a:solidFill>
                  <a:schemeClr val="bg1"/>
                </a:solidFill>
                <a:latin typeface="Arial Rounded MT Bold" pitchFamily="34" charset="0"/>
              </a:rPr>
              <a:t>Those </a:t>
            </a:r>
            <a:r>
              <a:rPr lang="en-US" sz="4400" dirty="0" smtClean="0">
                <a:solidFill>
                  <a:schemeClr val="bg1"/>
                </a:solidFill>
                <a:latin typeface="Arial Rounded MT Bold" pitchFamily="34" charset="0"/>
              </a:rPr>
              <a:t>prophecies have no bearings upon the church as a whole, but a proof that God can communicate the present happenings to His children in </a:t>
            </a:r>
            <a:r>
              <a:rPr lang="en-US" sz="4400" dirty="0" smtClean="0">
                <a:solidFill>
                  <a:schemeClr val="bg1"/>
                </a:solidFill>
                <a:latin typeface="Arial Rounded MT Bold" pitchFamily="34" charset="0"/>
              </a:rPr>
              <a:t>minutest </a:t>
            </a:r>
            <a:r>
              <a:rPr lang="en-US" sz="4400" dirty="0" smtClean="0">
                <a:solidFill>
                  <a:schemeClr val="bg1"/>
                </a:solidFill>
                <a:latin typeface="Arial Rounded MT Bold" pitchFamily="34" charset="0"/>
              </a:rPr>
              <a:t>details.</a:t>
            </a:r>
            <a:endParaRPr lang="en-US" sz="4400" dirty="0">
              <a:solidFill>
                <a:schemeClr val="bg1"/>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3600" b="1" dirty="0" smtClean="0">
                <a:solidFill>
                  <a:schemeClr val="bg1"/>
                </a:solidFill>
                <a:latin typeface="Arial Rounded MT Bold" pitchFamily="34" charset="0"/>
              </a:rPr>
              <a:t>La diversité des langues</a:t>
            </a:r>
            <a:endParaRPr lang="en-US" sz="3600" dirty="0" smtClean="0">
              <a:solidFill>
                <a:schemeClr val="bg1"/>
              </a:solidFill>
              <a:latin typeface="Arial Rounded MT Bold" pitchFamily="34" charset="0"/>
            </a:endParaRPr>
          </a:p>
          <a:p>
            <a:pPr lvl="0" algn="just"/>
            <a:r>
              <a:rPr lang="en-US" sz="3600" dirty="0" smtClean="0">
                <a:solidFill>
                  <a:schemeClr val="bg1"/>
                </a:solidFill>
                <a:latin typeface="Arial Rounded MT Bold" pitchFamily="34" charset="0"/>
              </a:rPr>
              <a:t>The context limits us to spiritual languages but I think that God has endowed upon many an extra ability to speak foreign languages especially to facilitate the translation of the bible and the Christian songs.</a:t>
            </a:r>
          </a:p>
          <a:p>
            <a:pPr lvl="0" algn="just"/>
            <a:r>
              <a:rPr lang="en-US" sz="3600" dirty="0" smtClean="0">
                <a:solidFill>
                  <a:schemeClr val="bg1"/>
                </a:solidFill>
                <a:latin typeface="Arial Rounded MT Bold" pitchFamily="34" charset="0"/>
              </a:rPr>
              <a:t>The diversity of tongues was commonly embedded into the practices of the first century church. </a:t>
            </a:r>
          </a:p>
          <a:p>
            <a:pPr lvl="0" algn="just"/>
            <a:r>
              <a:rPr lang="en-US" sz="3600" dirty="0" smtClean="0">
                <a:solidFill>
                  <a:schemeClr val="bg1"/>
                </a:solidFill>
                <a:latin typeface="Arial Rounded MT Bold" pitchFamily="34" charset="0"/>
              </a:rPr>
              <a:t>This is to be differentiated from the Pentecost experience where the Holy Spirit enabled the speaker to speak in his primary language or in a heavenly language, and then enabled the listener to hear the message in his primary language</a:t>
            </a:r>
            <a:r>
              <a:rPr lang="en-US" sz="3600" dirty="0" smtClean="0">
                <a:solidFill>
                  <a:schemeClr val="bg1"/>
                </a:solidFill>
                <a:latin typeface="Arial Rounded MT Bold" pitchFamily="34" charset="0"/>
              </a:rPr>
              <a:t>.</a:t>
            </a:r>
            <a:endParaRPr lang="en-US" sz="3600" dirty="0" smtClean="0">
              <a:solidFill>
                <a:schemeClr val="bg1"/>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3600" dirty="0" smtClean="0">
                <a:solidFill>
                  <a:schemeClr val="bg1"/>
                </a:solidFill>
                <a:latin typeface="Arial Rounded MT Bold" pitchFamily="34" charset="0"/>
              </a:rPr>
              <a:t>In </a:t>
            </a:r>
            <a:r>
              <a:rPr lang="en-US" sz="3600" dirty="0" smtClean="0">
                <a:solidFill>
                  <a:schemeClr val="bg1"/>
                </a:solidFill>
                <a:latin typeface="Arial Rounded MT Bold" pitchFamily="34" charset="0"/>
              </a:rPr>
              <a:t>this case, The Holy Spirit did the whole work by inspiring both the preacher and the listener.</a:t>
            </a:r>
          </a:p>
          <a:p>
            <a:pPr lvl="0" algn="just"/>
            <a:r>
              <a:rPr lang="en-US" sz="3600" dirty="0" smtClean="0">
                <a:solidFill>
                  <a:schemeClr val="bg1"/>
                </a:solidFill>
                <a:latin typeface="Arial Rounded MT Bold" pitchFamily="34" charset="0"/>
              </a:rPr>
              <a:t>There is also the practice where the Holy Spirit would interrupt the service to pass a message to the church.</a:t>
            </a:r>
          </a:p>
          <a:p>
            <a:pPr lvl="0" algn="just"/>
            <a:r>
              <a:rPr lang="en-US" sz="3600" dirty="0" smtClean="0">
                <a:solidFill>
                  <a:schemeClr val="bg1"/>
                </a:solidFill>
                <a:latin typeface="Arial Rounded MT Bold" pitchFamily="34" charset="0"/>
              </a:rPr>
              <a:t>Such primary speaker in use may utter words that are not familiar to him.</a:t>
            </a:r>
          </a:p>
          <a:p>
            <a:pPr lvl="0" algn="just"/>
            <a:r>
              <a:rPr lang="en-US" sz="3600" dirty="0" smtClean="0">
                <a:solidFill>
                  <a:schemeClr val="bg1"/>
                </a:solidFill>
                <a:latin typeface="Arial Rounded MT Bold" pitchFamily="34" charset="0"/>
              </a:rPr>
              <a:t>In this case, another or the same person would be used by the Holy Spirit to decode, or to interpret, or to make plain what was being transferred in the message. </a:t>
            </a:r>
            <a:endParaRPr lang="en-US" sz="3600" dirty="0">
              <a:solidFill>
                <a:schemeClr val="bg1"/>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3600" b="1" dirty="0" smtClean="0">
                <a:latin typeface="Arial Rounded MT Bold" pitchFamily="34" charset="0"/>
              </a:rPr>
              <a:t>l'interprétation des langues</a:t>
            </a:r>
            <a:endParaRPr lang="en-US" sz="3600" dirty="0" smtClean="0">
              <a:latin typeface="Arial Rounded MT Bold" pitchFamily="34" charset="0"/>
            </a:endParaRPr>
          </a:p>
          <a:p>
            <a:pPr lvl="0" algn="just"/>
            <a:r>
              <a:rPr lang="en-US" sz="3600" dirty="0" smtClean="0">
                <a:solidFill>
                  <a:schemeClr val="bg1"/>
                </a:solidFill>
                <a:latin typeface="Arial Rounded MT Bold" pitchFamily="34" charset="0"/>
              </a:rPr>
              <a:t>In our days, we have tongues with no interpretation.</a:t>
            </a:r>
          </a:p>
          <a:p>
            <a:pPr lvl="0" algn="just"/>
            <a:r>
              <a:rPr lang="en-US" sz="3600" dirty="0" smtClean="0">
                <a:latin typeface="Arial Rounded MT Bold" pitchFamily="34" charset="0"/>
              </a:rPr>
              <a:t>We have tongues by people whose spiritual lives are in question.</a:t>
            </a:r>
          </a:p>
          <a:p>
            <a:pPr lvl="0" algn="just"/>
            <a:r>
              <a:rPr lang="en-US" sz="3600" dirty="0" smtClean="0">
                <a:solidFill>
                  <a:schemeClr val="bg1"/>
                </a:solidFill>
                <a:latin typeface="Arial Rounded MT Bold" pitchFamily="34" charset="0"/>
              </a:rPr>
              <a:t>We have tongues with no specific message.</a:t>
            </a:r>
          </a:p>
          <a:p>
            <a:pPr lvl="0" algn="just"/>
            <a:r>
              <a:rPr lang="en-US" sz="3600" dirty="0" smtClean="0">
                <a:latin typeface="Arial Rounded MT Bold" pitchFamily="34" charset="0"/>
              </a:rPr>
              <a:t>We have all speaking in tongues together, each trying to out loud the other</a:t>
            </a:r>
            <a:r>
              <a:rPr lang="en-US" sz="3600" dirty="0" smtClean="0">
                <a:latin typeface="Arial Rounded MT Bold" pitchFamily="34" charset="0"/>
              </a:rPr>
              <a:t>.</a:t>
            </a:r>
            <a:endParaRPr lang="en-US" sz="3600" dirty="0" smtClean="0">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3600" dirty="0" smtClean="0">
                <a:solidFill>
                  <a:schemeClr val="bg1"/>
                </a:solidFill>
                <a:latin typeface="Arial Rounded MT Bold" pitchFamily="34" charset="0"/>
              </a:rPr>
              <a:t>We </a:t>
            </a:r>
            <a:r>
              <a:rPr lang="en-US" sz="3600" dirty="0" smtClean="0">
                <a:solidFill>
                  <a:schemeClr val="bg1"/>
                </a:solidFill>
                <a:latin typeface="Arial Rounded MT Bold" pitchFamily="34" charset="0"/>
              </a:rPr>
              <a:t>have intimidations to force people to speak in tongue or intimidation to stop people from speaking in tongues.</a:t>
            </a:r>
          </a:p>
          <a:p>
            <a:pPr lvl="0" algn="just"/>
            <a:r>
              <a:rPr lang="en-US" sz="3600" dirty="0" smtClean="0">
                <a:latin typeface="Arial Rounded MT Bold" pitchFamily="34" charset="0"/>
              </a:rPr>
              <a:t>We have Satan using his servants in the tongue business as well.</a:t>
            </a:r>
          </a:p>
          <a:p>
            <a:pPr lvl="0" algn="just"/>
            <a:r>
              <a:rPr lang="en-US" sz="3600" dirty="0" smtClean="0">
                <a:solidFill>
                  <a:schemeClr val="bg1"/>
                </a:solidFill>
                <a:latin typeface="Arial Rounded MT Bold" pitchFamily="34" charset="0"/>
              </a:rPr>
              <a:t>In 1 Corinthians 14 Paul deals with the exercise of the gift of tongues and interpretation and he concluded by urging the brethren not to stop people from exercising this gift.</a:t>
            </a:r>
          </a:p>
          <a:p>
            <a:pPr lvl="0" algn="just"/>
            <a:r>
              <a:rPr lang="en-US" sz="3600" dirty="0" smtClean="0">
                <a:latin typeface="Arial Rounded MT Bold" pitchFamily="34" charset="0"/>
              </a:rPr>
              <a:t>I believe that we still have a lot to learn about this gift.</a:t>
            </a:r>
            <a:endParaRPr lang="en-US" sz="3600" dirty="0">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r>
              <a:rPr lang="fr-FR" sz="3600" b="1" dirty="0" smtClean="0"/>
              <a:t>CONCLUSION </a:t>
            </a:r>
            <a:endParaRPr lang="en-US" sz="3600" b="1" dirty="0" smtClean="0"/>
          </a:p>
          <a:p>
            <a:pPr algn="just"/>
            <a:r>
              <a:rPr lang="fr-FR" sz="3600" i="1" dirty="0" smtClean="0">
                <a:solidFill>
                  <a:srgbClr val="FF0000"/>
                </a:solidFill>
                <a:latin typeface="Arial Rounded MT Bold" pitchFamily="34" charset="0"/>
              </a:rPr>
              <a:t>1 Cor 12: 11 Un seul et même Esprit opère toutes ces choses, les distribuant à chacun en particulier comme il veut.</a:t>
            </a:r>
            <a:endParaRPr lang="en-US" sz="3600" dirty="0" smtClean="0">
              <a:solidFill>
                <a:srgbClr val="FF0000"/>
              </a:solidFill>
              <a:latin typeface="Arial Rounded MT Bold" pitchFamily="34" charset="0"/>
            </a:endParaRPr>
          </a:p>
          <a:p>
            <a:pPr algn="just"/>
            <a:r>
              <a:rPr lang="fr-FR" sz="3600" i="1" dirty="0" smtClean="0">
                <a:solidFill>
                  <a:srgbClr val="FF0000"/>
                </a:solidFill>
                <a:latin typeface="Arial Rounded MT Bold" pitchFamily="34" charset="0"/>
              </a:rPr>
              <a:t>12 ¶ Car, comme le corps est un et a plusieurs membres, et comme tous les membres du corps, malgré leur nombre, ne forment qu'un seul corps, ainsi en est-il de Christ.</a:t>
            </a:r>
            <a:endParaRPr lang="en-US" sz="3600" dirty="0">
              <a:solidFill>
                <a:srgbClr val="FF0000"/>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FFFF00"/>
                </a:solidFill>
                <a:latin typeface="Arial Rounded MT Bold" pitchFamily="34" charset="0"/>
              </a:rPr>
              <a:t>Humility must be at the core in the manifestation of the spiritual gifts.</a:t>
            </a:r>
          </a:p>
          <a:p>
            <a:pPr lvl="0" algn="just"/>
            <a:endParaRPr lang="en-US" sz="4000" dirty="0" smtClean="0">
              <a:latin typeface="Arial Rounded MT Bold" pitchFamily="34" charset="0"/>
            </a:endParaRPr>
          </a:p>
          <a:p>
            <a:pPr lvl="0" algn="just"/>
            <a:r>
              <a:rPr lang="en-US" sz="4000" dirty="0" smtClean="0">
                <a:solidFill>
                  <a:schemeClr val="bg1"/>
                </a:solidFill>
                <a:latin typeface="Arial Rounded MT Bold" pitchFamily="34" charset="0"/>
              </a:rPr>
              <a:t>You </a:t>
            </a:r>
            <a:r>
              <a:rPr lang="en-US" sz="4000" dirty="0" smtClean="0">
                <a:solidFill>
                  <a:schemeClr val="bg1"/>
                </a:solidFill>
                <a:latin typeface="Arial Rounded MT Bold" pitchFamily="34" charset="0"/>
              </a:rPr>
              <a:t>need to approach the gifts with an open mind, because I find that most of the Christians who have preceded us who wrote the commentaries think that most the gifts in question are no longer in use in the church</a:t>
            </a:r>
            <a:r>
              <a:rPr lang="en-US"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dirty="0" smtClean="0">
                <a:latin typeface="Arial Rounded MT Bold" pitchFamily="34" charset="0"/>
              </a:rPr>
              <a:t>Christians </a:t>
            </a:r>
            <a:r>
              <a:rPr lang="en-US" dirty="0" smtClean="0">
                <a:latin typeface="Arial Rounded MT Bold" pitchFamily="34" charset="0"/>
              </a:rPr>
              <a:t>should make it a prayer concern to God to reveal the whole truth about this passage.</a:t>
            </a:r>
            <a:endParaRPr lang="en-US" sz="2400" dirty="0" smtClean="0">
              <a:latin typeface="Arial Rounded MT Bold" pitchFamily="34" charset="0"/>
            </a:endParaRPr>
          </a:p>
          <a:p>
            <a:pPr lvl="0" algn="just"/>
            <a:r>
              <a:rPr lang="en-US" dirty="0" smtClean="0">
                <a:solidFill>
                  <a:srgbClr val="FFFF00"/>
                </a:solidFill>
                <a:latin typeface="Arial Rounded MT Bold" pitchFamily="34" charset="0"/>
              </a:rPr>
              <a:t>We need to refute the hypocrisy that is often displayed in most Christian circles of our days, where we are prompts to claim the whole Bible to be true and refuse to accept any supernatural of god in our days. </a:t>
            </a:r>
            <a:endParaRPr lang="en-US" sz="2400" dirty="0" smtClean="0">
              <a:solidFill>
                <a:srgbClr val="FFFF00"/>
              </a:solidFill>
              <a:latin typeface="Arial Rounded MT Bold" pitchFamily="34" charset="0"/>
            </a:endParaRPr>
          </a:p>
          <a:p>
            <a:pPr lvl="0" algn="just"/>
            <a:r>
              <a:rPr lang="en-US" dirty="0" smtClean="0">
                <a:latin typeface="Arial Rounded MT Bold" pitchFamily="34" charset="0"/>
              </a:rPr>
              <a:t>We believe anything, but it must be in the past.</a:t>
            </a:r>
            <a:endParaRPr lang="en-US" sz="2400" dirty="0" smtClean="0">
              <a:latin typeface="Arial Rounded MT Bold" pitchFamily="34" charset="0"/>
            </a:endParaRPr>
          </a:p>
          <a:p>
            <a:pPr lvl="0" algn="just"/>
            <a:r>
              <a:rPr lang="en-US" dirty="0" smtClean="0">
                <a:solidFill>
                  <a:srgbClr val="FFFF00"/>
                </a:solidFill>
                <a:latin typeface="Arial Rounded MT Bold" pitchFamily="34" charset="0"/>
              </a:rPr>
              <a:t>Elisha could use a branch to lift an </a:t>
            </a:r>
            <a:r>
              <a:rPr lang="en-US" dirty="0" smtClean="0">
                <a:solidFill>
                  <a:srgbClr val="FFFF00"/>
                </a:solidFill>
                <a:latin typeface="Arial Rounded MT Bold" pitchFamily="34" charset="0"/>
              </a:rPr>
              <a:t>axe </a:t>
            </a:r>
            <a:r>
              <a:rPr lang="en-US" dirty="0" smtClean="0">
                <a:solidFill>
                  <a:srgbClr val="FFFF00"/>
                </a:solidFill>
                <a:latin typeface="Arial Rounded MT Bold" pitchFamily="34" charset="0"/>
              </a:rPr>
              <a:t>from the water, but not now!</a:t>
            </a:r>
            <a:endParaRPr lang="en-US" sz="2400" dirty="0" smtClean="0">
              <a:solidFill>
                <a:srgbClr val="FFFF00"/>
              </a:solidFill>
              <a:latin typeface="Arial Rounded MT Bold" pitchFamily="34" charset="0"/>
            </a:endParaRPr>
          </a:p>
          <a:p>
            <a:pPr lvl="0" algn="just"/>
            <a:r>
              <a:rPr lang="en-US" dirty="0" smtClean="0">
                <a:latin typeface="Arial Rounded MT Bold" pitchFamily="34" charset="0"/>
              </a:rPr>
              <a:t>Elijah could lie on a dead child and bring him back to life, but not now</a:t>
            </a:r>
            <a:r>
              <a:rPr lang="en-US" dirty="0" smtClean="0">
                <a:latin typeface="Arial Rounded MT Bold" pitchFamily="34" charset="0"/>
              </a:rPr>
              <a:t>!</a:t>
            </a:r>
            <a:endParaRPr lang="en-US" sz="2400" dirty="0" smtClean="0">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dirty="0" smtClean="0">
                <a:solidFill>
                  <a:srgbClr val="FFFF00"/>
                </a:solidFill>
                <a:latin typeface="Arial Rounded MT Bold" pitchFamily="34" charset="0"/>
              </a:rPr>
              <a:t>Paul </a:t>
            </a:r>
            <a:r>
              <a:rPr lang="en-US" dirty="0" smtClean="0">
                <a:solidFill>
                  <a:srgbClr val="FFFF00"/>
                </a:solidFill>
                <a:latin typeface="Arial Rounded MT Bold" pitchFamily="34" charset="0"/>
              </a:rPr>
              <a:t>could curse the magician to become blind, but not now.</a:t>
            </a:r>
            <a:endParaRPr lang="en-US" sz="2400" dirty="0" smtClean="0">
              <a:solidFill>
                <a:srgbClr val="FFFF00"/>
              </a:solidFill>
              <a:latin typeface="Arial Rounded MT Bold" pitchFamily="34" charset="0"/>
            </a:endParaRPr>
          </a:p>
          <a:p>
            <a:pPr lvl="0" algn="just"/>
            <a:r>
              <a:rPr lang="en-US" dirty="0" smtClean="0">
                <a:solidFill>
                  <a:schemeClr val="bg1"/>
                </a:solidFill>
                <a:latin typeface="Arial Rounded MT Bold" pitchFamily="34" charset="0"/>
              </a:rPr>
              <a:t>The early saints could use the olive oil and prayed on it and applied it on the sick with prayers, but not now.</a:t>
            </a:r>
            <a:endParaRPr lang="en-US" sz="2400" dirty="0" smtClean="0">
              <a:solidFill>
                <a:schemeClr val="bg1"/>
              </a:solidFill>
              <a:latin typeface="Arial Rounded MT Bold" pitchFamily="34" charset="0"/>
            </a:endParaRPr>
          </a:p>
          <a:p>
            <a:pPr lvl="0" algn="just"/>
            <a:r>
              <a:rPr lang="en-US" dirty="0" smtClean="0">
                <a:solidFill>
                  <a:srgbClr val="FFFF00"/>
                </a:solidFill>
                <a:latin typeface="Arial Rounded MT Bold" pitchFamily="34" charset="0"/>
              </a:rPr>
              <a:t>Satan is still on the loose; people are still demon possessed, yet the church was launched to counteract the works of the devil.</a:t>
            </a:r>
            <a:endParaRPr lang="en-US" sz="2400" dirty="0" smtClean="0">
              <a:solidFill>
                <a:srgbClr val="FFFF00"/>
              </a:solidFill>
              <a:latin typeface="Arial Rounded MT Bold" pitchFamily="34" charset="0"/>
            </a:endParaRPr>
          </a:p>
          <a:p>
            <a:pPr lvl="0" algn="just"/>
            <a:r>
              <a:rPr lang="en-US" dirty="0" smtClean="0">
                <a:solidFill>
                  <a:schemeClr val="bg1"/>
                </a:solidFill>
                <a:latin typeface="Arial Rounded MT Bold" pitchFamily="34" charset="0"/>
              </a:rPr>
              <a:t>My question to you is: Is the church living to its task as Jesus intended</a:t>
            </a:r>
            <a:r>
              <a:rPr lang="en-US" dirty="0" smtClean="0">
                <a:solidFill>
                  <a:schemeClr val="bg1"/>
                </a:solidFill>
                <a:latin typeface="Arial Rounded MT Bold" pitchFamily="34" charset="0"/>
              </a:rPr>
              <a:t>?</a:t>
            </a:r>
            <a:endParaRPr lang="en-US" sz="2400" dirty="0" smtClean="0">
              <a:solidFill>
                <a:schemeClr val="bg1"/>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3900" dirty="0" smtClean="0">
                <a:solidFill>
                  <a:srgbClr val="FFFF00"/>
                </a:solidFill>
                <a:latin typeface="Arial Rounded MT Bold" pitchFamily="34" charset="0"/>
              </a:rPr>
              <a:t>I </a:t>
            </a:r>
            <a:r>
              <a:rPr lang="en-US" sz="3900" dirty="0" smtClean="0">
                <a:solidFill>
                  <a:srgbClr val="FFFF00"/>
                </a:solidFill>
                <a:latin typeface="Arial Rounded MT Bold" pitchFamily="34" charset="0"/>
              </a:rPr>
              <a:t>urge all Christians to revisit the Bible, </a:t>
            </a:r>
          </a:p>
          <a:p>
            <a:pPr lvl="1" algn="just"/>
            <a:r>
              <a:rPr lang="en-US" sz="3900" dirty="0" smtClean="0">
                <a:solidFill>
                  <a:schemeClr val="bg1"/>
                </a:solidFill>
                <a:latin typeface="Arial Rounded MT Bold" pitchFamily="34" charset="0"/>
              </a:rPr>
              <a:t>This time, with an opened mind.</a:t>
            </a:r>
          </a:p>
          <a:p>
            <a:pPr lvl="1" algn="just"/>
            <a:r>
              <a:rPr lang="en-US" sz="3900" dirty="0" smtClean="0">
                <a:solidFill>
                  <a:schemeClr val="bg1"/>
                </a:solidFill>
                <a:latin typeface="Arial Rounded MT Bold" pitchFamily="34" charset="0"/>
              </a:rPr>
              <a:t>This time, with no pre-conceived idea</a:t>
            </a:r>
          </a:p>
          <a:p>
            <a:pPr lvl="1" algn="just"/>
            <a:r>
              <a:rPr lang="en-US" sz="3900" dirty="0" smtClean="0">
                <a:solidFill>
                  <a:schemeClr val="bg1"/>
                </a:solidFill>
                <a:latin typeface="Arial Rounded MT Bold" pitchFamily="34" charset="0"/>
              </a:rPr>
              <a:t>This time, with the vulnerability to allow the Holy Spirit to reshape your theological persuasion if need be</a:t>
            </a:r>
            <a:r>
              <a:rPr lang="en-US" sz="3900" dirty="0" smtClean="0">
                <a:solidFill>
                  <a:schemeClr val="bg1"/>
                </a:solidFill>
                <a:latin typeface="Arial Rounded MT Bold" pitchFamily="34" charset="0"/>
              </a:rPr>
              <a:t>.</a:t>
            </a:r>
            <a:endParaRPr lang="en-US" sz="3900" dirty="0" smtClean="0">
              <a:solidFill>
                <a:srgbClr val="FFFF00"/>
              </a:solidFill>
              <a:latin typeface="Arial Rounded MT Bold" pitchFamily="34" charset="0"/>
            </a:endParaRPr>
          </a:p>
          <a:p>
            <a:pPr>
              <a:buNone/>
            </a:pPr>
            <a:endParaRPr lang="en-US" sz="3900" dirty="0" smtClean="0">
              <a:solidFill>
                <a:srgbClr val="FFFF00"/>
              </a:solidFill>
              <a:latin typeface="Arial Rounded MT Bold" pitchFamily="34" charset="0"/>
            </a:endParaRPr>
          </a:p>
          <a:p>
            <a:r>
              <a:rPr lang="en-US" sz="3900" dirty="0" smtClean="0">
                <a:solidFill>
                  <a:srgbClr val="FFFF00"/>
                </a:solidFill>
                <a:latin typeface="Arial Rounded MT Bold" pitchFamily="34" charset="0"/>
              </a:rPr>
              <a:t>May </a:t>
            </a:r>
            <a:r>
              <a:rPr lang="en-US" sz="3900" dirty="0" smtClean="0">
                <a:solidFill>
                  <a:srgbClr val="FFFF00"/>
                </a:solidFill>
                <a:latin typeface="Arial Rounded MT Bold" pitchFamily="34" charset="0"/>
              </a:rPr>
              <a:t>God add His Blessings unto His Word!</a:t>
            </a:r>
          </a:p>
          <a:p>
            <a:pPr algn="r">
              <a:buNone/>
            </a:pPr>
            <a:r>
              <a:rPr lang="en-US" sz="3900" dirty="0" smtClean="0">
                <a:solidFill>
                  <a:schemeClr val="bg1"/>
                </a:solidFill>
                <a:latin typeface="Arial Rounded MT Bold" pitchFamily="34" charset="0"/>
              </a:rPr>
              <a:t>AMEN</a:t>
            </a:r>
            <a:r>
              <a:rPr lang="en-US" sz="3900" dirty="0" smtClean="0">
                <a:solidFill>
                  <a:srgbClr val="FFFF00"/>
                </a:solidFill>
                <a:latin typeface="Arial Rounded MT Bold" pitchFamily="34" charset="0"/>
              </a:rPr>
              <a:t>!</a:t>
            </a:r>
          </a:p>
          <a:p>
            <a:pPr>
              <a:buNone/>
            </a:pP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9208</TotalTime>
  <Words>2374</Words>
  <Application>Microsoft Office PowerPoint</Application>
  <PresentationFormat>On-screen Show (4:3)</PresentationFormat>
  <Paragraphs>191</Paragraphs>
  <Slides>45</Slides>
  <Notes>5</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CHRIST THE ROCK CONGREGATION SUNDAY MAY 31ST 2020  Sermon by Pastor Marc E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MAY 10TH 2020  Sermon by Pastor Marc E Simeon</dc:title>
  <dc:creator>MARC EDOUARD SIMEON</dc:creator>
  <cp:lastModifiedBy>MARC EDOUARD SIMEON</cp:lastModifiedBy>
  <cp:revision>18</cp:revision>
  <dcterms:created xsi:type="dcterms:W3CDTF">2020-05-09T15:06:37Z</dcterms:created>
  <dcterms:modified xsi:type="dcterms:W3CDTF">2020-05-30T19:10:41Z</dcterms:modified>
</cp:coreProperties>
</file>