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3" r:id="rId4"/>
    <p:sldId id="285" r:id="rId5"/>
    <p:sldId id="286" r:id="rId6"/>
    <p:sldId id="287" r:id="rId7"/>
    <p:sldId id="260" r:id="rId8"/>
    <p:sldId id="288" r:id="rId9"/>
    <p:sldId id="289" r:id="rId10"/>
    <p:sldId id="264" r:id="rId11"/>
    <p:sldId id="265" r:id="rId12"/>
    <p:sldId id="290" r:id="rId13"/>
    <p:sldId id="266" r:id="rId14"/>
    <p:sldId id="291" r:id="rId15"/>
    <p:sldId id="267" r:id="rId16"/>
    <p:sldId id="261" r:id="rId17"/>
    <p:sldId id="292" r:id="rId18"/>
    <p:sldId id="293" r:id="rId19"/>
    <p:sldId id="262" r:id="rId20"/>
    <p:sldId id="294" r:id="rId21"/>
    <p:sldId id="295" r:id="rId22"/>
    <p:sldId id="275" r:id="rId23"/>
    <p:sldId id="268" r:id="rId24"/>
    <p:sldId id="276" r:id="rId25"/>
    <p:sldId id="296" r:id="rId26"/>
    <p:sldId id="269" r:id="rId27"/>
    <p:sldId id="297" r:id="rId28"/>
    <p:sldId id="277" r:id="rId29"/>
    <p:sldId id="278" r:id="rId30"/>
    <p:sldId id="279" r:id="rId31"/>
    <p:sldId id="298" r:id="rId32"/>
    <p:sldId id="29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04"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BD94AE-C29B-4D63-B011-4079D5310D6E}" type="datetimeFigureOut">
              <a:rPr lang="en-US" smtClean="0"/>
              <a:pPr/>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BD94AE-C29B-4D63-B011-4079D5310D6E}" type="datetimeFigureOut">
              <a:rPr lang="en-US" smtClean="0"/>
              <a:pPr/>
              <a:t>5/16/2020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BD94AE-C29B-4D63-B011-4079D5310D6E}" type="datetimeFigureOut">
              <a:rPr lang="en-US" smtClean="0"/>
              <a:pPr/>
              <a:t>5/16/2020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BD94AE-C29B-4D63-B011-4079D5310D6E}" type="datetimeFigureOut">
              <a:rPr lang="en-US" smtClean="0"/>
              <a:pPr/>
              <a:t>5/16/2020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BD94AE-C29B-4D63-B011-4079D5310D6E}" type="datetimeFigureOut">
              <a:rPr lang="en-US" smtClean="0"/>
              <a:pPr/>
              <a:t>5/16/2020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5/16/2020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D94AE-C29B-4D63-B011-4079D5310D6E}" type="datetimeFigureOut">
              <a:rPr lang="en-US" smtClean="0"/>
              <a:pPr/>
              <a:t>5/16/2020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D94AE-C29B-4D63-B011-4079D5310D6E}" type="datetimeFigureOut">
              <a:rPr lang="en-US" smtClean="0"/>
              <a:pPr/>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3E18E-4159-46C4-930C-0CBA503181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D94AE-C29B-4D63-B011-4079D5310D6E}" type="datetimeFigureOut">
              <a:rPr lang="en-US" smtClean="0"/>
              <a:pPr/>
              <a:t>5/16/2020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3E18E-4159-46C4-930C-0CBA503181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merriam-webster.com/thesaurus/panic" TargetMode="External"/><Relationship Id="rId13" Type="http://schemas.openxmlformats.org/officeDocument/2006/relationships/hyperlink" Target="https://www.merriam-webster.com/thesaurus/creeps" TargetMode="External"/><Relationship Id="rId18" Type="http://schemas.openxmlformats.org/officeDocument/2006/relationships/hyperlink" Target="https://www.merriam-webster.com/thesaurus/discomposure" TargetMode="External"/><Relationship Id="rId3" Type="http://schemas.openxmlformats.org/officeDocument/2006/relationships/hyperlink" Target="https://www.merriam-webster.com/thesaurus/anxiety" TargetMode="External"/><Relationship Id="rId21" Type="http://schemas.openxmlformats.org/officeDocument/2006/relationships/hyperlink" Target="https://www.merriam-webster.com/thesaurus/dismay" TargetMode="External"/><Relationship Id="rId7" Type="http://schemas.openxmlformats.org/officeDocument/2006/relationships/hyperlink" Target="https://www.merriam-webster.com/thesaurus/horror" TargetMode="External"/><Relationship Id="rId12" Type="http://schemas.openxmlformats.org/officeDocument/2006/relationships/hyperlink" Target="https://www.merriam-webster.com/thesaurus/phobia" TargetMode="External"/><Relationship Id="rId17" Type="http://schemas.openxmlformats.org/officeDocument/2006/relationships/hyperlink" Target="https://www.merriam-webster.com/thesaurus/consternation" TargetMode="External"/><Relationship Id="rId25" Type="http://schemas.openxmlformats.org/officeDocument/2006/relationships/hyperlink" Target="https://www.merriam-webster.com/thesaurus/timidity" TargetMode="External"/><Relationship Id="rId2" Type="http://schemas.openxmlformats.org/officeDocument/2006/relationships/hyperlink" Target="https://www.merriam-webster.com/thesaurus/alarm" TargetMode="External"/><Relationship Id="rId16" Type="http://schemas.openxmlformats.org/officeDocument/2006/relationships/hyperlink" Target="https://www.merriam-webster.com/thesaurus/apprehension" TargetMode="External"/><Relationship Id="rId20" Type="http://schemas.openxmlformats.org/officeDocument/2006/relationships/hyperlink" Target="https://www.merriam-webster.com/thesaurus/concern" TargetMode="External"/><Relationship Id="rId1" Type="http://schemas.openxmlformats.org/officeDocument/2006/relationships/slideLayout" Target="../slideLayouts/slideLayout2.xml"/><Relationship Id="rId6" Type="http://schemas.openxmlformats.org/officeDocument/2006/relationships/hyperlink" Target="https://www.merriam-webster.com/thesaurus/fright" TargetMode="External"/><Relationship Id="rId11" Type="http://schemas.openxmlformats.org/officeDocument/2006/relationships/hyperlink" Target="https://www.merriam-webster.com/thesaurus/trepidation" TargetMode="External"/><Relationship Id="rId24" Type="http://schemas.openxmlformats.org/officeDocument/2006/relationships/hyperlink" Target="https://www.merriam-webster.com/thesaurus/faintheartedness" TargetMode="External"/><Relationship Id="rId5" Type="http://schemas.openxmlformats.org/officeDocument/2006/relationships/hyperlink" Target="https://www.merriam-webster.com/thesaurus/fearfulness" TargetMode="External"/><Relationship Id="rId15" Type="http://schemas.openxmlformats.org/officeDocument/2006/relationships/hyperlink" Target="https://www.merriam-webster.com/thesaurus/agitation" TargetMode="External"/><Relationship Id="rId23" Type="http://schemas.openxmlformats.org/officeDocument/2006/relationships/hyperlink" Target="https://www.merriam-webster.com/thesaurus/cowardice" TargetMode="External"/><Relationship Id="rId10" Type="http://schemas.openxmlformats.org/officeDocument/2006/relationships/hyperlink" Target="https://www.merriam-webster.com/thesaurus/terror" TargetMode="External"/><Relationship Id="rId19" Type="http://schemas.openxmlformats.org/officeDocument/2006/relationships/hyperlink" Target="https://www.merriam-webster.com/thesaurus/disquiet" TargetMode="External"/><Relationship Id="rId4" Type="http://schemas.openxmlformats.org/officeDocument/2006/relationships/hyperlink" Target="https://www.merriam-webster.com/thesaurus/dread" TargetMode="External"/><Relationship Id="rId9" Type="http://schemas.openxmlformats.org/officeDocument/2006/relationships/hyperlink" Target="https://www.merriam-webster.com/thesaurus/scare" TargetMode="External"/><Relationship Id="rId14" Type="http://schemas.openxmlformats.org/officeDocument/2006/relationships/hyperlink" Target="https://www.merriam-webster.com/thesaurus/nervousness" TargetMode="External"/><Relationship Id="rId22" Type="http://schemas.openxmlformats.org/officeDocument/2006/relationships/hyperlink" Target="https://www.merriam-webster.com/thesaurus/worry"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0000"/>
          </a:solidFill>
        </p:spPr>
        <p:txBody>
          <a:bodyPr>
            <a:normAutofit fontScale="90000"/>
          </a:bodyPr>
          <a:lstStyle/>
          <a:p>
            <a:r>
              <a:rPr lang="en-US" dirty="0">
                <a:solidFill>
                  <a:schemeClr val="accent6">
                    <a:lumMod val="40000"/>
                    <a:lumOff val="60000"/>
                  </a:schemeClr>
                </a:solidFill>
              </a:rPr>
              <a:t>CHRIST THE ROCK CONGREGATION</a:t>
            </a:r>
            <a:r>
              <a:rPr lang="en-US" dirty="0"/>
              <a:t/>
            </a:r>
            <a:br>
              <a:rPr lang="en-US" dirty="0"/>
            </a:br>
            <a:r>
              <a:rPr lang="en-US" dirty="0">
                <a:solidFill>
                  <a:schemeClr val="accent1">
                    <a:lumMod val="40000"/>
                    <a:lumOff val="60000"/>
                  </a:schemeClr>
                </a:solidFill>
              </a:rPr>
              <a:t>SUNDAY MAY </a:t>
            </a:r>
            <a:r>
              <a:rPr lang="en-US" dirty="0" smtClean="0">
                <a:solidFill>
                  <a:schemeClr val="accent1">
                    <a:lumMod val="40000"/>
                    <a:lumOff val="60000"/>
                  </a:schemeClr>
                </a:solidFill>
              </a:rPr>
              <a:t>17</a:t>
            </a:r>
            <a:r>
              <a:rPr lang="en-US" baseline="30000" dirty="0" smtClean="0">
                <a:solidFill>
                  <a:schemeClr val="accent1">
                    <a:lumMod val="40000"/>
                    <a:lumOff val="60000"/>
                  </a:schemeClr>
                </a:solidFill>
              </a:rPr>
              <a:t>TH</a:t>
            </a:r>
            <a:r>
              <a:rPr lang="en-US" dirty="0" smtClean="0">
                <a:solidFill>
                  <a:schemeClr val="accent1">
                    <a:lumMod val="40000"/>
                    <a:lumOff val="60000"/>
                  </a:schemeClr>
                </a:solidFill>
              </a:rPr>
              <a:t> </a:t>
            </a:r>
            <a:r>
              <a:rPr lang="en-US" dirty="0" smtClean="0">
                <a:solidFill>
                  <a:schemeClr val="accent1">
                    <a:lumMod val="40000"/>
                    <a:lumOff val="60000"/>
                  </a:schemeClr>
                </a:solidFill>
              </a:rPr>
              <a:t>2020 </a:t>
            </a:r>
            <a:r>
              <a:rPr lang="en-US" dirty="0"/>
              <a:t/>
            </a:r>
            <a:br>
              <a:rPr lang="en-US" dirty="0"/>
            </a:br>
            <a:r>
              <a:rPr lang="en-US" dirty="0">
                <a:solidFill>
                  <a:schemeClr val="bg1"/>
                </a:solidFill>
              </a:rPr>
              <a:t>Sermon by Pastor Marc E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chemeClr val="tx2"/>
          </a:solidFill>
        </p:spPr>
        <p:txBody>
          <a:bodyPr>
            <a:normAutofit/>
          </a:bodyPr>
          <a:lstStyle/>
          <a:p>
            <a:r>
              <a:rPr lang="fr-FR" sz="4800" b="1" dirty="0" smtClean="0">
                <a:solidFill>
                  <a:srgbClr val="FFFF00"/>
                </a:solidFill>
                <a:latin typeface="Andalus" pitchFamily="18" charset="-78"/>
                <a:cs typeface="Andalus" pitchFamily="18" charset="-78"/>
              </a:rPr>
              <a:t>LA NOUVELLE PERSPECTIVE DU CHRETIEN SUR LA VIE ET LA MORT</a:t>
            </a:r>
            <a:endParaRPr lang="en-US" sz="4800" dirty="0" smtClean="0">
              <a:solidFill>
                <a:srgbClr val="FFFF00"/>
              </a:solidFill>
              <a:latin typeface="Andalus" pitchFamily="18" charset="-78"/>
              <a:cs typeface="Andalus" pitchFamily="18" charset="-78"/>
            </a:endParaRPr>
          </a:p>
          <a:p>
            <a:endParaRPr lang="en-US" sz="4800" b="1" dirty="0" smtClean="0">
              <a:solidFill>
                <a:schemeClr val="tx2">
                  <a:lumMod val="20000"/>
                  <a:lumOff val="80000"/>
                </a:schemeClr>
              </a:solidFill>
              <a:latin typeface="Agency FB" pitchFamily="34" charset="0"/>
            </a:endParaRPr>
          </a:p>
          <a:p>
            <a:r>
              <a:rPr lang="en-US" sz="4800" b="1" dirty="0" smtClean="0">
                <a:solidFill>
                  <a:schemeClr val="tx2">
                    <a:lumMod val="20000"/>
                    <a:lumOff val="80000"/>
                  </a:schemeClr>
                </a:solidFill>
                <a:latin typeface="Agency FB" pitchFamily="34" charset="0"/>
              </a:rPr>
              <a:t>THE </a:t>
            </a:r>
            <a:r>
              <a:rPr lang="en-US" sz="4800" b="1" dirty="0" smtClean="0">
                <a:solidFill>
                  <a:schemeClr val="tx2">
                    <a:lumMod val="20000"/>
                    <a:lumOff val="80000"/>
                  </a:schemeClr>
                </a:solidFill>
                <a:latin typeface="Agency FB" pitchFamily="34" charset="0"/>
              </a:rPr>
              <a:t>NEW PERSPECTIVE OF THE CHRISTIAN CONCERNING LIFE AND DEATH</a:t>
            </a:r>
            <a:endParaRPr lang="en-US" sz="4800" dirty="0" smtClean="0">
              <a:solidFill>
                <a:schemeClr val="tx2">
                  <a:lumMod val="20000"/>
                  <a:lumOff val="80000"/>
                </a:schemeClr>
              </a:solidFill>
              <a:latin typeface="Agency FB" pitchFamily="34" charset="0"/>
            </a:endParaRPr>
          </a:p>
          <a:p>
            <a:endParaRPr lang="en-US" sz="4000"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000" b="1" u="sng" dirty="0" smtClean="0">
                <a:solidFill>
                  <a:srgbClr val="FF0000"/>
                </a:solidFill>
              </a:rPr>
              <a:t>Luc 12:25</a:t>
            </a:r>
            <a:r>
              <a:rPr lang="fr-FR" sz="4000" i="1" dirty="0" smtClean="0">
                <a:solidFill>
                  <a:srgbClr val="FF0000"/>
                </a:solidFill>
              </a:rPr>
              <a:t> Qui de vous, par ses inquiétudes, peut ajouter une coudée à la durée de sa vie?  26 Si donc vous ne pouvez pas même la moindre chose, pourquoi vous inquiétez-vous du reste</a:t>
            </a:r>
            <a:r>
              <a:rPr lang="fr-FR" sz="4000" i="1" dirty="0" smtClean="0">
                <a:solidFill>
                  <a:srgbClr val="FF0000"/>
                </a:solidFill>
              </a:rPr>
              <a:t>?</a:t>
            </a:r>
          </a:p>
          <a:p>
            <a:pPr algn="just">
              <a:buNone/>
            </a:pPr>
            <a:endParaRPr lang="en-US" sz="4000" dirty="0" smtClean="0">
              <a:solidFill>
                <a:srgbClr val="002060"/>
              </a:solidFill>
            </a:endParaRPr>
          </a:p>
          <a:p>
            <a:pPr algn="just"/>
            <a:r>
              <a:rPr lang="en-US" sz="4000" b="1" u="sng" dirty="0" smtClean="0">
                <a:solidFill>
                  <a:srgbClr val="002060"/>
                </a:solidFill>
              </a:rPr>
              <a:t>Luke 12:25</a:t>
            </a:r>
            <a:r>
              <a:rPr lang="en-US" sz="4000" i="1" dirty="0" smtClean="0">
                <a:solidFill>
                  <a:srgbClr val="002060"/>
                </a:solidFill>
              </a:rPr>
              <a:t> "And which of you by worrying can add one cubit to his stature? 26 "If you then are not able to do the least, why are you anxious for the rest?</a:t>
            </a:r>
            <a:endParaRPr lang="en-US" sz="4000"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r>
              <a:rPr lang="en-US" sz="2400" dirty="0">
                <a:solidFill>
                  <a:schemeClr val="bg1"/>
                </a:solidFill>
              </a:rPr>
              <a:t>INTRODUCTION</a:t>
            </a:r>
          </a:p>
          <a:p>
            <a:pPr lvl="0" algn="just"/>
            <a:r>
              <a:rPr lang="en-US" sz="3600" dirty="0" smtClean="0">
                <a:solidFill>
                  <a:schemeClr val="bg1"/>
                </a:solidFill>
              </a:rPr>
              <a:t>Whether we realize it or not, we all have a detailed philosophy of life that governs all our endeavors.</a:t>
            </a:r>
          </a:p>
          <a:p>
            <a:pPr lvl="0" algn="just"/>
            <a:r>
              <a:rPr lang="en-US" sz="3600" dirty="0" smtClean="0">
                <a:solidFill>
                  <a:schemeClr val="bg1"/>
                </a:solidFill>
              </a:rPr>
              <a:t>How one perceives his existence on earth determines how he reacts in the happenings of his life.</a:t>
            </a:r>
          </a:p>
          <a:p>
            <a:pPr lvl="0" algn="just"/>
            <a:r>
              <a:rPr lang="en-US" sz="3600" dirty="0" smtClean="0">
                <a:solidFill>
                  <a:schemeClr val="bg1"/>
                </a:solidFill>
              </a:rPr>
              <a:t>During this time where the whole world is perplexed with a pandemic that is causing havoc in all the steams of society, how Christians and non-Christians react to it differ greatly</a:t>
            </a:r>
            <a:r>
              <a:rPr lang="en-US" sz="3600" dirty="0" smtClean="0">
                <a:solidFill>
                  <a:schemeClr val="bg1"/>
                </a:solidFill>
              </a:rPr>
              <a:t>.</a:t>
            </a:r>
            <a:endParaRPr lang="en-US" sz="3600" dirty="0" smtClean="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dirty="0" smtClean="0">
                <a:solidFill>
                  <a:schemeClr val="bg1"/>
                </a:solidFill>
              </a:rPr>
              <a:t>Fear </a:t>
            </a:r>
            <a:r>
              <a:rPr lang="en-US" dirty="0" smtClean="0">
                <a:solidFill>
                  <a:schemeClr val="bg1"/>
                </a:solidFill>
              </a:rPr>
              <a:t>is very contagious and very detrimental to the body, soul, and spirit.</a:t>
            </a:r>
          </a:p>
          <a:p>
            <a:pPr lvl="0" algn="just"/>
            <a:r>
              <a:rPr lang="en-US" dirty="0" smtClean="0">
                <a:solidFill>
                  <a:schemeClr val="bg1"/>
                </a:solidFill>
              </a:rPr>
              <a:t>We are living in the days where we know for sure that the angel of death is outside of our doors knocking and trying to enter our home.</a:t>
            </a:r>
          </a:p>
          <a:p>
            <a:pPr lvl="1" algn="just"/>
            <a:r>
              <a:rPr lang="en-US" sz="3200" dirty="0" smtClean="0">
                <a:solidFill>
                  <a:schemeClr val="bg1"/>
                </a:solidFill>
              </a:rPr>
              <a:t>Going to work is a problem; getting in a bus or train or airplane is a problem; going shopping is a problem.</a:t>
            </a:r>
          </a:p>
          <a:p>
            <a:pPr lvl="1" algn="just"/>
            <a:r>
              <a:rPr lang="en-US" sz="3200" dirty="0" smtClean="0">
                <a:solidFill>
                  <a:schemeClr val="bg1"/>
                </a:solidFill>
              </a:rPr>
              <a:t>Going to church is a problem; fueling our cars is a problem; no matter what you do or where you go, you can sense the presence of corona virus at least in your mind</a:t>
            </a:r>
            <a:r>
              <a:rPr lang="en-US" sz="3200" dirty="0" smtClean="0">
                <a:solidFill>
                  <a:schemeClr val="bg1"/>
                </a:solidFill>
              </a:rPr>
              <a:t>.</a:t>
            </a:r>
            <a:endParaRPr lang="en-US" sz="3200" dirty="0" smtClean="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000" dirty="0" smtClean="0">
                <a:solidFill>
                  <a:schemeClr val="bg1"/>
                </a:solidFill>
              </a:rPr>
              <a:t>As </a:t>
            </a:r>
            <a:r>
              <a:rPr lang="en-US" sz="4000" dirty="0" smtClean="0">
                <a:solidFill>
                  <a:schemeClr val="bg1"/>
                </a:solidFill>
              </a:rPr>
              <a:t>Christians, it can be really hard to find a balance between concern and fear.</a:t>
            </a:r>
          </a:p>
          <a:p>
            <a:pPr lvl="0" algn="just"/>
            <a:r>
              <a:rPr lang="en-US" sz="4000" dirty="0" smtClean="0">
                <a:solidFill>
                  <a:schemeClr val="bg1"/>
                </a:solidFill>
              </a:rPr>
              <a:t>Every time you open the television it feels that this sickness is closing in on you.</a:t>
            </a:r>
          </a:p>
          <a:p>
            <a:pPr lvl="1" algn="just"/>
            <a:r>
              <a:rPr lang="en-US" sz="4000" dirty="0" smtClean="0">
                <a:solidFill>
                  <a:schemeClr val="bg1"/>
                </a:solidFill>
              </a:rPr>
              <a:t>You have to know how many more people got infected the previous day.</a:t>
            </a:r>
          </a:p>
          <a:p>
            <a:pPr lvl="1" algn="just"/>
            <a:r>
              <a:rPr lang="en-US" sz="4000" dirty="0" smtClean="0">
                <a:solidFill>
                  <a:schemeClr val="bg1"/>
                </a:solidFill>
              </a:rPr>
              <a:t>You have to know how many people died locally and globally on a daily basis</a:t>
            </a:r>
            <a:r>
              <a:rPr lang="en-US" sz="4000" dirty="0" smtClean="0">
                <a:solidFill>
                  <a:schemeClr val="bg1"/>
                </a:solidFill>
              </a:rPr>
              <a:t>.</a:t>
            </a:r>
            <a:endParaRPr lang="en-US" sz="4000" dirty="0" smtClean="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2">
            <a:schemeClr val="accent4"/>
          </a:fillRef>
          <a:effectRef idx="1">
            <a:schemeClr val="accent4"/>
          </a:effectRef>
          <a:fontRef idx="minor">
            <a:schemeClr val="dk1"/>
          </a:fontRef>
        </p:style>
        <p:txBody>
          <a:bodyPr>
            <a:normAutofit/>
          </a:bodyPr>
          <a:lstStyle/>
          <a:p>
            <a:pPr lvl="1" algn="just"/>
            <a:r>
              <a:rPr lang="en-US" sz="3600" dirty="0" smtClean="0">
                <a:solidFill>
                  <a:schemeClr val="bg1"/>
                </a:solidFill>
              </a:rPr>
              <a:t>You </a:t>
            </a:r>
            <a:r>
              <a:rPr lang="en-US" sz="3600" dirty="0" smtClean="0">
                <a:solidFill>
                  <a:schemeClr val="bg1"/>
                </a:solidFill>
              </a:rPr>
              <a:t>have to know that more people are dying in your neighborhood than elsewhere.</a:t>
            </a:r>
          </a:p>
          <a:p>
            <a:pPr lvl="1" algn="just"/>
            <a:r>
              <a:rPr lang="en-US" sz="3600" dirty="0" smtClean="0">
                <a:solidFill>
                  <a:schemeClr val="bg1"/>
                </a:solidFill>
              </a:rPr>
              <a:t>You have to hear all the pessimistic opinions about the disease.</a:t>
            </a:r>
          </a:p>
          <a:p>
            <a:pPr lvl="0" algn="just"/>
            <a:r>
              <a:rPr lang="en-US" sz="3600" dirty="0" smtClean="0">
                <a:solidFill>
                  <a:schemeClr val="bg1"/>
                </a:solidFill>
              </a:rPr>
              <a:t>If you assimilate it all in, you will run mad or crippled by fear.</a:t>
            </a:r>
          </a:p>
          <a:p>
            <a:pPr lvl="0" algn="just"/>
            <a:r>
              <a:rPr lang="en-US" sz="3600" dirty="0" smtClean="0">
                <a:solidFill>
                  <a:schemeClr val="bg1"/>
                </a:solidFill>
              </a:rPr>
              <a:t>As important as it is to be informed and educated about the corona virus, one will find it wise to limit his exposure on the subject for sanity sake.</a:t>
            </a:r>
            <a:endParaRPr lang="en-US" sz="36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3600" dirty="0" smtClean="0">
                <a:solidFill>
                  <a:schemeClr val="bg1"/>
                </a:solidFill>
              </a:rPr>
              <a:t>CHOSING NOT TO FEAR</a:t>
            </a:r>
          </a:p>
          <a:p>
            <a:pPr lvl="0" algn="just"/>
            <a:r>
              <a:rPr lang="en-US" sz="3600" dirty="0" smtClean="0">
                <a:solidFill>
                  <a:schemeClr val="bg1"/>
                </a:solidFill>
              </a:rPr>
              <a:t>I choose not to fear and when I feel that fear is crippling in my system, I run quick to the Word of God and remain there until tide goes down.</a:t>
            </a:r>
          </a:p>
          <a:p>
            <a:pPr lvl="0" algn="just"/>
            <a:r>
              <a:rPr lang="fr-FR" sz="3600" i="1" dirty="0" smtClean="0">
                <a:solidFill>
                  <a:schemeClr val="bg1"/>
                </a:solidFill>
              </a:rPr>
              <a:t>Ps 68:20 Dieu est pour nous le Dieu des délivrances, Et l'Éternel, le Seigneur, peut nous garantir de la mort.</a:t>
            </a:r>
            <a:endParaRPr lang="en-US" sz="3600" dirty="0" smtClean="0">
              <a:solidFill>
                <a:schemeClr val="bg1"/>
              </a:solidFill>
            </a:endParaRPr>
          </a:p>
          <a:p>
            <a:pPr lvl="0" algn="just"/>
            <a:r>
              <a:rPr lang="en-US" sz="3600" i="1" dirty="0" smtClean="0">
                <a:solidFill>
                  <a:schemeClr val="bg1"/>
                </a:solidFill>
              </a:rPr>
              <a:t>Ps 68:20 Our God is the God of salvation; And to GOD the Lord belong escapes from death</a:t>
            </a:r>
            <a:r>
              <a:rPr lang="en-US" sz="3600" i="1" dirty="0" smtClean="0">
                <a:solidFill>
                  <a:schemeClr val="bg1"/>
                </a:solidFill>
              </a:rPr>
              <a:t>.</a:t>
            </a:r>
            <a:endParaRPr lang="en-US" sz="3600" dirty="0" smtClean="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en-US" sz="3600" dirty="0" smtClean="0">
                <a:solidFill>
                  <a:schemeClr val="bg1"/>
                </a:solidFill>
              </a:rPr>
              <a:t>Choosing </a:t>
            </a:r>
            <a:r>
              <a:rPr lang="en-US" sz="3600" dirty="0" smtClean="0">
                <a:solidFill>
                  <a:schemeClr val="bg1"/>
                </a:solidFill>
              </a:rPr>
              <a:t>not to fear is the mandate for all Christians.</a:t>
            </a:r>
          </a:p>
          <a:p>
            <a:pPr lvl="0" algn="just"/>
            <a:r>
              <a:rPr lang="en-US" sz="3600" dirty="0" smtClean="0">
                <a:solidFill>
                  <a:schemeClr val="bg1"/>
                </a:solidFill>
              </a:rPr>
              <a:t>Fear is not a rational emotion.</a:t>
            </a:r>
          </a:p>
          <a:p>
            <a:pPr lvl="0" algn="just"/>
            <a:r>
              <a:rPr lang="en-US" sz="3600" dirty="0" smtClean="0">
                <a:solidFill>
                  <a:schemeClr val="bg1"/>
                </a:solidFill>
              </a:rPr>
              <a:t>Most people who fear cannot fully explain why they fear. For example: I am not a friend of snake whether it is a 1 foot garden snake or  a 6 feet rattle snake.</a:t>
            </a:r>
          </a:p>
          <a:p>
            <a:pPr lvl="0" algn="just"/>
            <a:r>
              <a:rPr lang="en-US" sz="3600" dirty="0" smtClean="0">
                <a:solidFill>
                  <a:schemeClr val="bg1"/>
                </a:solidFill>
              </a:rPr>
              <a:t>Every time I see a snake, something gets over me wanting to kill it or run away from it.</a:t>
            </a:r>
          </a:p>
          <a:p>
            <a:pPr lvl="0" algn="just"/>
            <a:r>
              <a:rPr lang="en-US" sz="3600" dirty="0" smtClean="0">
                <a:solidFill>
                  <a:schemeClr val="bg1"/>
                </a:solidFill>
              </a:rPr>
              <a:t>There is but a handful of snake that can swallow me and I am not in their path, thank God</a:t>
            </a:r>
            <a:r>
              <a:rPr lang="en-US" sz="3600" dirty="0" smtClean="0">
                <a:solidFill>
                  <a:schemeClr val="bg1"/>
                </a:solidFill>
              </a:rPr>
              <a:t>.</a:t>
            </a:r>
            <a:endParaRPr lang="en-US" sz="3600" dirty="0" smtClean="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3600" dirty="0" smtClean="0">
                <a:solidFill>
                  <a:schemeClr val="bg1"/>
                </a:solidFill>
              </a:rPr>
              <a:t>There </a:t>
            </a:r>
            <a:r>
              <a:rPr lang="en-US" sz="3600" dirty="0" smtClean="0">
                <a:solidFill>
                  <a:schemeClr val="bg1"/>
                </a:solidFill>
              </a:rPr>
              <a:t>is a variety of poisonous snakes and most of them would not attack unless provoked, and I am not in their path.</a:t>
            </a:r>
          </a:p>
          <a:p>
            <a:pPr lvl="0" algn="just"/>
            <a:r>
              <a:rPr lang="en-US" sz="3600" dirty="0" smtClean="0">
                <a:solidFill>
                  <a:schemeClr val="bg1"/>
                </a:solidFill>
              </a:rPr>
              <a:t>There is no rationality for my great discomfort in the presence of a snake, yet it remains the same for me.</a:t>
            </a:r>
          </a:p>
          <a:p>
            <a:pPr lvl="0" algn="just"/>
            <a:r>
              <a:rPr lang="en-US" sz="3600" dirty="0" smtClean="0">
                <a:solidFill>
                  <a:schemeClr val="bg1"/>
                </a:solidFill>
              </a:rPr>
              <a:t>Some are that afraid of the tiny house mouse, spider, and flies.</a:t>
            </a:r>
          </a:p>
          <a:p>
            <a:pPr lvl="0" algn="just"/>
            <a:r>
              <a:rPr lang="en-US" sz="3600" dirty="0" smtClean="0">
                <a:solidFill>
                  <a:schemeClr val="bg1"/>
                </a:solidFill>
              </a:rPr>
              <a:t>I try to explain to one my daughters that a house mouse is virtuously harmless to her physically, but I get nowhere with my logic.</a:t>
            </a:r>
            <a:endParaRPr lang="en-US" sz="36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a:bodyPr>
          <a:lstStyle/>
          <a:p>
            <a:pPr algn="ctr">
              <a:buNone/>
            </a:pPr>
            <a:r>
              <a:rPr lang="en-US" sz="3600" b="1" u="sng" dirty="0" smtClean="0">
                <a:solidFill>
                  <a:srgbClr val="00B050"/>
                </a:solidFill>
              </a:rPr>
              <a:t>I FEAR WHAT?</a:t>
            </a:r>
            <a:r>
              <a:rPr lang="en-US" sz="3600" b="1" dirty="0" smtClean="0">
                <a:solidFill>
                  <a:srgbClr val="00B050"/>
                </a:solidFill>
              </a:rPr>
              <a:t>   </a:t>
            </a:r>
            <a:r>
              <a:rPr lang="en-US" sz="3600" b="1" u="sng" dirty="0" smtClean="0">
                <a:solidFill>
                  <a:srgbClr val="00B050"/>
                </a:solidFill>
              </a:rPr>
              <a:t>Why do I fear what I fear</a:t>
            </a:r>
            <a:r>
              <a:rPr lang="en-US" sz="3600" b="1" dirty="0" smtClean="0">
                <a:solidFill>
                  <a:srgbClr val="00B050"/>
                </a:solidFill>
              </a:rPr>
              <a:t>?</a:t>
            </a:r>
            <a:endParaRPr lang="en-US" sz="3600" dirty="0" smtClean="0">
              <a:solidFill>
                <a:srgbClr val="00B050"/>
              </a:solidFill>
            </a:endParaRPr>
          </a:p>
          <a:p>
            <a:pPr lvl="0" algn="just"/>
            <a:r>
              <a:rPr lang="en-US" sz="3600" dirty="0" smtClean="0">
                <a:solidFill>
                  <a:srgbClr val="002060"/>
                </a:solidFill>
              </a:rPr>
              <a:t>Putting a skeleton and some flesh in your fear can help you to identify the true cause of your fear.</a:t>
            </a:r>
          </a:p>
          <a:p>
            <a:pPr lvl="0" algn="just"/>
            <a:r>
              <a:rPr lang="en-US" sz="3600" dirty="0" smtClean="0">
                <a:solidFill>
                  <a:srgbClr val="FF0000"/>
                </a:solidFill>
              </a:rPr>
              <a:t>I fear the mouse because of the way it looks</a:t>
            </a:r>
          </a:p>
          <a:p>
            <a:pPr lvl="0" algn="just"/>
            <a:r>
              <a:rPr lang="en-US" sz="3600" dirty="0" smtClean="0">
                <a:solidFill>
                  <a:srgbClr val="002060"/>
                </a:solidFill>
              </a:rPr>
              <a:t>I fear the mouse because of the way it moves</a:t>
            </a:r>
          </a:p>
          <a:p>
            <a:pPr lvl="0" algn="just"/>
            <a:r>
              <a:rPr lang="en-US" sz="3600" dirty="0" smtClean="0">
                <a:solidFill>
                  <a:srgbClr val="FF0000"/>
                </a:solidFill>
              </a:rPr>
              <a:t>I fear the mouse because of rabbi</a:t>
            </a:r>
          </a:p>
          <a:p>
            <a:pPr lvl="0" algn="just"/>
            <a:r>
              <a:rPr lang="en-US" sz="3600" dirty="0" smtClean="0">
                <a:solidFill>
                  <a:srgbClr val="002060"/>
                </a:solidFill>
              </a:rPr>
              <a:t>I fear the mouse because they can attack (not true)</a:t>
            </a:r>
          </a:p>
          <a:p>
            <a:pPr lvl="0" algn="just"/>
            <a:r>
              <a:rPr lang="en-US" sz="3600" dirty="0" smtClean="0">
                <a:solidFill>
                  <a:srgbClr val="FF0000"/>
                </a:solidFill>
              </a:rPr>
              <a:t>I fear the mouse because of their sharp teeth (irrational)</a:t>
            </a:r>
          </a:p>
          <a:p>
            <a:pPr lvl="0" algn="just"/>
            <a:r>
              <a:rPr lang="en-US" sz="3600" dirty="0" smtClean="0">
                <a:solidFill>
                  <a:srgbClr val="002060"/>
                </a:solidFill>
              </a:rPr>
              <a:t>I fear the mouse because of their sizes (irrational)</a:t>
            </a:r>
          </a:p>
          <a:p>
            <a:pPr>
              <a:buNone/>
            </a:pP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en-US" sz="3600" b="1" dirty="0" smtClean="0">
                <a:solidFill>
                  <a:schemeClr val="tx2">
                    <a:lumMod val="40000"/>
                    <a:lumOff val="60000"/>
                  </a:schemeClr>
                </a:solidFill>
              </a:rPr>
              <a:t>Definition of fear - Merriam-Webster's Student Dictionary</a:t>
            </a:r>
          </a:p>
          <a:p>
            <a:pPr lvl="0" algn="just"/>
            <a:r>
              <a:rPr lang="en-US" sz="3600" dirty="0" smtClean="0">
                <a:solidFill>
                  <a:schemeClr val="bg1"/>
                </a:solidFill>
              </a:rPr>
              <a:t>a : an unpleasant often strong emotion caused by expectation or awareness of danger </a:t>
            </a:r>
          </a:p>
          <a:p>
            <a:pPr lvl="0" algn="just"/>
            <a:r>
              <a:rPr lang="en-US" sz="3600" dirty="0" smtClean="0">
                <a:solidFill>
                  <a:schemeClr val="bg1"/>
                </a:solidFill>
              </a:rPr>
              <a:t>b : an instance of </a:t>
            </a:r>
            <a:r>
              <a:rPr lang="en-US" sz="3600" b="1" dirty="0" smtClean="0">
                <a:solidFill>
                  <a:schemeClr val="bg1"/>
                </a:solidFill>
              </a:rPr>
              <a:t>fear</a:t>
            </a:r>
            <a:r>
              <a:rPr lang="en-US" sz="3600" dirty="0" smtClean="0">
                <a:solidFill>
                  <a:schemeClr val="bg1"/>
                </a:solidFill>
              </a:rPr>
              <a:t> or a state marked by </a:t>
            </a:r>
            <a:r>
              <a:rPr lang="en-US" sz="3600" b="1" dirty="0" smtClean="0">
                <a:solidFill>
                  <a:schemeClr val="bg1"/>
                </a:solidFill>
              </a:rPr>
              <a:t>fear</a:t>
            </a:r>
            <a:r>
              <a:rPr lang="en-US" sz="3600" dirty="0" smtClean="0">
                <a:solidFill>
                  <a:schemeClr val="bg1"/>
                </a:solidFill>
              </a:rPr>
              <a:t>. </a:t>
            </a:r>
          </a:p>
          <a:p>
            <a:pPr lvl="0" algn="just"/>
            <a:r>
              <a:rPr lang="en-US" sz="3600" dirty="0" smtClean="0">
                <a:solidFill>
                  <a:schemeClr val="bg1"/>
                </a:solidFill>
              </a:rPr>
              <a:t>2 : concern about what may happen : WORRY. </a:t>
            </a:r>
          </a:p>
          <a:p>
            <a:pPr lvl="0" algn="just"/>
            <a:r>
              <a:rPr lang="en-US" sz="3600" dirty="0" smtClean="0">
                <a:solidFill>
                  <a:schemeClr val="bg1"/>
                </a:solidFill>
              </a:rPr>
              <a:t>3 : </a:t>
            </a:r>
            <a:r>
              <a:rPr lang="en-US" sz="3600" baseline="30000" dirty="0" smtClean="0">
                <a:solidFill>
                  <a:schemeClr val="bg1"/>
                </a:solidFill>
              </a:rPr>
              <a:t>1</a:t>
            </a:r>
            <a:r>
              <a:rPr lang="en-US" sz="3600" dirty="0" smtClean="0">
                <a:solidFill>
                  <a:schemeClr val="bg1"/>
                </a:solidFill>
              </a:rPr>
              <a:t>AWE. synonyms </a:t>
            </a:r>
            <a:r>
              <a:rPr lang="en-US" sz="3600" b="1" dirty="0" smtClean="0">
                <a:solidFill>
                  <a:schemeClr val="bg1"/>
                </a:solidFill>
              </a:rPr>
              <a:t>FEAR</a:t>
            </a:r>
            <a:r>
              <a:rPr lang="en-US" sz="3600" dirty="0" smtClean="0">
                <a:solidFill>
                  <a:schemeClr val="bg1"/>
                </a:solidFill>
              </a:rPr>
              <a:t>, DREAD, ALARM, FRIGHT mean painful emotion experienced in the presence or expectation of danger</a:t>
            </a:r>
            <a:r>
              <a:rPr lang="en-US" sz="3600" dirty="0" smtClean="0">
                <a:solidFill>
                  <a:schemeClr val="bg1"/>
                </a:solidFill>
              </a:rPr>
              <a:t>.</a:t>
            </a:r>
            <a:endParaRPr lang="en-US" sz="3600" dirty="0" smtClean="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fontAlgn="base"/>
            <a:r>
              <a:rPr lang="en-US" sz="3600" b="1" dirty="0" smtClean="0"/>
              <a:t>Synonyms </a:t>
            </a:r>
            <a:r>
              <a:rPr lang="en-US" sz="3600" b="1" dirty="0" smtClean="0"/>
              <a:t>for </a:t>
            </a:r>
            <a:r>
              <a:rPr lang="en-US" sz="3600" b="1" i="1" dirty="0" smtClean="0"/>
              <a:t>fear</a:t>
            </a:r>
            <a:endParaRPr lang="en-US" sz="3600" dirty="0" smtClean="0"/>
          </a:p>
          <a:p>
            <a:pPr lvl="0" fontAlgn="base"/>
            <a:r>
              <a:rPr lang="en-US" sz="3600" dirty="0" smtClean="0">
                <a:hlinkClick r:id="rId2"/>
              </a:rPr>
              <a:t>alarm</a:t>
            </a:r>
            <a:r>
              <a:rPr lang="en-US" sz="3600" dirty="0" smtClean="0"/>
              <a:t> </a:t>
            </a:r>
            <a:r>
              <a:rPr lang="en-US" sz="3600" dirty="0" smtClean="0">
                <a:hlinkClick r:id="rId3"/>
              </a:rPr>
              <a:t>anxiety</a:t>
            </a:r>
            <a:r>
              <a:rPr lang="en-US" sz="3600" dirty="0" smtClean="0"/>
              <a:t>, </a:t>
            </a:r>
            <a:r>
              <a:rPr lang="en-US" sz="3600" dirty="0" smtClean="0">
                <a:hlinkClick r:id="rId4"/>
              </a:rPr>
              <a:t>dread</a:t>
            </a:r>
            <a:r>
              <a:rPr lang="en-US" sz="3600" dirty="0" smtClean="0"/>
              <a:t>, </a:t>
            </a:r>
            <a:r>
              <a:rPr lang="en-US" sz="3600" dirty="0" smtClean="0">
                <a:hlinkClick r:id="rId5"/>
              </a:rPr>
              <a:t>fearfulness</a:t>
            </a:r>
            <a:r>
              <a:rPr lang="en-US" sz="3600" dirty="0" smtClean="0"/>
              <a:t>, </a:t>
            </a:r>
            <a:r>
              <a:rPr lang="en-US" sz="3600" dirty="0" smtClean="0">
                <a:hlinkClick r:id="rId6"/>
              </a:rPr>
              <a:t>fright</a:t>
            </a:r>
            <a:r>
              <a:rPr lang="en-US" sz="3600" dirty="0" smtClean="0"/>
              <a:t>, </a:t>
            </a:r>
            <a:r>
              <a:rPr lang="en-US" sz="3600" dirty="0" smtClean="0">
                <a:hlinkClick r:id="rId7"/>
              </a:rPr>
              <a:t>horror</a:t>
            </a:r>
            <a:r>
              <a:rPr lang="en-US" sz="3600" dirty="0" smtClean="0"/>
              <a:t>, </a:t>
            </a:r>
            <a:r>
              <a:rPr lang="en-US" sz="3600" dirty="0" smtClean="0">
                <a:hlinkClick r:id="rId8"/>
              </a:rPr>
              <a:t>panic</a:t>
            </a:r>
            <a:r>
              <a:rPr lang="en-US" sz="3600" dirty="0" smtClean="0"/>
              <a:t>, </a:t>
            </a:r>
            <a:r>
              <a:rPr lang="en-US" sz="3600" dirty="0" smtClean="0">
                <a:hlinkClick r:id="rId9"/>
              </a:rPr>
              <a:t>scare</a:t>
            </a:r>
            <a:r>
              <a:rPr lang="en-US" sz="3600" dirty="0" smtClean="0"/>
              <a:t>, </a:t>
            </a:r>
            <a:r>
              <a:rPr lang="en-US" sz="3600" dirty="0" smtClean="0">
                <a:hlinkClick r:id="rId10"/>
              </a:rPr>
              <a:t>terror</a:t>
            </a:r>
            <a:r>
              <a:rPr lang="en-US" sz="3600" dirty="0" smtClean="0"/>
              <a:t>, </a:t>
            </a:r>
            <a:r>
              <a:rPr lang="en-US" sz="3600" dirty="0" smtClean="0">
                <a:hlinkClick r:id="rId11"/>
              </a:rPr>
              <a:t>trepidation</a:t>
            </a:r>
            <a:endParaRPr lang="en-US" sz="3600" dirty="0" smtClean="0"/>
          </a:p>
          <a:p>
            <a:pPr fontAlgn="base"/>
            <a:r>
              <a:rPr lang="en-US" sz="3600" b="1" dirty="0" smtClean="0"/>
              <a:t>Words Related to </a:t>
            </a:r>
            <a:r>
              <a:rPr lang="en-US" sz="3600" b="1" i="1" dirty="0" smtClean="0"/>
              <a:t>fear</a:t>
            </a:r>
            <a:endParaRPr lang="en-US" sz="3600" dirty="0" smtClean="0"/>
          </a:p>
          <a:p>
            <a:pPr lvl="0" fontAlgn="base"/>
            <a:r>
              <a:rPr lang="en-US" sz="3600" dirty="0" smtClean="0">
                <a:hlinkClick r:id="rId12"/>
              </a:rPr>
              <a:t>phobia</a:t>
            </a:r>
            <a:r>
              <a:rPr lang="en-US" sz="3600" dirty="0" smtClean="0"/>
              <a:t>, </a:t>
            </a:r>
            <a:r>
              <a:rPr lang="en-US" sz="3600" dirty="0" smtClean="0">
                <a:hlinkClick r:id="rId13"/>
              </a:rPr>
              <a:t>creeps</a:t>
            </a:r>
            <a:r>
              <a:rPr lang="en-US" sz="3600" dirty="0" smtClean="0"/>
              <a:t>, </a:t>
            </a:r>
            <a:r>
              <a:rPr lang="en-US" sz="3600" dirty="0" smtClean="0">
                <a:hlinkClick r:id="rId14"/>
              </a:rPr>
              <a:t>nervousness</a:t>
            </a:r>
            <a:r>
              <a:rPr lang="en-US" sz="3600" dirty="0" smtClean="0"/>
              <a:t>, </a:t>
            </a:r>
            <a:r>
              <a:rPr lang="en-US" sz="3600" dirty="0" smtClean="0">
                <a:hlinkClick r:id="rId15"/>
              </a:rPr>
              <a:t>agitation</a:t>
            </a:r>
            <a:r>
              <a:rPr lang="en-US" sz="3600" dirty="0" smtClean="0"/>
              <a:t>, </a:t>
            </a:r>
            <a:r>
              <a:rPr lang="en-US" sz="3600" dirty="0" smtClean="0">
                <a:hlinkClick r:id="rId16"/>
              </a:rPr>
              <a:t>apprehension</a:t>
            </a:r>
            <a:r>
              <a:rPr lang="en-US" sz="3600" dirty="0" smtClean="0"/>
              <a:t>, </a:t>
            </a:r>
            <a:r>
              <a:rPr lang="en-US" sz="3600" dirty="0" smtClean="0">
                <a:hlinkClick r:id="rId17"/>
              </a:rPr>
              <a:t>consternation</a:t>
            </a:r>
            <a:r>
              <a:rPr lang="en-US" sz="3600" dirty="0" smtClean="0"/>
              <a:t>, </a:t>
            </a:r>
            <a:r>
              <a:rPr lang="en-US" sz="3600" dirty="0" smtClean="0">
                <a:hlinkClick r:id="rId18"/>
              </a:rPr>
              <a:t>discomposure</a:t>
            </a:r>
            <a:r>
              <a:rPr lang="en-US" sz="3600" dirty="0" smtClean="0"/>
              <a:t>, </a:t>
            </a:r>
            <a:r>
              <a:rPr lang="en-US" sz="3600" dirty="0" smtClean="0">
                <a:hlinkClick r:id="rId19"/>
              </a:rPr>
              <a:t>disquiet</a:t>
            </a:r>
            <a:r>
              <a:rPr lang="en-US" sz="3600" dirty="0" smtClean="0"/>
              <a:t>, </a:t>
            </a:r>
            <a:r>
              <a:rPr lang="en-US" sz="3600" dirty="0" smtClean="0">
                <a:hlinkClick r:id="rId20"/>
              </a:rPr>
              <a:t>concern</a:t>
            </a:r>
            <a:r>
              <a:rPr lang="en-US" sz="3600" dirty="0" smtClean="0"/>
              <a:t>, </a:t>
            </a:r>
            <a:r>
              <a:rPr lang="en-US" sz="3600" dirty="0" smtClean="0">
                <a:hlinkClick r:id="rId21"/>
              </a:rPr>
              <a:t>dismay</a:t>
            </a:r>
            <a:r>
              <a:rPr lang="en-US" sz="3600" dirty="0" smtClean="0"/>
              <a:t>, </a:t>
            </a:r>
            <a:r>
              <a:rPr lang="en-US" sz="3600" dirty="0" smtClean="0">
                <a:hlinkClick r:id="rId22"/>
              </a:rPr>
              <a:t>worry</a:t>
            </a:r>
            <a:r>
              <a:rPr lang="en-US" sz="3600" dirty="0" smtClean="0"/>
              <a:t> </a:t>
            </a:r>
            <a:r>
              <a:rPr lang="en-US" sz="3600" dirty="0" smtClean="0">
                <a:hlinkClick r:id="rId23"/>
              </a:rPr>
              <a:t>cowardice</a:t>
            </a:r>
            <a:r>
              <a:rPr lang="en-US" sz="3600" dirty="0" smtClean="0"/>
              <a:t>, </a:t>
            </a:r>
            <a:r>
              <a:rPr lang="en-US" sz="3600" dirty="0" smtClean="0">
                <a:hlinkClick r:id="rId24"/>
              </a:rPr>
              <a:t>faintheartedness</a:t>
            </a:r>
            <a:r>
              <a:rPr lang="en-US" sz="3600" dirty="0" smtClean="0"/>
              <a:t>, </a:t>
            </a:r>
            <a:r>
              <a:rPr lang="en-US" sz="3600" dirty="0" smtClean="0">
                <a:hlinkClick r:id="rId25"/>
              </a:rPr>
              <a:t>timidity</a:t>
            </a:r>
            <a:r>
              <a:rPr lang="en-US" sz="3600" dirty="0" smtClean="0"/>
              <a:t>, </a:t>
            </a:r>
          </a:p>
          <a:p>
            <a:pPr>
              <a:buNone/>
            </a:pP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0">
            <a:schemeClr val="accent5"/>
          </a:lnRef>
          <a:fillRef idx="3">
            <a:schemeClr val="accent5"/>
          </a:fillRef>
          <a:effectRef idx="3">
            <a:schemeClr val="accent5"/>
          </a:effectRef>
          <a:fontRef idx="minor">
            <a:schemeClr val="lt1"/>
          </a:fontRef>
        </p:style>
        <p:txBody>
          <a:bodyPr>
            <a:normAutofit fontScale="92500"/>
          </a:bodyPr>
          <a:lstStyle/>
          <a:p>
            <a:pPr algn="ctr" fontAlgn="t">
              <a:buNone/>
            </a:pPr>
            <a:r>
              <a:rPr lang="en-US" sz="3600" b="1" dirty="0" err="1" smtClean="0"/>
              <a:t>Définition</a:t>
            </a:r>
            <a:r>
              <a:rPr lang="en-US" sz="3600" b="1" dirty="0" smtClean="0"/>
              <a:t> de la </a:t>
            </a:r>
            <a:r>
              <a:rPr lang="en-US" sz="3600" b="1" dirty="0" err="1" smtClean="0"/>
              <a:t>peur</a:t>
            </a:r>
            <a:r>
              <a:rPr lang="en-US" sz="3600" b="1" dirty="0" smtClean="0"/>
              <a:t>:</a:t>
            </a:r>
            <a:endParaRPr lang="en-US" sz="3600" dirty="0" smtClean="0"/>
          </a:p>
          <a:p>
            <a:pPr>
              <a:buNone/>
            </a:pPr>
            <a:r>
              <a:rPr lang="en-US" sz="3600" dirty="0" smtClean="0"/>
              <a:t>1.</a:t>
            </a:r>
          </a:p>
          <a:p>
            <a:pPr algn="just"/>
            <a:r>
              <a:rPr lang="fr-FR" sz="3600" dirty="0" smtClean="0"/>
              <a:t>Émotion qui accompagne la prise de conscience d'un danger, d'une menace. Être en proie à la peur.</a:t>
            </a:r>
            <a:endParaRPr lang="en-US" sz="3600" dirty="0" smtClean="0"/>
          </a:p>
          <a:p>
            <a:pPr lvl="0" algn="just"/>
            <a:r>
              <a:rPr lang="fr-FR" sz="3600" dirty="0" smtClean="0"/>
              <a:t>La peur est synonyme de : (Crainte, effroi épouvante frayeur terreur)</a:t>
            </a:r>
            <a:endParaRPr lang="en-US" sz="3600" dirty="0" smtClean="0"/>
          </a:p>
          <a:p>
            <a:pPr lvl="0" algn="just">
              <a:buNone/>
            </a:pPr>
            <a:r>
              <a:rPr lang="fr-FR" sz="3600" dirty="0" smtClean="0"/>
              <a:t>2.</a:t>
            </a:r>
            <a:endParaRPr lang="en-US" sz="3600" dirty="0" smtClean="0"/>
          </a:p>
          <a:p>
            <a:pPr algn="just"/>
            <a:r>
              <a:rPr lang="fr-FR" sz="3600" dirty="0" smtClean="0"/>
              <a:t>Émotion de peur qui saisit qqn dans une occasion.</a:t>
            </a:r>
            <a:endParaRPr lang="en-US" sz="3600" dirty="0" smtClean="0"/>
          </a:p>
          <a:p>
            <a:pPr lvl="0" algn="just" fontAlgn="base"/>
            <a:r>
              <a:rPr lang="fr-FR" sz="3600" dirty="0" smtClean="0"/>
              <a:t>L'anxiété </a:t>
            </a:r>
            <a:r>
              <a:rPr lang="en-US" sz="3600" b="1" dirty="0" err="1" smtClean="0"/>
              <a:t>est</a:t>
            </a:r>
            <a:r>
              <a:rPr lang="en-US" sz="3600" dirty="0" smtClean="0"/>
              <a:t> </a:t>
            </a:r>
            <a:r>
              <a:rPr lang="en-US" sz="3600" dirty="0" err="1" smtClean="0"/>
              <a:t>une</a:t>
            </a:r>
            <a:r>
              <a:rPr lang="en-US" sz="3600" dirty="0" smtClean="0"/>
              <a:t> </a:t>
            </a:r>
            <a:r>
              <a:rPr lang="en-US" sz="3600" dirty="0" err="1" smtClean="0"/>
              <a:t>émotion</a:t>
            </a:r>
            <a:r>
              <a:rPr lang="en-US" sz="3600" dirty="0" smtClean="0"/>
              <a:t> </a:t>
            </a:r>
            <a:r>
              <a:rPr lang="en-US" sz="3600" dirty="0" err="1" smtClean="0"/>
              <a:t>causée</a:t>
            </a:r>
            <a:r>
              <a:rPr lang="en-US" sz="3600" dirty="0" smtClean="0"/>
              <a:t> par </a:t>
            </a:r>
            <a:r>
              <a:rPr lang="en-US" sz="3600" dirty="0" err="1" smtClean="0"/>
              <a:t>une</a:t>
            </a:r>
            <a:r>
              <a:rPr lang="en-US" sz="3600" dirty="0" smtClean="0"/>
              <a:t> menace </a:t>
            </a:r>
            <a:r>
              <a:rPr lang="en-US" sz="3600" dirty="0" err="1" smtClean="0"/>
              <a:t>observée</a:t>
            </a:r>
            <a:r>
              <a:rPr lang="en-US" sz="3600" dirty="0" smtClean="0"/>
              <a:t> </a:t>
            </a:r>
            <a:r>
              <a:rPr lang="en-US" sz="3600" dirty="0" err="1" smtClean="0"/>
              <a:t>ou</a:t>
            </a:r>
            <a:r>
              <a:rPr lang="en-US" sz="3600" dirty="0" smtClean="0"/>
              <a:t> </a:t>
            </a:r>
            <a:r>
              <a:rPr lang="en-US" sz="3600" dirty="0" err="1" smtClean="0"/>
              <a:t>vécue</a:t>
            </a:r>
            <a:r>
              <a:rPr lang="en-US" sz="3600" dirty="0" smtClean="0"/>
              <a:t>, </a:t>
            </a:r>
            <a:r>
              <a:rPr lang="en-US" sz="3600" b="1" dirty="0" smtClean="0"/>
              <a:t>qui</a:t>
            </a:r>
            <a:r>
              <a:rPr lang="en-US" sz="3600" dirty="0" smtClean="0"/>
              <a:t> </a:t>
            </a:r>
            <a:r>
              <a:rPr lang="en-US" sz="3600" dirty="0" err="1" smtClean="0"/>
              <a:t>mène</a:t>
            </a:r>
            <a:r>
              <a:rPr lang="en-US" sz="3600" dirty="0" smtClean="0"/>
              <a:t> le plus </a:t>
            </a:r>
            <a:r>
              <a:rPr lang="en-US" sz="3600" dirty="0" err="1" smtClean="0"/>
              <a:t>souvent</a:t>
            </a:r>
            <a:r>
              <a:rPr lang="en-US" sz="3600" dirty="0" smtClean="0"/>
              <a:t> à un </a:t>
            </a:r>
            <a:r>
              <a:rPr lang="en-US" sz="3600" dirty="0" err="1" smtClean="0"/>
              <a:t>évitement</a:t>
            </a:r>
            <a:r>
              <a:rPr lang="en-US" sz="3600" dirty="0" smtClean="0"/>
              <a:t> </a:t>
            </a:r>
            <a:r>
              <a:rPr lang="en-US" sz="3600" dirty="0" err="1" smtClean="0"/>
              <a:t>ou</a:t>
            </a:r>
            <a:r>
              <a:rPr lang="en-US" sz="3600" dirty="0" smtClean="0"/>
              <a:t> </a:t>
            </a:r>
            <a:r>
              <a:rPr lang="en-US" sz="3600" dirty="0" err="1" smtClean="0"/>
              <a:t>une</a:t>
            </a:r>
            <a:r>
              <a:rPr lang="en-US" sz="3600" dirty="0" smtClean="0"/>
              <a:t> </a:t>
            </a:r>
            <a:r>
              <a:rPr lang="en-US" sz="3600" dirty="0" err="1" smtClean="0"/>
              <a:t>esquive</a:t>
            </a:r>
            <a:r>
              <a:rPr lang="en-US" sz="3600" dirty="0" smtClean="0"/>
              <a:t> de </a:t>
            </a:r>
            <a:r>
              <a:rPr lang="en-US" sz="3600" dirty="0" err="1" smtClean="0"/>
              <a:t>celle-ci</a:t>
            </a:r>
            <a:r>
              <a:rPr lang="en-US" sz="3600" dirty="0" smtClean="0"/>
              <a:t>.</a:t>
            </a:r>
            <a:endParaRPr lang="en-US" sz="36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0">
            <a:schemeClr val="accent5"/>
          </a:lnRef>
          <a:fillRef idx="3">
            <a:schemeClr val="accent5"/>
          </a:fillRef>
          <a:effectRef idx="3">
            <a:schemeClr val="accent5"/>
          </a:effectRef>
          <a:fontRef idx="minor">
            <a:schemeClr val="lt1"/>
          </a:fontRef>
        </p:style>
        <p:txBody>
          <a:bodyPr>
            <a:normAutofit/>
          </a:bodyPr>
          <a:lstStyle/>
          <a:p>
            <a:pPr algn="ctr" fontAlgn="t">
              <a:buNone/>
            </a:pPr>
            <a:r>
              <a:rPr lang="en-US" sz="3600" b="1" dirty="0" err="1" smtClean="0"/>
              <a:t>Définition</a:t>
            </a:r>
            <a:r>
              <a:rPr lang="en-US" sz="3600" b="1" dirty="0" smtClean="0"/>
              <a:t> de la </a:t>
            </a:r>
            <a:r>
              <a:rPr lang="en-US" sz="3600" b="1" dirty="0" err="1" smtClean="0"/>
              <a:t>peur</a:t>
            </a:r>
            <a:r>
              <a:rPr lang="en-US" sz="3600" b="1" dirty="0" smtClean="0"/>
              <a:t>:</a:t>
            </a:r>
          </a:p>
          <a:p>
            <a:pPr algn="ctr" fontAlgn="t">
              <a:buNone/>
            </a:pPr>
            <a:endParaRPr lang="en-US" sz="3600" dirty="0" smtClean="0"/>
          </a:p>
          <a:p>
            <a:pPr lvl="0" algn="just" fontAlgn="base"/>
            <a:r>
              <a:rPr lang="fr-FR" sz="4400" dirty="0" smtClean="0"/>
              <a:t>L'anxiété</a:t>
            </a:r>
            <a:r>
              <a:rPr lang="fr-FR" sz="4400" dirty="0" smtClean="0"/>
              <a:t> </a:t>
            </a:r>
            <a:r>
              <a:rPr lang="en-US" sz="4400" b="1" dirty="0" err="1" smtClean="0"/>
              <a:t>est</a:t>
            </a:r>
            <a:r>
              <a:rPr lang="en-US" sz="4400" dirty="0" smtClean="0"/>
              <a:t> </a:t>
            </a:r>
            <a:r>
              <a:rPr lang="en-US" sz="4400" dirty="0" err="1" smtClean="0"/>
              <a:t>donc</a:t>
            </a:r>
            <a:r>
              <a:rPr lang="en-US" sz="4400" dirty="0" smtClean="0"/>
              <a:t> </a:t>
            </a:r>
            <a:r>
              <a:rPr lang="en-US" sz="4400" dirty="0" err="1" smtClean="0"/>
              <a:t>une</a:t>
            </a:r>
            <a:r>
              <a:rPr lang="en-US" sz="4400" dirty="0" smtClean="0"/>
              <a:t> </a:t>
            </a:r>
            <a:r>
              <a:rPr lang="en-US" sz="4400" dirty="0" err="1" smtClean="0"/>
              <a:t>réaction</a:t>
            </a:r>
            <a:r>
              <a:rPr lang="en-US" sz="4400" dirty="0" smtClean="0"/>
              <a:t> à </a:t>
            </a:r>
            <a:r>
              <a:rPr lang="en-US" sz="4400" dirty="0" err="1" smtClean="0"/>
              <a:t>quelque</a:t>
            </a:r>
            <a:r>
              <a:rPr lang="en-US" sz="4400" dirty="0" smtClean="0"/>
              <a:t> chose </a:t>
            </a:r>
            <a:r>
              <a:rPr lang="en-US" sz="4400" b="1" dirty="0" smtClean="0"/>
              <a:t>qui</a:t>
            </a:r>
            <a:r>
              <a:rPr lang="en-US" sz="4400" dirty="0" smtClean="0"/>
              <a:t> </a:t>
            </a:r>
            <a:r>
              <a:rPr lang="en-US" sz="4400" dirty="0" err="1" smtClean="0"/>
              <a:t>vous</a:t>
            </a:r>
            <a:r>
              <a:rPr lang="en-US" sz="4400" dirty="0" smtClean="0"/>
              <a:t> fait </a:t>
            </a:r>
            <a:r>
              <a:rPr lang="en-US" sz="4400" b="1" dirty="0" err="1" smtClean="0"/>
              <a:t>peur</a:t>
            </a:r>
            <a:r>
              <a:rPr lang="en-US" sz="4400" dirty="0" smtClean="0"/>
              <a:t>, </a:t>
            </a:r>
            <a:r>
              <a:rPr lang="en-US" sz="4400" dirty="0" err="1" smtClean="0"/>
              <a:t>ce</a:t>
            </a:r>
            <a:r>
              <a:rPr lang="en-US" sz="4400" dirty="0" smtClean="0"/>
              <a:t> </a:t>
            </a:r>
            <a:r>
              <a:rPr lang="en-US" sz="4400" b="1" dirty="0" smtClean="0"/>
              <a:t>qui</a:t>
            </a:r>
            <a:r>
              <a:rPr lang="en-US" sz="4400" dirty="0" smtClean="0"/>
              <a:t> </a:t>
            </a:r>
            <a:r>
              <a:rPr lang="en-US" sz="4400" dirty="0" err="1" smtClean="0"/>
              <a:t>va</a:t>
            </a:r>
            <a:r>
              <a:rPr lang="en-US" sz="4400" dirty="0" smtClean="0"/>
              <a:t> </a:t>
            </a:r>
            <a:r>
              <a:rPr lang="en-US" sz="4400" dirty="0" err="1" smtClean="0"/>
              <a:t>mener</a:t>
            </a:r>
            <a:r>
              <a:rPr lang="en-US" sz="4400" dirty="0" smtClean="0"/>
              <a:t> à un </a:t>
            </a:r>
            <a:r>
              <a:rPr lang="en-US" sz="4400" dirty="0" err="1" smtClean="0"/>
              <a:t>comportement</a:t>
            </a:r>
            <a:r>
              <a:rPr lang="en-US" sz="4400" dirty="0" smtClean="0"/>
              <a:t> </a:t>
            </a:r>
            <a:r>
              <a:rPr lang="en-US" sz="4400" dirty="0" err="1" smtClean="0"/>
              <a:t>d'évitement</a:t>
            </a:r>
            <a:r>
              <a:rPr lang="en-US" sz="4400" dirty="0" smtClean="0"/>
              <a:t> </a:t>
            </a:r>
            <a:r>
              <a:rPr lang="en-US" sz="4400" dirty="0" err="1" smtClean="0"/>
              <a:t>ou</a:t>
            </a:r>
            <a:r>
              <a:rPr lang="en-US" sz="4400" dirty="0" smtClean="0"/>
              <a:t> à des </a:t>
            </a:r>
            <a:r>
              <a:rPr lang="en-US" sz="4400" dirty="0" err="1" smtClean="0"/>
              <a:t>émotions</a:t>
            </a:r>
            <a:r>
              <a:rPr lang="en-US" sz="4400" dirty="0" smtClean="0"/>
              <a:t> </a:t>
            </a:r>
            <a:r>
              <a:rPr lang="en-US" sz="4400" dirty="0" err="1" smtClean="0"/>
              <a:t>intenses</a:t>
            </a:r>
            <a:r>
              <a:rPr lang="en-US" sz="4400" dirty="0" smtClean="0"/>
              <a:t> en </a:t>
            </a:r>
            <a:r>
              <a:rPr lang="en-US" sz="4400" dirty="0" err="1" smtClean="0"/>
              <a:t>cas</a:t>
            </a:r>
            <a:r>
              <a:rPr lang="en-US" sz="4400" dirty="0" smtClean="0"/>
              <a:t> de confrontation.</a:t>
            </a:r>
            <a:endParaRPr lang="en-US" sz="4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i="1" dirty="0" smtClean="0">
                <a:solidFill>
                  <a:srgbClr val="FF0000"/>
                </a:solidFill>
              </a:rPr>
              <a:t>Lu 12:25 Qui de vous, par ses inquiétudes, peut ajouter une coudée à la durée de sa vie? 26 Si donc vous ne pouvez pas même la moindre chose, pourquoi vous inquiétez-vous du reste</a:t>
            </a:r>
            <a:r>
              <a:rPr lang="fr-FR" sz="4000" i="1" dirty="0" smtClean="0">
                <a:solidFill>
                  <a:srgbClr val="FF0000"/>
                </a:solidFill>
              </a:rPr>
              <a:t>?</a:t>
            </a:r>
          </a:p>
          <a:p>
            <a:pPr algn="just"/>
            <a:endParaRPr lang="en-US" sz="4000" dirty="0" smtClean="0"/>
          </a:p>
          <a:p>
            <a:pPr algn="just"/>
            <a:r>
              <a:rPr lang="en-US" sz="4000" i="1" dirty="0" smtClean="0">
                <a:solidFill>
                  <a:srgbClr val="002060"/>
                </a:solidFill>
              </a:rPr>
              <a:t>Lu 12:25 "And which of you by worrying can add one cubit to his stature? 26 "If you then are not able to do the least, why are you anxious for the rest?</a:t>
            </a:r>
            <a:endParaRPr lang="en-US" sz="4000" dirty="0">
              <a:solidFill>
                <a:srgbClr val="00206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fontScale="77500" lnSpcReduction="20000"/>
          </a:bodyPr>
          <a:lstStyle/>
          <a:p>
            <a:pPr lvl="0" algn="just"/>
            <a:r>
              <a:rPr lang="en-US" sz="4000" dirty="0" smtClean="0">
                <a:solidFill>
                  <a:schemeClr val="bg1"/>
                </a:solidFill>
                <a:latin typeface="Arial Rounded MT Bold" pitchFamily="34" charset="0"/>
              </a:rPr>
              <a:t>Jesus shows us that most of our anxieties are subconsciously associated with the fear of death.</a:t>
            </a:r>
          </a:p>
          <a:p>
            <a:pPr lvl="0" algn="just"/>
            <a:r>
              <a:rPr lang="en-US" sz="4000" dirty="0" smtClean="0">
                <a:solidFill>
                  <a:schemeClr val="bg1"/>
                </a:solidFill>
                <a:latin typeface="Arial Rounded MT Bold" pitchFamily="34" charset="0"/>
              </a:rPr>
              <a:t>Death is a dreadful enemy to mankind and we do a great deal of effort to postpone our meeting with it.</a:t>
            </a:r>
          </a:p>
          <a:p>
            <a:pPr lvl="0" algn="just"/>
            <a:r>
              <a:rPr lang="en-US" sz="4000" dirty="0" smtClean="0">
                <a:solidFill>
                  <a:schemeClr val="bg1"/>
                </a:solidFill>
                <a:latin typeface="Arial Rounded MT Bold" pitchFamily="34" charset="0"/>
              </a:rPr>
              <a:t>Everything that comes our way to trigger a premature rendezvous with death makes us nervous.</a:t>
            </a:r>
          </a:p>
          <a:p>
            <a:pPr lvl="0" algn="just"/>
            <a:r>
              <a:rPr lang="en-US" sz="4000" dirty="0" smtClean="0">
                <a:solidFill>
                  <a:schemeClr val="bg1"/>
                </a:solidFill>
                <a:latin typeface="Arial Rounded MT Bold" pitchFamily="34" charset="0"/>
              </a:rPr>
              <a:t>Even Christian people who have lived a full life to adulthood are still found to be uncomfortable with the idea of death.</a:t>
            </a:r>
          </a:p>
          <a:p>
            <a:pPr lvl="0" algn="just"/>
            <a:r>
              <a:rPr lang="en-US" sz="4000" dirty="0" smtClean="0">
                <a:solidFill>
                  <a:schemeClr val="bg1"/>
                </a:solidFill>
                <a:latin typeface="Arial Rounded MT Bold" pitchFamily="34" charset="0"/>
              </a:rPr>
              <a:t>Jesus Christ who was both human and divine, displayed intense emotion in the presence of death in the Garden of Gethsemane</a:t>
            </a:r>
            <a:r>
              <a:rPr lang="en-US"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000" dirty="0" smtClean="0">
                <a:solidFill>
                  <a:schemeClr val="bg1"/>
                </a:solidFill>
                <a:latin typeface="Arial Rounded MT Bold" pitchFamily="34" charset="0"/>
              </a:rPr>
              <a:t>Should </a:t>
            </a:r>
            <a:r>
              <a:rPr lang="en-US" sz="4000" dirty="0" smtClean="0">
                <a:solidFill>
                  <a:schemeClr val="bg1"/>
                </a:solidFill>
                <a:latin typeface="Arial Rounded MT Bold" pitchFamily="34" charset="0"/>
              </a:rPr>
              <a:t>we be concerned about the corona virus? Of course!</a:t>
            </a:r>
          </a:p>
          <a:p>
            <a:pPr algn="just"/>
            <a:r>
              <a:rPr lang="en-US" sz="4000" dirty="0" smtClean="0">
                <a:solidFill>
                  <a:schemeClr val="bg1"/>
                </a:solidFill>
                <a:latin typeface="Arial Rounded MT Bold" pitchFamily="34" charset="0"/>
              </a:rPr>
              <a:t>Should we learn as much about it as we can? Absolutely!</a:t>
            </a:r>
          </a:p>
          <a:p>
            <a:pPr algn="just"/>
            <a:r>
              <a:rPr lang="en-US" sz="4000" dirty="0" smtClean="0">
                <a:solidFill>
                  <a:schemeClr val="bg1"/>
                </a:solidFill>
                <a:latin typeface="Arial Rounded MT Bold" pitchFamily="34" charset="0"/>
              </a:rPr>
              <a:t>Should we take all necessary precautions from exposing ourselves to it? You bet!</a:t>
            </a:r>
          </a:p>
          <a:p>
            <a:pPr algn="just"/>
            <a:r>
              <a:rPr lang="en-US" sz="4000" dirty="0" smtClean="0">
                <a:solidFill>
                  <a:schemeClr val="bg1"/>
                </a:solidFill>
                <a:latin typeface="Arial Rounded MT Bold" pitchFamily="34" charset="0"/>
              </a:rPr>
              <a:t>Should we be afraid of corona virus? No, because fear is detrimental to our faith</a:t>
            </a:r>
            <a:r>
              <a:rPr lang="en-US"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en-US" sz="4000" dirty="0" smtClean="0">
                <a:solidFill>
                  <a:schemeClr val="bg1"/>
                </a:solidFill>
                <a:latin typeface="Arial Rounded MT Bold" pitchFamily="34" charset="0"/>
              </a:rPr>
              <a:t>As </a:t>
            </a:r>
            <a:r>
              <a:rPr lang="en-US" sz="4000" dirty="0" smtClean="0">
                <a:solidFill>
                  <a:schemeClr val="bg1"/>
                </a:solidFill>
                <a:latin typeface="Arial Rounded MT Bold" pitchFamily="34" charset="0"/>
              </a:rPr>
              <a:t>Christians we are more concerned about the </a:t>
            </a:r>
            <a:r>
              <a:rPr lang="en-US" sz="4000" u="sng" dirty="0" smtClean="0">
                <a:solidFill>
                  <a:schemeClr val="bg1"/>
                </a:solidFill>
                <a:latin typeface="Arial Rounded MT Bold" pitchFamily="34" charset="0"/>
              </a:rPr>
              <a:t>dying process</a:t>
            </a:r>
            <a:r>
              <a:rPr lang="en-US" sz="4000" dirty="0" smtClean="0">
                <a:solidFill>
                  <a:schemeClr val="bg1"/>
                </a:solidFill>
                <a:latin typeface="Arial Rounded MT Bold" pitchFamily="34" charset="0"/>
              </a:rPr>
              <a:t> than we are of death.</a:t>
            </a:r>
          </a:p>
          <a:p>
            <a:pPr lvl="0" algn="just"/>
            <a:r>
              <a:rPr lang="en-US" sz="4000" dirty="0" smtClean="0">
                <a:solidFill>
                  <a:schemeClr val="bg1"/>
                </a:solidFill>
                <a:latin typeface="Arial Rounded MT Bold" pitchFamily="34" charset="0"/>
              </a:rPr>
              <a:t>We live our lives in preparation to face death.</a:t>
            </a:r>
          </a:p>
          <a:p>
            <a:pPr lvl="0" algn="just"/>
            <a:r>
              <a:rPr lang="en-US" sz="4000" dirty="0" smtClean="0">
                <a:solidFill>
                  <a:schemeClr val="bg1"/>
                </a:solidFill>
                <a:latin typeface="Arial Rounded MT Bold" pitchFamily="34" charset="0"/>
              </a:rPr>
              <a:t>Our grand prize is awaiting us after death.</a:t>
            </a:r>
          </a:p>
          <a:p>
            <a:pPr lvl="0" algn="just"/>
            <a:r>
              <a:rPr lang="en-US" sz="4000" dirty="0" smtClean="0">
                <a:solidFill>
                  <a:schemeClr val="bg1"/>
                </a:solidFill>
                <a:latin typeface="Arial Rounded MT Bold" pitchFamily="34" charset="0"/>
              </a:rPr>
              <a:t>The real life of the believer begins after death.</a:t>
            </a:r>
          </a:p>
          <a:p>
            <a:pPr lvl="0" algn="just"/>
            <a:r>
              <a:rPr lang="en-US" sz="4000" dirty="0" smtClean="0">
                <a:solidFill>
                  <a:schemeClr val="bg1"/>
                </a:solidFill>
                <a:latin typeface="Arial Rounded MT Bold" pitchFamily="34" charset="0"/>
              </a:rPr>
              <a:t>Death is but a bridge to eternity for the born again believer.</a:t>
            </a:r>
          </a:p>
          <a:p>
            <a:pPr>
              <a:buNone/>
            </a:pP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ctr" fontAlgn="base">
              <a:buNone/>
            </a:pPr>
            <a:r>
              <a:rPr lang="en-US" sz="3600" b="1" dirty="0" smtClean="0">
                <a:solidFill>
                  <a:srgbClr val="002060"/>
                </a:solidFill>
                <a:latin typeface="Arial Rounded MT Bold" pitchFamily="34" charset="0"/>
                <a:cs typeface="Arial" pitchFamily="34" charset="0"/>
              </a:rPr>
              <a:t>THE FUTILITY OF WORRY</a:t>
            </a:r>
            <a:endParaRPr lang="en-US" sz="3600" dirty="0" smtClean="0">
              <a:solidFill>
                <a:srgbClr val="002060"/>
              </a:solidFill>
              <a:latin typeface="Arial Rounded MT Bold" pitchFamily="34" charset="0"/>
              <a:cs typeface="Arial" pitchFamily="34" charset="0"/>
            </a:endParaRPr>
          </a:p>
          <a:p>
            <a:pPr lvl="0" algn="just" fontAlgn="base"/>
            <a:r>
              <a:rPr lang="en-US" sz="3600" dirty="0" smtClean="0">
                <a:solidFill>
                  <a:srgbClr val="FF0000"/>
                </a:solidFill>
                <a:latin typeface="Arial Rounded MT Bold" pitchFamily="34" charset="0"/>
                <a:cs typeface="Arial" pitchFamily="34" charset="0"/>
              </a:rPr>
              <a:t>While worry can shorten your life, it can never prolong your life.</a:t>
            </a:r>
            <a:r>
              <a:rPr lang="en-US" sz="3600" b="1" dirty="0" smtClean="0">
                <a:solidFill>
                  <a:srgbClr val="FF0000"/>
                </a:solidFill>
                <a:latin typeface="Arial Rounded MT Bold" pitchFamily="34" charset="0"/>
                <a:cs typeface="Arial" pitchFamily="34" charset="0"/>
              </a:rPr>
              <a:t> </a:t>
            </a:r>
            <a:endParaRPr lang="en-US" sz="3600" dirty="0" smtClean="0">
              <a:solidFill>
                <a:srgbClr val="FF0000"/>
              </a:solidFill>
              <a:latin typeface="Arial Rounded MT Bold" pitchFamily="34" charset="0"/>
              <a:cs typeface="Arial" pitchFamily="34" charset="0"/>
            </a:endParaRPr>
          </a:p>
          <a:p>
            <a:pPr lvl="0" algn="just" fontAlgn="base"/>
            <a:r>
              <a:rPr lang="en-US" sz="3600" dirty="0" smtClean="0">
                <a:solidFill>
                  <a:schemeClr val="tx2">
                    <a:lumMod val="50000"/>
                  </a:schemeClr>
                </a:solidFill>
                <a:latin typeface="Arial Rounded MT Bold" pitchFamily="34" charset="0"/>
                <a:cs typeface="Arial" pitchFamily="34" charset="0"/>
              </a:rPr>
              <a:t>In 2 Kings chapter 7, in the time of the great prophet Elisha, there were three lepers who made a stunning decision that changed the situation of the nation of Israel.</a:t>
            </a:r>
          </a:p>
          <a:p>
            <a:pPr lvl="0" algn="just" fontAlgn="base"/>
            <a:r>
              <a:rPr lang="en-US" sz="3600" dirty="0" smtClean="0">
                <a:solidFill>
                  <a:srgbClr val="FF0000"/>
                </a:solidFill>
                <a:latin typeface="Arial Rounded MT Bold" pitchFamily="34" charset="0"/>
                <a:cs typeface="Arial" pitchFamily="34" charset="0"/>
              </a:rPr>
              <a:t>There was a famine in the Land of Israel to the point that people began to eat their children for food.</a:t>
            </a:r>
          </a:p>
          <a:p>
            <a:pPr lvl="0" algn="just" fontAlgn="base"/>
            <a:r>
              <a:rPr lang="en-US" sz="3600" dirty="0" smtClean="0">
                <a:solidFill>
                  <a:schemeClr val="tx2">
                    <a:lumMod val="50000"/>
                  </a:schemeClr>
                </a:solidFill>
                <a:latin typeface="Arial Rounded MT Bold" pitchFamily="34" charset="0"/>
                <a:cs typeface="Arial" pitchFamily="34" charset="0"/>
              </a:rPr>
              <a:t>The nation of Israel was besieged by the Syrians who imposed a chocked out embargo on them.</a:t>
            </a:r>
          </a:p>
          <a:p>
            <a:pPr lvl="0" algn="just" fontAlgn="base"/>
            <a:r>
              <a:rPr lang="en-US" sz="3600" dirty="0" smtClean="0">
                <a:solidFill>
                  <a:srgbClr val="FF0000"/>
                </a:solidFill>
                <a:latin typeface="Arial Rounded MT Bold" pitchFamily="34" charset="0"/>
                <a:cs typeface="Arial" pitchFamily="34" charset="0"/>
              </a:rPr>
              <a:t>They shot the water supply, the sealed the gates preventing any outside contact to Israel.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fontAlgn="base"/>
            <a:r>
              <a:rPr lang="en-US" sz="3600" dirty="0" smtClean="0">
                <a:solidFill>
                  <a:srgbClr val="002060"/>
                </a:solidFill>
                <a:latin typeface="Arial Rounded MT Bold" pitchFamily="34" charset="0"/>
                <a:cs typeface="Arial" pitchFamily="34" charset="0"/>
              </a:rPr>
              <a:t>These </a:t>
            </a:r>
            <a:r>
              <a:rPr lang="en-US" sz="3600" dirty="0" smtClean="0">
                <a:solidFill>
                  <a:srgbClr val="002060"/>
                </a:solidFill>
                <a:latin typeface="Arial Rounded MT Bold" pitchFamily="34" charset="0"/>
                <a:cs typeface="Arial" pitchFamily="34" charset="0"/>
              </a:rPr>
              <a:t>three lepers were facing death both because of their sickness and specially because of their starvation.</a:t>
            </a:r>
          </a:p>
          <a:p>
            <a:pPr lvl="0" algn="just" fontAlgn="base"/>
            <a:r>
              <a:rPr lang="en-US" sz="3600" dirty="0" smtClean="0">
                <a:solidFill>
                  <a:srgbClr val="FF0000"/>
                </a:solidFill>
                <a:latin typeface="Arial Rounded MT Bold" pitchFamily="34" charset="0"/>
                <a:cs typeface="Arial" pitchFamily="34" charset="0"/>
              </a:rPr>
              <a:t>They braved their fears and crossed over to the other side of the gate, where they knew that they would find food. </a:t>
            </a:r>
          </a:p>
          <a:p>
            <a:pPr lvl="0" algn="just" fontAlgn="base"/>
            <a:r>
              <a:rPr lang="en-US" sz="3600" dirty="0" smtClean="0">
                <a:solidFill>
                  <a:srgbClr val="002060"/>
                </a:solidFill>
                <a:latin typeface="Arial Rounded MT Bold" pitchFamily="34" charset="0"/>
                <a:cs typeface="Arial" pitchFamily="34" charset="0"/>
              </a:rPr>
              <a:t>They realized that death was imminent in their case. They just decided to die if need be where the food was.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fontAlgn="base"/>
            <a:r>
              <a:rPr lang="en-US" sz="3600" dirty="0" smtClean="0">
                <a:solidFill>
                  <a:srgbClr val="FF0000"/>
                </a:solidFill>
                <a:latin typeface="Arial Rounded MT Bold" pitchFamily="34" charset="0"/>
                <a:cs typeface="Arial" pitchFamily="34" charset="0"/>
              </a:rPr>
              <a:t>God </a:t>
            </a:r>
            <a:r>
              <a:rPr lang="en-US" sz="3600" dirty="0" smtClean="0">
                <a:solidFill>
                  <a:srgbClr val="FF0000"/>
                </a:solidFill>
                <a:latin typeface="Arial Rounded MT Bold" pitchFamily="34" charset="0"/>
                <a:cs typeface="Arial" pitchFamily="34" charset="0"/>
              </a:rPr>
              <a:t>was waiting for them to brace their fears, and as they were crossing over, God was in action to scare the Syrians away who thought that Israel was pursuing them with a great army and abandoned all their possessions and food.</a:t>
            </a:r>
          </a:p>
          <a:p>
            <a:pPr lvl="0" algn="just" fontAlgn="base"/>
            <a:r>
              <a:rPr lang="en-US" sz="3600" dirty="0" smtClean="0">
                <a:solidFill>
                  <a:srgbClr val="002060"/>
                </a:solidFill>
                <a:latin typeface="Arial Rounded MT Bold" pitchFamily="34" charset="0"/>
                <a:cs typeface="Arial" pitchFamily="34" charset="0"/>
              </a:rPr>
              <a:t>When these lepers got to the other side, they found the camp was free of Assyrians and full of food and all kinds of goods.</a:t>
            </a:r>
          </a:p>
          <a:p>
            <a:pPr>
              <a:buNone/>
            </a:pP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fontAlgn="base">
              <a:buNone/>
            </a:pPr>
            <a:r>
              <a:rPr lang="en-US" sz="3600" dirty="0" smtClean="0">
                <a:solidFill>
                  <a:srgbClr val="FFFF00"/>
                </a:solidFill>
              </a:rPr>
              <a:t>CAST AWAY THE FEAR OF DEATH FROM YOU</a:t>
            </a:r>
          </a:p>
          <a:p>
            <a:pPr lvl="0" algn="just" fontAlgn="base"/>
            <a:r>
              <a:rPr lang="en-US" sz="3600" dirty="0" smtClean="0">
                <a:solidFill>
                  <a:schemeClr val="bg1"/>
                </a:solidFill>
              </a:rPr>
              <a:t>Fear does nothing but paralyzing you so that you cannot discover and use your strength.</a:t>
            </a:r>
          </a:p>
          <a:p>
            <a:pPr lvl="0" algn="just" fontAlgn="base"/>
            <a:r>
              <a:rPr lang="en-US" sz="3600" dirty="0" smtClean="0">
                <a:solidFill>
                  <a:srgbClr val="FFFF00"/>
                </a:solidFill>
              </a:rPr>
              <a:t>Fear causes you to live in a pseudo reality.</a:t>
            </a:r>
          </a:p>
          <a:p>
            <a:pPr lvl="0" algn="just" fontAlgn="base"/>
            <a:r>
              <a:rPr lang="en-US" sz="3600" dirty="0" smtClean="0">
                <a:solidFill>
                  <a:schemeClr val="bg1"/>
                </a:solidFill>
              </a:rPr>
              <a:t>Fear hinders the moves of God in your life.</a:t>
            </a:r>
          </a:p>
          <a:p>
            <a:pPr lvl="0" algn="just" fontAlgn="base"/>
            <a:r>
              <a:rPr lang="en-US" sz="3600" dirty="0" smtClean="0">
                <a:solidFill>
                  <a:srgbClr val="FFFF00"/>
                </a:solidFill>
              </a:rPr>
              <a:t>Satan does a lot gimmicks in front of the Children of God to instill fear in them.</a:t>
            </a:r>
          </a:p>
          <a:p>
            <a:pPr lvl="0" algn="just" fontAlgn="base"/>
            <a:r>
              <a:rPr lang="en-US" sz="3600" dirty="0" smtClean="0">
                <a:solidFill>
                  <a:schemeClr val="bg1"/>
                </a:solidFill>
              </a:rPr>
              <a:t>Fear leads inevitably to doubt and compromise.</a:t>
            </a:r>
          </a:p>
          <a:p>
            <a:pPr lvl="0" algn="just" fontAlgn="base"/>
            <a:r>
              <a:rPr lang="en-US" sz="3600" dirty="0" smtClean="0">
                <a:solidFill>
                  <a:srgbClr val="FFFF00"/>
                </a:solidFill>
              </a:rPr>
              <a:t>If you are in a position where fear is trying to overtake you, you need to pull out your spiritual armor.</a:t>
            </a:r>
          </a:p>
          <a:p>
            <a:pPr>
              <a:buNone/>
            </a:pPr>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pPr algn="just" fontAlgn="base"/>
            <a:r>
              <a:rPr lang="en-US" sz="4000" i="1" dirty="0" smtClean="0">
                <a:solidFill>
                  <a:schemeClr val="bg1"/>
                </a:solidFill>
              </a:rPr>
              <a:t>Eph 6:16 above all, taking the shield of faith with which you will be able to quench all the fiery darts of the wicked one. (NKJV</a:t>
            </a:r>
            <a:r>
              <a:rPr lang="en-US" sz="4000" i="1" dirty="0" smtClean="0">
                <a:solidFill>
                  <a:schemeClr val="bg1"/>
                </a:solidFill>
              </a:rPr>
              <a:t>)</a:t>
            </a:r>
          </a:p>
          <a:p>
            <a:pPr algn="just" fontAlgn="base"/>
            <a:endParaRPr lang="en-US" sz="4000" dirty="0" smtClean="0">
              <a:solidFill>
                <a:srgbClr val="FFFF00"/>
              </a:solidFill>
            </a:endParaRPr>
          </a:p>
          <a:p>
            <a:pPr algn="just" fontAlgn="base"/>
            <a:r>
              <a:rPr lang="fr-FR" sz="4000" i="1" dirty="0" smtClean="0">
                <a:solidFill>
                  <a:srgbClr val="FFFF00"/>
                </a:solidFill>
              </a:rPr>
              <a:t> 16 prenez par-dessus tout cela le bouclier de la foi, avec lequel vous pourrez éteindre tous les traits enflammés du malin; (LSV)</a:t>
            </a:r>
            <a:endParaRPr lang="en-US" sz="4000" dirty="0" smtClean="0">
              <a:solidFill>
                <a:srgbClr val="FFFF00"/>
              </a:solidFill>
            </a:endParaRPr>
          </a:p>
          <a:p>
            <a:pPr>
              <a:buNone/>
            </a:pP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algn="ctr" fontAlgn="base">
              <a:buNone/>
            </a:pPr>
            <a:r>
              <a:rPr lang="en-US" sz="3600" b="1" dirty="0" smtClean="0">
                <a:solidFill>
                  <a:schemeClr val="bg1"/>
                </a:solidFill>
              </a:rPr>
              <a:t>WISDOM TO DEAL WITH THE CORONA VIRUS</a:t>
            </a:r>
          </a:p>
          <a:p>
            <a:pPr lvl="0" algn="just" fontAlgn="base"/>
            <a:r>
              <a:rPr lang="en-US" sz="3600" dirty="0" smtClean="0">
                <a:solidFill>
                  <a:schemeClr val="bg1"/>
                </a:solidFill>
              </a:rPr>
              <a:t>If you have already contracted the disease, you going to fight this thing with all known medicine available.</a:t>
            </a:r>
          </a:p>
          <a:p>
            <a:pPr lvl="0" algn="just" fontAlgn="base"/>
            <a:r>
              <a:rPr lang="en-US" sz="3600" dirty="0" smtClean="0">
                <a:solidFill>
                  <a:srgbClr val="FFFF00"/>
                </a:solidFill>
              </a:rPr>
              <a:t>You going to accelerate in your prayers asking God to HEAL you.</a:t>
            </a:r>
          </a:p>
          <a:p>
            <a:pPr lvl="0" algn="just" fontAlgn="base"/>
            <a:r>
              <a:rPr lang="en-US" sz="3600" dirty="0" smtClean="0">
                <a:solidFill>
                  <a:schemeClr val="bg1"/>
                </a:solidFill>
              </a:rPr>
              <a:t>You going to believe that God can pull you out of it.</a:t>
            </a:r>
          </a:p>
          <a:p>
            <a:pPr lvl="0" algn="just" fontAlgn="base"/>
            <a:r>
              <a:rPr lang="en-US" sz="3600" dirty="0" smtClean="0">
                <a:solidFill>
                  <a:srgbClr val="FFFF00"/>
                </a:solidFill>
              </a:rPr>
              <a:t>You are going to make sure that your house is in order in case God decides for you to pass.</a:t>
            </a:r>
          </a:p>
          <a:p>
            <a:pPr lvl="0" algn="just" fontAlgn="base"/>
            <a:r>
              <a:rPr lang="en-US" sz="3600" dirty="0" smtClean="0">
                <a:solidFill>
                  <a:schemeClr val="bg1"/>
                </a:solidFill>
              </a:rPr>
              <a:t>You are going to prepare yourself for departure only if that is the will and the final answer of God</a:t>
            </a:r>
            <a:r>
              <a:rPr lang="en-US" sz="3600" dirty="0" smtClean="0">
                <a:solidFill>
                  <a:schemeClr val="bg1"/>
                </a:solidFill>
              </a:rPr>
              <a:t>.</a:t>
            </a:r>
            <a:endParaRPr lang="en-US" sz="3600" dirty="0" smtClean="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fontAlgn="base"/>
            <a:r>
              <a:rPr lang="en-US" sz="3600" dirty="0" smtClean="0">
                <a:solidFill>
                  <a:srgbClr val="FFFF00"/>
                </a:solidFill>
              </a:rPr>
              <a:t>You </a:t>
            </a:r>
            <a:r>
              <a:rPr lang="en-US" sz="3600" dirty="0" smtClean="0">
                <a:solidFill>
                  <a:srgbClr val="FFFF00"/>
                </a:solidFill>
              </a:rPr>
              <a:t>will claim the will of God over your life Jesus like Jesus did.</a:t>
            </a:r>
          </a:p>
          <a:p>
            <a:pPr lvl="0" algn="just" fontAlgn="base"/>
            <a:r>
              <a:rPr lang="en-US" sz="3600" dirty="0" smtClean="0">
                <a:solidFill>
                  <a:schemeClr val="bg1"/>
                </a:solidFill>
              </a:rPr>
              <a:t>You will begin to thank God for your life, your family, your faith, and for all the things He had allowed you to accomplish in your life.</a:t>
            </a:r>
          </a:p>
          <a:p>
            <a:pPr lvl="0" algn="just" fontAlgn="base"/>
            <a:r>
              <a:rPr lang="en-US" sz="3600" dirty="0" smtClean="0">
                <a:solidFill>
                  <a:srgbClr val="FFFF00"/>
                </a:solidFill>
              </a:rPr>
              <a:t>You need to make sure that the devil gets no glory out of it, as feeling sorry for yourself or doubting the faithfulness of God.</a:t>
            </a:r>
          </a:p>
          <a:p>
            <a:pPr lvl="0" algn="just" fontAlgn="base"/>
            <a:r>
              <a:rPr lang="en-US" sz="3600" dirty="0" smtClean="0">
                <a:solidFill>
                  <a:schemeClr val="bg1"/>
                </a:solidFill>
              </a:rPr>
              <a:t>If you must go to heaven through this pandemic, make sure you go in style.</a:t>
            </a:r>
          </a:p>
          <a:p>
            <a:pPr>
              <a:buNone/>
            </a:pPr>
            <a:endParaRPr 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fontAlgn="base"/>
            <a:r>
              <a:rPr lang="en-US" dirty="0" smtClean="0"/>
              <a:t>RIDICULE YOUR FEAR</a:t>
            </a:r>
            <a:endParaRPr lang="en-US" sz="2400" dirty="0" smtClean="0"/>
          </a:p>
          <a:p>
            <a:pPr lvl="0" fontAlgn="base"/>
            <a:r>
              <a:rPr lang="en-US" sz="4000" dirty="0" smtClean="0"/>
              <a:t>Fear of what? </a:t>
            </a:r>
          </a:p>
          <a:p>
            <a:pPr lvl="1" algn="just" fontAlgn="base"/>
            <a:r>
              <a:rPr lang="en-US" sz="4000" dirty="0" smtClean="0"/>
              <a:t>Crossing my Jordan to the Promised Land IS GOOD NEWS!</a:t>
            </a:r>
          </a:p>
          <a:p>
            <a:pPr lvl="1" algn="just" fontAlgn="base"/>
            <a:r>
              <a:rPr lang="en-US" sz="4000" dirty="0" smtClean="0"/>
              <a:t>Ending my mission on earth to begin my eternal life in paradise IS GOOD NEWS!</a:t>
            </a:r>
          </a:p>
          <a:p>
            <a:pPr lvl="1" algn="just" fontAlgn="base"/>
            <a:r>
              <a:rPr lang="en-US" sz="4000" dirty="0" smtClean="0"/>
              <a:t>Going to a city where there is no sorrow, no headache, and no fear, IS GOOD NEWS</a:t>
            </a:r>
            <a:r>
              <a:rPr lang="en-US" sz="4000" dirty="0" smtClean="0"/>
              <a:t>!</a:t>
            </a:r>
            <a:endParaRPr lang="en-US" sz="40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1" algn="just" fontAlgn="base"/>
            <a:r>
              <a:rPr lang="en-US" sz="4000" dirty="0" smtClean="0"/>
              <a:t>Going </a:t>
            </a:r>
            <a:r>
              <a:rPr lang="en-US" sz="4000" dirty="0" smtClean="0"/>
              <a:t>to a city where corona virus and any other disease cannot enter IS GOOD NEWS!</a:t>
            </a:r>
          </a:p>
          <a:p>
            <a:pPr lvl="1" algn="just" fontAlgn="base"/>
            <a:r>
              <a:rPr lang="en-US" sz="4000" dirty="0" smtClean="0"/>
              <a:t>Joining the saints who have crossed over before you IS GOOD NEWS!</a:t>
            </a:r>
          </a:p>
          <a:p>
            <a:pPr lvl="1" algn="just" fontAlgn="base"/>
            <a:r>
              <a:rPr lang="en-US" sz="4000" dirty="0" smtClean="0"/>
              <a:t>Life on earth is good, but life in heaven is better and sweeter. IT’S ALL GOOD FOR THE CHRISTIAN!</a:t>
            </a:r>
            <a:endParaRPr lang="en-US" sz="4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fontAlgn="base"/>
            <a:r>
              <a:rPr lang="en-US" sz="3600" dirty="0" err="1" smtClean="0">
                <a:latin typeface="Andalus" pitchFamily="18" charset="-78"/>
                <a:cs typeface="Andalus" pitchFamily="18" charset="-78"/>
              </a:rPr>
              <a:t>Php</a:t>
            </a:r>
            <a:r>
              <a:rPr lang="en-US" sz="3600" dirty="0" smtClean="0">
                <a:latin typeface="Andalus" pitchFamily="18" charset="-78"/>
                <a:cs typeface="Andalus" pitchFamily="18" charset="-78"/>
              </a:rPr>
              <a:t> 1:21 ¶ For to me, to live is Christ, and to die is gain.</a:t>
            </a:r>
          </a:p>
          <a:p>
            <a:pPr algn="just" fontAlgn="base"/>
            <a:r>
              <a:rPr lang="en-US" sz="3600" dirty="0" smtClean="0">
                <a:latin typeface="Andalus" pitchFamily="18" charset="-78"/>
                <a:cs typeface="Andalus" pitchFamily="18" charset="-78"/>
              </a:rPr>
              <a:t> 22 But if I live on in the flesh, this will mean fruit from my labor; yet what I shall choose I cannot tell.</a:t>
            </a:r>
          </a:p>
          <a:p>
            <a:pPr algn="just" fontAlgn="base"/>
            <a:r>
              <a:rPr lang="en-US" sz="3600" dirty="0" smtClean="0">
                <a:latin typeface="Andalus" pitchFamily="18" charset="-78"/>
                <a:cs typeface="Andalus" pitchFamily="18" charset="-78"/>
              </a:rPr>
              <a:t> 23 For I am hard pressed between the two, having a desire to depart and be with Christ, which is far better.</a:t>
            </a:r>
          </a:p>
          <a:p>
            <a:pPr algn="just" fontAlgn="base"/>
            <a:r>
              <a:rPr lang="en-US" sz="3600" dirty="0" smtClean="0">
                <a:latin typeface="Andalus" pitchFamily="18" charset="-78"/>
                <a:cs typeface="Andalus" pitchFamily="18" charset="-78"/>
              </a:rPr>
              <a:t> 24 Nevertheless to remain in the flesh is more needful for you.</a:t>
            </a:r>
          </a:p>
          <a:p>
            <a:pPr>
              <a:buNone/>
            </a:pPr>
            <a:endParaRPr lang="en-US" sz="3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fontAlgn="base"/>
            <a:r>
              <a:rPr lang="fr-FR" sz="3600" i="1" dirty="0" err="1" smtClean="0"/>
              <a:t>Php</a:t>
            </a:r>
            <a:r>
              <a:rPr lang="fr-FR" sz="3600" i="1" dirty="0" smtClean="0"/>
              <a:t> 1:21 ¶ car Christ est ma vie, et la mort m'est un gain.</a:t>
            </a:r>
            <a:endParaRPr lang="en-US" sz="3600" dirty="0" smtClean="0"/>
          </a:p>
          <a:p>
            <a:pPr algn="just" fontAlgn="base"/>
            <a:r>
              <a:rPr lang="fr-FR" sz="3600" i="1" dirty="0" smtClean="0"/>
              <a:t> 22 Mais s'il est utile pour mon œuvre que je vive dans la chair, je ne saurais dire ce que je dois préférer.</a:t>
            </a:r>
            <a:endParaRPr lang="en-US" sz="3600" dirty="0" smtClean="0"/>
          </a:p>
          <a:p>
            <a:pPr algn="just" fontAlgn="base"/>
            <a:r>
              <a:rPr lang="fr-FR" sz="3600" i="1" dirty="0" smtClean="0"/>
              <a:t> 23 Je suis pressé des deux côtés: j'ai le désir de m'en aller et d'être avec Christ, ce qui de beaucoup est le meilleur;</a:t>
            </a:r>
            <a:endParaRPr lang="en-US" sz="3600" dirty="0" smtClean="0"/>
          </a:p>
          <a:p>
            <a:pPr algn="just" fontAlgn="base"/>
            <a:r>
              <a:rPr lang="fr-FR" sz="3600" i="1" dirty="0" smtClean="0"/>
              <a:t> 24 mais à cause de vous il est plus nécessaire que je demeure dans la chair.</a:t>
            </a:r>
            <a:endParaRPr lang="en-US" sz="3600" dirty="0" smtClean="0"/>
          </a:p>
          <a:p>
            <a:pPr>
              <a:buNone/>
            </a:pPr>
            <a:r>
              <a:rPr lang="fr-FR" sz="2400" dirty="0" smtClean="0"/>
              <a:t> </a:t>
            </a:r>
            <a:endParaRPr lang="en-U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fontAlgn="base">
              <a:buNone/>
            </a:pPr>
            <a:r>
              <a:rPr lang="fr-FR" sz="3600" b="1" dirty="0" smtClean="0"/>
              <a:t>CONCLUSION</a:t>
            </a:r>
            <a:endParaRPr lang="en-US" sz="3600" dirty="0" smtClean="0"/>
          </a:p>
          <a:p>
            <a:pPr lvl="0" algn="just" fontAlgn="base"/>
            <a:r>
              <a:rPr lang="en-US" sz="3600" dirty="0" smtClean="0"/>
              <a:t>Paul’s desire to remain alive was motivated by a sense of duty toward the Christians.</a:t>
            </a:r>
          </a:p>
          <a:p>
            <a:pPr lvl="0" algn="just" fontAlgn="base"/>
            <a:r>
              <a:rPr lang="en-US" sz="3600" dirty="0" smtClean="0"/>
              <a:t>Make sure that your great desire to stay alive is not so that you can eat more chicken and hamburgers.</a:t>
            </a:r>
          </a:p>
          <a:p>
            <a:pPr lvl="0" algn="just" fontAlgn="base"/>
            <a:r>
              <a:rPr lang="en-US" sz="3600" dirty="0" smtClean="0"/>
              <a:t>Make you can show to God how your staying on earth will benefit His church.</a:t>
            </a:r>
          </a:p>
          <a:p>
            <a:pPr lvl="0" algn="just" fontAlgn="base"/>
            <a:r>
              <a:rPr lang="en-US" sz="3600" dirty="0" smtClean="0"/>
              <a:t>If you have no desire to do something for God with the rest of your life, better that you go now while your faith is active</a:t>
            </a:r>
            <a:r>
              <a:rPr lang="en-US" sz="3600" dirty="0" smtClean="0"/>
              <a:t>.</a:t>
            </a:r>
            <a:endParaRPr lang="en-US" sz="3600"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lgn="just" fontAlgn="base"/>
            <a:r>
              <a:rPr lang="en-US" sz="3600" dirty="0" smtClean="0"/>
              <a:t>If </a:t>
            </a:r>
            <a:r>
              <a:rPr lang="en-US" sz="3600" dirty="0" smtClean="0"/>
              <a:t>you are facing death, write to God the reasons you want extension in your life.</a:t>
            </a:r>
          </a:p>
          <a:p>
            <a:pPr lvl="0" algn="just" fontAlgn="base"/>
            <a:r>
              <a:rPr lang="en-US" sz="3600" dirty="0" smtClean="0"/>
              <a:t>Make sure you mean it because God is taking note of what you say.</a:t>
            </a:r>
          </a:p>
          <a:p>
            <a:pPr lvl="0" algn="just" fontAlgn="base"/>
            <a:r>
              <a:rPr lang="en-US" sz="3600" dirty="0" smtClean="0"/>
              <a:t>Make sure that your motivation to live longer on earth is not just for the happiness of your family or your own gratification.</a:t>
            </a:r>
          </a:p>
          <a:p>
            <a:pPr lvl="0" algn="just" fontAlgn="base"/>
            <a:r>
              <a:rPr lang="en-US" sz="3600" dirty="0" smtClean="0"/>
              <a:t>Life or death is all good for the Christians who had fulfill their duties on earth.</a:t>
            </a:r>
          </a:p>
          <a:p>
            <a:pPr lvl="0" algn="just" fontAlgn="base"/>
            <a:r>
              <a:rPr lang="en-US" sz="3600" dirty="0" smtClean="0"/>
              <a:t>No shame, no regret, no sorrow if I have to leave now</a:t>
            </a:r>
            <a:r>
              <a:rPr lang="en-US" sz="3600" dirty="0" smtClean="0"/>
              <a:t>.</a:t>
            </a:r>
            <a:endParaRPr lang="en-US" sz="3600"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lgn="just" fontAlgn="base"/>
            <a:r>
              <a:rPr lang="en-US" sz="3600" smtClean="0"/>
              <a:t>If </a:t>
            </a:r>
            <a:r>
              <a:rPr lang="en-US" sz="3600" dirty="0" smtClean="0"/>
              <a:t>I live on, more sermons, more mission trips, more evangelization, more going church, more singing the praises of God.</a:t>
            </a:r>
          </a:p>
          <a:p>
            <a:pPr lvl="0" algn="just" fontAlgn="base"/>
            <a:r>
              <a:rPr lang="en-US" sz="3600" dirty="0" smtClean="0"/>
              <a:t>Say: “I will be praising God tomorrow whether with the saints on earth or with the saints on the other side of Jordan.”</a:t>
            </a:r>
          </a:p>
          <a:p>
            <a:pPr algn="just" fontAlgn="base"/>
            <a:r>
              <a:rPr lang="en-US" sz="3600" dirty="0" smtClean="0"/>
              <a:t> </a:t>
            </a:r>
          </a:p>
          <a:p>
            <a:pPr algn="just" fontAlgn="base"/>
            <a:r>
              <a:rPr lang="en-US" sz="3600" dirty="0" smtClean="0"/>
              <a:t>May God add His blessings unto His words!</a:t>
            </a:r>
          </a:p>
          <a:p>
            <a:pPr fontAlgn="base"/>
            <a:r>
              <a:rPr lang="en-US" sz="3600" dirty="0" smtClean="0"/>
              <a:t> </a:t>
            </a:r>
          </a:p>
          <a:p>
            <a:pPr algn="r" fontAlgn="base"/>
            <a:r>
              <a:rPr lang="en-US" sz="3600" dirty="0" smtClean="0"/>
              <a:t>AMEN!</a:t>
            </a:r>
          </a:p>
          <a:p>
            <a:pPr>
              <a:buNone/>
            </a:pP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TotalTime>
  <Words>2230</Words>
  <Application>Microsoft Office PowerPoint</Application>
  <PresentationFormat>On-screen Show (4:3)</PresentationFormat>
  <Paragraphs>144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CHRIST THE ROCK CONGREGATION SUNDAY MAY 17TH 2020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MAY 10TH 2020  Sermon by Pastor Marc E Simeon</dc:title>
  <dc:creator>MARC EDOUARD SIMEON</dc:creator>
  <cp:lastModifiedBy>MARC EDOUARD SIMEON</cp:lastModifiedBy>
  <cp:revision>6</cp:revision>
  <dcterms:created xsi:type="dcterms:W3CDTF">2020-05-09T15:06:37Z</dcterms:created>
  <dcterms:modified xsi:type="dcterms:W3CDTF">2020-05-16T16:50:48Z</dcterms:modified>
</cp:coreProperties>
</file>