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257" r:id="rId2"/>
    <p:sldId id="258" r:id="rId3"/>
    <p:sldId id="294" r:id="rId4"/>
    <p:sldId id="295" r:id="rId5"/>
    <p:sldId id="263" r:id="rId6"/>
    <p:sldId id="296" r:id="rId7"/>
    <p:sldId id="285" r:id="rId8"/>
    <p:sldId id="286" r:id="rId9"/>
    <p:sldId id="287" r:id="rId10"/>
    <p:sldId id="298" r:id="rId11"/>
    <p:sldId id="297" r:id="rId12"/>
    <p:sldId id="260" r:id="rId13"/>
    <p:sldId id="288" r:id="rId14"/>
    <p:sldId id="299" r:id="rId15"/>
    <p:sldId id="300" r:id="rId16"/>
    <p:sldId id="289" r:id="rId17"/>
    <p:sldId id="301" r:id="rId18"/>
    <p:sldId id="302" r:id="rId19"/>
    <p:sldId id="264" r:id="rId20"/>
    <p:sldId id="303" r:id="rId21"/>
    <p:sldId id="265" r:id="rId22"/>
    <p:sldId id="305" r:id="rId23"/>
    <p:sldId id="304" r:id="rId24"/>
    <p:sldId id="306" r:id="rId25"/>
    <p:sldId id="290" r:id="rId26"/>
    <p:sldId id="307" r:id="rId27"/>
    <p:sldId id="266" r:id="rId28"/>
    <p:sldId id="308" r:id="rId29"/>
    <p:sldId id="291" r:id="rId30"/>
    <p:sldId id="309" r:id="rId31"/>
    <p:sldId id="310" r:id="rId32"/>
    <p:sldId id="267" r:id="rId33"/>
    <p:sldId id="311" r:id="rId34"/>
    <p:sldId id="261" r:id="rId35"/>
    <p:sldId id="312" r:id="rId36"/>
    <p:sldId id="292" r:id="rId37"/>
    <p:sldId id="313" r:id="rId38"/>
    <p:sldId id="293" r:id="rId39"/>
    <p:sldId id="316" r:id="rId40"/>
    <p:sldId id="262" r:id="rId41"/>
    <p:sldId id="314"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9" d="100"/>
          <a:sy n="69" d="100"/>
        </p:scale>
        <p:origin x="-1104"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0955A26-4F35-46A2-B689-7F5AB082BC09}" type="datetimeFigureOut">
              <a:rPr lang="en-US" smtClean="0"/>
              <a:pPr/>
              <a:t>5/24/2020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F868222-9A90-43D0-8E8E-3E76B5BBD696}"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F868222-9A90-43D0-8E8E-3E76B5BBD696}" type="slidenum">
              <a:rPr lang="en-US" smtClean="0"/>
              <a:pPr/>
              <a:t>25</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F868222-9A90-43D0-8E8E-3E76B5BBD696}" type="slidenum">
              <a:rPr lang="en-US" smtClean="0"/>
              <a:pPr/>
              <a:t>26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DBD94AE-C29B-4D63-B011-4079D5310D6E}" type="datetimeFigureOut">
              <a:rPr lang="en-US" smtClean="0"/>
              <a:pPr/>
              <a:t>5/24/2020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C3E18E-4159-46C4-930C-0CBA503181F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DBD94AE-C29B-4D63-B011-4079D5310D6E}" type="datetimeFigureOut">
              <a:rPr lang="en-US" smtClean="0"/>
              <a:pPr/>
              <a:t>5/24/2020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C3E18E-4159-46C4-930C-0CBA503181F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DBD94AE-C29B-4D63-B011-4079D5310D6E}" type="datetimeFigureOut">
              <a:rPr lang="en-US" smtClean="0"/>
              <a:pPr/>
              <a:t>5/24/2020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C3E18E-4159-46C4-930C-0CBA503181F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DBD94AE-C29B-4D63-B011-4079D5310D6E}" type="datetimeFigureOut">
              <a:rPr lang="en-US" smtClean="0"/>
              <a:pPr/>
              <a:t>5/24/2020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BC3E18E-4159-46C4-930C-0CBA503181F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DBD94AE-C29B-4D63-B011-4079D5310D6E}" type="datetimeFigureOut">
              <a:rPr lang="en-US" smtClean="0"/>
              <a:pPr/>
              <a:t>5/24/2020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BC3E18E-4159-46C4-930C-0CBA503181F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DBD94AE-C29B-4D63-B011-4079D5310D6E}" type="datetimeFigureOut">
              <a:rPr lang="en-US" smtClean="0"/>
              <a:pPr/>
              <a:t>5/24/2020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BC3E18E-4159-46C4-930C-0CBA503181F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DBD94AE-C29B-4D63-B011-4079D5310D6E}" type="datetimeFigureOut">
              <a:rPr lang="en-US" smtClean="0"/>
              <a:pPr/>
              <a:t>5/24/2020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BC3E18E-4159-46C4-930C-0CBA503181F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DBD94AE-C29B-4D63-B011-4079D5310D6E}" type="datetimeFigureOut">
              <a:rPr lang="en-US" smtClean="0"/>
              <a:pPr/>
              <a:t>5/24/2020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BC3E18E-4159-46C4-930C-0CBA503181F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DBD94AE-C29B-4D63-B011-4079D5310D6E}" type="datetimeFigureOut">
              <a:rPr lang="en-US" smtClean="0"/>
              <a:pPr/>
              <a:t>5/24/2020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BC3E18E-4159-46C4-930C-0CBA503181F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DBD94AE-C29B-4D63-B011-4079D5310D6E}" type="datetimeFigureOut">
              <a:rPr lang="en-US" smtClean="0"/>
              <a:pPr/>
              <a:t>5/24/2020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C3E18E-4159-46C4-930C-0CBA503181F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DBD94AE-C29B-4D63-B011-4079D5310D6E}" type="datetimeFigureOut">
              <a:rPr lang="en-US" smtClean="0"/>
              <a:pPr/>
              <a:t>5/24/2020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C3E18E-4159-46C4-930C-0CBA503181F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DBD94AE-C29B-4D63-B011-4079D5310D6E}" type="datetimeFigureOut">
              <a:rPr lang="en-US" smtClean="0"/>
              <a:pPr/>
              <a:t>5/24/2020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C3E18E-4159-46C4-930C-0CBA503181F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hyperlink" Target="https://www.linternaute.fr/dictionnaire/fr/definition/d/" TargetMode="External"/><Relationship Id="rId13" Type="http://schemas.openxmlformats.org/officeDocument/2006/relationships/hyperlink" Target="https://www.linternaute.fr/dictionnaire/fr/definition/sensibilite/" TargetMode="External"/><Relationship Id="rId3" Type="http://schemas.openxmlformats.org/officeDocument/2006/relationships/hyperlink" Target="https://www.linternaute.fr/dictionnaire/fr/definition/de-1/" TargetMode="External"/><Relationship Id="rId7" Type="http://schemas.openxmlformats.org/officeDocument/2006/relationships/hyperlink" Target="https://www.linternaute.fr/dictionnaire/fr/definition/maux/" TargetMode="External"/><Relationship Id="rId12" Type="http://schemas.openxmlformats.org/officeDocument/2006/relationships/hyperlink" Target="https://www.linternaute.fr/dictionnaire/fr/definition/empathie/" TargetMode="External"/><Relationship Id="rId2" Type="http://schemas.openxmlformats.org/officeDocument/2006/relationships/hyperlink" Target="https://www.linternaute.fr/dictionnaire/fr/definition/sentiment/" TargetMode="External"/><Relationship Id="rId1" Type="http://schemas.openxmlformats.org/officeDocument/2006/relationships/slideLayout" Target="../slideLayouts/slideLayout2.xml"/><Relationship Id="rId6" Type="http://schemas.openxmlformats.org/officeDocument/2006/relationships/hyperlink" Target="https://www.linternaute.fr/dictionnaire/fr/definition/le/" TargetMode="External"/><Relationship Id="rId11" Type="http://schemas.openxmlformats.org/officeDocument/2006/relationships/hyperlink" Target="https://www.linternaute.fr/dictionnaire/fr/definition/pitie/" TargetMode="External"/><Relationship Id="rId5" Type="http://schemas.openxmlformats.org/officeDocument/2006/relationships/hyperlink" Target="https://www.linternaute.fr/dictionnaire/fr/definition/envers/" TargetMode="External"/><Relationship Id="rId15" Type="http://schemas.openxmlformats.org/officeDocument/2006/relationships/hyperlink" Target="https://www.linternaute.fr/dictionnaire/fr/definition/insensibilite/" TargetMode="External"/><Relationship Id="rId10" Type="http://schemas.openxmlformats.org/officeDocument/2006/relationships/hyperlink" Target="https://www.linternaute.fr/dictionnaire/fr/definition/personne/" TargetMode="External"/><Relationship Id="rId4" Type="http://schemas.openxmlformats.org/officeDocument/2006/relationships/hyperlink" Target="https://www.linternaute.fr/dictionnaire/fr/definition/sympathie/" TargetMode="External"/><Relationship Id="rId9" Type="http://schemas.openxmlformats.org/officeDocument/2006/relationships/hyperlink" Target="https://www.linternaute.fr/dictionnaire/fr/definition/autre/" TargetMode="External"/><Relationship Id="rId14" Type="http://schemas.openxmlformats.org/officeDocument/2006/relationships/hyperlink" Target="https://www.linternaute.fr/dictionnaire/fr/definition/indifference/"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www.merriam-webster.com/dictionary/pity" TargetMode="External"/><Relationship Id="rId7" Type="http://schemas.openxmlformats.org/officeDocument/2006/relationships/hyperlink" Target="https://www.merriam-webster.com/dictionary/sympathy" TargetMode="External"/><Relationship Id="rId2" Type="http://schemas.openxmlformats.org/officeDocument/2006/relationships/hyperlink" Target="https://www.merriam-webster.com/dictionary/consciousness" TargetMode="External"/><Relationship Id="rId1" Type="http://schemas.openxmlformats.org/officeDocument/2006/relationships/slideLayout" Target="../slideLayouts/slideLayout2.xml"/><Relationship Id="rId6" Type="http://schemas.openxmlformats.org/officeDocument/2006/relationships/hyperlink" Target="https://www.merriam-webster.com/dictionary/condolence" TargetMode="External"/><Relationship Id="rId5" Type="http://schemas.openxmlformats.org/officeDocument/2006/relationships/hyperlink" Target="https://www.merriam-webster.com/dictionary/commiseration" TargetMode="External"/><Relationship Id="rId4" Type="http://schemas.openxmlformats.org/officeDocument/2006/relationships/hyperlink" Target="https://www.merriam-webster.com/dictionary/compassion"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743199"/>
          </a:xfrm>
          <a:solidFill>
            <a:schemeClr val="accent6">
              <a:lumMod val="75000"/>
            </a:schemeClr>
          </a:solidFill>
        </p:spPr>
        <p:txBody>
          <a:bodyPr>
            <a:normAutofit fontScale="90000"/>
          </a:bodyPr>
          <a:lstStyle/>
          <a:p>
            <a:r>
              <a:rPr lang="en-US" dirty="0">
                <a:solidFill>
                  <a:schemeClr val="accent6">
                    <a:lumMod val="40000"/>
                    <a:lumOff val="60000"/>
                  </a:schemeClr>
                </a:solidFill>
              </a:rPr>
              <a:t>CHRIST THE ROCK CONGREGATION</a:t>
            </a:r>
            <a:r>
              <a:rPr lang="en-US" dirty="0"/>
              <a:t/>
            </a:r>
            <a:br>
              <a:rPr lang="en-US" dirty="0"/>
            </a:br>
            <a:r>
              <a:rPr lang="en-US" dirty="0">
                <a:solidFill>
                  <a:schemeClr val="accent1">
                    <a:lumMod val="40000"/>
                    <a:lumOff val="60000"/>
                  </a:schemeClr>
                </a:solidFill>
              </a:rPr>
              <a:t>SUNDAY MAY </a:t>
            </a:r>
            <a:r>
              <a:rPr lang="en-US" dirty="0" smtClean="0">
                <a:solidFill>
                  <a:schemeClr val="accent1">
                    <a:lumMod val="40000"/>
                    <a:lumOff val="60000"/>
                  </a:schemeClr>
                </a:solidFill>
              </a:rPr>
              <a:t>14</a:t>
            </a:r>
            <a:r>
              <a:rPr lang="en-US" baseline="30000" dirty="0" smtClean="0">
                <a:solidFill>
                  <a:schemeClr val="accent1">
                    <a:lumMod val="40000"/>
                    <a:lumOff val="60000"/>
                  </a:schemeClr>
                </a:solidFill>
              </a:rPr>
              <a:t>TH</a:t>
            </a:r>
            <a:r>
              <a:rPr lang="en-US" dirty="0" smtClean="0">
                <a:solidFill>
                  <a:schemeClr val="accent1">
                    <a:lumMod val="40000"/>
                    <a:lumOff val="60000"/>
                  </a:schemeClr>
                </a:solidFill>
              </a:rPr>
              <a:t> 2020 </a:t>
            </a:r>
            <a:r>
              <a:rPr lang="en-US" dirty="0"/>
              <a:t/>
            </a:r>
            <a:br>
              <a:rPr lang="en-US" dirty="0"/>
            </a:br>
            <a:r>
              <a:rPr lang="en-US" dirty="0">
                <a:solidFill>
                  <a:schemeClr val="bg1"/>
                </a:solidFill>
              </a:rPr>
              <a:t>Sermon by Pastor Marc E Simeon</a:t>
            </a:r>
            <a:r>
              <a:rPr lang="en-US" dirty="0"/>
              <a:t/>
            </a:r>
            <a:br>
              <a:rPr lang="en-US" dirty="0"/>
            </a:br>
            <a:endParaRPr lang="en-US" dirty="0"/>
          </a:p>
        </p:txBody>
      </p:sp>
      <p:sp>
        <p:nvSpPr>
          <p:cNvPr id="3" name="Subtitle 2"/>
          <p:cNvSpPr>
            <a:spLocks noGrp="1"/>
          </p:cNvSpPr>
          <p:nvPr>
            <p:ph type="subTitle" idx="1"/>
          </p:nvPr>
        </p:nvSpPr>
        <p:spPr>
          <a:xfrm>
            <a:off x="0" y="2743200"/>
            <a:ext cx="9144000" cy="4114800"/>
          </a:xfrm>
          <a:solidFill>
            <a:srgbClr val="002060"/>
          </a:solidFill>
        </p:spPr>
        <p:txBody>
          <a:bodyPr>
            <a:normAutofit/>
          </a:bodyPr>
          <a:lstStyle/>
          <a:p>
            <a:r>
              <a:rPr lang="en-US" sz="4800" b="1" dirty="0" smtClean="0">
                <a:solidFill>
                  <a:srgbClr val="FFFF00"/>
                </a:solidFill>
                <a:latin typeface="Andalus" pitchFamily="18" charset="-78"/>
                <a:cs typeface="Andalus" pitchFamily="18" charset="-78"/>
              </a:rPr>
              <a:t>CELUI QUI SOUFFRE A DROIT A LA COMPASSION DE SES AMIS</a:t>
            </a:r>
            <a:endParaRPr lang="en-US" sz="4800" dirty="0" smtClean="0">
              <a:solidFill>
                <a:srgbClr val="FFFF00"/>
              </a:solidFill>
              <a:latin typeface="Andalus" pitchFamily="18" charset="-78"/>
              <a:cs typeface="Andalus" pitchFamily="18" charset="-78"/>
            </a:endParaRPr>
          </a:p>
          <a:p>
            <a:endParaRPr lang="en-US" sz="4800" b="1" dirty="0" smtClean="0">
              <a:solidFill>
                <a:schemeClr val="tx2">
                  <a:lumMod val="20000"/>
                  <a:lumOff val="80000"/>
                </a:schemeClr>
              </a:solidFill>
              <a:latin typeface="Agency FB" pitchFamily="34" charset="0"/>
            </a:endParaRPr>
          </a:p>
          <a:p>
            <a:r>
              <a:rPr lang="en-US" sz="4800" b="1" dirty="0" smtClean="0">
                <a:solidFill>
                  <a:schemeClr val="tx2">
                    <a:lumMod val="20000"/>
                    <a:lumOff val="80000"/>
                  </a:schemeClr>
                </a:solidFill>
                <a:latin typeface="Agency FB" pitchFamily="34" charset="0"/>
              </a:rPr>
              <a:t>TO HIM WHO IS AFFLICTED, KINDNESS SHOULD BE SHOWN BY HIS FRIENDS</a:t>
            </a:r>
            <a:endParaRPr lang="en-US" sz="4800" dirty="0" smtClean="0">
              <a:solidFill>
                <a:schemeClr val="tx2">
                  <a:lumMod val="20000"/>
                  <a:lumOff val="80000"/>
                </a:schemeClr>
              </a:solidFill>
              <a:latin typeface="Agency FB" pitchFamily="34" charset="0"/>
            </a:endParaRPr>
          </a:p>
          <a:p>
            <a:endParaRPr lang="en-US" sz="4000" dirty="0">
              <a:solidFill>
                <a:srgbClr val="0070C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1">
              <a:lumMod val="20000"/>
              <a:lumOff val="80000"/>
            </a:schemeClr>
          </a:solidFill>
        </p:spPr>
        <p:style>
          <a:lnRef idx="1">
            <a:schemeClr val="accent4"/>
          </a:lnRef>
          <a:fillRef idx="2">
            <a:schemeClr val="accent4"/>
          </a:fillRef>
          <a:effectRef idx="1">
            <a:schemeClr val="accent4"/>
          </a:effectRef>
          <a:fontRef idx="minor">
            <a:schemeClr val="dk1"/>
          </a:fontRef>
        </p:style>
        <p:txBody>
          <a:bodyPr>
            <a:normAutofit fontScale="85000" lnSpcReduction="20000"/>
          </a:bodyPr>
          <a:lstStyle/>
          <a:p>
            <a:r>
              <a:rPr lang="en-US" sz="4000" b="1" dirty="0" smtClean="0">
                <a:solidFill>
                  <a:srgbClr val="002060"/>
                </a:solidFill>
              </a:rPr>
              <a:t>LECTURE: JOB 6:1-14</a:t>
            </a:r>
            <a:endParaRPr lang="en-US" sz="4000" dirty="0" smtClean="0">
              <a:solidFill>
                <a:srgbClr val="002060"/>
              </a:solidFill>
            </a:endParaRPr>
          </a:p>
          <a:p>
            <a:pPr algn="just"/>
            <a:r>
              <a:rPr lang="fr-FR" sz="4000" dirty="0" smtClean="0">
                <a:latin typeface="Arial Rounded MT Bold" pitchFamily="34" charset="0"/>
              </a:rPr>
              <a:t>Job 6:1 ¶ Job prit la parole et dit:</a:t>
            </a:r>
            <a:endParaRPr lang="en-US" sz="4000" dirty="0" smtClean="0">
              <a:latin typeface="Arial Rounded MT Bold" pitchFamily="34" charset="0"/>
            </a:endParaRPr>
          </a:p>
          <a:p>
            <a:pPr algn="just"/>
            <a:r>
              <a:rPr lang="fr-FR" sz="4000" dirty="0" smtClean="0">
                <a:latin typeface="Arial Rounded MT Bold" pitchFamily="34" charset="0"/>
              </a:rPr>
              <a:t> </a:t>
            </a:r>
            <a:r>
              <a:rPr lang="fr-FR" sz="4000" dirty="0" smtClean="0">
                <a:solidFill>
                  <a:srgbClr val="FF0000"/>
                </a:solidFill>
                <a:latin typeface="Arial Rounded MT Bold" pitchFamily="34" charset="0"/>
              </a:rPr>
              <a:t>2 Oh! s'il était possible de peser ma douleur, Et si toutes mes calamités étaient sur la balance,</a:t>
            </a:r>
            <a:endParaRPr lang="en-US" sz="4000" dirty="0" smtClean="0">
              <a:solidFill>
                <a:srgbClr val="FF0000"/>
              </a:solidFill>
              <a:latin typeface="Arial Rounded MT Bold" pitchFamily="34" charset="0"/>
            </a:endParaRPr>
          </a:p>
          <a:p>
            <a:pPr algn="just"/>
            <a:r>
              <a:rPr lang="fr-FR" sz="4000" dirty="0" smtClean="0">
                <a:latin typeface="Arial Rounded MT Bold" pitchFamily="34" charset="0"/>
              </a:rPr>
              <a:t> 3 Elles seraient plus pesantes que le sable de la mer; Voilà pourquoi mes paroles vont jusqu'à la folie!</a:t>
            </a:r>
            <a:endParaRPr lang="en-US" sz="4000" dirty="0" smtClean="0">
              <a:latin typeface="Arial Rounded MT Bold" pitchFamily="34" charset="0"/>
            </a:endParaRPr>
          </a:p>
          <a:p>
            <a:pPr algn="just"/>
            <a:r>
              <a:rPr lang="fr-FR" sz="4000" dirty="0" smtClean="0">
                <a:solidFill>
                  <a:srgbClr val="FF0000"/>
                </a:solidFill>
                <a:latin typeface="Arial Rounded MT Bold" pitchFamily="34" charset="0"/>
              </a:rPr>
              <a:t> 4 Car les flèches du Tout-Puissant m'ont percé, Et mon âme en suce le venin; Les terreurs de Dieu se rangent en bataille contre moi.</a:t>
            </a:r>
            <a:endParaRPr lang="en-US" sz="4000" dirty="0" smtClean="0">
              <a:solidFill>
                <a:srgbClr val="FF0000"/>
              </a:solidFill>
              <a:latin typeface="Arial Rounded MT Bold" pitchFamily="34" charset="0"/>
            </a:endParaRPr>
          </a:p>
          <a:p>
            <a:pPr algn="just"/>
            <a:r>
              <a:rPr lang="fr-FR" sz="4000" dirty="0" smtClean="0">
                <a:latin typeface="Arial Rounded MT Bold" pitchFamily="34" charset="0"/>
              </a:rPr>
              <a:t> 5 L'âne sauvage crie-t-il auprès de l'herbe tendre? Le bœuf mugit-il auprès de son fourrage?</a:t>
            </a:r>
            <a:endParaRPr lang="en-US" sz="4000" dirty="0" smtClean="0">
              <a:latin typeface="Arial Rounded MT Bold" pitchFamily="34" charset="0"/>
            </a:endParaRPr>
          </a:p>
          <a:p>
            <a:pPr>
              <a:buNone/>
            </a:pPr>
            <a:endParaRPr lang="en-US" sz="4000" dirty="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1">
              <a:lumMod val="20000"/>
              <a:lumOff val="80000"/>
            </a:schemeClr>
          </a:solidFill>
        </p:spPr>
        <p:style>
          <a:lnRef idx="1">
            <a:schemeClr val="accent4"/>
          </a:lnRef>
          <a:fillRef idx="2">
            <a:schemeClr val="accent4"/>
          </a:fillRef>
          <a:effectRef idx="1">
            <a:schemeClr val="accent4"/>
          </a:effectRef>
          <a:fontRef idx="minor">
            <a:schemeClr val="dk1"/>
          </a:fontRef>
        </p:style>
        <p:txBody>
          <a:bodyPr>
            <a:normAutofit fontScale="85000" lnSpcReduction="20000"/>
          </a:bodyPr>
          <a:lstStyle/>
          <a:p>
            <a:pPr algn="just"/>
            <a:r>
              <a:rPr lang="fr-FR" sz="4000" dirty="0" smtClean="0">
                <a:solidFill>
                  <a:srgbClr val="FF0000"/>
                </a:solidFill>
                <a:latin typeface="Arial Rounded MT Bold" pitchFamily="34" charset="0"/>
              </a:rPr>
              <a:t>6 Peut-on manger ce qui est fade et sans sel? Y a-t-il de la saveur dans le blanc d'un œuf?</a:t>
            </a:r>
            <a:endParaRPr lang="en-US" sz="4000" dirty="0" smtClean="0">
              <a:solidFill>
                <a:srgbClr val="FF0000"/>
              </a:solidFill>
              <a:latin typeface="Arial Rounded MT Bold" pitchFamily="34" charset="0"/>
            </a:endParaRPr>
          </a:p>
          <a:p>
            <a:pPr algn="just"/>
            <a:r>
              <a:rPr lang="fr-FR" sz="4000" dirty="0" smtClean="0">
                <a:latin typeface="Arial Rounded MT Bold" pitchFamily="34" charset="0"/>
              </a:rPr>
              <a:t> 7 Ce que je voudrais ne pas toucher, C'est là ma nourriture, si dégoûtante soit-elle!</a:t>
            </a:r>
            <a:endParaRPr lang="en-US" sz="4000" dirty="0" smtClean="0">
              <a:latin typeface="Arial Rounded MT Bold" pitchFamily="34" charset="0"/>
            </a:endParaRPr>
          </a:p>
          <a:p>
            <a:pPr algn="just"/>
            <a:r>
              <a:rPr lang="fr-FR" sz="4000" dirty="0" smtClean="0">
                <a:latin typeface="Arial Rounded MT Bold" pitchFamily="34" charset="0"/>
              </a:rPr>
              <a:t> </a:t>
            </a:r>
            <a:r>
              <a:rPr lang="fr-FR" sz="4000" dirty="0" smtClean="0">
                <a:solidFill>
                  <a:srgbClr val="FF0000"/>
                </a:solidFill>
                <a:latin typeface="Arial Rounded MT Bold" pitchFamily="34" charset="0"/>
              </a:rPr>
              <a:t>8 ¶ Puisse mon vœu s'accomplir, Et Dieu veuille réaliser mon espérance!</a:t>
            </a:r>
            <a:endParaRPr lang="en-US" sz="4000" dirty="0" smtClean="0">
              <a:solidFill>
                <a:srgbClr val="FF0000"/>
              </a:solidFill>
              <a:latin typeface="Arial Rounded MT Bold" pitchFamily="34" charset="0"/>
            </a:endParaRPr>
          </a:p>
          <a:p>
            <a:pPr algn="just"/>
            <a:r>
              <a:rPr lang="fr-FR" sz="4000" dirty="0" smtClean="0">
                <a:latin typeface="Arial Rounded MT Bold" pitchFamily="34" charset="0"/>
              </a:rPr>
              <a:t> 9 Qu'il plaise à Dieu de m'écraser, Qu'il étende sa main et qu'il m'achève!</a:t>
            </a:r>
            <a:endParaRPr lang="en-US" sz="4000" dirty="0" smtClean="0">
              <a:latin typeface="Arial Rounded MT Bold" pitchFamily="34" charset="0"/>
            </a:endParaRPr>
          </a:p>
          <a:p>
            <a:pPr algn="just"/>
            <a:r>
              <a:rPr lang="fr-FR" sz="4000" dirty="0" smtClean="0">
                <a:latin typeface="Arial Rounded MT Bold" pitchFamily="34" charset="0"/>
              </a:rPr>
              <a:t> </a:t>
            </a:r>
            <a:r>
              <a:rPr lang="fr-FR" sz="4000" dirty="0" smtClean="0">
                <a:solidFill>
                  <a:srgbClr val="FF0000"/>
                </a:solidFill>
                <a:latin typeface="Arial Rounded MT Bold" pitchFamily="34" charset="0"/>
              </a:rPr>
              <a:t>10 Il me restera du moins une consolation, Une joie dans les maux dont il m'accable: Jamais je n'ai transgressé les ordres du Saint.</a:t>
            </a:r>
            <a:endParaRPr lang="en-US" sz="4000" dirty="0" smtClean="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1">
              <a:lumMod val="20000"/>
              <a:lumOff val="80000"/>
            </a:schemeClr>
          </a:solidFill>
        </p:spPr>
        <p:style>
          <a:lnRef idx="1">
            <a:schemeClr val="accent4"/>
          </a:lnRef>
          <a:fillRef idx="2">
            <a:schemeClr val="accent4"/>
          </a:fillRef>
          <a:effectRef idx="1">
            <a:schemeClr val="accent4"/>
          </a:effectRef>
          <a:fontRef idx="minor">
            <a:schemeClr val="dk1"/>
          </a:fontRef>
        </p:style>
        <p:txBody>
          <a:bodyPr>
            <a:normAutofit lnSpcReduction="10000"/>
          </a:bodyPr>
          <a:lstStyle/>
          <a:p>
            <a:pPr algn="just"/>
            <a:r>
              <a:rPr lang="fr-FR" sz="4000" dirty="0" smtClean="0">
                <a:latin typeface="Arial Rounded MT Bold" pitchFamily="34" charset="0"/>
              </a:rPr>
              <a:t>11 Pourquoi espérer quand je n'ai plus de force? Pourquoi attendre quand ma fin est certaine?</a:t>
            </a:r>
            <a:endParaRPr lang="en-US" sz="4000" dirty="0" smtClean="0">
              <a:latin typeface="Arial Rounded MT Bold" pitchFamily="34" charset="0"/>
            </a:endParaRPr>
          </a:p>
          <a:p>
            <a:pPr algn="just"/>
            <a:r>
              <a:rPr lang="fr-FR" sz="4000" dirty="0" smtClean="0">
                <a:solidFill>
                  <a:srgbClr val="FF0000"/>
                </a:solidFill>
                <a:latin typeface="Arial Rounded MT Bold" pitchFamily="34" charset="0"/>
              </a:rPr>
              <a:t> 12 Ma force est-elle une force de pierre? Mon corps est-il d'airain?</a:t>
            </a:r>
            <a:endParaRPr lang="en-US" sz="4000" dirty="0" smtClean="0">
              <a:solidFill>
                <a:srgbClr val="FF0000"/>
              </a:solidFill>
              <a:latin typeface="Arial Rounded MT Bold" pitchFamily="34" charset="0"/>
            </a:endParaRPr>
          </a:p>
          <a:p>
            <a:pPr algn="just"/>
            <a:r>
              <a:rPr lang="fr-FR" sz="4000" dirty="0" smtClean="0">
                <a:latin typeface="Arial Rounded MT Bold" pitchFamily="34" charset="0"/>
              </a:rPr>
              <a:t> 13 Ne suis-je pas sans ressource, Et le salut n'est-il pas loin de moi?</a:t>
            </a:r>
            <a:endParaRPr lang="en-US" sz="4000" dirty="0" smtClean="0">
              <a:latin typeface="Arial Rounded MT Bold" pitchFamily="34" charset="0"/>
            </a:endParaRPr>
          </a:p>
          <a:p>
            <a:pPr algn="just"/>
            <a:r>
              <a:rPr lang="fr-FR" sz="4000" dirty="0" smtClean="0">
                <a:solidFill>
                  <a:srgbClr val="FF0000"/>
                </a:solidFill>
                <a:latin typeface="Arial Rounded MT Bold" pitchFamily="34" charset="0"/>
              </a:rPr>
              <a:t> 14 ¶ Celui qui souffre a droit à la compassion de son ami, Même quand il abandonnerait la crainte du Tout-Puissant.</a:t>
            </a:r>
            <a:endParaRPr lang="en-US" sz="4000" dirty="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a:ln>
            <a:solidFill>
              <a:srgbClr val="0070C0"/>
            </a:solidFill>
          </a:ln>
        </p:spPr>
        <p:style>
          <a:lnRef idx="1">
            <a:schemeClr val="accent4"/>
          </a:lnRef>
          <a:fillRef idx="2">
            <a:schemeClr val="accent4"/>
          </a:fillRef>
          <a:effectRef idx="1">
            <a:schemeClr val="accent4"/>
          </a:effectRef>
          <a:fontRef idx="minor">
            <a:schemeClr val="dk1"/>
          </a:fontRef>
        </p:style>
        <p:txBody>
          <a:bodyPr>
            <a:normAutofit/>
          </a:bodyPr>
          <a:lstStyle/>
          <a:p>
            <a:r>
              <a:rPr lang="fr-FR" sz="2400" dirty="0" smtClean="0">
                <a:solidFill>
                  <a:schemeClr val="bg1"/>
                </a:solidFill>
              </a:rPr>
              <a:t>I</a:t>
            </a:r>
            <a:r>
              <a:rPr lang="fr-FR" sz="4000" dirty="0" smtClean="0">
                <a:solidFill>
                  <a:schemeClr val="bg1"/>
                </a:solidFill>
              </a:rPr>
              <a:t>NTRODUCTION</a:t>
            </a:r>
            <a:endParaRPr lang="en-US" sz="4000" dirty="0" smtClean="0">
              <a:solidFill>
                <a:schemeClr val="bg1"/>
              </a:solidFill>
            </a:endParaRPr>
          </a:p>
          <a:p>
            <a:pPr lvl="0" algn="just"/>
            <a:r>
              <a:rPr lang="en-US" sz="4000" dirty="0" smtClean="0">
                <a:solidFill>
                  <a:schemeClr val="accent6">
                    <a:lumMod val="40000"/>
                    <a:lumOff val="60000"/>
                  </a:schemeClr>
                </a:solidFill>
              </a:rPr>
              <a:t>As I was preparing this message, two groups of people </a:t>
            </a:r>
            <a:r>
              <a:rPr lang="en-US" sz="4000" dirty="0" smtClean="0">
                <a:solidFill>
                  <a:schemeClr val="accent6">
                    <a:lumMod val="40000"/>
                    <a:lumOff val="60000"/>
                  </a:schemeClr>
                </a:solidFill>
              </a:rPr>
              <a:t>were </a:t>
            </a:r>
            <a:r>
              <a:rPr lang="en-US" sz="4000" dirty="0" smtClean="0">
                <a:solidFill>
                  <a:schemeClr val="accent6">
                    <a:lumMod val="40000"/>
                    <a:lumOff val="60000"/>
                  </a:schemeClr>
                </a:solidFill>
              </a:rPr>
              <a:t>in my mind.</a:t>
            </a:r>
          </a:p>
          <a:p>
            <a:pPr lvl="0" algn="just"/>
            <a:r>
              <a:rPr lang="en-US" sz="4000" dirty="0" smtClean="0">
                <a:solidFill>
                  <a:schemeClr val="accent6">
                    <a:lumMod val="40000"/>
                    <a:lumOff val="60000"/>
                  </a:schemeClr>
                </a:solidFill>
              </a:rPr>
              <a:t>First, </a:t>
            </a:r>
            <a:r>
              <a:rPr lang="en-US" sz="4000" dirty="0" smtClean="0">
                <a:solidFill>
                  <a:schemeClr val="accent6">
                    <a:lumMod val="40000"/>
                    <a:lumOff val="60000"/>
                  </a:schemeClr>
                </a:solidFill>
              </a:rPr>
              <a:t>the ones who are suffering during this </a:t>
            </a:r>
            <a:r>
              <a:rPr lang="en-US" sz="4000" dirty="0" smtClean="0">
                <a:solidFill>
                  <a:schemeClr val="accent6">
                    <a:lumMod val="40000"/>
                    <a:lumOff val="60000"/>
                  </a:schemeClr>
                </a:solidFill>
              </a:rPr>
              <a:t>pandemic, </a:t>
            </a:r>
            <a:r>
              <a:rPr lang="en-US" sz="4000" dirty="0" smtClean="0">
                <a:solidFill>
                  <a:schemeClr val="accent6">
                    <a:lumMod val="40000"/>
                    <a:lumOff val="60000"/>
                  </a:schemeClr>
                </a:solidFill>
              </a:rPr>
              <a:t>who represent the numbers we read about on a daily basis.</a:t>
            </a:r>
          </a:p>
          <a:p>
            <a:pPr lvl="0" algn="just"/>
            <a:r>
              <a:rPr lang="en-US" sz="4000" dirty="0" smtClean="0">
                <a:solidFill>
                  <a:schemeClr val="accent6">
                    <a:lumMod val="40000"/>
                    <a:lumOff val="60000"/>
                  </a:schemeClr>
                </a:solidFill>
              </a:rPr>
              <a:t>Some are suffering at home</a:t>
            </a:r>
          </a:p>
          <a:p>
            <a:pPr lvl="0" algn="just"/>
            <a:r>
              <a:rPr lang="en-US" sz="4000" dirty="0" smtClean="0">
                <a:solidFill>
                  <a:schemeClr val="accent6">
                    <a:lumMod val="40000"/>
                    <a:lumOff val="60000"/>
                  </a:schemeClr>
                </a:solidFill>
              </a:rPr>
              <a:t>Some are in the hospitals and won’t probably make it.</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a:ln>
            <a:solidFill>
              <a:srgbClr val="0070C0"/>
            </a:solidFill>
          </a:ln>
        </p:spPr>
        <p:style>
          <a:lnRef idx="1">
            <a:schemeClr val="accent4"/>
          </a:lnRef>
          <a:fillRef idx="2">
            <a:schemeClr val="accent4"/>
          </a:fillRef>
          <a:effectRef idx="1">
            <a:schemeClr val="accent4"/>
          </a:effectRef>
          <a:fontRef idx="minor">
            <a:schemeClr val="dk1"/>
          </a:fontRef>
        </p:style>
        <p:txBody>
          <a:bodyPr>
            <a:noAutofit/>
          </a:bodyPr>
          <a:lstStyle/>
          <a:p>
            <a:pPr lvl="0" algn="just"/>
            <a:r>
              <a:rPr lang="en-US" sz="4000" dirty="0" smtClean="0">
                <a:solidFill>
                  <a:schemeClr val="accent6">
                    <a:lumMod val="40000"/>
                    <a:lumOff val="60000"/>
                  </a:schemeClr>
                </a:solidFill>
              </a:rPr>
              <a:t>The second classes of people that </a:t>
            </a:r>
            <a:r>
              <a:rPr lang="en-US" sz="4000" dirty="0" smtClean="0">
                <a:solidFill>
                  <a:schemeClr val="accent6">
                    <a:lumMod val="40000"/>
                    <a:lumOff val="60000"/>
                  </a:schemeClr>
                </a:solidFill>
              </a:rPr>
              <a:t>were</a:t>
            </a:r>
            <a:r>
              <a:rPr lang="en-US" sz="4000" dirty="0" smtClean="0">
                <a:solidFill>
                  <a:schemeClr val="accent6">
                    <a:lumMod val="40000"/>
                    <a:lumOff val="60000"/>
                  </a:schemeClr>
                </a:solidFill>
              </a:rPr>
              <a:t> </a:t>
            </a:r>
            <a:r>
              <a:rPr lang="en-US" sz="4000" dirty="0" smtClean="0">
                <a:solidFill>
                  <a:schemeClr val="accent6">
                    <a:lumMod val="40000"/>
                    <a:lumOff val="60000"/>
                  </a:schemeClr>
                </a:solidFill>
              </a:rPr>
              <a:t>in my mind are the care givers. Those heroes in the front line, who put their lives on the line everyday seeking to save some or making the home going as pleasant as they can for some. </a:t>
            </a:r>
          </a:p>
          <a:p>
            <a:pPr lvl="0" algn="just"/>
            <a:r>
              <a:rPr lang="en-US" sz="4000" dirty="0" smtClean="0">
                <a:solidFill>
                  <a:schemeClr val="accent6">
                    <a:lumMod val="40000"/>
                    <a:lumOff val="60000"/>
                  </a:schemeClr>
                </a:solidFill>
              </a:rPr>
              <a:t>We will pounder on the word </a:t>
            </a:r>
            <a:r>
              <a:rPr lang="en-US" sz="4000" b="1" u="sng" dirty="0" smtClean="0">
                <a:solidFill>
                  <a:schemeClr val="accent6">
                    <a:lumMod val="40000"/>
                    <a:lumOff val="60000"/>
                  </a:schemeClr>
                </a:solidFill>
              </a:rPr>
              <a:t>compassion</a:t>
            </a:r>
            <a:r>
              <a:rPr lang="en-US" sz="4000" dirty="0" smtClean="0">
                <a:solidFill>
                  <a:schemeClr val="accent6">
                    <a:lumMod val="40000"/>
                    <a:lumOff val="60000"/>
                  </a:schemeClr>
                </a:solidFill>
              </a:rPr>
              <a:t>, the one thing Job was begging from his friends who found it more convenient to play the role of judges in the happenings of his life.  </a:t>
            </a:r>
            <a:endParaRPr lang="en-US" sz="4000" dirty="0">
              <a:solidFill>
                <a:schemeClr val="accent6">
                  <a:lumMod val="40000"/>
                  <a:lumOff val="60000"/>
                </a:schemeClr>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2"/>
          </a:solidFill>
        </p:spPr>
        <p:style>
          <a:lnRef idx="1">
            <a:schemeClr val="accent4"/>
          </a:lnRef>
          <a:fillRef idx="2">
            <a:schemeClr val="accent4"/>
          </a:fillRef>
          <a:effectRef idx="1">
            <a:schemeClr val="accent4"/>
          </a:effectRef>
          <a:fontRef idx="minor">
            <a:schemeClr val="dk1"/>
          </a:fontRef>
        </p:style>
        <p:txBody>
          <a:bodyPr>
            <a:normAutofit/>
          </a:bodyPr>
          <a:lstStyle/>
          <a:p>
            <a:pPr algn="just"/>
            <a:r>
              <a:rPr lang="en-US" sz="4000" dirty="0" err="1" smtClean="0"/>
              <a:t>Définition</a:t>
            </a:r>
            <a:r>
              <a:rPr lang="en-US" sz="4000" dirty="0" smtClean="0"/>
              <a:t> du mot Compassion  </a:t>
            </a:r>
          </a:p>
          <a:p>
            <a:pPr lvl="0" algn="just"/>
            <a:r>
              <a:rPr lang="en-US" sz="4000" dirty="0" smtClean="0">
                <a:hlinkClick r:id="rId2"/>
              </a:rPr>
              <a:t>Sentiment</a:t>
            </a:r>
            <a:r>
              <a:rPr lang="en-US" sz="4000" dirty="0" smtClean="0"/>
              <a:t> </a:t>
            </a:r>
            <a:r>
              <a:rPr lang="fr-FR" sz="4000" dirty="0" smtClean="0">
                <a:hlinkClick r:id="rId3"/>
              </a:rPr>
              <a:t>de</a:t>
            </a:r>
            <a:r>
              <a:rPr lang="fr-FR" sz="4000" dirty="0" smtClean="0"/>
              <a:t> </a:t>
            </a:r>
            <a:r>
              <a:rPr lang="fr-FR" sz="4000" b="1" dirty="0" smtClean="0">
                <a:hlinkClick r:id="rId4"/>
              </a:rPr>
              <a:t>sympathie</a:t>
            </a:r>
            <a:r>
              <a:rPr lang="fr-FR" sz="4000" dirty="0" smtClean="0"/>
              <a:t> </a:t>
            </a:r>
            <a:r>
              <a:rPr lang="fr-FR" sz="4000" dirty="0" smtClean="0">
                <a:hlinkClick r:id="rId5"/>
              </a:rPr>
              <a:t>envers</a:t>
            </a:r>
            <a:r>
              <a:rPr lang="fr-FR" sz="4000" dirty="0" smtClean="0"/>
              <a:t> </a:t>
            </a:r>
            <a:r>
              <a:rPr lang="fr-FR" sz="4000" dirty="0" smtClean="0">
                <a:hlinkClick r:id="rId6"/>
              </a:rPr>
              <a:t>les</a:t>
            </a:r>
            <a:r>
              <a:rPr lang="fr-FR" sz="4000" dirty="0" smtClean="0"/>
              <a:t> </a:t>
            </a:r>
            <a:r>
              <a:rPr lang="fr-FR" sz="4000" dirty="0" smtClean="0">
                <a:hlinkClick r:id="rId7"/>
              </a:rPr>
              <a:t>maux</a:t>
            </a:r>
            <a:r>
              <a:rPr lang="fr-FR" sz="4000" dirty="0" smtClean="0"/>
              <a:t> </a:t>
            </a:r>
            <a:r>
              <a:rPr lang="fr-FR" sz="4000" dirty="0" smtClean="0">
                <a:hlinkClick r:id="rId8"/>
              </a:rPr>
              <a:t>d</a:t>
            </a:r>
            <a:r>
              <a:rPr lang="fr-FR" sz="4000" dirty="0" smtClean="0"/>
              <a:t>'une </a:t>
            </a:r>
            <a:r>
              <a:rPr lang="fr-FR" sz="4000" dirty="0" smtClean="0">
                <a:hlinkClick r:id="rId9"/>
              </a:rPr>
              <a:t>autre</a:t>
            </a:r>
            <a:r>
              <a:rPr lang="fr-FR" sz="4000" dirty="0" smtClean="0"/>
              <a:t> </a:t>
            </a:r>
            <a:r>
              <a:rPr lang="fr-FR" sz="4000" dirty="0" smtClean="0">
                <a:hlinkClick r:id="rId10"/>
              </a:rPr>
              <a:t>personne</a:t>
            </a:r>
            <a:r>
              <a:rPr lang="fr-FR" sz="4000" dirty="0" smtClean="0"/>
              <a:t>.</a:t>
            </a:r>
            <a:endParaRPr lang="en-US" sz="4000" dirty="0" smtClean="0"/>
          </a:p>
          <a:p>
            <a:pPr lvl="0" algn="just"/>
            <a:r>
              <a:rPr lang="fr-FR" sz="4000" b="1" dirty="0" smtClean="0"/>
              <a:t>Synonymes :</a:t>
            </a:r>
            <a:r>
              <a:rPr lang="fr-FR" sz="4000" dirty="0" smtClean="0"/>
              <a:t> </a:t>
            </a:r>
            <a:r>
              <a:rPr lang="fr-FR" sz="4000" dirty="0" smtClean="0">
                <a:hlinkClick r:id="rId11"/>
              </a:rPr>
              <a:t>pitié</a:t>
            </a:r>
            <a:r>
              <a:rPr lang="fr-FR" sz="4000" dirty="0" smtClean="0"/>
              <a:t>, </a:t>
            </a:r>
            <a:r>
              <a:rPr lang="fr-FR" sz="4000" dirty="0" smtClean="0">
                <a:hlinkClick r:id="rId12"/>
              </a:rPr>
              <a:t>empathie</a:t>
            </a:r>
            <a:r>
              <a:rPr lang="fr-FR" sz="4000" dirty="0" smtClean="0"/>
              <a:t>, </a:t>
            </a:r>
            <a:r>
              <a:rPr lang="fr-FR" sz="4000" dirty="0" smtClean="0">
                <a:hlinkClick r:id="rId13"/>
              </a:rPr>
              <a:t>sensibilité</a:t>
            </a:r>
            <a:r>
              <a:rPr lang="fr-FR" sz="4000" dirty="0" smtClean="0"/>
              <a:t>, </a:t>
            </a:r>
            <a:r>
              <a:rPr lang="fr-FR" sz="4000" dirty="0" smtClean="0">
                <a:hlinkClick r:id="rId4"/>
              </a:rPr>
              <a:t>sympathie</a:t>
            </a:r>
            <a:endParaRPr lang="en-US" sz="4000" dirty="0" smtClean="0"/>
          </a:p>
          <a:p>
            <a:pPr lvl="0" algn="just"/>
            <a:r>
              <a:rPr lang="fr-FR" sz="4000" b="1" dirty="0" smtClean="0"/>
              <a:t>Contraires :</a:t>
            </a:r>
            <a:r>
              <a:rPr lang="fr-FR" sz="4000" dirty="0" smtClean="0"/>
              <a:t> </a:t>
            </a:r>
            <a:r>
              <a:rPr lang="fr-FR" sz="4000" dirty="0" smtClean="0">
                <a:hlinkClick r:id="rId14"/>
              </a:rPr>
              <a:t>indifférence</a:t>
            </a:r>
            <a:r>
              <a:rPr lang="fr-FR" sz="4000" dirty="0" smtClean="0"/>
              <a:t>, </a:t>
            </a:r>
            <a:r>
              <a:rPr lang="fr-FR" sz="4000" dirty="0" smtClean="0">
                <a:hlinkClick r:id="rId15"/>
              </a:rPr>
              <a:t>insensibilité</a:t>
            </a:r>
            <a:endParaRPr lang="en-US" sz="4000" dirty="0" smtClean="0"/>
          </a:p>
          <a:p>
            <a:pPr lvl="0" algn="just"/>
            <a:r>
              <a:rPr lang="fr-FR" sz="4000" b="1" dirty="0" smtClean="0"/>
              <a:t>Étymologie :</a:t>
            </a:r>
            <a:r>
              <a:rPr lang="fr-FR" sz="4000" dirty="0" smtClean="0"/>
              <a:t> Dérivé du latin "</a:t>
            </a:r>
            <a:r>
              <a:rPr lang="fr-FR" sz="4000" dirty="0" err="1" smtClean="0"/>
              <a:t>compassio</a:t>
            </a:r>
            <a:r>
              <a:rPr lang="fr-FR" sz="4000" dirty="0" smtClean="0"/>
              <a:t>" : souffrir ensemble.</a:t>
            </a:r>
            <a:endParaRPr lang="en-US" sz="4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4"/>
          </a:lnRef>
          <a:fillRef idx="2">
            <a:schemeClr val="accent4"/>
          </a:fillRef>
          <a:effectRef idx="1">
            <a:schemeClr val="accent4"/>
          </a:effectRef>
          <a:fontRef idx="minor">
            <a:schemeClr val="dk1"/>
          </a:fontRef>
        </p:style>
        <p:txBody>
          <a:bodyPr>
            <a:normAutofit lnSpcReduction="10000"/>
          </a:bodyPr>
          <a:lstStyle/>
          <a:p>
            <a:pPr fontAlgn="base"/>
            <a:r>
              <a:rPr lang="en-US" sz="4000" b="1" dirty="0" smtClean="0"/>
              <a:t>Definition of </a:t>
            </a:r>
            <a:r>
              <a:rPr lang="en-US" sz="4000" b="1" i="1" dirty="0" smtClean="0"/>
              <a:t>compassion</a:t>
            </a:r>
            <a:endParaRPr lang="en-US" sz="4000" dirty="0" smtClean="0"/>
          </a:p>
          <a:p>
            <a:pPr lvl="0" fontAlgn="base"/>
            <a:r>
              <a:rPr lang="en-US" sz="4000" dirty="0" smtClean="0"/>
              <a:t>sympathetic </a:t>
            </a:r>
            <a:r>
              <a:rPr lang="en-US" sz="4000" u="sng" dirty="0" smtClean="0">
                <a:hlinkClick r:id="rId2"/>
              </a:rPr>
              <a:t>consciousness</a:t>
            </a:r>
            <a:r>
              <a:rPr lang="en-US" sz="4000" dirty="0" smtClean="0"/>
              <a:t> of others' distress together with a desire to alleviate it</a:t>
            </a:r>
          </a:p>
          <a:p>
            <a:pPr fontAlgn="base"/>
            <a:r>
              <a:rPr lang="en-US" sz="4000" b="1" dirty="0" smtClean="0"/>
              <a:t>Synonym for </a:t>
            </a:r>
            <a:r>
              <a:rPr lang="en-US" sz="4000" b="1" i="1" dirty="0" smtClean="0"/>
              <a:t>compassion</a:t>
            </a:r>
            <a:endParaRPr lang="en-US" sz="4000" b="1" dirty="0" smtClean="0"/>
          </a:p>
          <a:p>
            <a:pPr fontAlgn="base"/>
            <a:r>
              <a:rPr lang="en-US" sz="4000" u="sng" cap="all" dirty="0" smtClean="0">
                <a:hlinkClick r:id="rId3"/>
              </a:rPr>
              <a:t>PITY</a:t>
            </a:r>
            <a:r>
              <a:rPr lang="en-US" sz="4000" dirty="0" smtClean="0"/>
              <a:t>, </a:t>
            </a:r>
            <a:r>
              <a:rPr lang="en-US" sz="4000" u="sng" cap="all" dirty="0" smtClean="0">
                <a:hlinkClick r:id="rId4"/>
              </a:rPr>
              <a:t>COMPASSION</a:t>
            </a:r>
            <a:r>
              <a:rPr lang="en-US" sz="4000" dirty="0" smtClean="0"/>
              <a:t>, </a:t>
            </a:r>
            <a:r>
              <a:rPr lang="en-US" sz="4000" u="sng" cap="all" dirty="0" smtClean="0">
                <a:hlinkClick r:id="rId5"/>
              </a:rPr>
              <a:t>COMMISERATION</a:t>
            </a:r>
            <a:r>
              <a:rPr lang="en-US" sz="4000" dirty="0" smtClean="0"/>
              <a:t>, </a:t>
            </a:r>
            <a:r>
              <a:rPr lang="en-US" sz="4000" u="sng" cap="all" dirty="0" smtClean="0">
                <a:hlinkClick r:id="rId6"/>
              </a:rPr>
              <a:t>CONDOLENCE</a:t>
            </a:r>
            <a:r>
              <a:rPr lang="en-US" sz="4000" dirty="0" smtClean="0"/>
              <a:t>, </a:t>
            </a:r>
            <a:r>
              <a:rPr lang="en-US" sz="4000" u="sng" cap="all" dirty="0" smtClean="0">
                <a:hlinkClick r:id="rId7"/>
              </a:rPr>
              <a:t>SYMPATHY</a:t>
            </a:r>
            <a:r>
              <a:rPr lang="en-US" sz="4000" dirty="0" smtClean="0"/>
              <a:t> mean the act or capacity for sharing the painful feelings of another. </a:t>
            </a:r>
          </a:p>
          <a:p>
            <a:pPr fontAlgn="base"/>
            <a:r>
              <a:rPr lang="en-US" sz="4000" u="sng" cap="all" dirty="0" smtClean="0">
                <a:hlinkClick r:id="rId4"/>
              </a:rPr>
              <a:t>COMPASSION</a:t>
            </a:r>
            <a:r>
              <a:rPr lang="en-US" sz="4000" dirty="0" smtClean="0"/>
              <a:t> implies pity coupled with an urgent desire to aid or to spare.</a:t>
            </a:r>
            <a:endParaRPr lang="en-US" sz="4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fontAlgn="base"/>
            <a:r>
              <a:rPr lang="en-US" b="1" dirty="0" smtClean="0"/>
              <a:t>Who needs compassion?</a:t>
            </a:r>
            <a:endParaRPr lang="en-US" dirty="0" smtClean="0"/>
          </a:p>
          <a:p>
            <a:pPr lvl="0" algn="just" fontAlgn="base"/>
            <a:r>
              <a:rPr lang="en-US" sz="4800" dirty="0" smtClean="0"/>
              <a:t>Everyone who is in need or in pain?</a:t>
            </a:r>
          </a:p>
          <a:p>
            <a:pPr lvl="0" algn="just" fontAlgn="base"/>
            <a:r>
              <a:rPr lang="en-US" sz="4800" dirty="0" smtClean="0"/>
              <a:t>Everyone who is victimized</a:t>
            </a:r>
          </a:p>
          <a:p>
            <a:pPr lvl="0" algn="just" fontAlgn="base"/>
            <a:r>
              <a:rPr lang="en-US" sz="4800" dirty="0" smtClean="0"/>
              <a:t>Everyone who is in sorrow or guilt.</a:t>
            </a:r>
          </a:p>
          <a:p>
            <a:pPr lvl="0" algn="just" fontAlgn="base"/>
            <a:r>
              <a:rPr lang="en-US" sz="4800" dirty="0" smtClean="0"/>
              <a:t>Everyone who is under the judgment of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Autofit/>
          </a:bodyPr>
          <a:lstStyle/>
          <a:p>
            <a:pPr lvl="0" algn="just" fontAlgn="base"/>
            <a:r>
              <a:rPr lang="en-US" sz="3800" dirty="0" smtClean="0"/>
              <a:t>My older daughter was very compassionate for her little sister when they were little.</a:t>
            </a:r>
          </a:p>
          <a:p>
            <a:pPr lvl="0" algn="just" fontAlgn="base"/>
            <a:r>
              <a:rPr lang="en-US" sz="3800" dirty="0" smtClean="0">
                <a:solidFill>
                  <a:srgbClr val="002060"/>
                </a:solidFill>
              </a:rPr>
              <a:t>Every time the little sister got a spank or was being chastised, she would be in such distress. </a:t>
            </a:r>
            <a:endParaRPr lang="en-US" sz="3800" dirty="0" smtClean="0">
              <a:solidFill>
                <a:srgbClr val="002060"/>
              </a:solidFill>
            </a:endParaRPr>
          </a:p>
          <a:p>
            <a:pPr lvl="0" algn="just" fontAlgn="base"/>
            <a:r>
              <a:rPr lang="en-US" sz="3800" dirty="0" smtClean="0">
                <a:solidFill>
                  <a:srgbClr val="002060"/>
                </a:solidFill>
              </a:rPr>
              <a:t>My </a:t>
            </a:r>
            <a:r>
              <a:rPr lang="en-US" sz="3800" dirty="0" smtClean="0">
                <a:solidFill>
                  <a:srgbClr val="002060"/>
                </a:solidFill>
              </a:rPr>
              <a:t>wife and I were always in shock to observe how the compassion she had for the little sister was not mutual.</a:t>
            </a:r>
          </a:p>
          <a:p>
            <a:pPr algn="just" fontAlgn="base"/>
            <a:r>
              <a:rPr lang="en-US" sz="3800" dirty="0" smtClean="0"/>
              <a:t>We joke a lot about these good old days, and now, they have a well balanced </a:t>
            </a:r>
            <a:r>
              <a:rPr lang="en-US" sz="3800" dirty="0" smtClean="0"/>
              <a:t>relationship if not the other way.</a:t>
            </a:r>
            <a:endParaRPr lang="en-US" sz="3800" dirty="0" smtClean="0"/>
          </a:p>
          <a:p>
            <a:pPr lvl="0" algn="just" fontAlgn="base">
              <a:buNone/>
            </a:pPr>
            <a:endParaRPr lang="en-US" sz="3600" dirty="0"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lvl="0" algn="just" fontAlgn="base"/>
            <a:r>
              <a:rPr lang="en-US" b="1" dirty="0" smtClean="0"/>
              <a:t>I always feel guilty when my wife </a:t>
            </a:r>
            <a:r>
              <a:rPr lang="en-US" b="1" dirty="0" smtClean="0"/>
              <a:t>gets</a:t>
            </a:r>
            <a:r>
              <a:rPr lang="en-US" b="1" dirty="0" smtClean="0"/>
              <a:t> </a:t>
            </a:r>
            <a:r>
              <a:rPr lang="en-US" b="1" dirty="0" smtClean="0"/>
              <a:t>sick because I can never repay the tender care and the compassion I receive from her when I am sick.</a:t>
            </a:r>
          </a:p>
          <a:p>
            <a:pPr lvl="0" algn="just" fontAlgn="base"/>
            <a:r>
              <a:rPr lang="en-US" b="1" dirty="0" smtClean="0">
                <a:solidFill>
                  <a:srgbClr val="002060"/>
                </a:solidFill>
              </a:rPr>
              <a:t>Even if I try hard, I always come short.</a:t>
            </a:r>
          </a:p>
          <a:p>
            <a:pPr lvl="0" algn="just" fontAlgn="base"/>
            <a:r>
              <a:rPr lang="en-US" b="1" dirty="0" smtClean="0"/>
              <a:t>When I was little, there was almost a joy to be </a:t>
            </a:r>
            <a:r>
              <a:rPr lang="en-US" b="1" dirty="0" smtClean="0"/>
              <a:t>sick; </a:t>
            </a:r>
            <a:r>
              <a:rPr lang="en-US" b="1" dirty="0" smtClean="0"/>
              <a:t>you will get a little can of sweet nestle condensed milk all for yourself.</a:t>
            </a:r>
          </a:p>
          <a:p>
            <a:pPr lvl="0" algn="just" fontAlgn="base"/>
            <a:r>
              <a:rPr lang="en-US" b="1" dirty="0" smtClean="0">
                <a:solidFill>
                  <a:srgbClr val="002060"/>
                </a:solidFill>
              </a:rPr>
              <a:t>You may even get a box of Ritz cookies. The whole house is dedicated to make you well and all the attention </a:t>
            </a:r>
            <a:r>
              <a:rPr lang="en-US" b="1" dirty="0" smtClean="0">
                <a:solidFill>
                  <a:srgbClr val="002060"/>
                </a:solidFill>
              </a:rPr>
              <a:t>is </a:t>
            </a:r>
            <a:r>
              <a:rPr lang="en-US" b="1" dirty="0" smtClean="0">
                <a:solidFill>
                  <a:srgbClr val="002060"/>
                </a:solidFill>
              </a:rPr>
              <a:t>on you during the sickness.</a:t>
            </a:r>
          </a:p>
          <a:p>
            <a:pPr lvl="0" algn="just" fontAlgn="base"/>
            <a:r>
              <a:rPr lang="en-US" b="1" dirty="0" smtClean="0"/>
              <a:t>Getting well </a:t>
            </a:r>
            <a:r>
              <a:rPr lang="en-US" b="1" dirty="0" smtClean="0"/>
              <a:t>was</a:t>
            </a:r>
            <a:r>
              <a:rPr lang="en-US" b="1" dirty="0" smtClean="0"/>
              <a:t> </a:t>
            </a:r>
            <a:r>
              <a:rPr lang="en-US" b="1" dirty="0" smtClean="0"/>
              <a:t>usually bitter sweet.</a:t>
            </a:r>
            <a:endParaRPr lang="en-US" b="1"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style>
          <a:lnRef idx="1">
            <a:schemeClr val="accent4"/>
          </a:lnRef>
          <a:fillRef idx="2">
            <a:schemeClr val="accent4"/>
          </a:fillRef>
          <a:effectRef idx="1">
            <a:schemeClr val="accent4"/>
          </a:effectRef>
          <a:fontRef idx="minor">
            <a:schemeClr val="dk1"/>
          </a:fontRef>
        </p:style>
        <p:txBody>
          <a:bodyPr>
            <a:normAutofit/>
          </a:bodyPr>
          <a:lstStyle/>
          <a:p>
            <a:pPr algn="just"/>
            <a:r>
              <a:rPr lang="fr-FR" sz="4400" i="1" dirty="0" smtClean="0">
                <a:solidFill>
                  <a:schemeClr val="bg1"/>
                </a:solidFill>
              </a:rPr>
              <a:t>Job 6:14 ¶ Celui qui souffre a droit à la compassion de son ami, Même quand il abandonnerait la crainte du Tout-Puissant. (LSV)</a:t>
            </a:r>
            <a:endParaRPr lang="en-US" sz="4400" dirty="0" smtClean="0">
              <a:solidFill>
                <a:schemeClr val="bg1"/>
              </a:solidFill>
            </a:endParaRPr>
          </a:p>
          <a:p>
            <a:pPr algn="just"/>
            <a:r>
              <a:rPr lang="fr-FR" sz="4400" i="1" dirty="0" smtClean="0">
                <a:solidFill>
                  <a:srgbClr val="FFFF00"/>
                </a:solidFill>
              </a:rPr>
              <a:t> </a:t>
            </a:r>
            <a:r>
              <a:rPr lang="en-US" sz="4400" i="1" dirty="0" smtClean="0">
                <a:solidFill>
                  <a:srgbClr val="FFFF00"/>
                </a:solidFill>
              </a:rPr>
              <a:t>14 ¶ "To him who is afflicted, kindness should be shown by his friend, Even though he forsakes the fear of the Almighty. (NKJV)</a:t>
            </a:r>
            <a:endParaRPr lang="en-US" sz="4400" dirty="0" smtClean="0">
              <a:solidFill>
                <a:srgbClr val="FFFF00"/>
              </a:solidFill>
            </a:endParaRPr>
          </a:p>
          <a:p>
            <a:r>
              <a:rPr lang="en-US" sz="3600" i="1" dirty="0" smtClean="0"/>
              <a:t> </a:t>
            </a:r>
            <a:endParaRPr lang="en-US" sz="3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algn="just"/>
            <a:r>
              <a:rPr lang="en-US" sz="3600" b="1" dirty="0" smtClean="0">
                <a:solidFill>
                  <a:srgbClr val="7030A0"/>
                </a:solidFill>
              </a:rPr>
              <a:t>SHOWING UNCONDITIONAL KINDNESS TO ALL</a:t>
            </a:r>
            <a:endParaRPr lang="en-US" sz="3600" dirty="0" smtClean="0">
              <a:solidFill>
                <a:srgbClr val="7030A0"/>
              </a:solidFill>
            </a:endParaRPr>
          </a:p>
          <a:p>
            <a:pPr lvl="0" algn="just"/>
            <a:r>
              <a:rPr lang="en-US" sz="3600" b="1" dirty="0" smtClean="0"/>
              <a:t>Many a times, we the servants of God walk around as judges looking for people to declare guilty.</a:t>
            </a:r>
          </a:p>
          <a:p>
            <a:pPr lvl="0" algn="just"/>
            <a:r>
              <a:rPr lang="en-US" sz="3600" b="1" dirty="0" smtClean="0">
                <a:solidFill>
                  <a:srgbClr val="FF0000"/>
                </a:solidFill>
              </a:rPr>
              <a:t>It is true that all men are guilty in the sights of </a:t>
            </a:r>
            <a:r>
              <a:rPr lang="en-US" sz="3600" b="1" dirty="0" smtClean="0">
                <a:solidFill>
                  <a:srgbClr val="FF0000"/>
                </a:solidFill>
              </a:rPr>
              <a:t>God, </a:t>
            </a:r>
            <a:r>
              <a:rPr lang="en-US" sz="3600" b="1" dirty="0" smtClean="0">
                <a:solidFill>
                  <a:srgbClr val="FF0000"/>
                </a:solidFill>
              </a:rPr>
              <a:t>because the Bible declares: “For, all have sinned and come short to the glory of God.”</a:t>
            </a:r>
          </a:p>
          <a:p>
            <a:pPr lvl="0" algn="just"/>
            <a:r>
              <a:rPr lang="en-US" sz="3600" b="1" dirty="0" smtClean="0"/>
              <a:t>It is true that we need to let the unrepentant sinner know how he is perceived from the optic of the holy God.</a:t>
            </a:r>
          </a:p>
          <a:p>
            <a:pPr lvl="0" algn="just"/>
            <a:r>
              <a:rPr lang="en-US" sz="3600" b="1" dirty="0" smtClean="0">
                <a:solidFill>
                  <a:srgbClr val="FF0000"/>
                </a:solidFill>
              </a:rPr>
              <a:t>Although salvation is the ultimate need of all men, but sometimes salvation may not be the immediate need of a soul.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3600" b="1" dirty="0" smtClean="0"/>
              <a:t>A homeless man said it best: “Soap, soup, salvation.” Remembering how as this homeless man in a cold night, manage to make it to a shelter to spend the night.</a:t>
            </a:r>
          </a:p>
          <a:p>
            <a:pPr lvl="0" algn="just"/>
            <a:r>
              <a:rPr lang="en-US" sz="3600" b="1" dirty="0" smtClean="0"/>
              <a:t>First, the shelter offered him a bar of good smelling soap and directed him to the shower.</a:t>
            </a:r>
          </a:p>
          <a:p>
            <a:pPr lvl="0" algn="just"/>
            <a:r>
              <a:rPr lang="en-US" sz="3600" b="1" dirty="0" smtClean="0"/>
              <a:t>After a good hot bath and some clean clothes to put on, they offered him a hot bowl of chicken soup.</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000" b="1" dirty="0" smtClean="0"/>
              <a:t>Cleaned and well fed, then they directed him to the chapel to hear about salvation.</a:t>
            </a:r>
          </a:p>
          <a:p>
            <a:pPr lvl="0" algn="just"/>
            <a:r>
              <a:rPr lang="en-US" sz="4000" b="1" dirty="0" smtClean="0"/>
              <a:t>In reminiscence, he wrote this poem: Soap, Soup, Salvation. </a:t>
            </a:r>
          </a:p>
          <a:p>
            <a:pPr lvl="0" algn="just"/>
            <a:r>
              <a:rPr lang="en-US" sz="4000" b="1" dirty="0" smtClean="0"/>
              <a:t>Many </a:t>
            </a:r>
            <a:r>
              <a:rPr lang="en-US" sz="4000" b="1" dirty="0" smtClean="0"/>
              <a:t>times, </a:t>
            </a:r>
            <a:r>
              <a:rPr lang="en-US" sz="4000" b="1" dirty="0" smtClean="0"/>
              <a:t>we Christians are guilty of being generous with our prayers and stingy in </a:t>
            </a:r>
            <a:r>
              <a:rPr lang="en-US" sz="4000" b="1" dirty="0" smtClean="0"/>
              <a:t>our deeds</a:t>
            </a:r>
            <a:r>
              <a:rPr lang="en-US" sz="4000" b="1" dirty="0" smtClean="0"/>
              <a:t>.</a:t>
            </a:r>
            <a:endParaRPr lang="en-US" sz="4000" b="1"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style>
          <a:lnRef idx="1">
            <a:schemeClr val="accent4"/>
          </a:lnRef>
          <a:fillRef idx="2">
            <a:schemeClr val="accent4"/>
          </a:fillRef>
          <a:effectRef idx="1">
            <a:schemeClr val="accent4"/>
          </a:effectRef>
          <a:fontRef idx="minor">
            <a:schemeClr val="dk1"/>
          </a:fontRef>
        </p:style>
        <p:txBody>
          <a:bodyPr>
            <a:normAutofit/>
          </a:bodyPr>
          <a:lstStyle/>
          <a:p>
            <a:pPr algn="just"/>
            <a:r>
              <a:rPr lang="en-US" b="1" dirty="0" smtClean="0">
                <a:solidFill>
                  <a:srgbClr val="FFFF00"/>
                </a:solidFill>
                <a:latin typeface="Arial Unicode MS" pitchFamily="34" charset="-128"/>
                <a:ea typeface="Arial Unicode MS" pitchFamily="34" charset="-128"/>
                <a:cs typeface="Arial Unicode MS" pitchFamily="34" charset="-128"/>
              </a:rPr>
              <a:t>THE CASE OF JOB</a:t>
            </a:r>
            <a:endParaRPr lang="en-US" sz="2800" b="1" dirty="0" smtClean="0">
              <a:solidFill>
                <a:srgbClr val="FFFF00"/>
              </a:solidFill>
              <a:latin typeface="Arial Unicode MS" pitchFamily="34" charset="-128"/>
              <a:ea typeface="Arial Unicode MS" pitchFamily="34" charset="-128"/>
              <a:cs typeface="Arial Unicode MS" pitchFamily="34" charset="-128"/>
            </a:endParaRPr>
          </a:p>
          <a:p>
            <a:pPr lvl="0" algn="just"/>
            <a:r>
              <a:rPr lang="en-US" dirty="0" smtClean="0">
                <a:solidFill>
                  <a:schemeClr val="bg1"/>
                </a:solidFill>
                <a:latin typeface="Arial Unicode MS" pitchFamily="34" charset="-128"/>
                <a:ea typeface="Arial Unicode MS" pitchFamily="34" charset="-128"/>
                <a:cs typeface="Arial Unicode MS" pitchFamily="34" charset="-128"/>
              </a:rPr>
              <a:t>After Job had lost all his possessions and then all his children, he then lost his health with an incurable disease.</a:t>
            </a:r>
            <a:endParaRPr lang="en-US" sz="2800" dirty="0" smtClean="0">
              <a:solidFill>
                <a:schemeClr val="bg1"/>
              </a:solidFill>
              <a:latin typeface="Arial Unicode MS" pitchFamily="34" charset="-128"/>
              <a:ea typeface="Arial Unicode MS" pitchFamily="34" charset="-128"/>
              <a:cs typeface="Arial Unicode MS" pitchFamily="34" charset="-128"/>
            </a:endParaRPr>
          </a:p>
          <a:p>
            <a:pPr lvl="0" algn="just"/>
            <a:r>
              <a:rPr lang="en-US" dirty="0" smtClean="0">
                <a:solidFill>
                  <a:schemeClr val="bg1"/>
                </a:solidFill>
                <a:latin typeface="Arial Unicode MS" pitchFamily="34" charset="-128"/>
                <a:ea typeface="Arial Unicode MS" pitchFamily="34" charset="-128"/>
                <a:cs typeface="Arial Unicode MS" pitchFamily="34" charset="-128"/>
              </a:rPr>
              <a:t>In pain, in grief, in agony, in anguish and </a:t>
            </a:r>
            <a:r>
              <a:rPr lang="en-US" dirty="0" smtClean="0">
                <a:solidFill>
                  <a:schemeClr val="bg1"/>
                </a:solidFill>
                <a:latin typeface="Arial Unicode MS" pitchFamily="34" charset="-128"/>
                <a:ea typeface="Arial Unicode MS" pitchFamily="34" charset="-128"/>
                <a:cs typeface="Arial Unicode MS" pitchFamily="34" charset="-128"/>
              </a:rPr>
              <a:t>in</a:t>
            </a:r>
            <a:r>
              <a:rPr lang="en-US" dirty="0" smtClean="0">
                <a:solidFill>
                  <a:schemeClr val="bg1"/>
                </a:solidFill>
                <a:latin typeface="Arial Unicode MS" pitchFamily="34" charset="-128"/>
                <a:ea typeface="Arial Unicode MS" pitchFamily="34" charset="-128"/>
                <a:cs typeface="Arial Unicode MS" pitchFamily="34" charset="-128"/>
              </a:rPr>
              <a:t> </a:t>
            </a:r>
            <a:r>
              <a:rPr lang="en-US" dirty="0" smtClean="0">
                <a:solidFill>
                  <a:schemeClr val="bg1"/>
                </a:solidFill>
                <a:latin typeface="Arial Unicode MS" pitchFamily="34" charset="-128"/>
                <a:ea typeface="Arial Unicode MS" pitchFamily="34" charset="-128"/>
                <a:cs typeface="Arial Unicode MS" pitchFamily="34" charset="-128"/>
              </a:rPr>
              <a:t>despair, he began to pour out his sorrows but to the wrong ears.</a:t>
            </a:r>
            <a:endParaRPr lang="en-US" sz="2800" dirty="0" smtClean="0">
              <a:solidFill>
                <a:schemeClr val="bg1"/>
              </a:solidFill>
              <a:latin typeface="Arial Unicode MS" pitchFamily="34" charset="-128"/>
              <a:ea typeface="Arial Unicode MS" pitchFamily="34" charset="-128"/>
              <a:cs typeface="Arial Unicode MS" pitchFamily="34" charset="-128"/>
            </a:endParaRPr>
          </a:p>
          <a:p>
            <a:pPr lvl="0" algn="just"/>
            <a:r>
              <a:rPr lang="en-US" dirty="0" smtClean="0">
                <a:solidFill>
                  <a:schemeClr val="bg1"/>
                </a:solidFill>
                <a:latin typeface="Arial Unicode MS" pitchFamily="34" charset="-128"/>
                <a:ea typeface="Arial Unicode MS" pitchFamily="34" charset="-128"/>
                <a:cs typeface="Arial Unicode MS" pitchFamily="34" charset="-128"/>
              </a:rPr>
              <a:t>Have you ever meet a don’t care person in a time of need and urgency?</a:t>
            </a:r>
            <a:endParaRPr lang="en-US" sz="2800" dirty="0" smtClean="0">
              <a:solidFill>
                <a:schemeClr val="bg1"/>
              </a:solidFill>
              <a:latin typeface="Arial Unicode MS" pitchFamily="34" charset="-128"/>
              <a:ea typeface="Arial Unicode MS" pitchFamily="34" charset="-128"/>
              <a:cs typeface="Arial Unicode MS" pitchFamily="34" charset="-128"/>
            </a:endParaRPr>
          </a:p>
          <a:p>
            <a:pPr lvl="1" algn="just"/>
            <a:r>
              <a:rPr lang="en-US" dirty="0" smtClean="0">
                <a:solidFill>
                  <a:srgbClr val="FFFF00"/>
                </a:solidFill>
                <a:latin typeface="Arial Unicode MS" pitchFamily="34" charset="-128"/>
                <a:ea typeface="Arial Unicode MS" pitchFamily="34" charset="-128"/>
                <a:cs typeface="Arial Unicode MS" pitchFamily="34" charset="-128"/>
              </a:rPr>
              <a:t>Job was in need of compassion</a:t>
            </a:r>
            <a:endParaRPr lang="en-US" sz="2400" dirty="0" smtClean="0">
              <a:solidFill>
                <a:srgbClr val="FFFF00"/>
              </a:solidFill>
              <a:latin typeface="Arial Unicode MS" pitchFamily="34" charset="-128"/>
              <a:ea typeface="Arial Unicode MS" pitchFamily="34" charset="-128"/>
              <a:cs typeface="Arial Unicode MS" pitchFamily="34" charset="-128"/>
            </a:endParaRPr>
          </a:p>
          <a:p>
            <a:pPr lvl="1" algn="just"/>
            <a:r>
              <a:rPr lang="en-US" dirty="0" smtClean="0">
                <a:solidFill>
                  <a:srgbClr val="FFFF00"/>
                </a:solidFill>
                <a:latin typeface="Arial Unicode MS" pitchFamily="34" charset="-128"/>
                <a:ea typeface="Arial Unicode MS" pitchFamily="34" charset="-128"/>
                <a:cs typeface="Arial Unicode MS" pitchFamily="34" charset="-128"/>
              </a:rPr>
              <a:t>Job was in need of encouragement</a:t>
            </a:r>
            <a:endParaRPr lang="en-US" sz="2400" dirty="0" smtClean="0">
              <a:solidFill>
                <a:srgbClr val="FFFF00"/>
              </a:solidFill>
              <a:latin typeface="Arial Unicode MS" pitchFamily="34" charset="-128"/>
              <a:ea typeface="Arial Unicode MS" pitchFamily="34" charset="-128"/>
              <a:cs typeface="Arial Unicode MS" pitchFamily="34" charset="-128"/>
            </a:endParaRPr>
          </a:p>
          <a:p>
            <a:pPr lvl="1" algn="just"/>
            <a:r>
              <a:rPr lang="en-US" dirty="0" smtClean="0">
                <a:solidFill>
                  <a:srgbClr val="FFFF00"/>
                </a:solidFill>
                <a:latin typeface="Arial Unicode MS" pitchFamily="34" charset="-128"/>
                <a:ea typeface="Arial Unicode MS" pitchFamily="34" charset="-128"/>
                <a:cs typeface="Arial Unicode MS" pitchFamily="34" charset="-128"/>
              </a:rPr>
              <a:t>Job was in need of hope</a:t>
            </a:r>
            <a:endParaRPr lang="en-US" sz="2400"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style>
          <a:lnRef idx="1">
            <a:schemeClr val="accent4"/>
          </a:lnRef>
          <a:fillRef idx="2">
            <a:schemeClr val="accent4"/>
          </a:fillRef>
          <a:effectRef idx="1">
            <a:schemeClr val="accent4"/>
          </a:effectRef>
          <a:fontRef idx="minor">
            <a:schemeClr val="dk1"/>
          </a:fontRef>
        </p:style>
        <p:txBody>
          <a:bodyPr>
            <a:normAutofit/>
          </a:bodyPr>
          <a:lstStyle/>
          <a:p>
            <a:pPr lvl="1" algn="just"/>
            <a:r>
              <a:rPr lang="en-US" sz="4000" dirty="0" smtClean="0">
                <a:solidFill>
                  <a:srgbClr val="FFFF00"/>
                </a:solidFill>
                <a:latin typeface="Arial Unicode MS" pitchFamily="34" charset="-128"/>
                <a:ea typeface="Arial Unicode MS" pitchFamily="34" charset="-128"/>
                <a:cs typeface="Arial Unicode MS" pitchFamily="34" charset="-128"/>
              </a:rPr>
              <a:t>Job was in need of sympathy </a:t>
            </a:r>
          </a:p>
          <a:p>
            <a:pPr lvl="1" algn="just"/>
            <a:r>
              <a:rPr lang="en-US" sz="4000" dirty="0" smtClean="0">
                <a:solidFill>
                  <a:srgbClr val="FFFF00"/>
                </a:solidFill>
                <a:latin typeface="Arial Unicode MS" pitchFamily="34" charset="-128"/>
                <a:ea typeface="Arial Unicode MS" pitchFamily="34" charset="-128"/>
                <a:cs typeface="Arial Unicode MS" pitchFamily="34" charset="-128"/>
              </a:rPr>
              <a:t>Job was in need of empathy</a:t>
            </a:r>
          </a:p>
          <a:p>
            <a:pPr lvl="1" algn="just"/>
            <a:r>
              <a:rPr lang="en-US" sz="4000" dirty="0" smtClean="0">
                <a:solidFill>
                  <a:srgbClr val="FFFF00"/>
                </a:solidFill>
                <a:latin typeface="Arial Unicode MS" pitchFamily="34" charset="-128"/>
                <a:ea typeface="Arial Unicode MS" pitchFamily="34" charset="-128"/>
                <a:cs typeface="Arial Unicode MS" pitchFamily="34" charset="-128"/>
              </a:rPr>
              <a:t>Job was in need of being understood.</a:t>
            </a:r>
          </a:p>
          <a:p>
            <a:pPr lvl="1" algn="just"/>
            <a:r>
              <a:rPr lang="en-US" sz="4000" dirty="0" smtClean="0">
                <a:solidFill>
                  <a:srgbClr val="FFFF00"/>
                </a:solidFill>
                <a:latin typeface="Arial Unicode MS" pitchFamily="34" charset="-128"/>
                <a:ea typeface="Arial Unicode MS" pitchFamily="34" charset="-128"/>
                <a:cs typeface="Arial Unicode MS" pitchFamily="34" charset="-128"/>
              </a:rPr>
              <a:t>Job was in need of kindness.</a:t>
            </a:r>
          </a:p>
          <a:p>
            <a:pPr lvl="1" algn="just"/>
            <a:r>
              <a:rPr lang="en-US" sz="4000" dirty="0" smtClean="0">
                <a:solidFill>
                  <a:srgbClr val="FFFF00"/>
                </a:solidFill>
                <a:latin typeface="Arial Unicode MS" pitchFamily="34" charset="-128"/>
                <a:ea typeface="Arial Unicode MS" pitchFamily="34" charset="-128"/>
                <a:cs typeface="Arial Unicode MS" pitchFamily="34" charset="-128"/>
              </a:rPr>
              <a:t>Job was in need of optimism</a:t>
            </a:r>
          </a:p>
          <a:p>
            <a:pPr lvl="1" algn="just"/>
            <a:r>
              <a:rPr lang="en-US" sz="4000" dirty="0" smtClean="0">
                <a:solidFill>
                  <a:srgbClr val="FFFF00"/>
                </a:solidFill>
                <a:latin typeface="Arial Unicode MS" pitchFamily="34" charset="-128"/>
                <a:ea typeface="Arial Unicode MS" pitchFamily="34" charset="-128"/>
                <a:cs typeface="Arial Unicode MS" pitchFamily="34" charset="-128"/>
              </a:rPr>
              <a:t>Job was in need of something or someone to snatch him out of the misery state he was in.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style>
          <a:lnRef idx="1">
            <a:schemeClr val="accent4"/>
          </a:lnRef>
          <a:fillRef idx="2">
            <a:schemeClr val="accent4"/>
          </a:fillRef>
          <a:effectRef idx="1">
            <a:schemeClr val="accent4"/>
          </a:effectRef>
          <a:fontRef idx="minor">
            <a:schemeClr val="dk1"/>
          </a:fontRef>
        </p:style>
        <p:txBody>
          <a:bodyPr>
            <a:normAutofit/>
          </a:bodyPr>
          <a:lstStyle/>
          <a:p>
            <a:pPr marL="457200" lvl="1" indent="-401638" algn="just"/>
            <a:r>
              <a:rPr lang="en-US" sz="4000" dirty="0" smtClean="0">
                <a:solidFill>
                  <a:srgbClr val="FFFF00"/>
                </a:solidFill>
                <a:latin typeface="Arial Unicode MS" pitchFamily="34" charset="-128"/>
                <a:ea typeface="Arial Unicode MS" pitchFamily="34" charset="-128"/>
                <a:cs typeface="Arial Unicode MS" pitchFamily="34" charset="-128"/>
              </a:rPr>
              <a:t>Job was in need of someone to</a:t>
            </a:r>
            <a:r>
              <a:rPr lang="en-US" sz="4000" dirty="0" smtClean="0">
                <a:solidFill>
                  <a:schemeClr val="bg1"/>
                </a:solidFill>
                <a:latin typeface="Arial Unicode MS" pitchFamily="34" charset="-128"/>
                <a:ea typeface="Arial Unicode MS" pitchFamily="34" charset="-128"/>
                <a:cs typeface="Arial Unicode MS" pitchFamily="34" charset="-128"/>
              </a:rPr>
              <a:t> </a:t>
            </a:r>
            <a:r>
              <a:rPr lang="en-US" sz="4000" dirty="0" smtClean="0">
                <a:solidFill>
                  <a:srgbClr val="FFFF00"/>
                </a:solidFill>
                <a:latin typeface="Arial Unicode MS" pitchFamily="34" charset="-128"/>
                <a:ea typeface="Arial Unicode MS" pitchFamily="34" charset="-128"/>
                <a:cs typeface="Arial Unicode MS" pitchFamily="34" charset="-128"/>
              </a:rPr>
              <a:t>just listen to him and allow him to just pour it all out.</a:t>
            </a:r>
          </a:p>
          <a:p>
            <a:pPr marL="457200" lvl="1" indent="-401638" algn="just"/>
            <a:r>
              <a:rPr lang="en-US" sz="4000" dirty="0" smtClean="0">
                <a:solidFill>
                  <a:srgbClr val="FFFF00"/>
                </a:solidFill>
                <a:latin typeface="Arial Unicode MS" pitchFamily="34" charset="-128"/>
                <a:ea typeface="Arial Unicode MS" pitchFamily="34" charset="-128"/>
                <a:cs typeface="Arial Unicode MS" pitchFamily="34" charset="-128"/>
              </a:rPr>
              <a:t>Job was in need of someone who understood pain, lost, grief and hopelessness.</a:t>
            </a:r>
          </a:p>
          <a:p>
            <a:pPr marL="457200" lvl="1" indent="-401638" algn="just"/>
            <a:r>
              <a:rPr lang="en-US" sz="4000" dirty="0" smtClean="0">
                <a:solidFill>
                  <a:srgbClr val="FFFF00"/>
                </a:solidFill>
                <a:latin typeface="Arial Unicode MS" pitchFamily="34" charset="-128"/>
                <a:ea typeface="Arial Unicode MS" pitchFamily="34" charset="-128"/>
                <a:cs typeface="Arial Unicode MS" pitchFamily="34" charset="-128"/>
              </a:rPr>
              <a:t>Job was in need of someone who was not keeping count of his theological incorrectness. </a:t>
            </a:r>
            <a:endParaRPr lang="en-US" sz="4000" dirty="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en-US" sz="4000" dirty="0" smtClean="0"/>
              <a:t>When he sensed that his friends were more ready to give him a sermon, he snapped and confronted them.</a:t>
            </a:r>
          </a:p>
          <a:p>
            <a:pPr lvl="0" algn="just"/>
            <a:r>
              <a:rPr lang="en-US" sz="4000" dirty="0" smtClean="0"/>
              <a:t>I know that you guys think that I am guilty, or that I am living a double life.</a:t>
            </a:r>
          </a:p>
          <a:p>
            <a:pPr lvl="0" algn="just"/>
            <a:r>
              <a:rPr lang="en-US" sz="4000" dirty="0" smtClean="0"/>
              <a:t>I can see your verdict of me in your faces. </a:t>
            </a:r>
          </a:p>
          <a:p>
            <a:pPr lvl="0" algn="just"/>
            <a:r>
              <a:rPr lang="en-US" sz="4000" dirty="0" smtClean="0"/>
              <a:t>I can read it in between the lines in your words.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7030A0"/>
          </a:solidFill>
        </p:spPr>
        <p:style>
          <a:lnRef idx="3">
            <a:schemeClr val="lt1"/>
          </a:lnRef>
          <a:fillRef idx="1">
            <a:schemeClr val="accent4"/>
          </a:fillRef>
          <a:effectRef idx="1">
            <a:schemeClr val="accent4"/>
          </a:effectRef>
          <a:fontRef idx="minor">
            <a:schemeClr val="lt1"/>
          </a:fontRef>
        </p:style>
        <p:txBody>
          <a:bodyPr>
            <a:normAutofit/>
          </a:bodyPr>
          <a:lstStyle/>
          <a:p>
            <a:pPr lvl="0" algn="just"/>
            <a:r>
              <a:rPr lang="en-US" sz="3600" dirty="0" smtClean="0">
                <a:latin typeface="Arial Unicode MS" pitchFamily="34" charset="-128"/>
                <a:ea typeface="Arial Unicode MS" pitchFamily="34" charset="-128"/>
                <a:cs typeface="Arial Unicode MS" pitchFamily="34" charset="-128"/>
              </a:rPr>
              <a:t>Let’s say that I am as guilty and well deserving of my calamities as you think, shouldn’t our friendship covered for that. </a:t>
            </a:r>
          </a:p>
          <a:p>
            <a:pPr lvl="0" algn="just"/>
            <a:r>
              <a:rPr lang="en-US" sz="3600" dirty="0" smtClean="0">
                <a:latin typeface="Arial Unicode MS" pitchFamily="34" charset="-128"/>
                <a:ea typeface="Arial Unicode MS" pitchFamily="34" charset="-128"/>
                <a:cs typeface="Arial Unicode MS" pitchFamily="34" charset="-128"/>
              </a:rPr>
              <a:t>Shouldn’t our common humanity prompt you to feel compassionate toward me?</a:t>
            </a:r>
          </a:p>
          <a:p>
            <a:pPr lvl="0" algn="just"/>
            <a:r>
              <a:rPr lang="en-US" sz="3600" dirty="0" smtClean="0">
                <a:latin typeface="Arial Unicode MS" pitchFamily="34" charset="-128"/>
                <a:ea typeface="Arial Unicode MS" pitchFamily="34" charset="-128"/>
                <a:cs typeface="Arial Unicode MS" pitchFamily="34" charset="-128"/>
              </a:rPr>
              <a:t>You are human like me; you are susceptible to the same pitfalls if ever it is in sin that I fail.</a:t>
            </a:r>
          </a:p>
          <a:p>
            <a:pPr lvl="0" algn="just"/>
            <a:r>
              <a:rPr lang="en-US" sz="3600" dirty="0" smtClean="0">
                <a:latin typeface="Arial Unicode MS" pitchFamily="34" charset="-128"/>
                <a:ea typeface="Arial Unicode MS" pitchFamily="34" charset="-128"/>
                <a:cs typeface="Arial Unicode MS" pitchFamily="34" charset="-128"/>
              </a:rPr>
              <a:t>You are my friends; you should be the last to condemn me because you know me, and you know my record.  </a:t>
            </a:r>
          </a:p>
          <a:p>
            <a:pPr>
              <a:buNone/>
            </a:pPr>
            <a:endParaRPr lang="en-US" sz="24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en-US" sz="3600" b="1" dirty="0" smtClean="0">
                <a:solidFill>
                  <a:srgbClr val="FFC000"/>
                </a:solidFill>
              </a:rPr>
              <a:t>HOW TO MINISTER TO PEOPLE IN AFFLICTION</a:t>
            </a:r>
            <a:endParaRPr lang="en-US" sz="3600" dirty="0" smtClean="0">
              <a:solidFill>
                <a:srgbClr val="FFC000"/>
              </a:solidFill>
            </a:endParaRPr>
          </a:p>
          <a:p>
            <a:pPr lvl="0" algn="just"/>
            <a:r>
              <a:rPr lang="en-US" sz="4000" dirty="0" smtClean="0">
                <a:solidFill>
                  <a:schemeClr val="bg1"/>
                </a:solidFill>
              </a:rPr>
              <a:t>Having to suffer is one thing, but having to win the compassion and the understanding of others is far more difficult.</a:t>
            </a:r>
          </a:p>
          <a:p>
            <a:pPr lvl="0" algn="just"/>
            <a:r>
              <a:rPr lang="fr-FR" sz="4000" dirty="0" smtClean="0">
                <a:solidFill>
                  <a:schemeClr val="bg1"/>
                </a:solidFill>
              </a:rPr>
              <a:t>Ga 6:2 Portez les fardeaux les uns des autres, et vous accomplirez ainsi la loi de Christ. </a:t>
            </a:r>
            <a:r>
              <a:rPr lang="en-US" sz="4000" dirty="0" smtClean="0">
                <a:solidFill>
                  <a:schemeClr val="bg1"/>
                </a:solidFill>
              </a:rPr>
              <a:t>(LSV)</a:t>
            </a:r>
          </a:p>
          <a:p>
            <a:pPr lvl="0" algn="just"/>
            <a:r>
              <a:rPr lang="en-US" sz="4000" dirty="0" smtClean="0">
                <a:solidFill>
                  <a:srgbClr val="FFC000"/>
                </a:solidFill>
              </a:rPr>
              <a:t> 2 Bear one another's burdens, and so fulfill the law of Christ. (NKJV)</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400" dirty="0" smtClean="0">
                <a:solidFill>
                  <a:schemeClr val="bg1"/>
                </a:solidFill>
              </a:rPr>
              <a:t>1Th 5:14 Nous vous en prions aussi, frères, avertissez ceux qui vivent dans le désordre, consolez ceux qui sont abattus, supportez les faibles, usez de patience envers tous. </a:t>
            </a:r>
            <a:r>
              <a:rPr lang="en-US" sz="4400" dirty="0" smtClean="0">
                <a:solidFill>
                  <a:schemeClr val="bg1"/>
                </a:solidFill>
              </a:rPr>
              <a:t>(LSV)</a:t>
            </a:r>
          </a:p>
          <a:p>
            <a:pPr lvl="0" algn="just"/>
            <a:r>
              <a:rPr lang="en-US" sz="4400" dirty="0" smtClean="0">
                <a:solidFill>
                  <a:srgbClr val="FFC000"/>
                </a:solidFill>
              </a:rPr>
              <a:t> 14 Now we exhort you, brethren, warn those who are unruly, comfort the fainthearted, uphold the weak, be patient with all. (NKJV)</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fr-FR" sz="3600" dirty="0" smtClean="0">
                <a:solidFill>
                  <a:schemeClr val="bg1"/>
                </a:solidFill>
              </a:rPr>
              <a:t>Col 3:12-14</a:t>
            </a:r>
          </a:p>
          <a:p>
            <a:pPr lvl="0" algn="just"/>
            <a:r>
              <a:rPr lang="fr-FR" sz="3600" dirty="0" smtClean="0">
                <a:solidFill>
                  <a:schemeClr val="bg1"/>
                </a:solidFill>
              </a:rPr>
              <a:t>12 ¶ Ainsi donc, comme des élus de Dieu, saints et bien-aimés, revêtez-vous d'entrailles de miséricorde, de bonté, d'humilité, de douceur, de patience.</a:t>
            </a:r>
            <a:endParaRPr lang="en-US" sz="3600" dirty="0" smtClean="0">
              <a:solidFill>
                <a:schemeClr val="bg1"/>
              </a:solidFill>
            </a:endParaRPr>
          </a:p>
          <a:p>
            <a:pPr lvl="0" algn="just"/>
            <a:r>
              <a:rPr lang="fr-FR" sz="3600" dirty="0" smtClean="0">
                <a:solidFill>
                  <a:schemeClr val="bg1"/>
                </a:solidFill>
              </a:rPr>
              <a:t> 13 Supportez-vous les uns les autres, et, si l'un a sujet de se plaindre de l'autre, pardonnez-vous réciproquement. De même que Christ vous a pardonné, pardonnez-vous aussi.</a:t>
            </a:r>
            <a:endParaRPr lang="en-US" sz="3600" dirty="0" smtClean="0">
              <a:solidFill>
                <a:schemeClr val="bg1"/>
              </a:solidFill>
            </a:endParaRPr>
          </a:p>
          <a:p>
            <a:pPr lvl="0" algn="just"/>
            <a:r>
              <a:rPr lang="fr-FR" sz="3600" dirty="0" smtClean="0">
                <a:solidFill>
                  <a:schemeClr val="bg1"/>
                </a:solidFill>
              </a:rPr>
              <a:t>14 Mais par-dessus toutes ces choses revêtez-vous de la charité, qui est le lien de la perfection.</a:t>
            </a:r>
            <a:endParaRPr lang="en-US" sz="3600" dirty="0" smtClean="0">
              <a:solidFill>
                <a:schemeClr val="bg1"/>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en-US" sz="3600" dirty="0" smtClean="0">
                <a:solidFill>
                  <a:schemeClr val="bg1"/>
                </a:solidFill>
              </a:rPr>
              <a:t>Col 3:12-14 </a:t>
            </a:r>
          </a:p>
          <a:p>
            <a:pPr algn="just"/>
            <a:r>
              <a:rPr lang="en-US" sz="3600" dirty="0" smtClean="0">
                <a:solidFill>
                  <a:srgbClr val="FFFF00"/>
                </a:solidFill>
              </a:rPr>
              <a:t>12 ¶ Therefore, as the elect of God, holy and beloved, put on tender mercies, kindness, humility, meekness, longsuffering;</a:t>
            </a:r>
          </a:p>
          <a:p>
            <a:pPr algn="just"/>
            <a:r>
              <a:rPr lang="en-US" sz="3600" dirty="0" smtClean="0">
                <a:solidFill>
                  <a:srgbClr val="FFFF00"/>
                </a:solidFill>
              </a:rPr>
              <a:t> 13 bearing with one another, and forgiving one another, if anyone has a complaint against another; even as Christ forgave you, so you also must do.</a:t>
            </a:r>
          </a:p>
          <a:p>
            <a:pPr algn="just"/>
            <a:r>
              <a:rPr lang="en-US" sz="3600" dirty="0" smtClean="0">
                <a:solidFill>
                  <a:srgbClr val="FFFF00"/>
                </a:solidFill>
              </a:rPr>
              <a:t> 14 But above all these things put on love, which is the bond of perfection.</a:t>
            </a:r>
            <a:endParaRPr lang="en-US" sz="3600" dirty="0">
              <a:solidFill>
                <a:srgbClr val="FFFF00"/>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r>
              <a:rPr lang="fr-FR" sz="3600" b="1" dirty="0" smtClean="0">
                <a:solidFill>
                  <a:srgbClr val="C00000"/>
                </a:solidFill>
              </a:rPr>
              <a:t>LA REPONCE DE JOB A SES AMIS.</a:t>
            </a:r>
            <a:endParaRPr lang="en-US" sz="3600" dirty="0" smtClean="0">
              <a:solidFill>
                <a:srgbClr val="C00000"/>
              </a:solidFill>
            </a:endParaRPr>
          </a:p>
          <a:p>
            <a:pPr algn="just"/>
            <a:r>
              <a:rPr lang="fr-FR" sz="3600" dirty="0" smtClean="0"/>
              <a:t>Job 6:1 ¶ Job prit la parole et dit:</a:t>
            </a:r>
            <a:endParaRPr lang="en-US" sz="3600" dirty="0" smtClean="0"/>
          </a:p>
          <a:p>
            <a:pPr algn="just"/>
            <a:r>
              <a:rPr lang="fr-FR" sz="3600" i="1" dirty="0" smtClean="0"/>
              <a:t> 2 Oh! s'il était possible de peser ma douleur, Et si toutes mes calamités étaient sur la balance,</a:t>
            </a:r>
            <a:endParaRPr lang="en-US" sz="3600" i="1" dirty="0" smtClean="0"/>
          </a:p>
          <a:p>
            <a:pPr algn="just"/>
            <a:r>
              <a:rPr lang="fr-FR" sz="3600" i="1" dirty="0" smtClean="0"/>
              <a:t> 3 Elles seraient plus pesantes que le sable de la mer; Voilà pourquoi mes paroles vont jusqu'à la folie!</a:t>
            </a:r>
            <a:endParaRPr lang="en-US" sz="3600" i="1" dirty="0" smtClean="0"/>
          </a:p>
          <a:p>
            <a:pPr lvl="0" algn="just"/>
            <a:r>
              <a:rPr lang="fr-FR" sz="3600" dirty="0" smtClean="0">
                <a:solidFill>
                  <a:srgbClr val="002060"/>
                </a:solidFill>
              </a:rPr>
              <a:t>Job comprenait que ses paroles étaient mélangées de folie.</a:t>
            </a:r>
            <a:endParaRPr lang="en-US" sz="3600" dirty="0" smtClean="0">
              <a:solidFill>
                <a:srgbClr val="002060"/>
              </a:solidFill>
            </a:endParaRPr>
          </a:p>
          <a:p>
            <a:pPr lvl="0" algn="just"/>
            <a:r>
              <a:rPr lang="fr-FR" sz="3600" dirty="0" smtClean="0">
                <a:solidFill>
                  <a:srgbClr val="002060"/>
                </a:solidFill>
              </a:rPr>
              <a:t>Job cherchait un moyen à attirer la compassion de ses amis.</a:t>
            </a:r>
            <a:endParaRPr lang="en-US" sz="3600" dirty="0" smtClean="0">
              <a:solidFill>
                <a:srgbClr val="002060"/>
              </a:solidFill>
            </a:endParaRPr>
          </a:p>
          <a:p>
            <a:pPr lvl="0" algn="just"/>
            <a:r>
              <a:rPr lang="fr-FR" sz="3600" dirty="0" smtClean="0">
                <a:solidFill>
                  <a:srgbClr val="002060"/>
                </a:solidFill>
              </a:rPr>
              <a:t>Il n’est pas bien d’interrompre quelqu’un qui cherche à disputer son innocence devant Dieu.</a:t>
            </a:r>
            <a:endParaRPr lang="en-US" sz="3600" dirty="0" smtClean="0">
              <a:solidFill>
                <a:srgbClr val="002060"/>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3600" dirty="0" smtClean="0">
                <a:solidFill>
                  <a:srgbClr val="002060"/>
                </a:solidFill>
              </a:rPr>
              <a:t>The most difficult thing in a counseling session is the ability to remain calm and attentive when the person in question may be saying a lot of nonsense.</a:t>
            </a:r>
          </a:p>
          <a:p>
            <a:pPr lvl="0" algn="just"/>
            <a:r>
              <a:rPr lang="en-US" sz="3600" dirty="0" smtClean="0">
                <a:solidFill>
                  <a:srgbClr val="C00000"/>
                </a:solidFill>
              </a:rPr>
              <a:t>To withhold that strong desire to straight them right prematurely is what makes one a great counselor. </a:t>
            </a:r>
          </a:p>
          <a:p>
            <a:pPr lvl="0" algn="just"/>
            <a:r>
              <a:rPr lang="en-US" sz="3600" dirty="0" smtClean="0">
                <a:solidFill>
                  <a:srgbClr val="002060"/>
                </a:solidFill>
              </a:rPr>
              <a:t>Job was one of the wisest men alive in his time, he knew that </a:t>
            </a:r>
            <a:r>
              <a:rPr lang="en-US" sz="3600" dirty="0" smtClean="0">
                <a:solidFill>
                  <a:srgbClr val="002060"/>
                </a:solidFill>
              </a:rPr>
              <a:t>his </a:t>
            </a:r>
            <a:r>
              <a:rPr lang="en-US" sz="3600" dirty="0" smtClean="0">
                <a:solidFill>
                  <a:srgbClr val="002060"/>
                </a:solidFill>
              </a:rPr>
              <a:t>words were mixed with folly but he still felt deserving of the listening ears of his colleagues.</a:t>
            </a:r>
          </a:p>
          <a:p>
            <a:pPr>
              <a:buNone/>
            </a:pPr>
            <a:endParaRPr lang="en-US" sz="24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0">
            <a:schemeClr val="accent5"/>
          </a:lnRef>
          <a:fillRef idx="3">
            <a:schemeClr val="accent5"/>
          </a:fillRef>
          <a:effectRef idx="3">
            <a:schemeClr val="accent5"/>
          </a:effectRef>
          <a:fontRef idx="minor">
            <a:schemeClr val="lt1"/>
          </a:fontRef>
        </p:style>
        <p:txBody>
          <a:bodyPr>
            <a:normAutofit/>
          </a:bodyPr>
          <a:lstStyle/>
          <a:p>
            <a:r>
              <a:rPr lang="fr-FR" sz="3600" i="1" dirty="0" smtClean="0"/>
              <a:t>4 Car les flèches du Tout-Puissant m'ont percé, Et mon âme en suce le venin; Les terreurs de Dieu se rangent en bataille contre moi.</a:t>
            </a:r>
            <a:endParaRPr lang="en-US" sz="3600" dirty="0" smtClean="0"/>
          </a:p>
          <a:p>
            <a:pPr lvl="0" algn="just"/>
            <a:r>
              <a:rPr lang="fr-FR" sz="3600" dirty="0" smtClean="0"/>
              <a:t>Pour Job, il y avait quelque chose qui ne marchait pas.</a:t>
            </a:r>
            <a:endParaRPr lang="en-US" sz="3600" dirty="0" smtClean="0"/>
          </a:p>
          <a:p>
            <a:pPr lvl="0" algn="just"/>
            <a:r>
              <a:rPr lang="fr-FR" sz="3600" dirty="0" smtClean="0"/>
              <a:t>Job sentait que le sort de quelqu’un d’autre est jeté sur lui.</a:t>
            </a:r>
            <a:endParaRPr lang="en-US" sz="3600" dirty="0" smtClean="0"/>
          </a:p>
          <a:p>
            <a:pPr lvl="0" algn="just"/>
            <a:r>
              <a:rPr lang="fr-FR" sz="3600" dirty="0" smtClean="0"/>
              <a:t>Job sentait que Dieu n’était pas juste dans son arrêt contre lui.</a:t>
            </a:r>
            <a:endParaRPr lang="en-US" sz="3600" dirty="0" smtClean="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0">
            <a:schemeClr val="accent5"/>
          </a:lnRef>
          <a:fillRef idx="3">
            <a:schemeClr val="accent5"/>
          </a:fillRef>
          <a:effectRef idx="3">
            <a:schemeClr val="accent5"/>
          </a:effectRef>
          <a:fontRef idx="minor">
            <a:schemeClr val="lt1"/>
          </a:fontRef>
        </p:style>
        <p:txBody>
          <a:bodyPr>
            <a:normAutofit/>
          </a:bodyPr>
          <a:lstStyle/>
          <a:p>
            <a:pPr lvl="0" algn="just"/>
            <a:r>
              <a:rPr lang="fr-FR" sz="4000" dirty="0" smtClean="0">
                <a:solidFill>
                  <a:schemeClr val="accent6">
                    <a:lumMod val="60000"/>
                    <a:lumOff val="40000"/>
                  </a:schemeClr>
                </a:solidFill>
              </a:rPr>
              <a:t>Job sentait que son innocence était vaine et inaperçue par Dieu.</a:t>
            </a:r>
            <a:endParaRPr lang="en-US" sz="4000" dirty="0" smtClean="0">
              <a:solidFill>
                <a:schemeClr val="accent6">
                  <a:lumMod val="60000"/>
                  <a:lumOff val="40000"/>
                </a:schemeClr>
              </a:solidFill>
            </a:endParaRPr>
          </a:p>
          <a:p>
            <a:pPr lvl="0" algn="just"/>
            <a:r>
              <a:rPr lang="fr-FR" sz="4000" dirty="0" smtClean="0">
                <a:solidFill>
                  <a:schemeClr val="accent6">
                    <a:lumMod val="60000"/>
                    <a:lumOff val="40000"/>
                  </a:schemeClr>
                </a:solidFill>
              </a:rPr>
              <a:t>Job ressentait la confusion et la déception de la part de Dieu.</a:t>
            </a:r>
            <a:endParaRPr lang="en-US" sz="4000" dirty="0" smtClean="0">
              <a:solidFill>
                <a:schemeClr val="accent6">
                  <a:lumMod val="60000"/>
                  <a:lumOff val="40000"/>
                </a:schemeClr>
              </a:solidFill>
            </a:endParaRPr>
          </a:p>
          <a:p>
            <a:pPr lvl="0" algn="just"/>
            <a:r>
              <a:rPr lang="fr-FR" sz="4000" dirty="0" smtClean="0">
                <a:solidFill>
                  <a:schemeClr val="accent6">
                    <a:lumMod val="60000"/>
                    <a:lumOff val="40000"/>
                  </a:schemeClr>
                </a:solidFill>
              </a:rPr>
              <a:t>La conception que Job avait de Dieu était questionnée parce qu’il ne pouvait mettre la main sur la faute pour laquelle Dieu serait si fâché de lui. </a:t>
            </a:r>
            <a:endParaRPr lang="en-US" sz="4000" dirty="0">
              <a:solidFill>
                <a:schemeClr val="accent6">
                  <a:lumMod val="60000"/>
                  <a:lumOff val="40000"/>
                </a:schemeClr>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6"/>
          </a:lnRef>
          <a:fillRef idx="2">
            <a:schemeClr val="accent6"/>
          </a:fillRef>
          <a:effectRef idx="1">
            <a:schemeClr val="accent6"/>
          </a:effectRef>
          <a:fontRef idx="minor">
            <a:schemeClr val="dk1"/>
          </a:fontRef>
        </p:style>
        <p:txBody>
          <a:bodyPr>
            <a:normAutofit/>
          </a:bodyPr>
          <a:lstStyle/>
          <a:p>
            <a:pPr algn="just"/>
            <a:r>
              <a:rPr lang="fr-FR" sz="3600" i="1" dirty="0" smtClean="0">
                <a:solidFill>
                  <a:srgbClr val="C00000"/>
                </a:solidFill>
              </a:rPr>
              <a:t>8 ¶ Puisse mon vœu s'accomplir, Et Dieu veuille réaliser mon espérance!</a:t>
            </a:r>
            <a:endParaRPr lang="en-US" sz="3600" dirty="0" smtClean="0">
              <a:solidFill>
                <a:srgbClr val="C00000"/>
              </a:solidFill>
            </a:endParaRPr>
          </a:p>
          <a:p>
            <a:pPr algn="just"/>
            <a:r>
              <a:rPr lang="fr-FR" sz="3600" i="1" dirty="0" smtClean="0">
                <a:solidFill>
                  <a:srgbClr val="C00000"/>
                </a:solidFill>
              </a:rPr>
              <a:t> 9 Qu'il plaise à Dieu de m'écraser, Qu'il étende sa main et qu'il m'achève!</a:t>
            </a:r>
            <a:endParaRPr lang="en-US" sz="3600" dirty="0" smtClean="0">
              <a:solidFill>
                <a:srgbClr val="C00000"/>
              </a:solidFill>
            </a:endParaRPr>
          </a:p>
          <a:p>
            <a:pPr algn="just"/>
            <a:r>
              <a:rPr lang="fr-FR" sz="3600" i="1" dirty="0" smtClean="0">
                <a:solidFill>
                  <a:srgbClr val="C00000"/>
                </a:solidFill>
              </a:rPr>
              <a:t> 10 Il me restera du moins une consolation, Une joie dans les maux dont il m'accable: Jamais je n'ai transgressé les ordres du Saint.</a:t>
            </a:r>
            <a:endParaRPr lang="en-US" sz="3600" dirty="0" smtClean="0">
              <a:solidFill>
                <a:srgbClr val="C00000"/>
              </a:solidFill>
            </a:endParaRPr>
          </a:p>
          <a:p>
            <a:pPr lvl="0" algn="just"/>
            <a:r>
              <a:rPr lang="fr-FR" sz="3600" dirty="0" smtClean="0">
                <a:solidFill>
                  <a:srgbClr val="002060"/>
                </a:solidFill>
              </a:rPr>
              <a:t>Job était déçu de Dieu et voulait en même temps s’abstenir de transférer son affection vers un autre que son Créateur. </a:t>
            </a:r>
            <a:endParaRPr lang="en-US" sz="3600" dirty="0" smtClean="0">
              <a:solidFill>
                <a:srgbClr val="002060"/>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0">
            <a:schemeClr val="accent5"/>
          </a:lnRef>
          <a:fillRef idx="3">
            <a:schemeClr val="accent5"/>
          </a:fillRef>
          <a:effectRef idx="3">
            <a:schemeClr val="accent5"/>
          </a:effectRef>
          <a:fontRef idx="minor">
            <a:schemeClr val="lt1"/>
          </a:fontRef>
        </p:style>
        <p:txBody>
          <a:bodyPr>
            <a:normAutofit/>
          </a:bodyPr>
          <a:lstStyle/>
          <a:p>
            <a:pPr lvl="0"/>
            <a:r>
              <a:rPr lang="fr-FR" sz="3600" dirty="0" smtClean="0">
                <a:solidFill>
                  <a:srgbClr val="002060"/>
                </a:solidFill>
              </a:rPr>
              <a:t>Job faisait appel a la mort parce qu’il vivait un paradoxe, un cauchemar. </a:t>
            </a:r>
          </a:p>
          <a:p>
            <a:pPr lvl="0"/>
            <a:r>
              <a:rPr lang="fr-FR" sz="3600" dirty="0" smtClean="0">
                <a:solidFill>
                  <a:srgbClr val="C00000"/>
                </a:solidFill>
              </a:rPr>
              <a:t>D’une part, il ne veut rien avoir affaire avec le diable, et en d’autre part, le silence de Dieu résonnait trop fort dans sa conscience. </a:t>
            </a:r>
          </a:p>
          <a:p>
            <a:pPr lvl="0"/>
            <a:r>
              <a:rPr lang="fr-FR" sz="3600" dirty="0" smtClean="0">
                <a:solidFill>
                  <a:srgbClr val="002060"/>
                </a:solidFill>
              </a:rPr>
              <a:t>Donc la seule solution semblait de rendre l’âme!</a:t>
            </a:r>
          </a:p>
          <a:p>
            <a:pPr lvl="0"/>
            <a:r>
              <a:rPr lang="fr-FR" sz="3600" dirty="0" smtClean="0">
                <a:solidFill>
                  <a:srgbClr val="C00000"/>
                </a:solidFill>
              </a:rPr>
              <a:t>Les vrais serviteurs de Dieu se retrouvent dans cette vallée plus fréquemment que vous l’auriez imaginé. </a:t>
            </a:r>
            <a:endParaRPr lang="en-US" sz="3600" dirty="0" smtClean="0">
              <a:solidFill>
                <a:srgbClr val="C00000"/>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0">
            <a:schemeClr val="accent5"/>
          </a:lnRef>
          <a:fillRef idx="3">
            <a:schemeClr val="accent5"/>
          </a:fillRef>
          <a:effectRef idx="3">
            <a:schemeClr val="accent5"/>
          </a:effectRef>
          <a:fontRef idx="minor">
            <a:schemeClr val="lt1"/>
          </a:fontRef>
        </p:style>
        <p:txBody>
          <a:bodyPr>
            <a:normAutofit/>
          </a:bodyPr>
          <a:lstStyle/>
          <a:p>
            <a:pPr lvl="0"/>
            <a:r>
              <a:rPr lang="en-US" sz="3600" dirty="0" smtClean="0">
                <a:solidFill>
                  <a:srgbClr val="002060"/>
                </a:solidFill>
              </a:rPr>
              <a:t>« when God doesn’t make sense » </a:t>
            </a:r>
            <a:r>
              <a:rPr lang="en-US" sz="3600" dirty="0" smtClean="0">
                <a:solidFill>
                  <a:srgbClr val="002060"/>
                </a:solidFill>
              </a:rPr>
              <a:t>is the title  of </a:t>
            </a:r>
            <a:r>
              <a:rPr lang="en-US" sz="3600" dirty="0" smtClean="0">
                <a:solidFill>
                  <a:srgbClr val="002060"/>
                </a:solidFill>
              </a:rPr>
              <a:t>a</a:t>
            </a:r>
            <a:r>
              <a:rPr lang="en-US" sz="3600" dirty="0" smtClean="0">
                <a:solidFill>
                  <a:srgbClr val="002060"/>
                </a:solidFill>
              </a:rPr>
              <a:t> book written by </a:t>
            </a:r>
            <a:r>
              <a:rPr lang="en-US" sz="3600" dirty="0" smtClean="0">
                <a:solidFill>
                  <a:srgbClr val="002060"/>
                </a:solidFill>
              </a:rPr>
              <a:t>Dr </a:t>
            </a:r>
            <a:r>
              <a:rPr lang="en-US" sz="3600" dirty="0" smtClean="0">
                <a:solidFill>
                  <a:srgbClr val="002060"/>
                </a:solidFill>
              </a:rPr>
              <a:t>James Dobson </a:t>
            </a:r>
          </a:p>
          <a:p>
            <a:pPr lvl="0"/>
            <a:endParaRPr lang="en-US" sz="3600" dirty="0" smtClean="0">
              <a:solidFill>
                <a:srgbClr val="002060"/>
              </a:solidFill>
            </a:endParaRPr>
          </a:p>
          <a:p>
            <a:pPr lvl="0"/>
            <a:r>
              <a:rPr lang="en-US" sz="3600" dirty="0" smtClean="0">
                <a:solidFill>
                  <a:srgbClr val="002060"/>
                </a:solidFill>
              </a:rPr>
              <a:t>If it is not the judgment of God, then what is it?</a:t>
            </a:r>
          </a:p>
          <a:p>
            <a:pPr lvl="0"/>
            <a:endParaRPr lang="en-US" sz="3600" dirty="0" smtClean="0">
              <a:solidFill>
                <a:srgbClr val="002060"/>
              </a:solidFill>
            </a:endParaRPr>
          </a:p>
          <a:p>
            <a:pPr lvl="0"/>
            <a:r>
              <a:rPr lang="en-US" sz="3600" dirty="0" smtClean="0">
                <a:solidFill>
                  <a:srgbClr val="C00000"/>
                </a:solidFill>
              </a:rPr>
              <a:t>I have no business with the devil and I have kept the right path before God, then what is the explanation for all these calamities and now my health, and now my </a:t>
            </a:r>
            <a:r>
              <a:rPr lang="en-US" sz="3600" dirty="0" smtClean="0">
                <a:solidFill>
                  <a:srgbClr val="C00000"/>
                </a:solidFill>
              </a:rPr>
              <a:t>so called</a:t>
            </a:r>
            <a:r>
              <a:rPr lang="en-US" sz="3600" dirty="0" smtClean="0">
                <a:solidFill>
                  <a:srgbClr val="C00000"/>
                </a:solidFill>
              </a:rPr>
              <a:t> </a:t>
            </a:r>
            <a:r>
              <a:rPr lang="en-US" sz="3600" dirty="0" smtClean="0">
                <a:solidFill>
                  <a:srgbClr val="C00000"/>
                </a:solidFill>
              </a:rPr>
              <a:t>friends!  </a:t>
            </a:r>
            <a:endParaRPr lang="en-US" sz="3600" dirty="0">
              <a:solidFill>
                <a:srgbClr val="C00000"/>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6"/>
          </a:lnRef>
          <a:fillRef idx="2">
            <a:schemeClr val="accent6"/>
          </a:fillRef>
          <a:effectRef idx="1">
            <a:schemeClr val="accent6"/>
          </a:effectRef>
          <a:fontRef idx="minor">
            <a:schemeClr val="dk1"/>
          </a:fontRef>
        </p:style>
        <p:txBody>
          <a:bodyPr>
            <a:normAutofit lnSpcReduction="10000"/>
          </a:bodyPr>
          <a:lstStyle/>
          <a:p>
            <a:r>
              <a:rPr lang="en-US" sz="4000" i="1" dirty="0" smtClean="0">
                <a:solidFill>
                  <a:srgbClr val="FF0000"/>
                </a:solidFill>
              </a:rPr>
              <a:t> 11 </a:t>
            </a:r>
            <a:r>
              <a:rPr lang="en-US" sz="4000" i="1" dirty="0" err="1" smtClean="0">
                <a:solidFill>
                  <a:srgbClr val="FF0000"/>
                </a:solidFill>
              </a:rPr>
              <a:t>Pourquoi</a:t>
            </a:r>
            <a:r>
              <a:rPr lang="en-US" sz="4000" i="1" dirty="0" smtClean="0">
                <a:solidFill>
                  <a:srgbClr val="FF0000"/>
                </a:solidFill>
              </a:rPr>
              <a:t> </a:t>
            </a:r>
            <a:r>
              <a:rPr lang="en-US" sz="4000" i="1" dirty="0" err="1" smtClean="0">
                <a:solidFill>
                  <a:srgbClr val="FF0000"/>
                </a:solidFill>
              </a:rPr>
              <a:t>espérer</a:t>
            </a:r>
            <a:r>
              <a:rPr lang="en-US" sz="4000" i="1" dirty="0" smtClean="0">
                <a:solidFill>
                  <a:srgbClr val="FF0000"/>
                </a:solidFill>
              </a:rPr>
              <a:t> </a:t>
            </a:r>
            <a:r>
              <a:rPr lang="en-US" sz="4000" i="1" dirty="0" err="1" smtClean="0">
                <a:solidFill>
                  <a:srgbClr val="FF0000"/>
                </a:solidFill>
              </a:rPr>
              <a:t>quand</a:t>
            </a:r>
            <a:r>
              <a:rPr lang="en-US" sz="4000" i="1" dirty="0" smtClean="0">
                <a:solidFill>
                  <a:srgbClr val="FF0000"/>
                </a:solidFill>
              </a:rPr>
              <a:t> je </a:t>
            </a:r>
            <a:r>
              <a:rPr lang="en-US" sz="4000" i="1" dirty="0" err="1" smtClean="0">
                <a:solidFill>
                  <a:srgbClr val="FF0000"/>
                </a:solidFill>
              </a:rPr>
              <a:t>n'ai</a:t>
            </a:r>
            <a:r>
              <a:rPr lang="en-US" sz="4000" i="1" dirty="0" smtClean="0">
                <a:solidFill>
                  <a:srgbClr val="FF0000"/>
                </a:solidFill>
              </a:rPr>
              <a:t> plus de force? </a:t>
            </a:r>
            <a:r>
              <a:rPr lang="en-US" sz="4000" i="1" dirty="0" err="1" smtClean="0">
                <a:solidFill>
                  <a:srgbClr val="FF0000"/>
                </a:solidFill>
              </a:rPr>
              <a:t>Pourquoi</a:t>
            </a:r>
            <a:r>
              <a:rPr lang="en-US" sz="4000" i="1" dirty="0" smtClean="0">
                <a:solidFill>
                  <a:srgbClr val="FF0000"/>
                </a:solidFill>
              </a:rPr>
              <a:t> </a:t>
            </a:r>
            <a:r>
              <a:rPr lang="en-US" sz="4000" i="1" dirty="0" err="1" smtClean="0">
                <a:solidFill>
                  <a:srgbClr val="FF0000"/>
                </a:solidFill>
              </a:rPr>
              <a:t>attendre</a:t>
            </a:r>
            <a:r>
              <a:rPr lang="en-US" sz="4000" i="1" dirty="0" smtClean="0">
                <a:solidFill>
                  <a:srgbClr val="FF0000"/>
                </a:solidFill>
              </a:rPr>
              <a:t> </a:t>
            </a:r>
            <a:r>
              <a:rPr lang="en-US" sz="4000" i="1" dirty="0" err="1" smtClean="0">
                <a:solidFill>
                  <a:srgbClr val="FF0000"/>
                </a:solidFill>
              </a:rPr>
              <a:t>quand</a:t>
            </a:r>
            <a:r>
              <a:rPr lang="en-US" sz="4000" i="1" dirty="0" smtClean="0">
                <a:solidFill>
                  <a:srgbClr val="FF0000"/>
                </a:solidFill>
              </a:rPr>
              <a:t> ma fin </a:t>
            </a:r>
            <a:r>
              <a:rPr lang="en-US" sz="4000" i="1" dirty="0" err="1" smtClean="0">
                <a:solidFill>
                  <a:srgbClr val="FF0000"/>
                </a:solidFill>
              </a:rPr>
              <a:t>est</a:t>
            </a:r>
            <a:r>
              <a:rPr lang="en-US" sz="4000" i="1" dirty="0" smtClean="0">
                <a:solidFill>
                  <a:srgbClr val="FF0000"/>
                </a:solidFill>
              </a:rPr>
              <a:t> </a:t>
            </a:r>
            <a:r>
              <a:rPr lang="en-US" sz="4000" i="1" dirty="0" err="1" smtClean="0">
                <a:solidFill>
                  <a:srgbClr val="FF0000"/>
                </a:solidFill>
              </a:rPr>
              <a:t>certaine</a:t>
            </a:r>
            <a:r>
              <a:rPr lang="en-US" sz="4000" i="1" dirty="0" smtClean="0">
                <a:solidFill>
                  <a:srgbClr val="FF0000"/>
                </a:solidFill>
              </a:rPr>
              <a:t>?</a:t>
            </a:r>
            <a:endParaRPr lang="en-US" sz="4000" dirty="0" smtClean="0">
              <a:solidFill>
                <a:srgbClr val="FF0000"/>
              </a:solidFill>
            </a:endParaRPr>
          </a:p>
          <a:p>
            <a:r>
              <a:rPr lang="en-US" sz="4000" i="1" dirty="0" smtClean="0">
                <a:solidFill>
                  <a:srgbClr val="FF0000"/>
                </a:solidFill>
              </a:rPr>
              <a:t> 12 Ma force </a:t>
            </a:r>
            <a:r>
              <a:rPr lang="fr-FR" sz="4000" i="1" dirty="0" smtClean="0">
                <a:solidFill>
                  <a:srgbClr val="FF0000"/>
                </a:solidFill>
              </a:rPr>
              <a:t>est-elle une force de pierre? Mon corps est-il d'airain?</a:t>
            </a:r>
            <a:endParaRPr lang="en-US" sz="4000" dirty="0" smtClean="0">
              <a:solidFill>
                <a:srgbClr val="FF0000"/>
              </a:solidFill>
            </a:endParaRPr>
          </a:p>
          <a:p>
            <a:r>
              <a:rPr lang="fr-FR" sz="4000" i="1" dirty="0" smtClean="0">
                <a:solidFill>
                  <a:srgbClr val="FF0000"/>
                </a:solidFill>
              </a:rPr>
              <a:t> 13 Ne suis-je pas sans ressource, Et le salut n'est-il pas loin de moi?</a:t>
            </a:r>
            <a:endParaRPr lang="en-US" sz="4000" dirty="0" smtClean="0">
              <a:solidFill>
                <a:srgbClr val="FF0000"/>
              </a:solidFill>
            </a:endParaRPr>
          </a:p>
          <a:p>
            <a:pPr lvl="0" algn="just"/>
            <a:r>
              <a:rPr lang="en-US" sz="4000" dirty="0" smtClean="0">
                <a:solidFill>
                  <a:srgbClr val="002060"/>
                </a:solidFill>
              </a:rPr>
              <a:t>I can sense that some children of God are angry with God over the way they or their families were not spared by God from contracting the disease</a:t>
            </a:r>
            <a:r>
              <a:rPr lang="en-US" sz="4000" dirty="0" smtClean="0">
                <a:solidFill>
                  <a:srgbClr val="002060"/>
                </a:solidFill>
              </a:rPr>
              <a:t>.</a:t>
            </a:r>
            <a:endParaRPr lang="en-US" sz="4000" dirty="0" smtClean="0">
              <a:solidFill>
                <a:srgbClr val="002060"/>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6"/>
          </a:lnRef>
          <a:fillRef idx="2">
            <a:schemeClr val="accent6"/>
          </a:fillRef>
          <a:effectRef idx="1">
            <a:schemeClr val="accent6"/>
          </a:effectRef>
          <a:fontRef idx="minor">
            <a:schemeClr val="dk1"/>
          </a:fontRef>
        </p:style>
        <p:txBody>
          <a:bodyPr>
            <a:normAutofit/>
          </a:bodyPr>
          <a:lstStyle/>
          <a:p>
            <a:pPr lvl="0" algn="just"/>
            <a:r>
              <a:rPr lang="en-US" sz="4400" dirty="0" smtClean="0">
                <a:solidFill>
                  <a:srgbClr val="002060"/>
                </a:solidFill>
              </a:rPr>
              <a:t>Even if you get your theology right, you can still tend to think that only the wicked should be sick and in lacks.</a:t>
            </a:r>
          </a:p>
          <a:p>
            <a:pPr lvl="0" algn="just"/>
            <a:r>
              <a:rPr lang="en-US" sz="4400" dirty="0" smtClean="0">
                <a:solidFill>
                  <a:srgbClr val="002060"/>
                </a:solidFill>
              </a:rPr>
              <a:t>Yet</a:t>
            </a:r>
            <a:r>
              <a:rPr lang="en-US" sz="4400" dirty="0" smtClean="0">
                <a:solidFill>
                  <a:srgbClr val="002060"/>
                </a:solidFill>
              </a:rPr>
              <a:t>, many who seem to be the least beneficial to God are enjoying </a:t>
            </a:r>
            <a:r>
              <a:rPr lang="en-US" sz="4400" dirty="0" smtClean="0">
                <a:solidFill>
                  <a:srgbClr val="002060"/>
                </a:solidFill>
              </a:rPr>
              <a:t>a full life </a:t>
            </a:r>
            <a:r>
              <a:rPr lang="en-US" sz="4400" dirty="0" smtClean="0">
                <a:solidFill>
                  <a:srgbClr val="002060"/>
                </a:solidFill>
              </a:rPr>
              <a:t>with no hindrance.</a:t>
            </a:r>
            <a:endParaRPr lang="en-US" sz="4400" dirty="0">
              <a:solidFill>
                <a:srgbClr val="002060"/>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style>
          <a:lnRef idx="1">
            <a:schemeClr val="accent4"/>
          </a:lnRef>
          <a:fillRef idx="2">
            <a:schemeClr val="accent4"/>
          </a:fillRef>
          <a:effectRef idx="1">
            <a:schemeClr val="accent4"/>
          </a:effectRef>
          <a:fontRef idx="minor">
            <a:schemeClr val="dk1"/>
          </a:fontRef>
        </p:style>
        <p:txBody>
          <a:bodyPr>
            <a:normAutofit lnSpcReduction="10000"/>
          </a:bodyPr>
          <a:lstStyle/>
          <a:p>
            <a:r>
              <a:rPr lang="en-US" sz="3600" b="1" dirty="0" smtClean="0">
                <a:solidFill>
                  <a:schemeClr val="tx2">
                    <a:lumMod val="20000"/>
                    <a:lumOff val="80000"/>
                  </a:schemeClr>
                </a:solidFill>
              </a:rPr>
              <a:t>TRUSTING GOD IN THE BLANK</a:t>
            </a:r>
            <a:endParaRPr lang="en-US" sz="3600" dirty="0" smtClean="0">
              <a:solidFill>
                <a:schemeClr val="tx2">
                  <a:lumMod val="20000"/>
                  <a:lumOff val="80000"/>
                </a:schemeClr>
              </a:solidFill>
            </a:endParaRPr>
          </a:p>
          <a:p>
            <a:pPr lvl="0"/>
            <a:r>
              <a:rPr lang="en-US" sz="3600" dirty="0" smtClean="0">
                <a:solidFill>
                  <a:schemeClr val="tx2">
                    <a:lumMod val="20000"/>
                    <a:lumOff val="80000"/>
                  </a:schemeClr>
                </a:solidFill>
              </a:rPr>
              <a:t>Job could never get his theology right because he </a:t>
            </a:r>
            <a:r>
              <a:rPr lang="en-US" sz="3600" dirty="0" smtClean="0">
                <a:solidFill>
                  <a:schemeClr val="tx2">
                    <a:lumMod val="20000"/>
                    <a:lumOff val="80000"/>
                  </a:schemeClr>
                </a:solidFill>
              </a:rPr>
              <a:t>was</a:t>
            </a:r>
            <a:r>
              <a:rPr lang="en-US" sz="3600" dirty="0" smtClean="0">
                <a:solidFill>
                  <a:schemeClr val="tx2">
                    <a:lumMod val="20000"/>
                    <a:lumOff val="80000"/>
                  </a:schemeClr>
                </a:solidFill>
              </a:rPr>
              <a:t> </a:t>
            </a:r>
            <a:r>
              <a:rPr lang="en-US" sz="3600" dirty="0" smtClean="0">
                <a:solidFill>
                  <a:schemeClr val="tx2">
                    <a:lumMod val="20000"/>
                    <a:lumOff val="80000"/>
                  </a:schemeClr>
                </a:solidFill>
              </a:rPr>
              <a:t>missing some </a:t>
            </a:r>
            <a:r>
              <a:rPr lang="en-US" sz="3600" dirty="0" smtClean="0">
                <a:solidFill>
                  <a:schemeClr val="tx2">
                    <a:lumMod val="20000"/>
                    <a:lumOff val="80000"/>
                  </a:schemeClr>
                </a:solidFill>
              </a:rPr>
              <a:t>clues in the puzzle.</a:t>
            </a:r>
            <a:endParaRPr lang="en-US" sz="3600" dirty="0" smtClean="0">
              <a:solidFill>
                <a:schemeClr val="tx2">
                  <a:lumMod val="20000"/>
                  <a:lumOff val="80000"/>
                </a:schemeClr>
              </a:solidFill>
            </a:endParaRPr>
          </a:p>
          <a:p>
            <a:pPr lvl="0"/>
            <a:r>
              <a:rPr lang="en-US" sz="3600" dirty="0" smtClean="0">
                <a:solidFill>
                  <a:schemeClr val="tx2">
                    <a:lumMod val="20000"/>
                    <a:lumOff val="80000"/>
                  </a:schemeClr>
                </a:solidFill>
              </a:rPr>
              <a:t>While Job was thinking of the judgment of God, while in reality, he was an object of pride to God.</a:t>
            </a:r>
          </a:p>
          <a:p>
            <a:pPr lvl="0"/>
            <a:r>
              <a:rPr lang="en-US" sz="3600" dirty="0" smtClean="0">
                <a:solidFill>
                  <a:schemeClr val="tx2">
                    <a:lumMod val="20000"/>
                    <a:lumOff val="80000"/>
                  </a:schemeClr>
                </a:solidFill>
              </a:rPr>
              <a:t>While </a:t>
            </a:r>
            <a:r>
              <a:rPr lang="en-US" sz="3600" dirty="0" smtClean="0">
                <a:solidFill>
                  <a:schemeClr val="tx2">
                    <a:lumMod val="20000"/>
                    <a:lumOff val="80000"/>
                  </a:schemeClr>
                </a:solidFill>
              </a:rPr>
              <a:t>Job </a:t>
            </a:r>
            <a:r>
              <a:rPr lang="en-US" sz="3600" dirty="0" smtClean="0">
                <a:solidFill>
                  <a:schemeClr val="tx2">
                    <a:lumMod val="20000"/>
                    <a:lumOff val="80000"/>
                  </a:schemeClr>
                </a:solidFill>
              </a:rPr>
              <a:t>was thinking that his life was meaningless to God, yet he was spotted as the most righteous man in his generation.</a:t>
            </a:r>
          </a:p>
          <a:p>
            <a:pPr lvl="0"/>
            <a:r>
              <a:rPr lang="en-US" sz="3600" dirty="0" smtClean="0">
                <a:solidFill>
                  <a:schemeClr val="tx2">
                    <a:lumMod val="20000"/>
                    <a:lumOff val="80000"/>
                  </a:schemeClr>
                </a:solidFill>
              </a:rPr>
              <a:t>While Job thought that all was finished for him, yet he was going to get back on his feet better than ever before.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style>
          <a:lnRef idx="1">
            <a:schemeClr val="accent4"/>
          </a:lnRef>
          <a:fillRef idx="2">
            <a:schemeClr val="accent4"/>
          </a:fillRef>
          <a:effectRef idx="1">
            <a:schemeClr val="accent4"/>
          </a:effectRef>
          <a:fontRef idx="minor">
            <a:schemeClr val="dk1"/>
          </a:fontRef>
        </p:style>
        <p:txBody>
          <a:bodyPr>
            <a:normAutofit lnSpcReduction="10000"/>
          </a:bodyPr>
          <a:lstStyle/>
          <a:p>
            <a:pPr lvl="0"/>
            <a:r>
              <a:rPr lang="en-US" sz="3600" dirty="0" smtClean="0">
                <a:solidFill>
                  <a:schemeClr val="tx2">
                    <a:lumMod val="20000"/>
                    <a:lumOff val="80000"/>
                  </a:schemeClr>
                </a:solidFill>
              </a:rPr>
              <a:t>While Job thought he was forgotten by God, yet his picture made the front page in God daily newspaper.</a:t>
            </a:r>
          </a:p>
          <a:p>
            <a:pPr lvl="0"/>
            <a:r>
              <a:rPr lang="en-US" sz="3600" dirty="0" smtClean="0">
                <a:solidFill>
                  <a:schemeClr val="tx2">
                    <a:lumMod val="20000"/>
                    <a:lumOff val="80000"/>
                  </a:schemeClr>
                </a:solidFill>
              </a:rPr>
              <a:t>While Job was neglected on earth, he was a crowned hero in the throne of God.</a:t>
            </a:r>
          </a:p>
          <a:p>
            <a:pPr lvl="0"/>
            <a:r>
              <a:rPr lang="en-US" sz="3600" dirty="0" smtClean="0">
                <a:solidFill>
                  <a:schemeClr val="tx2">
                    <a:lumMod val="20000"/>
                    <a:lumOff val="80000"/>
                  </a:schemeClr>
                </a:solidFill>
              </a:rPr>
              <a:t>While Job thought that his dilemma was a small personal affair, a whole book of the Bible was going to be devoted to the story of his life.</a:t>
            </a:r>
          </a:p>
          <a:p>
            <a:pPr lvl="0"/>
            <a:r>
              <a:rPr lang="en-US" sz="3600" dirty="0" smtClean="0">
                <a:solidFill>
                  <a:schemeClr val="tx2">
                    <a:lumMod val="20000"/>
                    <a:lumOff val="80000"/>
                  </a:schemeClr>
                </a:solidFill>
              </a:rPr>
              <a:t>While Job thought that he was living the last chapter of his life, he was about to embark in the better half of his life where God was about to grant him double for his trouble.</a:t>
            </a:r>
            <a:endParaRPr lang="en-US" sz="3600" dirty="0">
              <a:solidFill>
                <a:schemeClr val="tx2">
                  <a:lumMod val="20000"/>
                  <a:lumOff val="80000"/>
                </a:schemeClr>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4"/>
          </a:lnRef>
          <a:fillRef idx="2">
            <a:schemeClr val="accent4"/>
          </a:fillRef>
          <a:effectRef idx="1">
            <a:schemeClr val="accent4"/>
          </a:effectRef>
          <a:fontRef idx="minor">
            <a:schemeClr val="dk1"/>
          </a:fontRef>
        </p:style>
        <p:txBody>
          <a:bodyPr>
            <a:normAutofit fontScale="92500" lnSpcReduction="10000"/>
          </a:bodyPr>
          <a:lstStyle/>
          <a:p>
            <a:r>
              <a:rPr lang="en-US" sz="4000" b="1" dirty="0" smtClean="0"/>
              <a:t>CONCLUSION</a:t>
            </a:r>
            <a:endParaRPr lang="en-US" sz="4000" dirty="0" smtClean="0"/>
          </a:p>
          <a:p>
            <a:r>
              <a:rPr lang="fr-FR" sz="4000" dirty="0" smtClean="0"/>
              <a:t>14 ¶ Celui qui souffre a droit à la compassion de son ami, Même quand il abandonnerait la crainte du Tout-Puissant.</a:t>
            </a:r>
            <a:endParaRPr lang="en-US" sz="4000" dirty="0" smtClean="0"/>
          </a:p>
          <a:p>
            <a:pPr lvl="0"/>
            <a:r>
              <a:rPr lang="en-US" sz="4000" dirty="0" smtClean="0">
                <a:solidFill>
                  <a:srgbClr val="002060"/>
                </a:solidFill>
              </a:rPr>
              <a:t>What is your attitude in these days of turmoil?</a:t>
            </a:r>
          </a:p>
          <a:p>
            <a:pPr lvl="0"/>
            <a:r>
              <a:rPr lang="en-US" sz="4000" dirty="0" smtClean="0"/>
              <a:t>You who are under the gun of this pandemic are my target of attention today.</a:t>
            </a:r>
          </a:p>
          <a:p>
            <a:pPr lvl="0"/>
            <a:r>
              <a:rPr lang="en-US" sz="4000" dirty="0" smtClean="0">
                <a:solidFill>
                  <a:srgbClr val="002060"/>
                </a:solidFill>
              </a:rPr>
              <a:t>Who said it is all finish for you; is it a man or God Himself?</a:t>
            </a:r>
          </a:p>
          <a:p>
            <a:pPr lvl="0"/>
            <a:r>
              <a:rPr lang="en-US" sz="4000" dirty="0" smtClean="0"/>
              <a:t>Who said this sickness is going to see that last of you? Is it a man or God Himself?</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4"/>
          </a:lnRef>
          <a:fillRef idx="2">
            <a:schemeClr val="accent4"/>
          </a:fillRef>
          <a:effectRef idx="1">
            <a:schemeClr val="accent4"/>
          </a:effectRef>
          <a:fontRef idx="minor">
            <a:schemeClr val="dk1"/>
          </a:fontRef>
        </p:style>
        <p:txBody>
          <a:bodyPr>
            <a:normAutofit/>
          </a:bodyPr>
          <a:lstStyle/>
          <a:p>
            <a:pPr algn="just"/>
            <a:r>
              <a:rPr lang="en-US" sz="4000" dirty="0" smtClean="0">
                <a:solidFill>
                  <a:srgbClr val="002060"/>
                </a:solidFill>
              </a:rPr>
              <a:t>Who </a:t>
            </a:r>
            <a:r>
              <a:rPr lang="en-US" sz="4000" dirty="0" smtClean="0">
                <a:solidFill>
                  <a:srgbClr val="002060"/>
                </a:solidFill>
              </a:rPr>
              <a:t>told you not to make plans for the future? Is it a man or God Himself? </a:t>
            </a:r>
            <a:r>
              <a:rPr lang="en-US" sz="4000" dirty="0" smtClean="0"/>
              <a:t> </a:t>
            </a:r>
          </a:p>
          <a:p>
            <a:pPr lvl="0" algn="just"/>
            <a:r>
              <a:rPr lang="en-US" sz="4000" dirty="0" smtClean="0"/>
              <a:t>We need to show compassion to all the suffering people.</a:t>
            </a:r>
          </a:p>
          <a:p>
            <a:pPr lvl="0" algn="just"/>
            <a:r>
              <a:rPr lang="en-US" sz="4000" dirty="0" smtClean="0">
                <a:solidFill>
                  <a:srgbClr val="002060"/>
                </a:solidFill>
              </a:rPr>
              <a:t>We must not discriminate between Christians and non Christians in our sympathy toward the ones who are suffering.</a:t>
            </a:r>
            <a:endParaRPr lang="en-US" sz="4000" dirty="0">
              <a:solidFill>
                <a:srgbClr val="002060"/>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4"/>
          </a:lnRef>
          <a:fillRef idx="2">
            <a:schemeClr val="accent4"/>
          </a:fillRef>
          <a:effectRef idx="1">
            <a:schemeClr val="accent4"/>
          </a:effectRef>
          <a:fontRef idx="minor">
            <a:schemeClr val="dk1"/>
          </a:fontRef>
        </p:style>
        <p:txBody>
          <a:bodyPr>
            <a:normAutofit/>
          </a:bodyPr>
          <a:lstStyle/>
          <a:p>
            <a:pPr lvl="0" algn="just"/>
            <a:r>
              <a:rPr lang="en-US" sz="4800" dirty="0" smtClean="0"/>
              <a:t>This may not be the best time to preach with words but let your actions do the preaching for you</a:t>
            </a:r>
            <a:r>
              <a:rPr lang="en-US" sz="4800" dirty="0" smtClean="0"/>
              <a:t>.</a:t>
            </a:r>
          </a:p>
          <a:p>
            <a:pPr lvl="0" algn="just"/>
            <a:endParaRPr lang="en-US" sz="4800" dirty="0" smtClean="0"/>
          </a:p>
          <a:p>
            <a:pPr lvl="0" algn="just"/>
            <a:r>
              <a:rPr lang="en-US" sz="4800" dirty="0" smtClean="0">
                <a:solidFill>
                  <a:srgbClr val="002060"/>
                </a:solidFill>
              </a:rPr>
              <a:t>If you are a nurse caring for corona virus patients, please give equal care to all your patients</a:t>
            </a:r>
            <a:r>
              <a:rPr lang="en-US" sz="4800" dirty="0" smtClean="0">
                <a:solidFill>
                  <a:srgbClr val="002060"/>
                </a:solidFill>
              </a:rPr>
              <a:t>.</a:t>
            </a:r>
            <a:endParaRPr lang="en-US" sz="4800" dirty="0" smtClean="0">
              <a:solidFill>
                <a:srgbClr val="002060"/>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4"/>
          </a:lnRef>
          <a:fillRef idx="2">
            <a:schemeClr val="accent4"/>
          </a:fillRef>
          <a:effectRef idx="1">
            <a:schemeClr val="accent4"/>
          </a:effectRef>
          <a:fontRef idx="minor">
            <a:schemeClr val="dk1"/>
          </a:fontRef>
        </p:style>
        <p:txBody>
          <a:bodyPr>
            <a:normAutofit/>
          </a:bodyPr>
          <a:lstStyle/>
          <a:p>
            <a:pPr lvl="0" algn="just"/>
            <a:r>
              <a:rPr lang="en-US" sz="4400" dirty="0" smtClean="0"/>
              <a:t>The </a:t>
            </a:r>
            <a:r>
              <a:rPr lang="en-US" sz="4400" dirty="0" smtClean="0"/>
              <a:t>grumpy old man who is the most difficult patient on the floor may just be scared of death, be a beacon of hope and the hands of God to him.</a:t>
            </a:r>
          </a:p>
          <a:p>
            <a:pPr lvl="0" algn="just"/>
            <a:r>
              <a:rPr lang="en-US" sz="4400" dirty="0" smtClean="0">
                <a:solidFill>
                  <a:srgbClr val="002060"/>
                </a:solidFill>
              </a:rPr>
              <a:t>The lady with tattoos all over her body who is so demanding and so ungrateful may be dealing with guilt of the past knowing that her days are numbered.</a:t>
            </a:r>
          </a:p>
          <a:p>
            <a:pPr>
              <a:buNone/>
            </a:pPr>
            <a:endParaRPr lang="en-US" sz="24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4"/>
          </a:lnRef>
          <a:fillRef idx="2">
            <a:schemeClr val="accent4"/>
          </a:fillRef>
          <a:effectRef idx="1">
            <a:schemeClr val="accent4"/>
          </a:effectRef>
          <a:fontRef idx="minor">
            <a:schemeClr val="dk1"/>
          </a:fontRef>
        </p:style>
        <p:txBody>
          <a:bodyPr>
            <a:normAutofit/>
          </a:bodyPr>
          <a:lstStyle/>
          <a:p>
            <a:pPr lvl="0" algn="just"/>
            <a:r>
              <a:rPr lang="en-US" sz="3600" dirty="0" smtClean="0">
                <a:solidFill>
                  <a:srgbClr val="FF0000"/>
                </a:solidFill>
              </a:rPr>
              <a:t>I think that the people who work in the front lines with these infected patients and who are doing it with a full heart are the closest to Jesus any human being can ever get.</a:t>
            </a:r>
          </a:p>
          <a:p>
            <a:pPr lvl="0" algn="just"/>
            <a:r>
              <a:rPr lang="en-US" sz="3600" dirty="0" smtClean="0">
                <a:solidFill>
                  <a:srgbClr val="FF0000"/>
                </a:solidFill>
              </a:rPr>
              <a:t>Because they expose their healthy lives in hopes of saving sick people.</a:t>
            </a:r>
          </a:p>
          <a:p>
            <a:pPr lvl="0" algn="just"/>
            <a:r>
              <a:rPr lang="en-US" sz="3600" dirty="0" smtClean="0"/>
              <a:t>Maybe you can even save some dying souls and usher them to paradise just like Jesus did for one of the criminals who were on the cross next to Him if you treat them right.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4"/>
          </a:lnRef>
          <a:fillRef idx="2">
            <a:schemeClr val="accent4"/>
          </a:fillRef>
          <a:effectRef idx="1">
            <a:schemeClr val="accent4"/>
          </a:effectRef>
          <a:fontRef idx="minor">
            <a:schemeClr val="dk1"/>
          </a:fontRef>
        </p:style>
        <p:txBody>
          <a:bodyPr>
            <a:normAutofit/>
          </a:bodyPr>
          <a:lstStyle/>
          <a:p>
            <a:r>
              <a:rPr lang="fr-FR" i="1" dirty="0" smtClean="0">
                <a:solidFill>
                  <a:srgbClr val="FF0000"/>
                </a:solidFill>
              </a:rPr>
              <a:t>Job 6:14 ¶ Celui qui souffre a droit à la compassion de son ami, Même quand il abandonnerait la crainte du Tout-Puissant. (LSV)</a:t>
            </a:r>
            <a:endParaRPr lang="en-US" dirty="0" smtClean="0">
              <a:solidFill>
                <a:srgbClr val="FF0000"/>
              </a:solidFill>
            </a:endParaRPr>
          </a:p>
          <a:p>
            <a:r>
              <a:rPr lang="fr-FR" i="1" dirty="0" smtClean="0">
                <a:solidFill>
                  <a:srgbClr val="7030A0"/>
                </a:solidFill>
              </a:rPr>
              <a:t> </a:t>
            </a:r>
            <a:r>
              <a:rPr lang="en-US" i="1" dirty="0" smtClean="0">
                <a:solidFill>
                  <a:srgbClr val="7030A0"/>
                </a:solidFill>
              </a:rPr>
              <a:t>14 ¶ "To him who is afflicted, kindness should be shown by his friend, Even though he forsakes the fear of the Almighty. (NKJV) </a:t>
            </a:r>
            <a:endParaRPr lang="en-US" dirty="0" smtClean="0">
              <a:solidFill>
                <a:srgbClr val="7030A0"/>
              </a:solidFill>
            </a:endParaRPr>
          </a:p>
          <a:p>
            <a:pPr algn="r"/>
            <a:r>
              <a:rPr lang="en-US" dirty="0" smtClean="0"/>
              <a:t>AMEN! </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208</TotalTime>
  <Words>2752</Words>
  <Application>Microsoft Office PowerPoint</Application>
  <PresentationFormat>On-screen Show (4:3)</PresentationFormat>
  <Paragraphs>169</Paragraphs>
  <Slides>41</Slides>
  <Notes>2</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Office Theme</vt:lpstr>
      <vt:lpstr>CHRIST THE ROCK CONGREGATION SUNDAY MAY 14TH 2020  Sermon by Pastor Marc E Simeon </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SUNDAY MAY 10TH 2020  Sermon by Pastor Marc E Simeon</dc:title>
  <dc:creator>MARC EDOUARD SIMEON</dc:creator>
  <cp:lastModifiedBy>MARC EDOUARD SIMEON</cp:lastModifiedBy>
  <cp:revision>13</cp:revision>
  <dcterms:created xsi:type="dcterms:W3CDTF">2020-05-09T15:06:37Z</dcterms:created>
  <dcterms:modified xsi:type="dcterms:W3CDTF">2020-05-24T13:10:19Z</dcterms:modified>
</cp:coreProperties>
</file>